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12"/>
  </p:notesMasterIdLst>
  <p:sldIdLst>
    <p:sldId id="294" r:id="rId2"/>
    <p:sldId id="432" r:id="rId3"/>
    <p:sldId id="269" r:id="rId4"/>
    <p:sldId id="260" r:id="rId5"/>
    <p:sldId id="261" r:id="rId6"/>
    <p:sldId id="264" r:id="rId7"/>
    <p:sldId id="430" r:id="rId8"/>
    <p:sldId id="434" r:id="rId9"/>
    <p:sldId id="435" r:id="rId10"/>
    <p:sldId id="34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3529"/>
    <a:srgbClr val="E13678"/>
    <a:srgbClr val="FB7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74"/>
  </p:normalViewPr>
  <p:slideViewPr>
    <p:cSldViewPr snapToGrid="0" snapToObjects="1">
      <p:cViewPr varScale="1">
        <p:scale>
          <a:sx n="109" d="100"/>
          <a:sy n="109" d="100"/>
        </p:scale>
        <p:origin x="216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13479-3F19-F04E-8749-75B4A0E90C17}" type="datetimeFigureOut">
              <a:rPr lang="en-US" smtClean="0"/>
              <a:t>6/1/22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CE823-106D-6444-A743-2E40C57E6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7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F291-40DF-E643-9A18-E1674DF023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317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F291-40DF-E643-9A18-E1674DF023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3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4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436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9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7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EE68B74-8865-B34F-AAAE-90AE9FB9E1DB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AE8B81E8-D246-5B45-A897-8A0501819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4269" cy="6855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344829-B8A2-BE4B-9926-B75841D20AF0}"/>
              </a:ext>
            </a:extLst>
          </p:cNvPr>
          <p:cNvSpPr txBox="1"/>
          <p:nvPr/>
        </p:nvSpPr>
        <p:spPr>
          <a:xfrm>
            <a:off x="4405087" y="2332443"/>
            <a:ext cx="7245291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“My </a:t>
            </a:r>
            <a:r>
              <a:rPr lang="en-GB" sz="3200" dirty="0">
                <a:solidFill>
                  <a:schemeClr val="bg1"/>
                </a:solidFill>
              </a:rPr>
              <a:t>experience of end of life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support and care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in advanced heart failure……” 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A850B2-39E3-9045-BECD-396993F40933}"/>
              </a:ext>
            </a:extLst>
          </p:cNvPr>
          <p:cNvSpPr txBox="1"/>
          <p:nvPr/>
        </p:nvSpPr>
        <p:spPr>
          <a:xfrm>
            <a:off x="3380510" y="6211669"/>
            <a:ext cx="520930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“borrowed” illustration, but simply too good to avoid using; full credit and thanks to the originator!</a:t>
            </a:r>
          </a:p>
        </p:txBody>
      </p:sp>
    </p:spTree>
    <p:extLst>
      <p:ext uri="{BB962C8B-B14F-4D97-AF65-F5344CB8AC3E}">
        <p14:creationId xmlns:p14="http://schemas.microsoft.com/office/powerpoint/2010/main" val="10127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1" descr="A dog running in the snow&#10;&#10;Description automatically generated with medium confidence">
            <a:extLst>
              <a:ext uri="{FF2B5EF4-FFF2-40B4-BE49-F238E27FC236}">
                <a16:creationId xmlns:a16="http://schemas.microsoft.com/office/drawing/2014/main" id="{A9E2E7FC-BFCB-4848-815F-EEEA059EC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5085264" cy="5085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3EE59-B8BC-DB4D-BB7A-C791D2FABB67}"/>
              </a:ext>
            </a:extLst>
          </p:cNvPr>
          <p:cNvSpPr txBox="1"/>
          <p:nvPr/>
        </p:nvSpPr>
        <p:spPr>
          <a:xfrm>
            <a:off x="486818" y="597877"/>
            <a:ext cx="5087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  having survived my  “journey towards the end of life”…..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C493A-B314-604F-B580-AEE318E695D4}"/>
              </a:ext>
            </a:extLst>
          </p:cNvPr>
          <p:cNvSpPr txBox="1"/>
          <p:nvPr/>
        </p:nvSpPr>
        <p:spPr>
          <a:xfrm>
            <a:off x="6617368" y="5950855"/>
            <a:ext cx="4607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………</a:t>
            </a:r>
            <a:r>
              <a:rPr lang="en-US" sz="2800" b="1" dirty="0"/>
              <a:t>any questions?</a:t>
            </a:r>
          </a:p>
        </p:txBody>
      </p:sp>
      <p:pic>
        <p:nvPicPr>
          <p:cNvPr id="9" name="Content Placeholder 8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610517EE-F6DD-1149-A841-1266FE22A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4219" y="0"/>
            <a:ext cx="5637781" cy="558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83E5D4-6768-E745-8845-1358C1DCF262}"/>
              </a:ext>
            </a:extLst>
          </p:cNvPr>
          <p:cNvSpPr txBox="1"/>
          <p:nvPr/>
        </p:nvSpPr>
        <p:spPr>
          <a:xfrm>
            <a:off x="10122194" y="5280223"/>
            <a:ext cx="2615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Credit, Charlie </a:t>
            </a:r>
            <a:r>
              <a:rPr lang="en-US" sz="1400" dirty="0" err="1">
                <a:solidFill>
                  <a:schemeClr val="bg1"/>
                </a:solidFill>
              </a:rPr>
              <a:t>Mackesy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05602-1D4A-B846-B9A1-120C805922CF}"/>
              </a:ext>
            </a:extLst>
          </p:cNvPr>
          <p:cNvSpPr txBox="1"/>
          <p:nvPr/>
        </p:nvSpPr>
        <p:spPr>
          <a:xfrm>
            <a:off x="-964" y="6603386"/>
            <a:ext cx="2543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Credit, Charlie </a:t>
            </a:r>
            <a:r>
              <a:rPr lang="en-US" sz="1400" dirty="0" err="1">
                <a:solidFill>
                  <a:schemeClr val="bg1"/>
                </a:solidFill>
              </a:rPr>
              <a:t>Mackesy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6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118BB-8B5C-0A4A-98B4-4308FA97A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1" y="207689"/>
            <a:ext cx="11410818" cy="912689"/>
          </a:xfrm>
        </p:spPr>
        <p:txBody>
          <a:bodyPr>
            <a:noAutofit/>
          </a:bodyPr>
          <a:lstStyle/>
          <a:p>
            <a:r>
              <a:rPr lang="en-US" sz="4400" dirty="0"/>
              <a:t>From the cardiomyopathy Change Agenda 2021: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92001-6068-8645-BFC1-E2AD688B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1" y="1277814"/>
            <a:ext cx="11652739" cy="5345723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Advanced/advancing heart failure patients with cardiomyopathy to be carefully monitored and supported, to enable referral to a Transplant Centre for assessment and on-going care at the earliest opportunity. This support to include:</a:t>
            </a:r>
          </a:p>
          <a:p>
            <a:pPr lvl="1"/>
            <a:r>
              <a:rPr lang="en-GB" sz="3200" dirty="0"/>
              <a:t>Assistance with frailty, including support to access disabled parking badge, occupational therapist support within the home and “pre-</a:t>
            </a:r>
            <a:r>
              <a:rPr lang="en-GB" sz="3200" dirty="0" err="1"/>
              <a:t>hab</a:t>
            </a:r>
            <a:r>
              <a:rPr lang="en-GB" sz="3200" dirty="0"/>
              <a:t> exercise programmes”, where available </a:t>
            </a:r>
          </a:p>
          <a:p>
            <a:pPr lvl="1"/>
            <a:r>
              <a:rPr lang="en-GB" sz="3200" dirty="0">
                <a:solidFill>
                  <a:srgbClr val="FFFF00"/>
                </a:solidFill>
              </a:rPr>
              <a:t>Palliative care with an advanced care package to run ahead of and in parallel with route into transplant.</a:t>
            </a:r>
          </a:p>
          <a:p>
            <a:pPr lvl="1"/>
            <a:r>
              <a:rPr lang="en-GB" sz="3200" dirty="0"/>
              <a:t>Referral for end-of-life provision for those patients judged unsuitable for transplant or LVAD.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7DBC612-37D5-1549-A369-01B6CCC25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51" y="6212021"/>
            <a:ext cx="2465860" cy="4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0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416" y="3600564"/>
            <a:ext cx="1972735" cy="176000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Finally obtained in early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135425"/>
            <a:ext cx="7820167" cy="6541724"/>
          </a:xfrm>
        </p:spPr>
      </p:pic>
    </p:spTree>
    <p:extLst>
      <p:ext uri="{BB962C8B-B14F-4D97-AF65-F5344CB8AC3E}">
        <p14:creationId xmlns:p14="http://schemas.microsoft.com/office/powerpoint/2010/main" val="11261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79" y="452912"/>
            <a:ext cx="4301398" cy="573519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5" y="130069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45" y="345016"/>
            <a:ext cx="5599289" cy="419946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214">
            <a:off x="198328" y="827418"/>
            <a:ext cx="6242431" cy="4681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8889" y="5329350"/>
            <a:ext cx="614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Whilst on  the urgent transplant list</a:t>
            </a:r>
          </a:p>
        </p:txBody>
      </p:sp>
    </p:spTree>
    <p:extLst>
      <p:ext uri="{BB962C8B-B14F-4D97-AF65-F5344CB8AC3E}">
        <p14:creationId xmlns:p14="http://schemas.microsoft.com/office/powerpoint/2010/main" val="98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296" y="2861733"/>
            <a:ext cx="5606515" cy="3996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577" y="1038578"/>
            <a:ext cx="6863644" cy="477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29" y="14034"/>
            <a:ext cx="3579711" cy="2627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903" y="14034"/>
            <a:ext cx="3120096" cy="2484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2" y="2661279"/>
            <a:ext cx="2615977" cy="4162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30" y="4053464"/>
            <a:ext cx="3585359" cy="2819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0" y="0"/>
            <a:ext cx="3815644" cy="2861733"/>
          </a:xfrm>
          <a:prstGeom prst="rect">
            <a:avLst/>
          </a:prstGeom>
        </p:spPr>
      </p:pic>
      <p:pic>
        <p:nvPicPr>
          <p:cNvPr id="13" name="Picture 12" descr="A person holding a dog&#10;&#10;Description automatically generated with low confidence">
            <a:extLst>
              <a:ext uri="{FF2B5EF4-FFF2-40B4-BE49-F238E27FC236}">
                <a16:creationId xmlns:a16="http://schemas.microsoft.com/office/drawing/2014/main" id="{5A28649C-B493-9F76-C039-42FA0E7310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11" y="-5645"/>
            <a:ext cx="2081978" cy="413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ED9E-3C69-9E4E-8A86-9003F14F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47" y="365126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F427656-4C2F-4E47-BD42-8DF1A44AD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2625" y="2940844"/>
            <a:ext cx="3822700" cy="21209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210AA8-E85F-9B43-945F-6ECEB4FC6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451" y="-13571"/>
            <a:ext cx="12322614" cy="68580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82D27-0F57-6C41-ADC0-C0EBECC2AD43}"/>
              </a:ext>
            </a:extLst>
          </p:cNvPr>
          <p:cNvSpPr txBox="1"/>
          <p:nvPr/>
        </p:nvSpPr>
        <p:spPr>
          <a:xfrm>
            <a:off x="4343854" y="6031209"/>
            <a:ext cx="760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Advanced Heart Failure towards Transplant Support Group. 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893B3-8331-9A4C-8299-B22A288C1E29}"/>
              </a:ext>
            </a:extLst>
          </p:cNvPr>
          <p:cNvSpPr/>
          <p:nvPr/>
        </p:nvSpPr>
        <p:spPr>
          <a:xfrm>
            <a:off x="-65308" y="2940844"/>
            <a:ext cx="12322616" cy="2503992"/>
          </a:xfrm>
          <a:prstGeom prst="rect">
            <a:avLst/>
          </a:prstGeom>
          <a:solidFill>
            <a:srgbClr val="BF3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19244-63AB-1441-862B-5C9AE153F402}"/>
              </a:ext>
            </a:extLst>
          </p:cNvPr>
          <p:cNvSpPr txBox="1"/>
          <p:nvPr/>
        </p:nvSpPr>
        <p:spPr>
          <a:xfrm>
            <a:off x="-130616" y="1883685"/>
            <a:ext cx="121023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halkduster" panose="03050602040202020205" pitchFamily="66" charset="77"/>
                <a:cs typeface="Arial" panose="020B0604020202020204" pitchFamily="34" charset="0"/>
              </a:rPr>
              <a:t>Welcome!</a:t>
            </a:r>
            <a:endParaRPr lang="en-GB" sz="3600" dirty="0">
              <a:latin typeface="Chalkduster" panose="03050602040202020205" pitchFamily="66" charset="77"/>
              <a:cs typeface="Arial" panose="020B0604020202020204" pitchFamily="34" charset="0"/>
            </a:endParaRPr>
          </a:p>
          <a:p>
            <a:endParaRPr lang="en-GB" sz="3600" dirty="0">
              <a:solidFill>
                <a:schemeClr val="bg1"/>
              </a:solidFill>
              <a:latin typeface="Chalkduster" panose="03050602040202020205" pitchFamily="66" charset="77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latin typeface="Chalkduster" panose="03050602040202020205" pitchFamily="66" charset="77"/>
                <a:cs typeface="Arial" panose="020B0604020202020204" pitchFamily="34" charset="0"/>
              </a:rPr>
              <a:t>We’re here to offer practical and emotional support to each other; oh,  and we’re</a:t>
            </a:r>
            <a:r>
              <a:rPr lang="en-GB" sz="4400" dirty="0">
                <a:latin typeface="Chalkduster" panose="03050602040202020205" pitchFamily="66" charset="77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Chalkduster" panose="03050602040202020205" pitchFamily="66" charset="77"/>
                <a:cs typeface="Arial" panose="020B0604020202020204" pitchFamily="34" charset="0"/>
              </a:rPr>
              <a:t>very aware of the need to be real </a:t>
            </a:r>
            <a:r>
              <a:rPr lang="en-GB" sz="2800" u="sng" dirty="0">
                <a:latin typeface="Chalkduster" panose="03050602040202020205" pitchFamily="66" charset="77"/>
                <a:cs typeface="Arial" panose="020B0604020202020204" pitchFamily="34" charset="0"/>
              </a:rPr>
              <a:t>and</a:t>
            </a:r>
            <a:r>
              <a:rPr lang="en-GB" sz="2800" dirty="0">
                <a:latin typeface="Chalkduster" panose="03050602040202020205" pitchFamily="66" charset="77"/>
                <a:cs typeface="Arial" panose="020B0604020202020204" pitchFamily="34" charset="0"/>
              </a:rPr>
              <a:t> hopeful!</a:t>
            </a:r>
            <a:r>
              <a:rPr lang="en-GB" sz="2800" dirty="0">
                <a:latin typeface="Chalkduster" panose="03050602040202020205" pitchFamily="66" charset="77"/>
              </a:rPr>
              <a:t> </a:t>
            </a:r>
            <a:endParaRPr lang="en-US" sz="8000" dirty="0">
              <a:latin typeface="Chalkduster" panose="03050602040202020205" pitchFamily="66" charset="77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962F05C-B2B7-F244-A6F3-457E0158F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09" y="153830"/>
            <a:ext cx="2105891" cy="26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4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ED9E-3C69-9E4E-8A86-9003F14F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47" y="365126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F427656-4C2F-4E47-BD42-8DF1A44AD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2625" y="2940844"/>
            <a:ext cx="3822700" cy="21209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210AA8-E85F-9B43-945F-6ECEB4FC6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14" y="12172"/>
            <a:ext cx="12192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82D27-0F57-6C41-ADC0-C0EBECC2AD43}"/>
              </a:ext>
            </a:extLst>
          </p:cNvPr>
          <p:cNvSpPr txBox="1"/>
          <p:nvPr/>
        </p:nvSpPr>
        <p:spPr>
          <a:xfrm>
            <a:off x="4343854" y="6031209"/>
            <a:ext cx="760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Advanced Heart Failure towards Transplant Support Group. 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3592F3-B66B-124C-A7AF-EF4D8A9F1659}"/>
              </a:ext>
            </a:extLst>
          </p:cNvPr>
          <p:cNvSpPr txBox="1"/>
          <p:nvPr/>
        </p:nvSpPr>
        <p:spPr>
          <a:xfrm rot="21270971">
            <a:off x="4619427" y="1079859"/>
            <a:ext cx="5116549" cy="156966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…..the group really helped get me through transplant….. there is always someone who knows how it feels, and can give support and advice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93D82-9774-5F44-B8A9-516843EF23B1}"/>
              </a:ext>
            </a:extLst>
          </p:cNvPr>
          <p:cNvSpPr txBox="1"/>
          <p:nvPr/>
        </p:nvSpPr>
        <p:spPr>
          <a:xfrm>
            <a:off x="210241" y="3041717"/>
            <a:ext cx="10305359" cy="206210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“Thanks to the group I have made some real friends, who 'get it' in a way that not even my family or closest friends do”</a:t>
            </a:r>
            <a:r>
              <a:rPr lang="en-GB" sz="24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.</a:t>
            </a:r>
            <a:endParaRPr lang="en-US" dirty="0">
              <a:latin typeface="Ayuthaya" pitchFamily="2" charset="-34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913E1C-E107-414B-B9CE-847D330EB890}"/>
              </a:ext>
            </a:extLst>
          </p:cNvPr>
          <p:cNvSpPr txBox="1"/>
          <p:nvPr/>
        </p:nvSpPr>
        <p:spPr>
          <a:xfrm rot="21370248">
            <a:off x="68223" y="5298594"/>
            <a:ext cx="587941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>
                <a:solidFill>
                  <a:srgbClr val="0070C0"/>
                </a:solidFill>
              </a:rPr>
              <a:t>”</a:t>
            </a:r>
            <a:r>
              <a:rPr lang="en-GB" dirty="0">
                <a:solidFill>
                  <a:srgbClr val="0070C0"/>
                </a:solidFill>
              </a:rPr>
              <a:t>  </a:t>
            </a:r>
            <a:r>
              <a:rPr lang="en-GB" sz="2000" dirty="0">
                <a:solidFill>
                  <a:srgbClr val="0070C0"/>
                </a:solidFill>
              </a:rPr>
              <a:t>Loneliness before AHF Group, friendship after it”.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83D83-B9B1-F546-A9A1-BA1D67B147A1}"/>
              </a:ext>
            </a:extLst>
          </p:cNvPr>
          <p:cNvSpPr txBox="1"/>
          <p:nvPr/>
        </p:nvSpPr>
        <p:spPr>
          <a:xfrm rot="270451">
            <a:off x="6455318" y="4961779"/>
            <a:ext cx="5383368" cy="83099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7030A0"/>
                </a:solidFill>
                <a:latin typeface="Bradley Hand" pitchFamily="2" charset="77"/>
              </a:rPr>
              <a:t>…provides support, experience, wisdom, but above all care and friendship.</a:t>
            </a:r>
            <a:endParaRPr lang="en-US" sz="24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4E11D4-44F9-B64C-BCD3-D44543699EFE}"/>
              </a:ext>
            </a:extLst>
          </p:cNvPr>
          <p:cNvSpPr txBox="1"/>
          <p:nvPr/>
        </p:nvSpPr>
        <p:spPr>
          <a:xfrm>
            <a:off x="2703051" y="365015"/>
            <a:ext cx="409869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radley Hand" pitchFamily="2" charset="77"/>
              </a:rPr>
              <a:t>“</a:t>
            </a:r>
            <a:r>
              <a:rPr lang="en-US" sz="2800" dirty="0">
                <a:solidFill>
                  <a:schemeClr val="bg1"/>
                </a:solidFill>
                <a:latin typeface="Bradley Hand" pitchFamily="2" charset="77"/>
              </a:rPr>
              <a:t>” just a lovely group….”</a:t>
            </a:r>
            <a:endParaRPr lang="en-US" sz="2800" dirty="0">
              <a:latin typeface="Bradley Han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B91F6-832A-CE41-AC66-E38A5E33872A}"/>
              </a:ext>
            </a:extLst>
          </p:cNvPr>
          <p:cNvSpPr txBox="1"/>
          <p:nvPr/>
        </p:nvSpPr>
        <p:spPr>
          <a:xfrm>
            <a:off x="619932" y="53004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8621D7-CF02-534B-8198-E0ABB6CDAC76}"/>
              </a:ext>
            </a:extLst>
          </p:cNvPr>
          <p:cNvSpPr txBox="1"/>
          <p:nvPr/>
        </p:nvSpPr>
        <p:spPr>
          <a:xfrm rot="1056628">
            <a:off x="54029" y="1008236"/>
            <a:ext cx="4323200" cy="11254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5D8E4-AB8F-0B42-AECD-57A4C01E9289}"/>
              </a:ext>
            </a:extLst>
          </p:cNvPr>
          <p:cNvSpPr txBox="1"/>
          <p:nvPr/>
        </p:nvSpPr>
        <p:spPr>
          <a:xfrm rot="1069205">
            <a:off x="-1639631" y="1133436"/>
            <a:ext cx="7458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“Thanks to all for helping me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when the chips were down””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6FBA4-B4BF-EA43-B126-77AC349C8AE0}"/>
              </a:ext>
            </a:extLst>
          </p:cNvPr>
          <p:cNvSpPr txBox="1"/>
          <p:nvPr/>
        </p:nvSpPr>
        <p:spPr>
          <a:xfrm rot="1007177">
            <a:off x="9556686" y="2368063"/>
            <a:ext cx="2215763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“Thank you CM UK”</a:t>
            </a:r>
          </a:p>
        </p:txBody>
      </p:sp>
    </p:spTree>
    <p:extLst>
      <p:ext uri="{BB962C8B-B14F-4D97-AF65-F5344CB8AC3E}">
        <p14:creationId xmlns:p14="http://schemas.microsoft.com/office/powerpoint/2010/main" val="35290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D83EF-AD42-5045-AD34-F5D5C638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This patient’s closing reflections…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2308-10FC-BA4E-8FC7-CC1BEB7AF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2" y="1825625"/>
            <a:ext cx="10966938" cy="4351338"/>
          </a:xfrm>
        </p:spPr>
        <p:txBody>
          <a:bodyPr>
            <a:normAutofit lnSpcReduction="10000"/>
          </a:bodyPr>
          <a:lstStyle/>
          <a:p>
            <a:r>
              <a:rPr lang="en-GB" sz="4400" dirty="0"/>
              <a:t>Early identification of advanced heart failure, and potential for Tx </a:t>
            </a:r>
          </a:p>
          <a:p>
            <a:r>
              <a:rPr lang="en-GB" sz="4400" dirty="0"/>
              <a:t>Honesty, honesty, confirmation</a:t>
            </a:r>
          </a:p>
          <a:p>
            <a:r>
              <a:rPr lang="en-GB" sz="4400" dirty="0"/>
              <a:t>Advanced Care Planning. </a:t>
            </a:r>
            <a:r>
              <a:rPr lang="en-GB" dirty="0"/>
              <a:t>NB statistics from NHSBT</a:t>
            </a:r>
            <a:endParaRPr lang="en-GB" sz="4400" dirty="0"/>
          </a:p>
          <a:p>
            <a:r>
              <a:rPr lang="en-GB" sz="4400" dirty="0"/>
              <a:t>Advice and support to get affairs in order</a:t>
            </a:r>
          </a:p>
          <a:p>
            <a:r>
              <a:rPr lang="en-GB" sz="4400" dirty="0"/>
              <a:t>OT, disabled badge and Palliative Care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373</Words>
  <Application>Microsoft Macintosh PowerPoint</Application>
  <PresentationFormat>Widescreen</PresentationFormat>
  <Paragraphs>37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Ayuthaya</vt:lpstr>
      <vt:lpstr>Bradley Hand</vt:lpstr>
      <vt:lpstr>Calibri</vt:lpstr>
      <vt:lpstr>Chalkduster</vt:lpstr>
      <vt:lpstr>Corbel</vt:lpstr>
      <vt:lpstr>Depth</vt:lpstr>
      <vt:lpstr>PowerPoint Presentation</vt:lpstr>
      <vt:lpstr>From the cardiomyopathy Change Agenda 2021:</vt:lpstr>
      <vt:lpstr>Finally obtained in early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patient’s closing reflections…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Kirkham</dc:creator>
  <cp:lastModifiedBy>Stephen Kirkham</cp:lastModifiedBy>
  <cp:revision>21</cp:revision>
  <cp:lastPrinted>2021-11-12T11:17:29Z</cp:lastPrinted>
  <dcterms:created xsi:type="dcterms:W3CDTF">2021-10-31T15:20:22Z</dcterms:created>
  <dcterms:modified xsi:type="dcterms:W3CDTF">2022-06-01T14:16:26Z</dcterms:modified>
</cp:coreProperties>
</file>