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8"/>
  </p:notesMasterIdLst>
  <p:sldIdLst>
    <p:sldId id="256" r:id="rId2"/>
    <p:sldId id="312" r:id="rId3"/>
    <p:sldId id="379" r:id="rId4"/>
    <p:sldId id="356" r:id="rId5"/>
    <p:sldId id="357" r:id="rId6"/>
    <p:sldId id="358" r:id="rId7"/>
    <p:sldId id="359" r:id="rId8"/>
    <p:sldId id="263" r:id="rId9"/>
    <p:sldId id="264" r:id="rId10"/>
    <p:sldId id="265" r:id="rId11"/>
    <p:sldId id="266" r:id="rId12"/>
    <p:sldId id="267" r:id="rId13"/>
    <p:sldId id="268" r:id="rId14"/>
    <p:sldId id="373" r:id="rId15"/>
    <p:sldId id="376" r:id="rId16"/>
    <p:sldId id="34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02" autoAdjust="0"/>
  </p:normalViewPr>
  <p:slideViewPr>
    <p:cSldViewPr>
      <p:cViewPr>
        <p:scale>
          <a:sx n="80" d="100"/>
          <a:sy n="80" d="100"/>
        </p:scale>
        <p:origin x="-876" y="96"/>
      </p:cViewPr>
      <p:guideLst>
        <p:guide orient="horz" pos="2160"/>
        <p:guide pos="2880"/>
      </p:guideLst>
    </p:cSldViewPr>
  </p:slideViewPr>
  <p:notesTextViewPr>
    <p:cViewPr>
      <p:scale>
        <a:sx n="1" d="1"/>
        <a:sy n="1" d="1"/>
      </p:scale>
      <p:origin x="0" y="0"/>
    </p:cViewPr>
  </p:notesTextViewPr>
  <p:sorterViewPr>
    <p:cViewPr>
      <p:scale>
        <a:sx n="100" d="100"/>
        <a:sy n="100" d="100"/>
      </p:scale>
      <p:origin x="0" y="20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807A0A-4F8F-4BD1-83BA-6F84CB9E6196}" type="datetimeFigureOut">
              <a:rPr lang="en-GB" smtClean="0"/>
              <a:t>06/01/2022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F3948-F522-4C0B-9641-E014EC4D1E22}" type="slidenum">
              <a:rPr lang="en-GB" smtClean="0"/>
              <a:t>‹#›</a:t>
            </a:fld>
            <a:endParaRPr lang="en-GB"/>
          </a:p>
        </p:txBody>
      </p:sp>
    </p:spTree>
    <p:extLst>
      <p:ext uri="{BB962C8B-B14F-4D97-AF65-F5344CB8AC3E}">
        <p14:creationId xmlns:p14="http://schemas.microsoft.com/office/powerpoint/2010/main" val="3037344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C54453-1A50-4670-9291-620E3E6BDDC3}" type="slidenum">
              <a:rPr lang="en-GB" altLang="en-US" smtClean="0"/>
              <a:pPr eaLnBrk="1" hangingPunct="1">
                <a:spcBef>
                  <a:spcPct val="0"/>
                </a:spcBef>
              </a:pPr>
              <a:t>3</a:t>
            </a:fld>
            <a:endParaRPr lang="en-GB" alt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lnSpc>
                <a:spcPct val="90000"/>
              </a:lnSpc>
            </a:pPr>
            <a:r>
              <a:rPr lang="en-GB" altLang="en-US" smtClean="0"/>
              <a:t>The inability to communicate verbally does not negate the possibility that an individual is experiencing pain and is in need of appropriate pain-relieving treatment. </a:t>
            </a:r>
          </a:p>
          <a:p>
            <a:pPr eaLnBrk="1" hangingPunct="1">
              <a:lnSpc>
                <a:spcPct val="90000"/>
              </a:lnSpc>
            </a:pPr>
            <a:r>
              <a:rPr lang="en-GB" altLang="en-US" smtClean="0"/>
              <a:t>Pain is always subjective. Each individual learns the application of the word through experiences related to injury in early life. Biologists recognize that those stimuli which cause pain are liable to damage tissue. Accordingly, pain is that experience we associate with actual or potential tissue damage. It is unquestionably a sensation in a part or parts of the body, but it is also always unpleasant and therefore also an emotional experience. Experiences which resemble pain but are not unpleasant, e.g., pricking, should not be called pain. Unpleasant abnormal experiences (dysaesthesias) may also be pain but are not necessarily so because, subjectively, they may not have the usual sensory qualities of pain.</a:t>
            </a:r>
          </a:p>
          <a:p>
            <a:pPr lvl="1" eaLnBrk="1" hangingPunct="1">
              <a:lnSpc>
                <a:spcPct val="90000"/>
              </a:lnSpc>
            </a:pPr>
            <a:r>
              <a:rPr lang="en-GB" altLang="en-US" smtClean="0"/>
              <a:t>Many people report pain in the absence of tissue damage or any likely pathophysiological cause; usually this happens for psychological reasons. There is usually no way to distinguish their experience from that due to tissue damage if we take the subjective report. If they regard their experience as pain and if they report it in the same ways as pain caused by tissue damage, it should be accepted as pain. This definition avoids tying pain to the stimulus. Activity induced in the nociceptor and nociceptive pathways by a noxious stimulus is not pain, which is always a psychological state, even though we may well appreciate that pain most often has a proximate physical cause. </a:t>
            </a:r>
          </a:p>
          <a:p>
            <a:pPr eaLnBrk="1" hangingPunct="1">
              <a:lnSpc>
                <a:spcPct val="90000"/>
              </a:lnSpc>
            </a:pPr>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D4C9D78-B3D4-40BF-9A32-B31CC1396AE9}" type="slidenum">
              <a:rPr lang="en-GB" altLang="en-US" smtClean="0"/>
              <a:pPr eaLnBrk="1" hangingPunct="1">
                <a:spcBef>
                  <a:spcPct val="0"/>
                </a:spcBef>
              </a:pPr>
              <a:t>5</a:t>
            </a:fld>
            <a:endParaRPr lang="en-GB"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GB" altLang="en-US" sz="1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0534276-C954-4676-B8EC-D0B65CB8BBEA}" type="slidenum">
              <a:rPr lang="en-GB" altLang="en-US" smtClean="0"/>
              <a:pPr eaLnBrk="1" hangingPunct="1">
                <a:spcBef>
                  <a:spcPct val="0"/>
                </a:spcBef>
              </a:pPr>
              <a:t>6</a:t>
            </a:fld>
            <a:endParaRPr lang="en-GB"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D2DD881-BCA2-43B6-84A8-27EBF67B9C14}" type="slidenum">
              <a:rPr lang="en-GB" altLang="en-US"/>
              <a:pPr>
                <a:spcBef>
                  <a:spcPct val="0"/>
                </a:spcBef>
              </a:pPr>
              <a:t>10</a:t>
            </a:fld>
            <a:endParaRPr lang="en-GB"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p:spPr>
        <p:txBody>
          <a:bodyPr/>
          <a:lstStyle/>
          <a:p>
            <a:pPr lvl="2" eaLnBrk="1" hangingPunct="1"/>
            <a:endParaRPr lang="en-US" altLang="en-US" sz="900" smtClean="0">
              <a:latin typeface="Comic Sans MS" pitchFamily="66"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ChangeArrowheads="1" noTextEdit="1"/>
          </p:cNvSpPr>
          <p:nvPr>
            <p:ph type="sldImg"/>
          </p:nvPr>
        </p:nvSpPr>
        <p:spPr>
          <a:ln/>
        </p:spPr>
      </p:sp>
      <p:sp>
        <p:nvSpPr>
          <p:cNvPr id="73731" name="Notes Placeholder 2"/>
          <p:cNvSpPr>
            <a:spLocks noGrp="1" noChangeArrowheads="1"/>
          </p:cNvSpPr>
          <p:nvPr>
            <p:ph type="body" idx="1"/>
          </p:nvPr>
        </p:nvSpPr>
        <p:spPr>
          <a:noFill/>
        </p:spPr>
        <p:txBody>
          <a:bodyPr/>
          <a:lstStyle/>
          <a:p>
            <a:pPr eaLnBrk="1" hangingPunct="1"/>
            <a:endParaRPr lang="en-US" altLang="en-US" smtClean="0"/>
          </a:p>
        </p:txBody>
      </p:sp>
      <p:sp>
        <p:nvSpPr>
          <p:cNvPr id="7373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9D4D512-30AA-4EF0-9F86-CDDBDCDE06BB}" type="slidenum">
              <a:rPr lang="en-GB" altLang="en-US"/>
              <a:pPr>
                <a:spcBef>
                  <a:spcPct val="0"/>
                </a:spcBef>
              </a:pPr>
              <a:t>11</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ChangeArrowheads="1" noTextEdit="1"/>
          </p:cNvSpPr>
          <p:nvPr>
            <p:ph type="sldImg"/>
          </p:nvPr>
        </p:nvSpPr>
        <p:spPr>
          <a:ln/>
        </p:spPr>
      </p:sp>
      <p:sp>
        <p:nvSpPr>
          <p:cNvPr id="76803" name="Notes Placeholder 2"/>
          <p:cNvSpPr>
            <a:spLocks noGrp="1" noChangeArrowheads="1"/>
          </p:cNvSpPr>
          <p:nvPr>
            <p:ph type="body" idx="1"/>
          </p:nvPr>
        </p:nvSpPr>
        <p:spPr>
          <a:noFill/>
        </p:spPr>
        <p:txBody>
          <a:bodyPr/>
          <a:lstStyle/>
          <a:p>
            <a:endParaRPr lang="en-US" altLang="en-US" smtClean="0"/>
          </a:p>
        </p:txBody>
      </p:sp>
      <p:sp>
        <p:nvSpPr>
          <p:cNvPr id="76804"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80B42641-6E3A-4801-9606-2EC0C05315F7}" type="slidenum">
              <a:rPr lang="en-GB" altLang="en-US"/>
              <a:pPr>
                <a:spcBef>
                  <a:spcPct val="0"/>
                </a:spcBef>
              </a:pPr>
              <a:t>14</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pPr eaLnBrk="1" hangingPunct="1"/>
            <a:endParaRPr lang="en-US" altLang="en-US" smtClean="0"/>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6AADD27-D517-412A-AA61-8A36029A49FC}" type="slidenum">
              <a:rPr lang="en-GB" altLang="en-US" smtClean="0"/>
              <a:pPr eaLnBrk="1" hangingPunct="1">
                <a:spcBef>
                  <a:spcPct val="0"/>
                </a:spcBef>
              </a:pPr>
              <a:t>16</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266D50-813C-49DB-B939-89066E752E3F}" type="datetimeFigureOut">
              <a:rPr lang="en-GB" smtClean="0"/>
              <a:t>06/01/2022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7AF1DBC-F232-4D60-A764-119C8602157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8229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57200" y="3941763"/>
            <a:ext cx="8229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9">
            <a:extLst>
              <a:ext uri="{FF2B5EF4-FFF2-40B4-BE49-F238E27FC236}"/>
            </a:extLst>
          </p:cNvPr>
          <p:cNvSpPr>
            <a:spLocks noGrp="1"/>
          </p:cNvSpPr>
          <p:nvPr>
            <p:ph type="dt" sz="half" idx="10"/>
          </p:nvPr>
        </p:nvSpPr>
        <p:spPr/>
        <p:txBody>
          <a:bodyPr/>
          <a:lstStyle>
            <a:lvl1pPr>
              <a:defRPr/>
            </a:lvl1pPr>
          </a:lstStyle>
          <a:p>
            <a:pPr>
              <a:defRPr/>
            </a:pPr>
            <a:endParaRPr lang="en-GB" altLang="en-US"/>
          </a:p>
        </p:txBody>
      </p:sp>
      <p:sp>
        <p:nvSpPr>
          <p:cNvPr id="6" name="Footer Placeholder 21">
            <a:extLst>
              <a:ext uri="{FF2B5EF4-FFF2-40B4-BE49-F238E27FC236}"/>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17">
            <a:extLst>
              <a:ext uri="{FF2B5EF4-FFF2-40B4-BE49-F238E27FC236}"/>
            </a:extLst>
          </p:cNvPr>
          <p:cNvSpPr>
            <a:spLocks noGrp="1"/>
          </p:cNvSpPr>
          <p:nvPr>
            <p:ph type="sldNum" sz="quarter" idx="12"/>
          </p:nvPr>
        </p:nvSpPr>
        <p:spPr/>
        <p:txBody>
          <a:bodyPr/>
          <a:lstStyle>
            <a:lvl1pPr>
              <a:defRPr/>
            </a:lvl1pPr>
          </a:lstStyle>
          <a:p>
            <a:pPr>
              <a:defRPr/>
            </a:pPr>
            <a:fld id="{F4FE69AF-CFE4-44D1-BFAA-9CB33FF2D951}" type="slidenum">
              <a:rPr lang="en-GB" altLang="en-US"/>
              <a:pPr>
                <a:defRPr/>
              </a:pPr>
              <a:t>‹#›</a:t>
            </a:fld>
            <a:endParaRPr lang="en-GB" altLang="en-US"/>
          </a:p>
        </p:txBody>
      </p:sp>
    </p:spTree>
    <p:extLst>
      <p:ext uri="{BB962C8B-B14F-4D97-AF65-F5344CB8AC3E}">
        <p14:creationId xmlns:p14="http://schemas.microsoft.com/office/powerpoint/2010/main" val="2350111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685800" y="1600200"/>
            <a:ext cx="3810000" cy="4454525"/>
          </a:xfrm>
        </p:spPr>
        <p:txBody>
          <a:bodyPr/>
          <a:lstStyle/>
          <a:p>
            <a:pPr lvl="0"/>
            <a:endParaRPr lang="en-GB" noProof="0"/>
          </a:p>
        </p:txBody>
      </p:sp>
      <p:sp>
        <p:nvSpPr>
          <p:cNvPr id="4" name="Text Placeholder 3"/>
          <p:cNvSpPr>
            <a:spLocks noGrp="1"/>
          </p:cNvSpPr>
          <p:nvPr>
            <p:ph type="body" sz="half" idx="2"/>
          </p:nvPr>
        </p:nvSpPr>
        <p:spPr>
          <a:xfrm>
            <a:off x="4648200" y="1600200"/>
            <a:ext cx="381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a:extLst>
              <a:ext uri="{FF2B5EF4-FFF2-40B4-BE49-F238E27FC236}"/>
            </a:extLst>
          </p:cNvPr>
          <p:cNvSpPr>
            <a:spLocks noGrp="1" noChangeArrowheads="1"/>
          </p:cNvSpPr>
          <p:nvPr>
            <p:ph type="dt" sz="half" idx="10"/>
          </p:nvPr>
        </p:nvSpPr>
        <p:spPr/>
        <p:txBody>
          <a:bodyPr/>
          <a:lstStyle>
            <a:lvl1pPr>
              <a:defRPr/>
            </a:lvl1pPr>
          </a:lstStyle>
          <a:p>
            <a:pPr>
              <a:defRPr/>
            </a:pPr>
            <a:endParaRPr lang="en-GB" altLang="en-US"/>
          </a:p>
        </p:txBody>
      </p:sp>
      <p:sp>
        <p:nvSpPr>
          <p:cNvPr id="6" name="Rectangle 9">
            <a:extLst>
              <a:ext uri="{FF2B5EF4-FFF2-40B4-BE49-F238E27FC236}"/>
            </a:extLst>
          </p:cNvPr>
          <p:cNvSpPr>
            <a:spLocks noGrp="1" noChangeArrowheads="1"/>
          </p:cNvSpPr>
          <p:nvPr>
            <p:ph type="ftr" sz="quarter" idx="11"/>
          </p:nvPr>
        </p:nvSpPr>
        <p:spPr/>
        <p:txBody>
          <a:bodyPr/>
          <a:lstStyle>
            <a:lvl1pPr>
              <a:defRPr/>
            </a:lvl1pPr>
          </a:lstStyle>
          <a:p>
            <a:pPr>
              <a:defRPr/>
            </a:pPr>
            <a:r>
              <a:rPr lang="en-GB" altLang="en-US"/>
              <a:t>Inge Bateman</a:t>
            </a:r>
          </a:p>
        </p:txBody>
      </p:sp>
      <p:sp>
        <p:nvSpPr>
          <p:cNvPr id="7" name="Rectangle 10">
            <a:extLst>
              <a:ext uri="{FF2B5EF4-FFF2-40B4-BE49-F238E27FC236}"/>
            </a:extLst>
          </p:cNvPr>
          <p:cNvSpPr>
            <a:spLocks noGrp="1" noChangeArrowheads="1"/>
          </p:cNvSpPr>
          <p:nvPr>
            <p:ph type="sldNum" sz="quarter" idx="12"/>
          </p:nvPr>
        </p:nvSpPr>
        <p:spPr/>
        <p:txBody>
          <a:bodyPr/>
          <a:lstStyle>
            <a:lvl1pPr>
              <a:defRPr>
                <a:cs typeface="+mn-cs"/>
              </a:defRPr>
            </a:lvl1pPr>
          </a:lstStyle>
          <a:p>
            <a:pPr>
              <a:defRPr/>
            </a:pPr>
            <a:endParaRPr lang="en-US" altLang="en-US"/>
          </a:p>
        </p:txBody>
      </p:sp>
    </p:spTree>
    <p:extLst>
      <p:ext uri="{BB962C8B-B14F-4D97-AF65-F5344CB8AC3E}">
        <p14:creationId xmlns:p14="http://schemas.microsoft.com/office/powerpoint/2010/main" val="886067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30725"/>
          </a:xfrm>
        </p:spPr>
        <p:txBody>
          <a:bodyPr>
            <a:normAutofit/>
          </a:bodyPr>
          <a:lstStyle/>
          <a:p>
            <a:pPr lvl="0"/>
            <a:endParaRPr lang="en-GB" noProof="0"/>
          </a:p>
        </p:txBody>
      </p:sp>
      <p:sp>
        <p:nvSpPr>
          <p:cNvPr id="4" name="Date Placeholder 9">
            <a:extLst>
              <a:ext uri="{FF2B5EF4-FFF2-40B4-BE49-F238E27FC236}"/>
            </a:extLst>
          </p:cNvPr>
          <p:cNvSpPr>
            <a:spLocks noGrp="1"/>
          </p:cNvSpPr>
          <p:nvPr>
            <p:ph type="dt" sz="half" idx="10"/>
          </p:nvPr>
        </p:nvSpPr>
        <p:spPr/>
        <p:txBody>
          <a:bodyPr/>
          <a:lstStyle>
            <a:lvl1pPr>
              <a:defRPr/>
            </a:lvl1pPr>
          </a:lstStyle>
          <a:p>
            <a:pPr>
              <a:defRPr/>
            </a:pPr>
            <a:endParaRPr lang="en-GB" altLang="en-US"/>
          </a:p>
        </p:txBody>
      </p:sp>
      <p:sp>
        <p:nvSpPr>
          <p:cNvPr id="5" name="Footer Placeholder 21">
            <a:extLst>
              <a:ext uri="{FF2B5EF4-FFF2-40B4-BE49-F238E27FC236}"/>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17">
            <a:extLst>
              <a:ext uri="{FF2B5EF4-FFF2-40B4-BE49-F238E27FC236}"/>
            </a:extLst>
          </p:cNvPr>
          <p:cNvSpPr>
            <a:spLocks noGrp="1"/>
          </p:cNvSpPr>
          <p:nvPr>
            <p:ph type="sldNum" sz="quarter" idx="12"/>
          </p:nvPr>
        </p:nvSpPr>
        <p:spPr/>
        <p:txBody>
          <a:bodyPr/>
          <a:lstStyle>
            <a:lvl1pPr>
              <a:defRPr/>
            </a:lvl1pPr>
          </a:lstStyle>
          <a:p>
            <a:pPr>
              <a:defRPr/>
            </a:pPr>
            <a:fld id="{6963A602-7D0B-4510-9D99-FEA2E7600401}" type="slidenum">
              <a:rPr lang="en-GB" altLang="en-US"/>
              <a:pPr>
                <a:defRPr/>
              </a:pPr>
              <a:t>‹#›</a:t>
            </a:fld>
            <a:endParaRPr lang="en-GB" altLang="en-US"/>
          </a:p>
        </p:txBody>
      </p:sp>
    </p:spTree>
    <p:extLst>
      <p:ext uri="{BB962C8B-B14F-4D97-AF65-F5344CB8AC3E}">
        <p14:creationId xmlns:p14="http://schemas.microsoft.com/office/powerpoint/2010/main" val="82603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67AF1DBC-F232-4D60-A764-119C86021575}"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266D50-813C-49DB-B939-89066E752E3F}" type="datetimeFigureOut">
              <a:rPr lang="en-GB" smtClean="0"/>
              <a:t>06/01/2022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7AF1DBC-F232-4D60-A764-119C8602157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266D50-813C-49DB-B939-89066E752E3F}" type="datetimeFigureOut">
              <a:rPr lang="en-GB" smtClean="0"/>
              <a:t>06/01/2022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7AF1DBC-F232-4D60-A764-119C8602157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266D50-813C-49DB-B939-89066E752E3F}" type="datetimeFigureOut">
              <a:rPr lang="en-GB" smtClean="0"/>
              <a:t>06/01/2022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7AF1DBC-F232-4D60-A764-119C8602157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1829761"/>
          </a:xfrm>
        </p:spPr>
        <p:txBody>
          <a:bodyPr>
            <a:normAutofit/>
          </a:bodyPr>
          <a:lstStyle/>
          <a:p>
            <a:r>
              <a:rPr lang="en-GB" sz="3200" dirty="0">
                <a:effectLst/>
              </a:rPr>
              <a:t>Pain management </a:t>
            </a:r>
            <a:r>
              <a:rPr lang="en-GB" sz="3200" dirty="0" smtClean="0">
                <a:effectLst/>
              </a:rPr>
              <a:t>Prescribing: Case Studies</a:t>
            </a:r>
            <a:endParaRPr lang="en-GB" sz="3200" dirty="0">
              <a:effectLst/>
            </a:endParaRPr>
          </a:p>
        </p:txBody>
      </p:sp>
      <p:sp>
        <p:nvSpPr>
          <p:cNvPr id="3" name="Subtitle 2"/>
          <p:cNvSpPr>
            <a:spLocks noGrp="1"/>
          </p:cNvSpPr>
          <p:nvPr>
            <p:ph type="subTitle" idx="1"/>
          </p:nvPr>
        </p:nvSpPr>
        <p:spPr>
          <a:xfrm>
            <a:off x="1835696" y="2997421"/>
            <a:ext cx="7052320" cy="1199704"/>
          </a:xfrm>
        </p:spPr>
        <p:txBody>
          <a:bodyPr>
            <a:normAutofit/>
          </a:bodyPr>
          <a:lstStyle/>
          <a:p>
            <a:pPr>
              <a:lnSpc>
                <a:spcPct val="90000"/>
              </a:lnSpc>
              <a:spcBef>
                <a:spcPct val="0"/>
              </a:spcBef>
              <a:buClrTx/>
              <a:buSzTx/>
              <a:defRPr/>
            </a:pPr>
            <a:r>
              <a:rPr lang="en-GB" altLang="en-US" sz="2000" b="1" dirty="0"/>
              <a:t>Inge Bateman</a:t>
            </a:r>
          </a:p>
          <a:p>
            <a:pPr>
              <a:lnSpc>
                <a:spcPct val="90000"/>
              </a:lnSpc>
              <a:spcBef>
                <a:spcPct val="0"/>
              </a:spcBef>
              <a:buClrTx/>
              <a:buSzTx/>
              <a:defRPr/>
            </a:pPr>
            <a:r>
              <a:rPr lang="en-GB" altLang="en-US" sz="2000" b="1" dirty="0"/>
              <a:t>	Lead Clinical Nurse Specialist Inpatient Pain Service</a:t>
            </a:r>
          </a:p>
          <a:p>
            <a:pPr>
              <a:lnSpc>
                <a:spcPct val="90000"/>
              </a:lnSpc>
              <a:spcBef>
                <a:spcPct val="0"/>
              </a:spcBef>
              <a:buClrTx/>
              <a:buSzTx/>
              <a:defRPr/>
            </a:pPr>
            <a:r>
              <a:rPr lang="en-GB" altLang="en-US" sz="2000" b="1" dirty="0"/>
              <a:t>	University Sussex Hospitals NHS Foundation Trust</a:t>
            </a:r>
          </a:p>
          <a:p>
            <a:pPr>
              <a:lnSpc>
                <a:spcPct val="90000"/>
              </a:lnSpc>
              <a:spcBef>
                <a:spcPct val="0"/>
              </a:spcBef>
              <a:buClrTx/>
              <a:buSzTx/>
              <a:defRPr/>
            </a:pPr>
            <a:r>
              <a:rPr lang="en-GB" altLang="en-US" sz="2000" b="1" dirty="0"/>
              <a:t>Worthing, St. Richards &amp; Southlands Hospitals</a:t>
            </a:r>
          </a:p>
          <a:p>
            <a:pPr>
              <a:lnSpc>
                <a:spcPct val="90000"/>
              </a:lnSpc>
              <a:spcBef>
                <a:spcPct val="0"/>
              </a:spcBef>
              <a:buClrTx/>
              <a:buSzTx/>
              <a:defRPr/>
            </a:pPr>
            <a:endParaRPr lang="en-GB" altLang="en-US" sz="2000" b="1" dirty="0"/>
          </a:p>
        </p:txBody>
      </p:sp>
      <p:pic>
        <p:nvPicPr>
          <p:cNvPr id="4" name="Picture 17" descr="j04038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93039"/>
            <a:ext cx="928687" cy="1392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4033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extLst>
          </p:cNvPr>
          <p:cNvSpPr>
            <a:spLocks noGrp="1" noChangeArrowheads="1"/>
          </p:cNvSpPr>
          <p:nvPr>
            <p:ph type="title"/>
          </p:nvPr>
        </p:nvSpPr>
        <p:spPr>
          <a:xfrm>
            <a:off x="152400" y="608013"/>
            <a:ext cx="8534400" cy="914400"/>
          </a:xfrm>
        </p:spPr>
        <p:txBody>
          <a:bodyPr/>
          <a:lstStyle/>
          <a:p>
            <a:pPr eaLnBrk="1" fontAlgn="auto" hangingPunct="1">
              <a:spcAft>
                <a:spcPts val="0"/>
              </a:spcAft>
              <a:defRPr/>
            </a:pPr>
            <a:r>
              <a:rPr lang="en-GB" altLang="en-US" dirty="0">
                <a:latin typeface="Verdana" panose="020B0604030504040204" pitchFamily="34" charset="0"/>
                <a:ea typeface="Verdana" panose="020B0604030504040204" pitchFamily="34" charset="0"/>
                <a:cs typeface="Verdana" panose="020B0604030504040204" pitchFamily="34" charset="0"/>
              </a:rPr>
              <a:t>       </a:t>
            </a:r>
            <a:r>
              <a:rPr lang="en-GB" altLang="en-US"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Assessment tools</a:t>
            </a:r>
          </a:p>
        </p:txBody>
      </p:sp>
      <p:graphicFrame>
        <p:nvGraphicFramePr>
          <p:cNvPr id="286743" name="Group 23">
            <a:extLst>
              <a:ext uri="{FF2B5EF4-FFF2-40B4-BE49-F238E27FC236}"/>
            </a:extLst>
          </p:cNvPr>
          <p:cNvGraphicFramePr>
            <a:graphicFrameLocks noGrp="1"/>
          </p:cNvGraphicFramePr>
          <p:nvPr>
            <p:ph type="tbl" idx="1"/>
            <p:extLst>
              <p:ext uri="{D42A27DB-BD31-4B8C-83A1-F6EECF244321}">
                <p14:modId xmlns:p14="http://schemas.microsoft.com/office/powerpoint/2010/main" val="1054163742"/>
              </p:ext>
            </p:extLst>
          </p:nvPr>
        </p:nvGraphicFramePr>
        <p:xfrm>
          <a:off x="971600" y="1700808"/>
          <a:ext cx="7475538" cy="4227520"/>
        </p:xfrm>
        <a:graphic>
          <a:graphicData uri="http://schemas.openxmlformats.org/drawingml/2006/table">
            <a:tbl>
              <a:tblPr/>
              <a:tblGrid>
                <a:gridCol w="2068513">
                  <a:extLst>
                    <a:ext uri="{9D8B030D-6E8A-4147-A177-3AD203B41FA5}"/>
                  </a:extLst>
                </a:gridCol>
                <a:gridCol w="5407025">
                  <a:extLst>
                    <a:ext uri="{9D8B030D-6E8A-4147-A177-3AD203B41FA5}"/>
                  </a:extLst>
                </a:gridCol>
              </a:tblGrid>
              <a:tr h="738170">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1" i="0" u="none" strike="noStrike" cap="none" normalizeH="0" baseline="0" dirty="0">
                          <a:ln>
                            <a:noFill/>
                          </a:ln>
                          <a:solidFill>
                            <a:schemeClr val="tx1"/>
                          </a:solidFill>
                          <a:effectLst/>
                          <a:latin typeface="Verdana" pitchFamily="34" charset="0"/>
                        </a:rPr>
                        <a:t>SCALE</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1" i="0" u="none" strike="noStrike" cap="none" normalizeH="0" baseline="0" dirty="0">
                          <a:ln>
                            <a:noFill/>
                          </a:ln>
                          <a:solidFill>
                            <a:schemeClr val="tx1"/>
                          </a:solidFill>
                          <a:effectLst/>
                          <a:latin typeface="Verdana" pitchFamily="34" charset="0"/>
                        </a:rPr>
                        <a:t>EXAMPLES</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932684">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Verbal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1" i="0" u="none" strike="noStrike" cap="none" normalizeH="0" baseline="0" dirty="0">
                          <a:ln>
                            <a:noFill/>
                          </a:ln>
                          <a:solidFill>
                            <a:schemeClr val="tx1"/>
                          </a:solidFill>
                          <a:effectLst/>
                          <a:latin typeface="Verdana" pitchFamily="34" charset="0"/>
                        </a:rPr>
                        <a:t>Pain intensity: None, mild, moderate, severe, excruciating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Global rating scale: Effectiveness of treatment</a:t>
                      </a:r>
                    </a:p>
                    <a:p>
                      <a:pPr marL="914400" marR="0" lvl="2"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   0-4 (poor - excellent)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McGill pain questionnaire</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739756">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Numerical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0, 1, 2, 3,4</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0,1,2,3,4,5,6,7,8,9,10</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884218">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Visual</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2000" b="0" i="0" u="none" strike="noStrike" cap="none" normalizeH="0" baseline="0" dirty="0">
                          <a:ln>
                            <a:noFill/>
                          </a:ln>
                          <a:solidFill>
                            <a:schemeClr val="tx1"/>
                          </a:solidFill>
                          <a:effectLst/>
                          <a:latin typeface="Wingdings" pitchFamily="2" charset="2"/>
                        </a:rPr>
                        <a:t>J </a:t>
                      </a:r>
                      <a:r>
                        <a:rPr kumimoji="0" lang="en-GB" altLang="en-US" sz="2000" b="1" i="0" u="none" strike="noStrike" cap="none" normalizeH="0" baseline="0" dirty="0">
                          <a:ln>
                            <a:noFill/>
                          </a:ln>
                          <a:solidFill>
                            <a:schemeClr val="tx1"/>
                          </a:solidFill>
                          <a:effectLst/>
                          <a:latin typeface="Wingdings" pitchFamily="2" charset="2"/>
                        </a:rPr>
                        <a:t>L</a:t>
                      </a:r>
                      <a:endParaRPr kumimoji="0" lang="en-GB" altLang="en-US" sz="2000" b="0" i="0" u="none" strike="noStrike" cap="none" normalizeH="0" baseline="0" dirty="0">
                        <a:ln>
                          <a:noFill/>
                        </a:ln>
                        <a:solidFill>
                          <a:schemeClr val="tx1"/>
                        </a:solidFill>
                        <a:effectLst/>
                        <a:latin typeface="Wingdings" pitchFamily="2" charset="2"/>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400" b="0" i="0" u="none" strike="noStrike" cap="none" normalizeH="0" baseline="0" dirty="0">
                          <a:ln>
                            <a:noFill/>
                          </a:ln>
                          <a:solidFill>
                            <a:schemeClr val="tx1"/>
                          </a:solidFill>
                          <a:effectLst/>
                          <a:latin typeface="Comic Sans MS" pitchFamily="66" charset="0"/>
                        </a:rPr>
                        <a:t>No pain-----------------------------Worst pain</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r h="932684">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800" b="0" i="0" u="none" strike="noStrike" cap="none" normalizeH="0" baseline="0">
                          <a:ln>
                            <a:noFill/>
                          </a:ln>
                          <a:solidFill>
                            <a:schemeClr val="tx1"/>
                          </a:solidFill>
                          <a:effectLst/>
                          <a:latin typeface="Verdana" pitchFamily="34" charset="0"/>
                        </a:rPr>
                        <a:t>Behaviour</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bg2"/>
                        </a:buClr>
                        <a:buSzPct val="75000"/>
                        <a:buFont typeface="Wingdings" pitchFamily="2" charset="2"/>
                        <a:defRPr sz="2400">
                          <a:solidFill>
                            <a:schemeClr val="tx1"/>
                          </a:solidFill>
                          <a:latin typeface="Verdana" pitchFamily="34" charset="0"/>
                        </a:defRPr>
                      </a:lvl1pPr>
                      <a:lvl2pPr>
                        <a:spcBef>
                          <a:spcPct val="20000"/>
                        </a:spcBef>
                        <a:buClr>
                          <a:schemeClr val="tx2"/>
                        </a:buClr>
                        <a:buSzPct val="75000"/>
                        <a:buFont typeface="Wingdings" pitchFamily="2" charset="2"/>
                        <a:defRPr sz="2000">
                          <a:solidFill>
                            <a:schemeClr val="tx1"/>
                          </a:solidFill>
                          <a:latin typeface="Verdana" pitchFamily="34" charset="0"/>
                        </a:defRPr>
                      </a:lvl2pPr>
                      <a:lvl3pPr>
                        <a:spcBef>
                          <a:spcPct val="20000"/>
                        </a:spcBef>
                        <a:buClr>
                          <a:schemeClr val="accent1"/>
                        </a:buClr>
                        <a:buSzPct val="65000"/>
                        <a:buFont typeface="Wingdings" pitchFamily="2" charset="2"/>
                        <a:defRPr>
                          <a:solidFill>
                            <a:schemeClr val="tx1"/>
                          </a:solidFill>
                          <a:latin typeface="Verdana" pitchFamily="34" charset="0"/>
                        </a:defRPr>
                      </a:lvl3pPr>
                      <a:lvl4pPr>
                        <a:spcBef>
                          <a:spcPct val="20000"/>
                        </a:spcBef>
                        <a:buClr>
                          <a:schemeClr val="bg2"/>
                        </a:buClr>
                        <a:buFont typeface="Wingdings" pitchFamily="2" charset="2"/>
                        <a:defRPr sz="1600">
                          <a:solidFill>
                            <a:schemeClr val="tx1"/>
                          </a:solidFill>
                          <a:latin typeface="Verdana" pitchFamily="34" charset="0"/>
                        </a:defRPr>
                      </a:lvl4pPr>
                      <a:lvl5pPr>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Bolton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PAINAD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Critical Care Pain Observation Tool (CPOT)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GB" altLang="en-US" sz="1200" b="0" i="0" u="none" strike="noStrike" cap="none" normalizeH="0" baseline="0" dirty="0">
                          <a:ln>
                            <a:noFill/>
                          </a:ln>
                          <a:solidFill>
                            <a:schemeClr val="tx1"/>
                          </a:solidFill>
                          <a:effectLst/>
                          <a:latin typeface="Verdana" pitchFamily="34" charset="0"/>
                        </a:rPr>
                        <a:t>Non Verbal Pain Scale (NVPS) Strong Memorial Hospital USA</a:t>
                      </a:r>
                    </a:p>
                  </a:txBody>
                  <a:tcPr anchor="ctr" anchorCtr="1"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chemeClr val="accent1"/>
                    </a:solidFill>
                  </a:tcPr>
                </a:tc>
                <a:extLst>
                  <a:ext uri="{0D108BD9-81ED-4DB2-BD59-A6C34878D82A}"/>
                </a:extLst>
              </a:tr>
            </a:tbl>
          </a:graphicData>
        </a:graphic>
      </p:graphicFrame>
    </p:spTree>
    <p:extLst>
      <p:ext uri="{BB962C8B-B14F-4D97-AF65-F5344CB8AC3E}">
        <p14:creationId xmlns:p14="http://schemas.microsoft.com/office/powerpoint/2010/main" val="2804502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a:extLst>
              <a:ext uri="{FF2B5EF4-FFF2-40B4-BE49-F238E27FC236}"/>
            </a:extLst>
          </p:cNvPr>
          <p:cNvSpPr>
            <a:spLocks noGrp="1" noChangeArrowheads="1"/>
          </p:cNvSpPr>
          <p:nvPr>
            <p:ph type="title"/>
          </p:nvPr>
        </p:nvSpPr>
        <p:spPr/>
        <p:txBody>
          <a:bodyPr/>
          <a:lstStyle/>
          <a:p>
            <a:pPr eaLnBrk="1" fontAlgn="auto" hangingPunct="1">
              <a:spcAft>
                <a:spcPts val="0"/>
              </a:spcAft>
              <a:defRPr/>
            </a:pPr>
            <a:r>
              <a:rPr lang="en-GB" altLang="en-US"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Pain scores</a:t>
            </a:r>
          </a:p>
        </p:txBody>
      </p:sp>
      <p:pic>
        <p:nvPicPr>
          <p:cNvPr id="20484" name="Picture 2" descr="Image result for pain"/>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457200" y="2116138"/>
            <a:ext cx="4038600" cy="3498850"/>
          </a:xfrm>
        </p:spPr>
      </p:pic>
      <p:sp>
        <p:nvSpPr>
          <p:cNvPr id="20483" name="Rectangle 3"/>
          <p:cNvSpPr>
            <a:spLocks noGrp="1"/>
          </p:cNvSpPr>
          <p:nvPr>
            <p:ph type="body" sz="half" idx="2"/>
          </p:nvPr>
        </p:nvSpPr>
        <p:spPr>
          <a:xfrm>
            <a:off x="4572000" y="2514600"/>
            <a:ext cx="3771900" cy="4038600"/>
          </a:xfrm>
        </p:spPr>
        <p:txBody>
          <a:bodyPr/>
          <a:lstStyle/>
          <a:p>
            <a:pPr eaLnBrk="1" hangingPunct="1">
              <a:buFont typeface="Wingdings" pitchFamily="2" charset="2"/>
              <a:buNone/>
            </a:pPr>
            <a:r>
              <a:rPr lang="en-GB" altLang="en-US" sz="1800" b="1" smtClean="0"/>
              <a:t>No pain = 0                  </a:t>
            </a:r>
          </a:p>
          <a:p>
            <a:pPr eaLnBrk="1" hangingPunct="1">
              <a:buFont typeface="Wingdings" pitchFamily="2" charset="2"/>
              <a:buNone/>
            </a:pPr>
            <a:r>
              <a:rPr lang="en-GB" altLang="en-US" sz="1800" b="1" smtClean="0"/>
              <a:t>Mild pain = 1</a:t>
            </a:r>
          </a:p>
          <a:p>
            <a:pPr eaLnBrk="1" hangingPunct="1">
              <a:buFont typeface="Wingdings" pitchFamily="2" charset="2"/>
              <a:buNone/>
            </a:pPr>
            <a:r>
              <a:rPr lang="en-GB" altLang="en-US" sz="1800" b="1" smtClean="0"/>
              <a:t>Moderate pain = 2</a:t>
            </a:r>
          </a:p>
          <a:p>
            <a:pPr eaLnBrk="1" hangingPunct="1">
              <a:buFont typeface="Wingdings" pitchFamily="2" charset="2"/>
              <a:buNone/>
            </a:pPr>
            <a:r>
              <a:rPr lang="en-GB" altLang="en-US" sz="1800" b="1" smtClean="0"/>
              <a:t>Severe pain = 3</a:t>
            </a:r>
          </a:p>
          <a:p>
            <a:pPr eaLnBrk="1" hangingPunct="1">
              <a:buFont typeface="Wingdings" pitchFamily="2" charset="2"/>
              <a:buNone/>
            </a:pPr>
            <a:r>
              <a:rPr lang="en-GB" altLang="en-US" sz="1800" b="1" smtClean="0"/>
              <a:t>Excruciating pain = 4</a:t>
            </a:r>
          </a:p>
        </p:txBody>
      </p:sp>
    </p:spTree>
    <p:extLst>
      <p:ext uri="{BB962C8B-B14F-4D97-AF65-F5344CB8AC3E}">
        <p14:creationId xmlns:p14="http://schemas.microsoft.com/office/powerpoint/2010/main" val="1835830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extLst>
          </p:cNvPr>
          <p:cNvGraphicFramePr>
            <a:graphicFrameLocks noGrp="1"/>
          </p:cNvGraphicFramePr>
          <p:nvPr/>
        </p:nvGraphicFramePr>
        <p:xfrm>
          <a:off x="1908175" y="1125538"/>
          <a:ext cx="7113588" cy="5234016"/>
        </p:xfrm>
        <a:graphic>
          <a:graphicData uri="http://schemas.openxmlformats.org/drawingml/2006/table">
            <a:tbl>
              <a:tblPr firstRow="1" firstCol="1" bandRow="1">
                <a:tableStyleId>{5C22544A-7EE6-4342-B048-85BDC9FD1C3A}</a:tableStyleId>
              </a:tblPr>
              <a:tblGrid>
                <a:gridCol w="1477646">
                  <a:extLst>
                    <a:ext uri="{9D8B030D-6E8A-4147-A177-3AD203B41FA5}"/>
                  </a:extLst>
                </a:gridCol>
                <a:gridCol w="851039">
                  <a:extLst>
                    <a:ext uri="{9D8B030D-6E8A-4147-A177-3AD203B41FA5}"/>
                  </a:extLst>
                </a:gridCol>
                <a:gridCol w="1281330">
                  <a:extLst>
                    <a:ext uri="{9D8B030D-6E8A-4147-A177-3AD203B41FA5}"/>
                  </a:extLst>
                </a:gridCol>
                <a:gridCol w="1850196">
                  <a:extLst>
                    <a:ext uri="{9D8B030D-6E8A-4147-A177-3AD203B41FA5}"/>
                  </a:extLst>
                </a:gridCol>
                <a:gridCol w="1653377">
                  <a:extLst>
                    <a:ext uri="{9D8B030D-6E8A-4147-A177-3AD203B41FA5}"/>
                  </a:extLst>
                </a:gridCol>
              </a:tblGrid>
              <a:tr h="630926">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 </a:t>
                      </a:r>
                    </a:p>
                    <a:p>
                      <a:pPr algn="ctr">
                        <a:lnSpc>
                          <a:spcPct val="115000"/>
                        </a:lnSpc>
                        <a:spcAft>
                          <a:spcPts val="0"/>
                        </a:spcAft>
                      </a:pPr>
                      <a:r>
                        <a:rPr lang="en-GB" sz="900">
                          <a:effectLst/>
                        </a:rPr>
                        <a:t>ABSENT</a:t>
                      </a:r>
                    </a:p>
                    <a:p>
                      <a:pPr algn="ctr">
                        <a:lnSpc>
                          <a:spcPct val="115000"/>
                        </a:lnSpc>
                        <a:spcAft>
                          <a:spcPts val="0"/>
                        </a:spcAft>
                      </a:pPr>
                      <a:r>
                        <a:rPr lang="en-GB" sz="900">
                          <a:effectLst/>
                        </a:rPr>
                        <a:t>0</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 </a:t>
                      </a:r>
                    </a:p>
                    <a:p>
                      <a:pPr algn="ctr">
                        <a:lnSpc>
                          <a:spcPct val="115000"/>
                        </a:lnSpc>
                        <a:spcAft>
                          <a:spcPts val="0"/>
                        </a:spcAft>
                      </a:pPr>
                      <a:r>
                        <a:rPr lang="en-GB" sz="900">
                          <a:effectLst/>
                        </a:rPr>
                        <a:t>MILD PAIN</a:t>
                      </a:r>
                    </a:p>
                    <a:p>
                      <a:pPr algn="ctr">
                        <a:lnSpc>
                          <a:spcPct val="115000"/>
                        </a:lnSpc>
                        <a:spcAft>
                          <a:spcPts val="0"/>
                        </a:spcAft>
                      </a:pPr>
                      <a:r>
                        <a:rPr lang="en-GB" sz="900">
                          <a:effectLst/>
                        </a:rPr>
                        <a:t>1</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 </a:t>
                      </a:r>
                    </a:p>
                    <a:p>
                      <a:pPr algn="ctr">
                        <a:lnSpc>
                          <a:spcPct val="115000"/>
                        </a:lnSpc>
                        <a:spcAft>
                          <a:spcPts val="0"/>
                        </a:spcAft>
                      </a:pPr>
                      <a:r>
                        <a:rPr lang="en-GB" sz="900">
                          <a:effectLst/>
                        </a:rPr>
                        <a:t>MODERATE  PAIN</a:t>
                      </a:r>
                    </a:p>
                    <a:p>
                      <a:pPr algn="ctr">
                        <a:lnSpc>
                          <a:spcPct val="115000"/>
                        </a:lnSpc>
                        <a:spcAft>
                          <a:spcPts val="0"/>
                        </a:spcAft>
                      </a:pPr>
                      <a:r>
                        <a:rPr lang="en-GB" sz="900">
                          <a:effectLst/>
                        </a:rPr>
                        <a:t>2</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 </a:t>
                      </a:r>
                    </a:p>
                    <a:p>
                      <a:pPr algn="ctr">
                        <a:lnSpc>
                          <a:spcPct val="115000"/>
                        </a:lnSpc>
                        <a:spcAft>
                          <a:spcPts val="0"/>
                        </a:spcAft>
                      </a:pPr>
                      <a:r>
                        <a:rPr lang="en-GB" sz="900">
                          <a:effectLst/>
                        </a:rPr>
                        <a:t>SEVERE TO EXCRUCIATING PAIN</a:t>
                      </a:r>
                    </a:p>
                    <a:p>
                      <a:pPr algn="ctr">
                        <a:lnSpc>
                          <a:spcPct val="115000"/>
                        </a:lnSpc>
                        <a:spcAft>
                          <a:spcPts val="0"/>
                        </a:spcAft>
                      </a:pPr>
                      <a:r>
                        <a:rPr lang="en-GB" sz="900">
                          <a:effectLst/>
                        </a:rPr>
                        <a:t>3 </a:t>
                      </a:r>
                      <a:endParaRPr lang="en-GB" sz="900">
                        <a:effectLst/>
                        <a:latin typeface="Calibri"/>
                        <a:ea typeface="Calibri"/>
                        <a:cs typeface="Times New Roman"/>
                      </a:endParaRPr>
                    </a:p>
                  </a:txBody>
                  <a:tcPr marL="54225" marR="54225" marT="0" marB="0"/>
                </a:tc>
                <a:extLst>
                  <a:ext uri="{0D108BD9-81ED-4DB2-BD59-A6C34878D82A}"/>
                </a:extLst>
              </a:tr>
              <a:tr h="473195">
                <a:tc>
                  <a:txBody>
                    <a:bodyPr/>
                    <a:lstStyle/>
                    <a:p>
                      <a:pPr>
                        <a:lnSpc>
                          <a:spcPct val="115000"/>
                        </a:lnSpc>
                        <a:spcAft>
                          <a:spcPts val="0"/>
                        </a:spcAft>
                      </a:pPr>
                      <a:r>
                        <a:rPr lang="en-GB" sz="900">
                          <a:effectLst/>
                        </a:rPr>
                        <a:t>VOCALISATION</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None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Occasional moan or</a:t>
                      </a:r>
                    </a:p>
                    <a:p>
                      <a:pPr>
                        <a:lnSpc>
                          <a:spcPct val="115000"/>
                        </a:lnSpc>
                        <a:spcAft>
                          <a:spcPts val="0"/>
                        </a:spcAft>
                      </a:pPr>
                      <a:r>
                        <a:rPr lang="en-GB" sz="900">
                          <a:effectLst/>
                        </a:rPr>
                        <a:t>groan</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Low level speech with a negative or disapproving quality</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Repeatedly crying out</a:t>
                      </a:r>
                    </a:p>
                    <a:p>
                      <a:pPr>
                        <a:lnSpc>
                          <a:spcPct val="115000"/>
                        </a:lnSpc>
                        <a:spcAft>
                          <a:spcPts val="0"/>
                        </a:spcAft>
                      </a:pPr>
                      <a:r>
                        <a:rPr lang="en-GB" sz="900">
                          <a:effectLst/>
                        </a:rPr>
                        <a:t>Loud moaning or crying</a:t>
                      </a:r>
                      <a:endParaRPr lang="en-GB" sz="900">
                        <a:effectLst/>
                        <a:latin typeface="Calibri"/>
                        <a:ea typeface="Calibri"/>
                        <a:cs typeface="Times New Roman"/>
                      </a:endParaRPr>
                    </a:p>
                  </a:txBody>
                  <a:tcPr marL="54225" marR="54225" marT="0" marB="0"/>
                </a:tc>
                <a:extLst>
                  <a:ext uri="{0D108BD9-81ED-4DB2-BD59-A6C34878D82A}"/>
                </a:extLst>
              </a:tr>
              <a:tr h="315463">
                <a:tc>
                  <a:txBody>
                    <a:bodyPr/>
                    <a:lstStyle/>
                    <a:p>
                      <a:pPr>
                        <a:lnSpc>
                          <a:spcPct val="115000"/>
                        </a:lnSpc>
                        <a:spcAft>
                          <a:spcPts val="0"/>
                        </a:spcAft>
                      </a:pPr>
                      <a:r>
                        <a:rPr lang="en-GB" sz="900">
                          <a:effectLst/>
                        </a:rPr>
                        <a:t>FACIAL EXPRESSION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Smiling </a:t>
                      </a:r>
                    </a:p>
                    <a:p>
                      <a:pPr>
                        <a:lnSpc>
                          <a:spcPct val="115000"/>
                        </a:lnSpc>
                        <a:spcAft>
                          <a:spcPts val="0"/>
                        </a:spcAft>
                      </a:pPr>
                      <a:r>
                        <a:rPr lang="en-GB" sz="900">
                          <a:effectLst/>
                        </a:rPr>
                        <a:t>Relaxed</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Looking tense</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Sad</a:t>
                      </a:r>
                    </a:p>
                    <a:p>
                      <a:pPr>
                        <a:lnSpc>
                          <a:spcPct val="115000"/>
                        </a:lnSpc>
                        <a:spcAft>
                          <a:spcPts val="0"/>
                        </a:spcAft>
                      </a:pPr>
                      <a:r>
                        <a:rPr lang="en-GB" sz="900">
                          <a:effectLst/>
                        </a:rPr>
                        <a:t>Frowning</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Grimacing </a:t>
                      </a:r>
                    </a:p>
                    <a:p>
                      <a:pPr>
                        <a:lnSpc>
                          <a:spcPct val="115000"/>
                        </a:lnSpc>
                        <a:spcAft>
                          <a:spcPts val="0"/>
                        </a:spcAft>
                      </a:pPr>
                      <a:r>
                        <a:rPr lang="en-GB" sz="900">
                          <a:effectLst/>
                        </a:rPr>
                        <a:t>Looks frightened</a:t>
                      </a:r>
                      <a:endParaRPr lang="en-GB" sz="900">
                        <a:effectLst/>
                        <a:latin typeface="Calibri"/>
                        <a:ea typeface="Calibri"/>
                        <a:cs typeface="Times New Roman"/>
                      </a:endParaRPr>
                    </a:p>
                  </a:txBody>
                  <a:tcPr marL="54225" marR="54225" marT="0" marB="0"/>
                </a:tc>
                <a:extLst>
                  <a:ext uri="{0D108BD9-81ED-4DB2-BD59-A6C34878D82A}"/>
                </a:extLst>
              </a:tr>
              <a:tr h="630926">
                <a:tc>
                  <a:txBody>
                    <a:bodyPr/>
                    <a:lstStyle/>
                    <a:p>
                      <a:pPr>
                        <a:lnSpc>
                          <a:spcPct val="115000"/>
                        </a:lnSpc>
                        <a:spcAft>
                          <a:spcPts val="0"/>
                        </a:spcAft>
                      </a:pPr>
                      <a:r>
                        <a:rPr lang="en-GB" sz="900">
                          <a:effectLst/>
                        </a:rPr>
                        <a:t>CHANGE IN BODY LANGUAGE</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None</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Tense</a:t>
                      </a:r>
                    </a:p>
                    <a:p>
                      <a:pPr>
                        <a:lnSpc>
                          <a:spcPct val="115000"/>
                        </a:lnSpc>
                        <a:spcAft>
                          <a:spcPts val="0"/>
                        </a:spcAft>
                      </a:pPr>
                      <a:r>
                        <a:rPr lang="en-GB" sz="900">
                          <a:effectLst/>
                        </a:rPr>
                        <a:t>Fidgeting</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Guarding part of the body</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dirty="0">
                          <a:effectLst/>
                        </a:rPr>
                        <a:t>Withdrawn</a:t>
                      </a:r>
                    </a:p>
                    <a:p>
                      <a:pPr>
                        <a:lnSpc>
                          <a:spcPct val="115000"/>
                        </a:lnSpc>
                        <a:spcAft>
                          <a:spcPts val="0"/>
                        </a:spcAft>
                      </a:pPr>
                      <a:r>
                        <a:rPr lang="en-GB" sz="900" dirty="0">
                          <a:effectLst/>
                        </a:rPr>
                        <a:t>Rigid</a:t>
                      </a:r>
                    </a:p>
                    <a:p>
                      <a:pPr>
                        <a:lnSpc>
                          <a:spcPct val="115000"/>
                        </a:lnSpc>
                        <a:spcAft>
                          <a:spcPts val="0"/>
                        </a:spcAft>
                      </a:pPr>
                      <a:r>
                        <a:rPr lang="en-GB" sz="900" dirty="0">
                          <a:effectLst/>
                        </a:rPr>
                        <a:t>Fists clenched</a:t>
                      </a:r>
                    </a:p>
                    <a:p>
                      <a:pPr>
                        <a:lnSpc>
                          <a:spcPct val="115000"/>
                        </a:lnSpc>
                        <a:spcAft>
                          <a:spcPts val="0"/>
                        </a:spcAft>
                      </a:pPr>
                      <a:r>
                        <a:rPr lang="en-GB" sz="900" dirty="0">
                          <a:effectLst/>
                        </a:rPr>
                        <a:t>Knees pulled up</a:t>
                      </a:r>
                      <a:endParaRPr lang="en-GB" sz="900" dirty="0">
                        <a:effectLst/>
                        <a:latin typeface="Calibri"/>
                        <a:ea typeface="Calibri"/>
                        <a:cs typeface="Times New Roman"/>
                      </a:endParaRPr>
                    </a:p>
                  </a:txBody>
                  <a:tcPr marL="54225" marR="54225" marT="0" marB="0"/>
                </a:tc>
                <a:extLst>
                  <a:ext uri="{0D108BD9-81ED-4DB2-BD59-A6C34878D82A}"/>
                </a:extLst>
              </a:tr>
              <a:tr h="473195">
                <a:tc>
                  <a:txBody>
                    <a:bodyPr/>
                    <a:lstStyle/>
                    <a:p>
                      <a:pPr>
                        <a:lnSpc>
                          <a:spcPct val="115000"/>
                        </a:lnSpc>
                        <a:spcAft>
                          <a:spcPts val="0"/>
                        </a:spcAft>
                      </a:pPr>
                      <a:r>
                        <a:rPr lang="en-GB" sz="900">
                          <a:effectLst/>
                        </a:rPr>
                        <a:t>BEHAVIOURAL CHANGE</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None</a:t>
                      </a:r>
                    </a:p>
                    <a:p>
                      <a:pPr>
                        <a:lnSpc>
                          <a:spcPct val="115000"/>
                        </a:lnSpc>
                        <a:spcAft>
                          <a:spcPts val="0"/>
                        </a:spcAft>
                      </a:pPr>
                      <a:r>
                        <a:rPr lang="en-GB" sz="900">
                          <a:effectLst/>
                        </a:rPr>
                        <a:t> </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Increased confusion</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Refusing to eat</a:t>
                      </a:r>
                    </a:p>
                    <a:p>
                      <a:pPr>
                        <a:lnSpc>
                          <a:spcPct val="115000"/>
                        </a:lnSpc>
                        <a:spcAft>
                          <a:spcPts val="0"/>
                        </a:spcAft>
                      </a:pPr>
                      <a:r>
                        <a:rPr lang="en-GB" sz="900">
                          <a:effectLst/>
                        </a:rPr>
                        <a:t>Alterations in usual behavioural pattern</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Pulling or pushing away</a:t>
                      </a:r>
                    </a:p>
                    <a:p>
                      <a:pPr>
                        <a:lnSpc>
                          <a:spcPct val="115000"/>
                        </a:lnSpc>
                        <a:spcAft>
                          <a:spcPts val="0"/>
                        </a:spcAft>
                      </a:pPr>
                      <a:r>
                        <a:rPr lang="en-GB" sz="900">
                          <a:effectLst/>
                        </a:rPr>
                        <a:t>Striking out</a:t>
                      </a:r>
                      <a:endParaRPr lang="en-GB" sz="900">
                        <a:effectLst/>
                        <a:latin typeface="Calibri"/>
                        <a:ea typeface="Calibri"/>
                        <a:cs typeface="Times New Roman"/>
                      </a:endParaRPr>
                    </a:p>
                  </a:txBody>
                  <a:tcPr marL="54225" marR="54225" marT="0" marB="0"/>
                </a:tc>
                <a:extLst>
                  <a:ext uri="{0D108BD9-81ED-4DB2-BD59-A6C34878D82A}"/>
                </a:extLst>
              </a:tr>
              <a:tr h="1104121">
                <a:tc>
                  <a:txBody>
                    <a:bodyPr/>
                    <a:lstStyle/>
                    <a:p>
                      <a:pPr>
                        <a:lnSpc>
                          <a:spcPct val="115000"/>
                        </a:lnSpc>
                        <a:spcAft>
                          <a:spcPts val="0"/>
                        </a:spcAft>
                      </a:pPr>
                      <a:r>
                        <a:rPr lang="en-GB" sz="900">
                          <a:effectLst/>
                        </a:rPr>
                        <a:t>PHYSIOLOGICAL CHANGE</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dirty="0">
                          <a:effectLst/>
                        </a:rPr>
                        <a:t>Normal</a:t>
                      </a:r>
                    </a:p>
                    <a:p>
                      <a:pPr>
                        <a:lnSpc>
                          <a:spcPct val="115000"/>
                        </a:lnSpc>
                        <a:spcAft>
                          <a:spcPts val="0"/>
                        </a:spcAft>
                      </a:pPr>
                      <a:r>
                        <a:rPr lang="en-GB" sz="900" dirty="0">
                          <a:effectLst/>
                        </a:rPr>
                        <a:t> </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Occasional laboured breath</a:t>
                      </a:r>
                    </a:p>
                    <a:p>
                      <a:pPr>
                        <a:lnSpc>
                          <a:spcPct val="115000"/>
                        </a:lnSpc>
                        <a:spcAft>
                          <a:spcPts val="0"/>
                        </a:spcAft>
                      </a:pPr>
                      <a:r>
                        <a:rPr lang="en-GB" sz="900">
                          <a:effectLst/>
                        </a:rPr>
                        <a:t>Increased heart rate</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Hyperventilation</a:t>
                      </a:r>
                    </a:p>
                    <a:p>
                      <a:pPr>
                        <a:lnSpc>
                          <a:spcPct val="115000"/>
                        </a:lnSpc>
                        <a:spcAft>
                          <a:spcPts val="0"/>
                        </a:spcAft>
                      </a:pPr>
                      <a:r>
                        <a:rPr lang="en-GB" sz="900">
                          <a:effectLst/>
                        </a:rPr>
                        <a:t>Increased heart rate and blood pressure (use EWAS scoring)</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Temperature, pulse or blood pressure outside normal limits (use EWAS scoring)</a:t>
                      </a:r>
                    </a:p>
                    <a:p>
                      <a:pPr>
                        <a:lnSpc>
                          <a:spcPct val="115000"/>
                        </a:lnSpc>
                        <a:spcAft>
                          <a:spcPts val="0"/>
                        </a:spcAft>
                      </a:pPr>
                      <a:r>
                        <a:rPr lang="en-GB" sz="900">
                          <a:effectLst/>
                        </a:rPr>
                        <a:t>Perspiring</a:t>
                      </a:r>
                    </a:p>
                    <a:p>
                      <a:pPr>
                        <a:lnSpc>
                          <a:spcPct val="115000"/>
                        </a:lnSpc>
                        <a:spcAft>
                          <a:spcPts val="0"/>
                        </a:spcAft>
                      </a:pPr>
                      <a:r>
                        <a:rPr lang="en-GB" sz="900">
                          <a:effectLst/>
                        </a:rPr>
                        <a:t>Flushing</a:t>
                      </a:r>
                    </a:p>
                    <a:p>
                      <a:pPr>
                        <a:lnSpc>
                          <a:spcPct val="115000"/>
                        </a:lnSpc>
                        <a:spcAft>
                          <a:spcPts val="0"/>
                        </a:spcAft>
                      </a:pPr>
                      <a:r>
                        <a:rPr lang="en-GB" sz="900">
                          <a:effectLst/>
                        </a:rPr>
                        <a:t>Pallor</a:t>
                      </a:r>
                      <a:endParaRPr lang="en-GB" sz="900">
                        <a:effectLst/>
                        <a:latin typeface="Calibri"/>
                        <a:ea typeface="Calibri"/>
                        <a:cs typeface="Times New Roman"/>
                      </a:endParaRPr>
                    </a:p>
                  </a:txBody>
                  <a:tcPr marL="54225" marR="54225" marT="0" marB="0"/>
                </a:tc>
                <a:extLst>
                  <a:ext uri="{0D108BD9-81ED-4DB2-BD59-A6C34878D82A}"/>
                </a:extLst>
              </a:tr>
              <a:tr h="315463">
                <a:tc>
                  <a:txBody>
                    <a:bodyPr/>
                    <a:lstStyle/>
                    <a:p>
                      <a:pPr>
                        <a:lnSpc>
                          <a:spcPct val="115000"/>
                        </a:lnSpc>
                        <a:spcAft>
                          <a:spcPts val="0"/>
                        </a:spcAft>
                      </a:pPr>
                      <a:r>
                        <a:rPr lang="en-GB" sz="900">
                          <a:effectLst/>
                        </a:rPr>
                        <a:t>PHYSICAL CHANGES</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None</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Skin tears</a:t>
                      </a:r>
                    </a:p>
                    <a:p>
                      <a:pP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Pressure ulcers</a:t>
                      </a:r>
                    </a:p>
                    <a:p>
                      <a:pPr>
                        <a:lnSpc>
                          <a:spcPct val="115000"/>
                        </a:lnSpc>
                        <a:spcAft>
                          <a:spcPts val="0"/>
                        </a:spcAft>
                      </a:pPr>
                      <a:r>
                        <a:rPr lang="en-GB" sz="900">
                          <a:effectLst/>
                        </a:rPr>
                        <a:t>Arthritis</a:t>
                      </a:r>
                      <a:endParaRPr lang="en-GB" sz="900">
                        <a:effectLst/>
                        <a:latin typeface="Calibri"/>
                        <a:ea typeface="Calibri"/>
                        <a:cs typeface="Times New Roman"/>
                      </a:endParaRPr>
                    </a:p>
                  </a:txBody>
                  <a:tcPr marL="54225" marR="54225" marT="0" marB="0"/>
                </a:tc>
                <a:tc>
                  <a:txBody>
                    <a:bodyPr/>
                    <a:lstStyle/>
                    <a:p>
                      <a:pPr>
                        <a:lnSpc>
                          <a:spcPct val="115000"/>
                        </a:lnSpc>
                        <a:spcAft>
                          <a:spcPts val="0"/>
                        </a:spcAft>
                      </a:pPr>
                      <a:r>
                        <a:rPr lang="en-GB" sz="900">
                          <a:effectLst/>
                        </a:rPr>
                        <a:t>Post-surgery</a:t>
                      </a:r>
                    </a:p>
                    <a:p>
                      <a:pPr>
                        <a:lnSpc>
                          <a:spcPct val="115000"/>
                        </a:lnSpc>
                        <a:spcAft>
                          <a:spcPts val="0"/>
                        </a:spcAft>
                      </a:pPr>
                      <a:r>
                        <a:rPr lang="en-GB" sz="900">
                          <a:effectLst/>
                        </a:rPr>
                        <a:t>Trauma</a:t>
                      </a:r>
                      <a:endParaRPr lang="en-GB" sz="900">
                        <a:effectLst/>
                        <a:latin typeface="Calibri"/>
                        <a:ea typeface="Calibri"/>
                        <a:cs typeface="Times New Roman"/>
                      </a:endParaRPr>
                    </a:p>
                  </a:txBody>
                  <a:tcPr marL="54225" marR="54225" marT="0" marB="0"/>
                </a:tc>
                <a:extLst>
                  <a:ext uri="{0D108BD9-81ED-4DB2-BD59-A6C34878D82A}"/>
                </a:extLst>
              </a:tr>
              <a:tr h="186577">
                <a:tc>
                  <a:txBody>
                    <a:bodyPr/>
                    <a:lstStyle/>
                    <a:p>
                      <a:pPr>
                        <a:lnSpc>
                          <a:spcPct val="115000"/>
                        </a:lnSpc>
                        <a:spcAft>
                          <a:spcPts val="0"/>
                        </a:spcAft>
                      </a:pPr>
                      <a:r>
                        <a:rPr lang="en-GB" sz="900">
                          <a:effectLst/>
                        </a:rPr>
                        <a:t>BOLTON SCORE</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0-3</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4-8</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9-13</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14-18</a:t>
                      </a:r>
                      <a:endParaRPr lang="en-GB" sz="900">
                        <a:effectLst/>
                        <a:latin typeface="Calibri"/>
                        <a:ea typeface="Calibri"/>
                        <a:cs typeface="Times New Roman"/>
                      </a:endParaRPr>
                    </a:p>
                  </a:txBody>
                  <a:tcPr marL="54225" marR="54225" marT="0" marB="0"/>
                </a:tc>
                <a:extLst>
                  <a:ext uri="{0D108BD9-81ED-4DB2-BD59-A6C34878D82A}"/>
                </a:extLst>
              </a:tr>
              <a:tr h="157732">
                <a:tc>
                  <a:txBody>
                    <a:bodyPr/>
                    <a:lstStyle/>
                    <a:p>
                      <a:pPr>
                        <a:lnSpc>
                          <a:spcPct val="115000"/>
                        </a:lnSpc>
                        <a:spcAft>
                          <a:spcPts val="0"/>
                        </a:spcAft>
                      </a:pPr>
                      <a:r>
                        <a:rPr lang="en-GB" sz="900">
                          <a:effectLst/>
                        </a:rPr>
                        <a:t>PAIN SCORE 0-4</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0</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1</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2</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800">
                          <a:effectLst/>
                        </a:rPr>
                        <a:t>3-4</a:t>
                      </a:r>
                      <a:endParaRPr lang="en-GB" sz="900">
                        <a:effectLst/>
                        <a:latin typeface="Calibri"/>
                        <a:ea typeface="Calibri"/>
                        <a:cs typeface="Times New Roman"/>
                      </a:endParaRPr>
                    </a:p>
                  </a:txBody>
                  <a:tcPr marL="54225" marR="54225" marT="0" marB="0"/>
                </a:tc>
                <a:extLst>
                  <a:ext uri="{0D108BD9-81ED-4DB2-BD59-A6C34878D82A}"/>
                </a:extLst>
              </a:tr>
              <a:tr h="946389">
                <a:tc>
                  <a:txBody>
                    <a:bodyPr/>
                    <a:lstStyle/>
                    <a:p>
                      <a:pPr>
                        <a:lnSpc>
                          <a:spcPct val="115000"/>
                        </a:lnSpc>
                        <a:spcAft>
                          <a:spcPts val="0"/>
                        </a:spcAft>
                      </a:pPr>
                      <a:r>
                        <a:rPr lang="en-GB" sz="900">
                          <a:effectLst/>
                        </a:rPr>
                        <a:t> </a:t>
                      </a:r>
                    </a:p>
                    <a:p>
                      <a:pPr>
                        <a:lnSpc>
                          <a:spcPct val="115000"/>
                        </a:lnSpc>
                        <a:spcAft>
                          <a:spcPts val="0"/>
                        </a:spcAft>
                      </a:pPr>
                      <a:r>
                        <a:rPr lang="en-GB" sz="900">
                          <a:effectLst/>
                        </a:rPr>
                        <a:t>ACTIONS</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900">
                          <a:effectLst/>
                        </a:rPr>
                        <a:t>No action Monitor</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900">
                          <a:effectLst/>
                        </a:rPr>
                        <a:t>Give Paracetamol if appropriate</a:t>
                      </a:r>
                    </a:p>
                    <a:p>
                      <a:pPr algn="ctr">
                        <a:lnSpc>
                          <a:spcPct val="115000"/>
                        </a:lnSpc>
                        <a:spcAft>
                          <a:spcPts val="0"/>
                        </a:spcAft>
                      </a:pPr>
                      <a:r>
                        <a:rPr lang="en-GB" sz="900">
                          <a:effectLst/>
                        </a:rPr>
                        <a:t>Monitor </a:t>
                      </a:r>
                    </a:p>
                    <a:p>
                      <a:pPr algn="ctr">
                        <a:lnSpc>
                          <a:spcPct val="115000"/>
                        </a:lnSpc>
                        <a:spcAft>
                          <a:spcPts val="0"/>
                        </a:spcAft>
                      </a:pPr>
                      <a:r>
                        <a:rPr lang="en-GB" sz="900">
                          <a:effectLst/>
                        </a:rPr>
                        <a:t> </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900">
                          <a:effectLst/>
                        </a:rPr>
                        <a:t>If regular analgesia prescribed has it been given &amp; offer PRN analgesia</a:t>
                      </a:r>
                    </a:p>
                    <a:p>
                      <a:pPr algn="ctr">
                        <a:lnSpc>
                          <a:spcPct val="115000"/>
                        </a:lnSpc>
                        <a:spcAft>
                          <a:spcPts val="0"/>
                        </a:spcAft>
                      </a:pPr>
                      <a:r>
                        <a:rPr lang="en-GB" sz="900">
                          <a:effectLst/>
                        </a:rPr>
                        <a:t>Repeat assessment in one hour</a:t>
                      </a:r>
                      <a:endParaRPr lang="en-GB" sz="900">
                        <a:effectLst/>
                        <a:latin typeface="Calibri"/>
                        <a:ea typeface="Calibri"/>
                        <a:cs typeface="Times New Roman"/>
                      </a:endParaRPr>
                    </a:p>
                  </a:txBody>
                  <a:tcPr marL="54225" marR="54225" marT="0" marB="0"/>
                </a:tc>
                <a:tc>
                  <a:txBody>
                    <a:bodyPr/>
                    <a:lstStyle/>
                    <a:p>
                      <a:pPr algn="ctr">
                        <a:lnSpc>
                          <a:spcPct val="115000"/>
                        </a:lnSpc>
                        <a:spcAft>
                          <a:spcPts val="0"/>
                        </a:spcAft>
                      </a:pPr>
                      <a:r>
                        <a:rPr lang="en-GB" sz="900" dirty="0">
                          <a:effectLst/>
                        </a:rPr>
                        <a:t>If regular analgesia prescribed has it been given &amp;</a:t>
                      </a:r>
                    </a:p>
                    <a:p>
                      <a:pPr algn="ctr">
                        <a:lnSpc>
                          <a:spcPct val="115000"/>
                        </a:lnSpc>
                        <a:spcAft>
                          <a:spcPts val="0"/>
                        </a:spcAft>
                      </a:pPr>
                      <a:r>
                        <a:rPr lang="en-GB" sz="900" dirty="0">
                          <a:effectLst/>
                        </a:rPr>
                        <a:t>offer PRN analgesia</a:t>
                      </a:r>
                    </a:p>
                    <a:p>
                      <a:pPr algn="ctr">
                        <a:lnSpc>
                          <a:spcPct val="115000"/>
                        </a:lnSpc>
                        <a:spcAft>
                          <a:spcPts val="0"/>
                        </a:spcAft>
                      </a:pPr>
                      <a:r>
                        <a:rPr lang="en-GB" sz="900" dirty="0">
                          <a:effectLst/>
                        </a:rPr>
                        <a:t>Refer to ward team immediately</a:t>
                      </a:r>
                      <a:endParaRPr lang="en-GB" sz="900" dirty="0">
                        <a:effectLst/>
                        <a:latin typeface="Calibri"/>
                        <a:ea typeface="Calibri"/>
                        <a:cs typeface="Times New Roman"/>
                      </a:endParaRPr>
                    </a:p>
                  </a:txBody>
                  <a:tcPr marL="54225" marR="54225" marT="0" marB="0"/>
                </a:tc>
                <a:extLst>
                  <a:ext uri="{0D108BD9-81ED-4DB2-BD59-A6C34878D82A}"/>
                </a:extLst>
              </a:tr>
            </a:tbl>
          </a:graphicData>
        </a:graphic>
      </p:graphicFrame>
      <p:sp>
        <p:nvSpPr>
          <p:cNvPr id="7" name="Title 6">
            <a:extLst>
              <a:ext uri="{FF2B5EF4-FFF2-40B4-BE49-F238E27FC236}"/>
            </a:extLst>
          </p:cNvPr>
          <p:cNvSpPr>
            <a:spLocks noGrp="1"/>
          </p:cNvSpPr>
          <p:nvPr>
            <p:ph type="title"/>
          </p:nvPr>
        </p:nvSpPr>
        <p:spPr/>
        <p:txBody>
          <a:bodyPr/>
          <a:lstStyle/>
          <a:p>
            <a:pPr>
              <a:defRPr/>
            </a:pPr>
            <a:r>
              <a:rPr lang="en-GB" sz="2000" dirty="0">
                <a:solidFill>
                  <a:schemeClr val="bg1"/>
                </a:solidFill>
                <a:effectLst/>
              </a:rPr>
              <a:t>Bolton pain assessment tool</a:t>
            </a:r>
          </a:p>
        </p:txBody>
      </p:sp>
    </p:spTree>
    <p:extLst>
      <p:ext uri="{BB962C8B-B14F-4D97-AF65-F5344CB8AC3E}">
        <p14:creationId xmlns:p14="http://schemas.microsoft.com/office/powerpoint/2010/main" val="2695562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extLst>
          </p:cNvPr>
          <p:cNvSpPr>
            <a:spLocks noGrp="1"/>
          </p:cNvSpPr>
          <p:nvPr>
            <p:ph idx="1"/>
          </p:nvPr>
        </p:nvSpPr>
        <p:spPr/>
        <p:txBody>
          <a:bodyPr/>
          <a:lstStyle/>
          <a:p>
            <a:pPr>
              <a:buFont typeface="Arial" panose="020B0604020202020204" pitchFamily="34" charset="0"/>
              <a:buChar char="•"/>
              <a:defRPr/>
            </a:pPr>
            <a:r>
              <a:rPr lang="en-GB" sz="1600" dirty="0"/>
              <a:t>Pain is common problem for elderly patients</a:t>
            </a:r>
          </a:p>
          <a:p>
            <a:pPr marL="109537" indent="0">
              <a:buFont typeface="Wingdings 3" pitchFamily="18" charset="2"/>
              <a:buNone/>
              <a:defRPr/>
            </a:pPr>
            <a:r>
              <a:rPr lang="en-GB" sz="1400" dirty="0"/>
              <a:t>    </a:t>
            </a:r>
            <a:r>
              <a:rPr lang="en-GB" sz="1400" dirty="0" smtClean="0"/>
              <a:t>                              50</a:t>
            </a:r>
            <a:r>
              <a:rPr lang="en-GB" sz="1400" dirty="0"/>
              <a:t>% of older people have chronic pain (in hospital this may be as high as 80%)</a:t>
            </a:r>
          </a:p>
          <a:p>
            <a:pPr>
              <a:buFont typeface="Arial" panose="020B0604020202020204" pitchFamily="34" charset="0"/>
              <a:buChar char="•"/>
              <a:defRPr/>
            </a:pPr>
            <a:r>
              <a:rPr lang="en-GB" sz="1600" dirty="0"/>
              <a:t>High prevalence of coexisting diseases</a:t>
            </a:r>
          </a:p>
          <a:p>
            <a:pPr>
              <a:buFont typeface="Arial" panose="020B0604020202020204" pitchFamily="34" charset="0"/>
              <a:buChar char="•"/>
              <a:defRPr/>
            </a:pPr>
            <a:r>
              <a:rPr lang="en-GB" sz="1600" dirty="0"/>
              <a:t>Poly pharmacy</a:t>
            </a:r>
          </a:p>
          <a:p>
            <a:pPr>
              <a:buFont typeface="Arial" panose="020B0604020202020204" pitchFamily="34" charset="0"/>
              <a:buChar char="•"/>
              <a:defRPr/>
            </a:pPr>
            <a:r>
              <a:rPr lang="en-GB" sz="1600" dirty="0"/>
              <a:t>Difference in absorption and clearance</a:t>
            </a:r>
          </a:p>
          <a:p>
            <a:pPr marL="109537" indent="0">
              <a:buFont typeface="Wingdings 3" pitchFamily="18" charset="2"/>
              <a:buNone/>
              <a:defRPr/>
            </a:pPr>
            <a:endParaRPr lang="en-GB" sz="1600" dirty="0"/>
          </a:p>
          <a:p>
            <a:pPr>
              <a:buFont typeface="Arial" panose="020B0604020202020204" pitchFamily="34" charset="0"/>
              <a:buChar char="•"/>
              <a:defRPr/>
            </a:pPr>
            <a:endParaRPr lang="en-GB" sz="1600" dirty="0"/>
          </a:p>
          <a:p>
            <a:pPr marL="109537" indent="0">
              <a:buFont typeface="Wingdings 3" pitchFamily="18" charset="2"/>
              <a:buNone/>
              <a:defRPr/>
            </a:pPr>
            <a:endParaRPr lang="en-GB" sz="1600" dirty="0"/>
          </a:p>
          <a:p>
            <a:pPr>
              <a:buFont typeface="Arial" panose="020B0604020202020204" pitchFamily="34" charset="0"/>
              <a:buChar char="•"/>
              <a:defRPr/>
            </a:pPr>
            <a:r>
              <a:rPr lang="en-GB" sz="1600" dirty="0"/>
              <a:t>Increased risk of adverse effects</a:t>
            </a:r>
          </a:p>
          <a:p>
            <a:pPr>
              <a:buFont typeface="Arial" panose="020B0604020202020204" pitchFamily="34" charset="0"/>
              <a:buChar char="•"/>
              <a:defRPr/>
            </a:pPr>
            <a:r>
              <a:rPr lang="en-GB" sz="1600" dirty="0"/>
              <a:t>Complex drug interactions</a:t>
            </a:r>
          </a:p>
          <a:p>
            <a:pPr marL="109537" indent="0">
              <a:buFont typeface="Wingdings 3" pitchFamily="18" charset="2"/>
              <a:buNone/>
              <a:defRPr/>
            </a:pPr>
            <a:endParaRPr lang="en-GB" sz="1600" dirty="0"/>
          </a:p>
          <a:p>
            <a:pPr marL="109537" indent="0">
              <a:buFont typeface="Wingdings 3" pitchFamily="18" charset="2"/>
              <a:buNone/>
              <a:defRPr/>
            </a:pPr>
            <a:endParaRPr lang="en-GB" sz="1600" dirty="0"/>
          </a:p>
          <a:p>
            <a:pPr>
              <a:buFont typeface="Arial" panose="020B0604020202020204" pitchFamily="34" charset="0"/>
              <a:buChar char="•"/>
              <a:defRPr/>
            </a:pPr>
            <a:r>
              <a:rPr lang="en-GB" sz="1600" dirty="0"/>
              <a:t>Increased risk of sedation, constipation &amp; urinary retention</a:t>
            </a:r>
          </a:p>
          <a:p>
            <a:pPr>
              <a:buFont typeface="Arial" panose="020B0604020202020204" pitchFamily="34" charset="0"/>
              <a:buChar char="•"/>
              <a:defRPr/>
            </a:pPr>
            <a:r>
              <a:rPr lang="en-GB" sz="1600" dirty="0"/>
              <a:t>Sensory impairment</a:t>
            </a:r>
          </a:p>
          <a:p>
            <a:pPr>
              <a:buFont typeface="Arial" panose="020B0604020202020204" pitchFamily="34" charset="0"/>
              <a:buChar char="•"/>
              <a:defRPr/>
            </a:pPr>
            <a:r>
              <a:rPr lang="en-GB" sz="1600" dirty="0"/>
              <a:t>Social isolation</a:t>
            </a:r>
          </a:p>
        </p:txBody>
      </p:sp>
      <p:sp>
        <p:nvSpPr>
          <p:cNvPr id="3" name="Title 2">
            <a:extLst>
              <a:ext uri="{FF2B5EF4-FFF2-40B4-BE49-F238E27FC236}"/>
            </a:extLst>
          </p:cNvPr>
          <p:cNvSpPr>
            <a:spLocks noGrp="1"/>
          </p:cNvSpPr>
          <p:nvPr>
            <p:ph type="title"/>
          </p:nvPr>
        </p:nvSpPr>
        <p:spPr/>
        <p:txBody>
          <a:bodyPr/>
          <a:lstStyle/>
          <a:p>
            <a:pPr>
              <a:defRPr/>
            </a:pPr>
            <a:r>
              <a:rPr lang="en-GB" sz="3200" dirty="0">
                <a:effectLst/>
              </a:rPr>
              <a:t>Aging population &amp; increased fragility</a:t>
            </a:r>
          </a:p>
        </p:txBody>
      </p:sp>
      <p:sp>
        <p:nvSpPr>
          <p:cNvPr id="4" name="Down Arrow 3">
            <a:extLst>
              <a:ext uri="{FF2B5EF4-FFF2-40B4-BE49-F238E27FC236}"/>
            </a:extLst>
          </p:cNvPr>
          <p:cNvSpPr/>
          <p:nvPr/>
        </p:nvSpPr>
        <p:spPr>
          <a:xfrm>
            <a:off x="2838450" y="3068638"/>
            <a:ext cx="287338" cy="5762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Down Arrow 4">
            <a:extLst>
              <a:ext uri="{FF2B5EF4-FFF2-40B4-BE49-F238E27FC236}"/>
            </a:extLst>
          </p:cNvPr>
          <p:cNvSpPr/>
          <p:nvPr/>
        </p:nvSpPr>
        <p:spPr>
          <a:xfrm>
            <a:off x="4067175" y="4365625"/>
            <a:ext cx="288925" cy="576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extLst>
      <p:ext uri="{BB962C8B-B14F-4D97-AF65-F5344CB8AC3E}">
        <p14:creationId xmlns:p14="http://schemas.microsoft.com/office/powerpoint/2010/main" val="4123621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extLst>
          </p:cNvPr>
          <p:cNvSpPr>
            <a:spLocks noGrp="1" noChangeArrowheads="1"/>
          </p:cNvSpPr>
          <p:nvPr>
            <p:ph type="title"/>
          </p:nvPr>
        </p:nvSpPr>
        <p:spPr/>
        <p:txBody>
          <a:bodyPr/>
          <a:lstStyle/>
          <a:p>
            <a:pPr eaLnBrk="1" hangingPunct="1">
              <a:defRPr/>
            </a:pPr>
            <a:r>
              <a:rPr lang="en-GB" altLang="en-US" dirty="0">
                <a:effectLst/>
              </a:rPr>
              <a:t>Assessment </a:t>
            </a:r>
          </a:p>
        </p:txBody>
      </p:sp>
      <p:pic>
        <p:nvPicPr>
          <p:cNvPr id="30725" name="Picture 6"/>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1258888" y="2852738"/>
            <a:ext cx="1524000" cy="2032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16" name="Rectangle 4">
            <a:extLst>
              <a:ext uri="{FF2B5EF4-FFF2-40B4-BE49-F238E27FC236}"/>
            </a:extLst>
          </p:cNvPr>
          <p:cNvSpPr>
            <a:spLocks noGrp="1" noChangeArrowheads="1"/>
          </p:cNvSpPr>
          <p:nvPr>
            <p:ph type="body" sz="half" idx="2"/>
          </p:nvPr>
        </p:nvSpPr>
        <p:spPr>
          <a:xfrm>
            <a:off x="3635375" y="2209800"/>
            <a:ext cx="5280025" cy="3844925"/>
          </a:xfrm>
        </p:spPr>
        <p:txBody>
          <a:bodyPr/>
          <a:lstStyle/>
          <a:p>
            <a:pPr>
              <a:spcBef>
                <a:spcPct val="50000"/>
              </a:spcBef>
              <a:buFont typeface="Wingdings" pitchFamily="2" charset="2"/>
              <a:buAutoNum type="arabicPeriod"/>
              <a:defRPr/>
            </a:pPr>
            <a:r>
              <a:rPr lang="en-GB" altLang="en-US" sz="2000" dirty="0"/>
              <a:t>Patient history</a:t>
            </a:r>
          </a:p>
          <a:p>
            <a:pPr>
              <a:spcBef>
                <a:spcPct val="50000"/>
              </a:spcBef>
              <a:buFont typeface="Wingdings" pitchFamily="2" charset="2"/>
              <a:buAutoNum type="arabicPeriod"/>
              <a:defRPr/>
            </a:pPr>
            <a:r>
              <a:rPr lang="en-GB" altLang="en-US" sz="2000" dirty="0"/>
              <a:t>Pain assessment</a:t>
            </a:r>
          </a:p>
          <a:p>
            <a:pPr>
              <a:spcBef>
                <a:spcPct val="50000"/>
              </a:spcBef>
              <a:buFont typeface="Wingdings" pitchFamily="2" charset="2"/>
              <a:buAutoNum type="arabicPeriod"/>
              <a:defRPr/>
            </a:pPr>
            <a:r>
              <a:rPr lang="en-GB" altLang="en-US" sz="2000" dirty="0"/>
              <a:t>Review current medication</a:t>
            </a:r>
          </a:p>
          <a:p>
            <a:pPr>
              <a:spcBef>
                <a:spcPct val="50000"/>
              </a:spcBef>
              <a:buFont typeface="Wingdings" pitchFamily="2" charset="2"/>
              <a:buAutoNum type="arabicPeriod"/>
              <a:defRPr/>
            </a:pPr>
            <a:r>
              <a:rPr lang="en-GB" altLang="en-US" sz="2000" dirty="0"/>
              <a:t>Concordance</a:t>
            </a:r>
          </a:p>
          <a:p>
            <a:pPr>
              <a:spcBef>
                <a:spcPct val="50000"/>
              </a:spcBef>
              <a:buFont typeface="Wingdings" pitchFamily="2" charset="2"/>
              <a:buAutoNum type="arabicPeriod"/>
              <a:defRPr/>
            </a:pPr>
            <a:r>
              <a:rPr lang="en-GB" altLang="en-US" sz="2000" dirty="0"/>
              <a:t>Impression/diagnosis</a:t>
            </a:r>
          </a:p>
          <a:p>
            <a:pPr>
              <a:spcBef>
                <a:spcPct val="50000"/>
              </a:spcBef>
              <a:buFont typeface="Wingdings" pitchFamily="2" charset="2"/>
              <a:buAutoNum type="arabicPeriod"/>
              <a:defRPr/>
            </a:pPr>
            <a:r>
              <a:rPr lang="en-GB" altLang="en-US" sz="2000" dirty="0"/>
              <a:t>Make treatment decision</a:t>
            </a:r>
          </a:p>
          <a:p>
            <a:pPr>
              <a:spcBef>
                <a:spcPct val="50000"/>
              </a:spcBef>
              <a:buFont typeface="Wingdings" pitchFamily="2" charset="2"/>
              <a:buAutoNum type="arabicPeriod"/>
              <a:defRPr/>
            </a:pPr>
            <a:r>
              <a:rPr lang="en-GB" altLang="en-US" sz="2000" dirty="0"/>
              <a:t>Review</a:t>
            </a:r>
          </a:p>
          <a:p>
            <a:pPr marL="109537" indent="0" eaLnBrk="1" hangingPunct="1">
              <a:buFont typeface="Wingdings 3" pitchFamily="18" charset="2"/>
              <a:buNone/>
              <a:defRPr/>
            </a:pPr>
            <a:endParaRPr lang="en-GB" altLang="en-US" sz="2000" dirty="0"/>
          </a:p>
        </p:txBody>
      </p:sp>
      <p:sp>
        <p:nvSpPr>
          <p:cNvPr id="12290" name="Footer Placeholder 5">
            <a:extLst>
              <a:ext uri="{FF2B5EF4-FFF2-40B4-BE49-F238E27FC236}"/>
            </a:extLst>
          </p:cNvPr>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GB" altLang="en-US" dirty="0"/>
          </a:p>
        </p:txBody>
      </p:sp>
    </p:spTree>
    <p:extLst>
      <p:ext uri="{BB962C8B-B14F-4D97-AF65-F5344CB8AC3E}">
        <p14:creationId xmlns:p14="http://schemas.microsoft.com/office/powerpoint/2010/main" val="2170420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a:xfrm>
            <a:off x="179512" y="1196752"/>
            <a:ext cx="8507288" cy="4810539"/>
          </a:xfrm>
        </p:spPr>
        <p:txBody>
          <a:bodyPr>
            <a:normAutofit/>
          </a:bodyPr>
          <a:lstStyle/>
          <a:p>
            <a:pPr marL="0" indent="0">
              <a:buNone/>
            </a:pPr>
            <a:r>
              <a:rPr lang="en-US" altLang="en-US" sz="2000" dirty="0" smtClean="0">
                <a:solidFill>
                  <a:schemeClr val="tx2">
                    <a:lumMod val="50000"/>
                  </a:schemeClr>
                </a:solidFill>
                <a:latin typeface="Calibri" pitchFamily="34" charset="0"/>
                <a:cs typeface="Calibri" pitchFamily="34" charset="0"/>
              </a:rPr>
              <a:t>  Pain management is easy when treating acute pain in patients without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comorbidities (physical and mental health) and/or psychosocial issues who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takes no medicines, as long as we assess pain and apply multi modal approach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to the treatment of acute pain. </a:t>
            </a:r>
            <a:r>
              <a:rPr lang="en-US" altLang="en-US" sz="2000" dirty="0" smtClean="0">
                <a:solidFill>
                  <a:schemeClr val="tx2">
                    <a:lumMod val="50000"/>
                  </a:schemeClr>
                </a:solidFill>
                <a:latin typeface="Calibri" pitchFamily="34" charset="0"/>
                <a:cs typeface="Calibri" pitchFamily="34" charset="0"/>
              </a:rPr>
              <a:t>Unfortunately, </a:t>
            </a:r>
            <a:r>
              <a:rPr lang="en-US" altLang="en-US" sz="2000" dirty="0" smtClean="0">
                <a:solidFill>
                  <a:schemeClr val="tx2">
                    <a:lumMod val="50000"/>
                  </a:schemeClr>
                </a:solidFill>
                <a:latin typeface="Calibri" pitchFamily="34" charset="0"/>
                <a:cs typeface="Calibri" pitchFamily="34" charset="0"/>
              </a:rPr>
              <a:t>this is not the majority of our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case load, which does make management of pain more complex.</a:t>
            </a: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Patients still require opioids but we must make sure they are time limited and</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use must be monitored and adjusted appropriately. This includes a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management plan on discharge and follow up by GP if needed. </a:t>
            </a:r>
          </a:p>
          <a:p>
            <a:pPr marL="0" indent="0">
              <a:buNone/>
            </a:pPr>
            <a:r>
              <a:rPr lang="en-US" altLang="en-US" sz="2000" dirty="0">
                <a:solidFill>
                  <a:schemeClr val="tx2">
                    <a:lumMod val="50000"/>
                  </a:schemeClr>
                </a:solidFill>
                <a:latin typeface="Calibri" pitchFamily="34" charset="0"/>
                <a:cs typeface="Calibri" pitchFamily="34" charset="0"/>
              </a:rPr>
              <a:t> </a:t>
            </a:r>
            <a:r>
              <a:rPr lang="en-US" altLang="en-US" sz="2000" dirty="0" smtClean="0">
                <a:solidFill>
                  <a:schemeClr val="tx2">
                    <a:lumMod val="50000"/>
                  </a:schemeClr>
                </a:solidFill>
                <a:latin typeface="Calibri" pitchFamily="34" charset="0"/>
                <a:cs typeface="Calibri" pitchFamily="34" charset="0"/>
              </a:rPr>
              <a:t> </a:t>
            </a:r>
            <a:r>
              <a:rPr lang="en-GB" altLang="en-US" sz="2000" dirty="0" smtClean="0"/>
              <a:t>If neuropathic agents have </a:t>
            </a:r>
            <a:r>
              <a:rPr lang="en-GB" altLang="en-US" sz="2000" dirty="0"/>
              <a:t>been started we </a:t>
            </a:r>
            <a:r>
              <a:rPr lang="en-GB" altLang="en-US" sz="2000" dirty="0" smtClean="0"/>
              <a:t>should </a:t>
            </a:r>
            <a:r>
              <a:rPr lang="en-GB" altLang="en-US" sz="2000" dirty="0"/>
              <a:t>make recommendation for </a:t>
            </a:r>
            <a:endParaRPr lang="en-GB" altLang="en-US" sz="2000" dirty="0" smtClean="0"/>
          </a:p>
          <a:p>
            <a:pPr marL="0" indent="0">
              <a:buNone/>
            </a:pPr>
            <a:r>
              <a:rPr lang="en-GB" altLang="en-US" sz="2000" dirty="0"/>
              <a:t> </a:t>
            </a:r>
            <a:r>
              <a:rPr lang="en-GB" altLang="en-US" sz="2000" dirty="0" smtClean="0"/>
              <a:t> its </a:t>
            </a:r>
            <a:r>
              <a:rPr lang="en-GB" altLang="en-US" sz="2000" dirty="0"/>
              <a:t>treatment length and follow up by </a:t>
            </a:r>
            <a:r>
              <a:rPr lang="en-GB" altLang="en-US" sz="2000" dirty="0" smtClean="0"/>
              <a:t>GP.</a:t>
            </a:r>
          </a:p>
          <a:p>
            <a:pPr marL="0" indent="0">
              <a:buNone/>
            </a:pPr>
            <a:endParaRPr lang="en-US" altLang="en-US" sz="2000" dirty="0">
              <a:solidFill>
                <a:schemeClr val="tx2">
                  <a:lumMod val="50000"/>
                </a:schemeClr>
              </a:solidFill>
              <a:latin typeface="Calibri" pitchFamily="34" charset="0"/>
              <a:cs typeface="Calibri" pitchFamily="34" charset="0"/>
            </a:endParaRPr>
          </a:p>
          <a:p>
            <a:pPr marL="0" indent="0">
              <a:buNone/>
            </a:pPr>
            <a:r>
              <a:rPr lang="en-US" altLang="en-US" sz="2000" dirty="0" smtClean="0">
                <a:solidFill>
                  <a:schemeClr val="tx2">
                    <a:lumMod val="50000"/>
                  </a:schemeClr>
                </a:solidFill>
                <a:latin typeface="Calibri" pitchFamily="34" charset="0"/>
                <a:cs typeface="Calibri" pitchFamily="34" charset="0"/>
              </a:rPr>
              <a:t>  Pain is never just about treating symptoms of physical pain.</a:t>
            </a: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endParaRPr lang="en-US" altLang="en-US" sz="2000" dirty="0" smtClean="0">
              <a:solidFill>
                <a:schemeClr val="tx2">
                  <a:lumMod val="50000"/>
                </a:schemeClr>
              </a:solidFill>
              <a:latin typeface="Calibri" pitchFamily="34" charset="0"/>
              <a:cs typeface="Calibri" pitchFamily="34" charset="0"/>
            </a:endParaRPr>
          </a:p>
          <a:p>
            <a:pPr marL="0" indent="0">
              <a:buNone/>
            </a:pPr>
            <a:endParaRPr lang="en-US" altLang="en-US" sz="2000" dirty="0" smtClean="0">
              <a:solidFill>
                <a:schemeClr val="tx2">
                  <a:lumMod val="50000"/>
                </a:schemeClr>
              </a:solidFill>
              <a:latin typeface="Calibri" pitchFamily="34" charset="0"/>
              <a:cs typeface="Calibri" pitchFamily="34" charset="0"/>
            </a:endParaRPr>
          </a:p>
        </p:txBody>
      </p:sp>
      <p:sp>
        <p:nvSpPr>
          <p:cNvPr id="3" name="Title 2"/>
          <p:cNvSpPr>
            <a:spLocks noGrp="1"/>
          </p:cNvSpPr>
          <p:nvPr>
            <p:ph type="title"/>
          </p:nvPr>
        </p:nvSpPr>
        <p:spPr/>
        <p:txBody>
          <a:bodyPr/>
          <a:lstStyle/>
          <a:p>
            <a:pPr>
              <a:defRPr/>
            </a:pPr>
            <a:r>
              <a:rPr lang="en-GB" b="1" dirty="0" smtClean="0">
                <a:solidFill>
                  <a:schemeClr val="tx2">
                    <a:lumMod val="50000"/>
                  </a:schemeClr>
                </a:solidFill>
                <a:effectLst/>
                <a:latin typeface="Calibri" panose="020F0502020204030204" pitchFamily="34" charset="0"/>
                <a:cs typeface="Calibri" panose="020F0502020204030204" pitchFamily="34" charset="0"/>
              </a:rPr>
              <a:t>Summery</a:t>
            </a:r>
            <a:endParaRPr lang="en-GB" b="1" dirty="0">
              <a:solidFill>
                <a:schemeClr val="tx2">
                  <a:lumMod val="50000"/>
                </a:schemeClr>
              </a:solidFill>
              <a:effectLst/>
              <a:latin typeface="Calibri" panose="020F0502020204030204" pitchFamily="34" charset="0"/>
              <a:cs typeface="Calibri" panose="020F0502020204030204" pitchFamily="34" charset="0"/>
            </a:endParaRPr>
          </a:p>
        </p:txBody>
      </p:sp>
      <p:pic>
        <p:nvPicPr>
          <p:cNvPr id="204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8772" y="-9040"/>
            <a:ext cx="14478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276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71601"/>
            <a:ext cx="7772400" cy="1447799"/>
          </a:xfrm>
        </p:spPr>
        <p:txBody>
          <a:bodyPr/>
          <a:lstStyle/>
          <a:p>
            <a:pPr algn="ctr" eaLnBrk="1" fontAlgn="auto" hangingPunct="1">
              <a:spcAft>
                <a:spcPts val="0"/>
              </a:spcAft>
              <a:defRPr/>
            </a:pPr>
            <a:r>
              <a:rPr lang="en-GB" altLang="en-US" dirty="0" smtClean="0">
                <a:effectLst/>
                <a:latin typeface="Calibri" panose="020F0502020204030204" pitchFamily="34" charset="0"/>
                <a:cs typeface="Calibri" panose="020F0502020204030204" pitchFamily="34" charset="0"/>
              </a:rPr>
              <a:t>Thank you</a:t>
            </a:r>
            <a:endParaRPr lang="en-GB" altLang="en-US" dirty="0">
              <a:effectLst/>
              <a:latin typeface="Calibri" panose="020F0502020204030204" pitchFamily="34" charset="0"/>
              <a:cs typeface="Calibri" panose="020F0502020204030204" pitchFamily="34" charset="0"/>
            </a:endParaRPr>
          </a:p>
        </p:txBody>
      </p:sp>
      <p:sp>
        <p:nvSpPr>
          <p:cNvPr id="21507" name="Rectangle 3"/>
          <p:cNvSpPr>
            <a:spLocks noGrp="1" noChangeArrowheads="1"/>
          </p:cNvSpPr>
          <p:nvPr>
            <p:ph type="subTitle" idx="1"/>
          </p:nvPr>
        </p:nvSpPr>
        <p:spPr>
          <a:xfrm>
            <a:off x="685800" y="3429000"/>
            <a:ext cx="7772400" cy="1200150"/>
          </a:xfrm>
        </p:spPr>
        <p:txBody>
          <a:bodyPr/>
          <a:lstStyle/>
          <a:p>
            <a:pPr marR="0" algn="ctr" eaLnBrk="1" hangingPunct="1">
              <a:lnSpc>
                <a:spcPct val="80000"/>
              </a:lnSpc>
            </a:pPr>
            <a:endParaRPr lang="en-GB" altLang="en-US" sz="1800" b="1" smtClean="0">
              <a:latin typeface="Calibri" pitchFamily="34" charset="0"/>
              <a:cs typeface="Calibri" pitchFamily="34" charset="0"/>
            </a:endParaRPr>
          </a:p>
        </p:txBody>
      </p:sp>
      <p:pic>
        <p:nvPicPr>
          <p:cNvPr id="2150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124200"/>
            <a:ext cx="3352800" cy="1878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6010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09728" indent="0">
              <a:buNone/>
            </a:pPr>
            <a:endParaRPr lang="en-GB" dirty="0"/>
          </a:p>
          <a:p>
            <a:pPr>
              <a:spcBef>
                <a:spcPct val="20000"/>
              </a:spcBef>
              <a:buSzPct val="75000"/>
              <a:buFont typeface="Courier New" pitchFamily="49" charset="0"/>
              <a:buChar char="o"/>
              <a:defRPr/>
            </a:pPr>
            <a:r>
              <a:rPr lang="en-GB" altLang="en-US" sz="2800" dirty="0"/>
              <a:t>Definition of pain</a:t>
            </a:r>
          </a:p>
          <a:p>
            <a:pPr>
              <a:spcBef>
                <a:spcPct val="20000"/>
              </a:spcBef>
              <a:buSzPct val="75000"/>
              <a:buFont typeface="Courier New" pitchFamily="49" charset="0"/>
              <a:buChar char="o"/>
              <a:defRPr/>
            </a:pPr>
            <a:r>
              <a:rPr lang="en-GB" altLang="en-US" sz="2800" dirty="0"/>
              <a:t>Why do we treat pain?</a:t>
            </a:r>
          </a:p>
          <a:p>
            <a:pPr>
              <a:spcBef>
                <a:spcPct val="20000"/>
              </a:spcBef>
              <a:buSzPct val="75000"/>
              <a:buFont typeface="Courier New" pitchFamily="49" charset="0"/>
              <a:buChar char="o"/>
              <a:defRPr/>
            </a:pPr>
            <a:r>
              <a:rPr lang="en-GB" altLang="en-US" sz="2800" dirty="0"/>
              <a:t>Pain assessment </a:t>
            </a:r>
          </a:p>
          <a:p>
            <a:pPr>
              <a:spcBef>
                <a:spcPct val="20000"/>
              </a:spcBef>
              <a:buSzPct val="75000"/>
              <a:buFont typeface="Courier New" pitchFamily="49" charset="0"/>
              <a:buChar char="o"/>
              <a:defRPr/>
            </a:pPr>
            <a:r>
              <a:rPr lang="en-GB" altLang="en-US" sz="2800" dirty="0"/>
              <a:t>Case </a:t>
            </a:r>
            <a:r>
              <a:rPr lang="en-GB" altLang="en-US" sz="2800" dirty="0" smtClean="0"/>
              <a:t>study presentation – </a:t>
            </a:r>
            <a:r>
              <a:rPr lang="en-GB" altLang="en-US" sz="2800" dirty="0"/>
              <a:t>management of pain is easy or is it?</a:t>
            </a:r>
          </a:p>
          <a:p>
            <a:pPr marL="109728" indent="0">
              <a:buNone/>
            </a:pPr>
            <a:endParaRPr lang="en-GB" dirty="0"/>
          </a:p>
        </p:txBody>
      </p:sp>
      <p:sp>
        <p:nvSpPr>
          <p:cNvPr id="4" name="Title 3"/>
          <p:cNvSpPr>
            <a:spLocks noGrp="1"/>
          </p:cNvSpPr>
          <p:nvPr>
            <p:ph type="title"/>
          </p:nvPr>
        </p:nvSpPr>
        <p:spPr/>
        <p:txBody>
          <a:bodyPr/>
          <a:lstStyle/>
          <a:p>
            <a:r>
              <a:rPr lang="en-GB" dirty="0" smtClean="0">
                <a:effectLst/>
              </a:rPr>
              <a:t>Session content</a:t>
            </a:r>
            <a:endParaRPr lang="en-GB" dirty="0">
              <a:effectLst/>
            </a:endParaRPr>
          </a:p>
        </p:txBody>
      </p:sp>
    </p:spTree>
    <p:extLst>
      <p:ext uri="{BB962C8B-B14F-4D97-AF65-F5344CB8AC3E}">
        <p14:creationId xmlns:p14="http://schemas.microsoft.com/office/powerpoint/2010/main" val="2054341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rmAutofit fontScale="85000" lnSpcReduction="20000"/>
          </a:bodyPr>
          <a:lstStyle/>
          <a:p>
            <a:pPr>
              <a:buClr>
                <a:schemeClr val="folHlink"/>
              </a:buClr>
              <a:buSzPct val="60000"/>
              <a:buNone/>
            </a:pPr>
            <a:r>
              <a:rPr lang="en-GB" sz="2900" dirty="0"/>
              <a:t>The International Association for the Study of Pain (IASP) now define pain as “An unpleasant sensory and emotional experience associated with, or resembling that associated with, actual or potential tissue damage,” </a:t>
            </a:r>
            <a:endParaRPr lang="en-GB" sz="2900" dirty="0" smtClean="0"/>
          </a:p>
          <a:p>
            <a:pPr>
              <a:buClr>
                <a:schemeClr val="folHlink"/>
              </a:buClr>
              <a:buSzPct val="60000"/>
              <a:buNone/>
            </a:pPr>
            <a:endParaRPr lang="en-GB" sz="1800" dirty="0"/>
          </a:p>
          <a:p>
            <a:pPr>
              <a:buFont typeface="Arial" panose="020B0604020202020204" pitchFamily="34" charset="0"/>
              <a:buChar char="•"/>
            </a:pPr>
            <a:r>
              <a:rPr lang="en-GB" sz="1900" dirty="0"/>
              <a:t>Six key notes and etymology:</a:t>
            </a:r>
          </a:p>
          <a:p>
            <a:pPr>
              <a:buFont typeface="Arial" panose="020B0604020202020204" pitchFamily="34" charset="0"/>
              <a:buChar char="•"/>
            </a:pPr>
            <a:r>
              <a:rPr lang="en-GB" sz="1900" dirty="0"/>
              <a:t>Pain is always a personal experience that is influenced to varying degrees by biological, psychological, and social factors.</a:t>
            </a:r>
          </a:p>
          <a:p>
            <a:pPr>
              <a:buFont typeface="Arial" panose="020B0604020202020204" pitchFamily="34" charset="0"/>
              <a:buChar char="•"/>
            </a:pPr>
            <a:r>
              <a:rPr lang="en-GB" sz="1900" dirty="0"/>
              <a:t>Pain and nociception are different phenomena. Pain cannot be inferred solely from activity in sensory neurons.</a:t>
            </a:r>
          </a:p>
          <a:p>
            <a:pPr>
              <a:buFont typeface="Arial" panose="020B0604020202020204" pitchFamily="34" charset="0"/>
              <a:buChar char="•"/>
            </a:pPr>
            <a:r>
              <a:rPr lang="en-GB" sz="1900" dirty="0"/>
              <a:t>Through their life experiences, individuals learn the concept of pain.</a:t>
            </a:r>
          </a:p>
          <a:p>
            <a:pPr>
              <a:buFont typeface="Arial" panose="020B0604020202020204" pitchFamily="34" charset="0"/>
              <a:buChar char="•"/>
            </a:pPr>
            <a:r>
              <a:rPr lang="en-GB" sz="1900" dirty="0"/>
              <a:t>A person’s report of an experience as pain should be respected.</a:t>
            </a:r>
          </a:p>
          <a:p>
            <a:pPr>
              <a:buFont typeface="Arial" panose="020B0604020202020204" pitchFamily="34" charset="0"/>
              <a:buChar char="•"/>
            </a:pPr>
            <a:r>
              <a:rPr lang="en-GB" sz="1900" dirty="0"/>
              <a:t>Although pain usually serves an adaptive role, it may have adverse effects on function and social and psychological well-being.</a:t>
            </a:r>
          </a:p>
          <a:p>
            <a:pPr>
              <a:buFont typeface="Arial" panose="020B0604020202020204" pitchFamily="34" charset="0"/>
              <a:buChar char="•"/>
            </a:pPr>
            <a:r>
              <a:rPr lang="en-GB" sz="1900" dirty="0"/>
              <a:t>Verbal description is only one of several </a:t>
            </a:r>
            <a:r>
              <a:rPr lang="en-GB" sz="1900" dirty="0" err="1" smtClean="0"/>
              <a:t>behaviors</a:t>
            </a:r>
            <a:r>
              <a:rPr lang="en-GB" sz="1900" dirty="0" smtClean="0"/>
              <a:t> </a:t>
            </a:r>
            <a:r>
              <a:rPr lang="en-GB" sz="1900" dirty="0"/>
              <a:t>to express pain; inability to communicate does not negate the possibility that a human or a nonhuman animal experiences pain.</a:t>
            </a:r>
          </a:p>
          <a:p>
            <a:pPr>
              <a:buClr>
                <a:schemeClr val="folHlink"/>
              </a:buClr>
              <a:buSzPct val="60000"/>
              <a:buNone/>
            </a:pPr>
            <a:r>
              <a:rPr lang="en-GB" sz="1800" dirty="0" smtClean="0"/>
              <a:t>					</a:t>
            </a:r>
          </a:p>
          <a:p>
            <a:pPr>
              <a:buClr>
                <a:schemeClr val="folHlink"/>
              </a:buClr>
              <a:buSzPct val="60000"/>
              <a:buNone/>
            </a:pPr>
            <a:r>
              <a:rPr lang="en-GB" sz="1200" dirty="0" smtClean="0"/>
              <a:t>							IASP 2202020</a:t>
            </a:r>
            <a:endParaRPr lang="en-GB" altLang="en-US" sz="1200" dirty="0" smtClean="0"/>
          </a:p>
        </p:txBody>
      </p:sp>
      <p:sp>
        <p:nvSpPr>
          <p:cNvPr id="5122" name="Rectangle 2"/>
          <p:cNvSpPr>
            <a:spLocks noGrp="1" noChangeArrowheads="1"/>
          </p:cNvSpPr>
          <p:nvPr>
            <p:ph type="title"/>
          </p:nvPr>
        </p:nvSpPr>
        <p:spPr/>
        <p:txBody>
          <a:bodyPr/>
          <a:lstStyle/>
          <a:p>
            <a:pPr eaLnBrk="1" fontAlgn="auto" hangingPunct="1">
              <a:spcAft>
                <a:spcPts val="0"/>
              </a:spcAft>
              <a:defRPr/>
            </a:pPr>
            <a:r>
              <a:rPr lang="en-GB" altLang="en-US" dirty="0" smtClean="0">
                <a:solidFill>
                  <a:schemeClr val="tx1"/>
                </a:solidFill>
                <a:effectLst/>
              </a:rPr>
              <a:t>Definition of pain</a:t>
            </a:r>
          </a:p>
        </p:txBody>
      </p:sp>
    </p:spTree>
    <p:extLst>
      <p:ext uri="{BB962C8B-B14F-4D97-AF65-F5344CB8AC3E}">
        <p14:creationId xmlns:p14="http://schemas.microsoft.com/office/powerpoint/2010/main" val="2206538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Humanitarian reasons</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Reduce complications</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Speed up Recovery</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Promote early discharge</a:t>
            </a:r>
          </a:p>
          <a:p>
            <a:pPr marL="452628" indent="-342900" eaLnBrk="1" fontAlgn="auto" hangingPunct="1">
              <a:spcAft>
                <a:spcPts val="0"/>
              </a:spcAft>
              <a:buFont typeface="Arial" panose="020B0604020202020204" pitchFamily="34" charset="0"/>
              <a:buChar char="•"/>
              <a:defRPr/>
            </a:pPr>
            <a:endParaRPr lang="en-GB" altLang="en-US" sz="2000" dirty="0">
              <a:solidFill>
                <a:schemeClr val="tx1">
                  <a:lumMod val="50000"/>
                </a:schemeClr>
              </a:solidFill>
              <a:latin typeface="Calibri" panose="020F0502020204030204" pitchFamily="34" charset="0"/>
              <a:cs typeface="Calibri" panose="020F0502020204030204" pitchFamily="34" charset="0"/>
            </a:endParaRPr>
          </a:p>
          <a:p>
            <a:pPr marL="452628" indent="-342900" eaLnBrk="1" fontAlgn="auto" hangingPunct="1">
              <a:spcAft>
                <a:spcPts val="0"/>
              </a:spcAft>
              <a:buFont typeface="Arial" panose="020B0604020202020204" pitchFamily="34" charset="0"/>
              <a:buChar char="•"/>
              <a:defRPr/>
            </a:pPr>
            <a:r>
              <a:rPr lang="en-GB" altLang="en-US" sz="2000" dirty="0">
                <a:solidFill>
                  <a:schemeClr val="tx1">
                    <a:lumMod val="50000"/>
                  </a:schemeClr>
                </a:solidFill>
                <a:latin typeface="Calibri" panose="020F0502020204030204" pitchFamily="34" charset="0"/>
                <a:cs typeface="Calibri" panose="020F0502020204030204" pitchFamily="34" charset="0"/>
              </a:rPr>
              <a:t>Quality of life improved</a:t>
            </a:r>
          </a:p>
          <a:p>
            <a:pPr marL="109537" indent="0">
              <a:buFont typeface="Wingdings 3" pitchFamily="18" charset="2"/>
              <a:buNone/>
              <a:defRPr/>
            </a:pPr>
            <a:endParaRPr lang="en-GB" dirty="0"/>
          </a:p>
        </p:txBody>
      </p:sp>
      <p:sp>
        <p:nvSpPr>
          <p:cNvPr id="4" name="Title 3"/>
          <p:cNvSpPr>
            <a:spLocks noGrp="1"/>
          </p:cNvSpPr>
          <p:nvPr>
            <p:ph type="title"/>
          </p:nvPr>
        </p:nvSpPr>
        <p:spPr/>
        <p:txBody>
          <a:bodyPr/>
          <a:lstStyle/>
          <a:p>
            <a:pPr>
              <a:defRPr/>
            </a:pPr>
            <a:r>
              <a:rPr lang="en-GB" b="1" dirty="0" smtClean="0">
                <a:solidFill>
                  <a:schemeClr val="tx1">
                    <a:lumMod val="50000"/>
                  </a:schemeClr>
                </a:solidFill>
                <a:latin typeface="Calibri" panose="020F0502020204030204" pitchFamily="34" charset="0"/>
                <a:cs typeface="Calibri" panose="020F0502020204030204" pitchFamily="34" charset="0"/>
              </a:rPr>
              <a:t>Why treat acute pain?</a:t>
            </a:r>
            <a:endParaRPr lang="en-GB" b="1" dirty="0">
              <a:solidFill>
                <a:schemeClr val="tx1">
                  <a:lumMod val="50000"/>
                </a:schemeClr>
              </a:solidFill>
              <a:latin typeface="Calibri" panose="020F0502020204030204" pitchFamily="34" charset="0"/>
              <a:cs typeface="Calibri" panose="020F0502020204030204" pitchFamily="34" charset="0"/>
            </a:endParaRPr>
          </a:p>
        </p:txBody>
      </p:sp>
      <p:sp>
        <p:nvSpPr>
          <p:cNvPr id="13316" name="Content Placeholder 2"/>
          <p:cNvSpPr>
            <a:spLocks noGrp="1"/>
          </p:cNvSpPr>
          <p:nvPr>
            <p:ph sz="half" idx="4294967295"/>
          </p:nvPr>
        </p:nvSpPr>
        <p:spPr>
          <a:xfrm>
            <a:off x="5105400" y="1481138"/>
            <a:ext cx="4038600" cy="4525962"/>
          </a:xfrm>
        </p:spPr>
        <p:txBody>
          <a:bodyPr/>
          <a:lstStyle/>
          <a:p>
            <a:pPr marL="107950" indent="0">
              <a:buFont typeface="Wingdings 3" pitchFamily="18" charset="2"/>
              <a:buNone/>
            </a:pPr>
            <a:endParaRPr lang="en-GB" altLang="en-US" smtClean="0"/>
          </a:p>
          <a:p>
            <a:pPr marL="107950" indent="0">
              <a:buFont typeface="Wingdings 3" pitchFamily="18" charset="2"/>
              <a:buNone/>
            </a:pPr>
            <a:endParaRPr lang="en-GB" altLang="en-US" sz="1800" smtClean="0"/>
          </a:p>
          <a:p>
            <a:pPr marL="107950" indent="0">
              <a:buFont typeface="Wingdings 3" pitchFamily="18" charset="2"/>
              <a:buNone/>
            </a:pPr>
            <a:endParaRPr lang="en-GB" altLang="en-US" smtClean="0"/>
          </a:p>
        </p:txBody>
      </p:sp>
      <p:sp>
        <p:nvSpPr>
          <p:cNvPr id="13317" name="AutoShape 4" descr="Image result for Pain Emoticon"/>
          <p:cNvSpPr>
            <a:spLocks noChangeAspect="1" noChangeArrowheads="1"/>
          </p:cNvSpPr>
          <p:nvPr/>
        </p:nvSpPr>
        <p:spPr bwMode="auto">
          <a:xfrm>
            <a:off x="71438" y="-136525"/>
            <a:ext cx="1895475"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n-US" altLang="en-US" sz="1800">
              <a:latin typeface="Tahoma" pitchFamily="34" charset="0"/>
            </a:endParaRPr>
          </a:p>
        </p:txBody>
      </p:sp>
      <p:pic>
        <p:nvPicPr>
          <p:cNvPr id="1331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905000"/>
            <a:ext cx="2838450" cy="242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3689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9" name="Rectangle 3"/>
          <p:cNvSpPr>
            <a:spLocks noGrp="1" noChangeArrowheads="1"/>
          </p:cNvSpPr>
          <p:nvPr>
            <p:ph idx="1"/>
          </p:nvPr>
        </p:nvSpPr>
        <p:spPr>
          <a:xfrm>
            <a:off x="457200" y="1481329"/>
            <a:ext cx="8229600" cy="4395943"/>
          </a:xfrm>
          <a:noFill/>
          <a:ln>
            <a:solidFill>
              <a:schemeClr val="tx1"/>
            </a:solidFill>
          </a:ln>
        </p:spPr>
        <p:txBody>
          <a:bodyPr>
            <a:normAutofit lnSpcReduction="10000"/>
          </a:bodyPr>
          <a:lstStyle/>
          <a:p>
            <a:pPr marL="109728" indent="0" eaLnBrk="1" fontAlgn="auto" hangingPunct="1">
              <a:spcAft>
                <a:spcPts val="0"/>
              </a:spcAft>
              <a:buFont typeface="Wingdings 3"/>
              <a:buNone/>
              <a:defRPr/>
            </a:pPr>
            <a:endParaRPr lang="en-GB" altLang="en-US" sz="1600" dirty="0" smtClean="0"/>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General </a:t>
            </a:r>
            <a:r>
              <a:rPr lang="en-GB" altLang="en-US" sz="1200" dirty="0" smtClean="0">
                <a:solidFill>
                  <a:schemeClr val="tx1">
                    <a:lumMod val="50000"/>
                  </a:schemeClr>
                </a:solidFill>
                <a:latin typeface="Calibri" panose="020F0502020204030204" pitchFamily="34" charset="0"/>
                <a:cs typeface="Calibri" panose="020F0502020204030204" pitchFamily="34" charset="0"/>
              </a:rPr>
              <a:t>(reduced mobility – increased risk of </a:t>
            </a:r>
            <a:r>
              <a:rPr lang="en-GB" altLang="en-US" sz="1200" dirty="0" err="1" smtClean="0">
                <a:solidFill>
                  <a:schemeClr val="tx1">
                    <a:lumMod val="50000"/>
                  </a:schemeClr>
                </a:solidFill>
                <a:latin typeface="Calibri" panose="020F0502020204030204" pitchFamily="34" charset="0"/>
                <a:cs typeface="Calibri" panose="020F0502020204030204" pitchFamily="34" charset="0"/>
              </a:rPr>
              <a:t>thrombo</a:t>
            </a:r>
            <a:r>
              <a:rPr lang="en-GB" altLang="en-US" sz="1200" dirty="0" smtClean="0">
                <a:solidFill>
                  <a:schemeClr val="tx1">
                    <a:lumMod val="50000"/>
                  </a:schemeClr>
                </a:solidFill>
                <a:latin typeface="Calibri" panose="020F0502020204030204" pitchFamily="34" charset="0"/>
                <a:cs typeface="Calibri" panose="020F0502020204030204" pitchFamily="34" charset="0"/>
              </a:rPr>
              <a:t> embolic event)</a:t>
            </a:r>
          </a:p>
          <a:p>
            <a:pPr>
              <a:buFont typeface="Arial" panose="020B0604020202020204" pitchFamily="34" charset="0"/>
              <a:buChar char="•"/>
              <a:defRPr/>
            </a:pPr>
            <a:endParaRPr lang="en-GB" altLang="en-US" sz="16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Respiratory</a:t>
            </a:r>
            <a:r>
              <a:rPr lang="en-GB" altLang="en-US" sz="16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a:solidFill>
                  <a:schemeClr val="tx1">
                    <a:lumMod val="50000"/>
                  </a:schemeClr>
                </a:solidFill>
                <a:latin typeface="Calibri" panose="020F0502020204030204" pitchFamily="34" charset="0"/>
                <a:cs typeface="Calibri" panose="020F0502020204030204" pitchFamily="34" charset="0"/>
              </a:rPr>
              <a:t>Severe pain (especially upper abdomen &amp; </a:t>
            </a:r>
            <a:r>
              <a:rPr lang="en-GB" altLang="en-US" sz="1200" dirty="0" smtClean="0">
                <a:solidFill>
                  <a:schemeClr val="tx1">
                    <a:lumMod val="50000"/>
                  </a:schemeClr>
                </a:solidFill>
                <a:latin typeface="Calibri" panose="020F0502020204030204" pitchFamily="34" charset="0"/>
                <a:cs typeface="Calibri" panose="020F0502020204030204" pitchFamily="34" charset="0"/>
              </a:rPr>
              <a:t>thoracic - may </a:t>
            </a:r>
            <a:r>
              <a:rPr lang="en-GB" altLang="en-US" sz="1200" dirty="0">
                <a:solidFill>
                  <a:schemeClr val="tx1">
                    <a:lumMod val="50000"/>
                  </a:schemeClr>
                </a:solidFill>
                <a:latin typeface="Calibri" panose="020F0502020204030204" pitchFamily="34" charset="0"/>
                <a:cs typeface="Calibri" panose="020F0502020204030204" pitchFamily="34" charset="0"/>
              </a:rPr>
              <a:t>cause inability to cough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FRC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atelectasis, V/Q abnormalities, </a:t>
            </a:r>
            <a:r>
              <a:rPr lang="en-GB" altLang="en-US" sz="1200" dirty="0" err="1" smtClean="0">
                <a:solidFill>
                  <a:schemeClr val="tx1">
                    <a:lumMod val="50000"/>
                  </a:schemeClr>
                </a:solidFill>
                <a:latin typeface="Calibri" panose="020F0502020204030204" pitchFamily="34" charset="0"/>
                <a:cs typeface="Calibri" panose="020F0502020204030204" pitchFamily="34" charset="0"/>
                <a:sym typeface="Symbol" pitchFamily="18" charset="2"/>
              </a:rPr>
              <a:t>hypoxaemia</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t>
            </a:r>
            <a:endParaRPr lang="en-GB" altLang="en-US" sz="1200" dirty="0">
              <a:solidFill>
                <a:schemeClr val="tx1">
                  <a:lumMod val="50000"/>
                </a:schemeClr>
              </a:solidFill>
              <a:latin typeface="Calibri" panose="020F0502020204030204" pitchFamily="34" charset="0"/>
              <a:cs typeface="Calibri" panose="020F0502020204030204" pitchFamily="34" charset="0"/>
            </a:endParaRPr>
          </a:p>
          <a:p>
            <a:pPr>
              <a:buFont typeface="Arial" panose="020B0604020202020204" pitchFamily="34" charset="0"/>
              <a:buChar char="•"/>
              <a:defRPr/>
            </a:pPr>
            <a:endParaRPr lang="en-GB" altLang="en-US" sz="12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Cardiovascular</a:t>
            </a:r>
            <a:r>
              <a:rPr lang="en-GB" altLang="en-US" sz="2100" dirty="0" smtClean="0">
                <a:solidFill>
                  <a:schemeClr val="tx1">
                    <a:lumMod val="50000"/>
                  </a:schemeClr>
                </a:solidFill>
                <a:latin typeface="Calibri" panose="020F0502020204030204" pitchFamily="34" charset="0"/>
                <a:cs typeface="Calibri" panose="020F0502020204030204" pitchFamily="34" charset="0"/>
              </a:rPr>
              <a:t> </a:t>
            </a:r>
            <a:r>
              <a:rPr lang="en-GB" altLang="en-US" sz="14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smtClean="0">
                <a:solidFill>
                  <a:schemeClr val="tx1">
                    <a:lumMod val="50000"/>
                  </a:schemeClr>
                </a:solidFill>
                <a:latin typeface="Calibri" panose="020F0502020204030204" pitchFamily="34" charset="0"/>
                <a:cs typeface="Calibri" panose="020F0502020204030204" pitchFamily="34" charset="0"/>
              </a:rPr>
              <a:t>activates </a:t>
            </a:r>
            <a:r>
              <a:rPr lang="en-GB" altLang="en-US" sz="1200" dirty="0">
                <a:solidFill>
                  <a:schemeClr val="tx1">
                    <a:lumMod val="50000"/>
                  </a:schemeClr>
                </a:solidFill>
                <a:latin typeface="Calibri" panose="020F0502020204030204" pitchFamily="34" charset="0"/>
                <a:cs typeface="Calibri" panose="020F0502020204030204" pitchFamily="34" charset="0"/>
              </a:rPr>
              <a:t>sympathetic efferent nerves causing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 HR, </a:t>
            </a:r>
            <a:r>
              <a:rPr lang="en-GB" altLang="en-US" sz="1200" dirty="0" err="1">
                <a:solidFill>
                  <a:schemeClr val="tx1">
                    <a:lumMod val="50000"/>
                  </a:schemeClr>
                </a:solidFill>
                <a:latin typeface="Calibri" panose="020F0502020204030204" pitchFamily="34" charset="0"/>
                <a:cs typeface="Calibri" panose="020F0502020204030204" pitchFamily="34" charset="0"/>
                <a:sym typeface="Symbol" pitchFamily="18" charset="2"/>
              </a:rPr>
              <a:t>Inotropy</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BP </a:t>
            </a:r>
            <a:r>
              <a:rPr lang="en-GB" altLang="en-US" sz="12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which  myocardial O2 demand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and 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myocardial O2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supply so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 risk of cardiac </a:t>
            </a:r>
            <a:r>
              <a:rPr lang="en-GB" altLang="en-US" sz="1200" dirty="0" err="1" smtClean="0">
                <a:solidFill>
                  <a:schemeClr val="tx1">
                    <a:lumMod val="50000"/>
                  </a:schemeClr>
                </a:solidFill>
                <a:latin typeface="Calibri" panose="020F0502020204030204" pitchFamily="34" charset="0"/>
                <a:cs typeface="Calibri" panose="020F0502020204030204" pitchFamily="34" charset="0"/>
                <a:sym typeface="Symbol" pitchFamily="18" charset="2"/>
              </a:rPr>
              <a:t>ischaemia</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a:t>
            </a:r>
          </a:p>
          <a:p>
            <a:pPr marL="338328">
              <a:buFont typeface="Arial" panose="020B0604020202020204" pitchFamily="34" charset="0"/>
              <a:buChar char="•"/>
              <a:defRPr/>
            </a:pPr>
            <a:endPar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GI</a:t>
            </a:r>
            <a:r>
              <a:rPr lang="en-GB" altLang="en-US" sz="21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Sympathetic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activity   GI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motility  </a:t>
            </a:r>
            <a:r>
              <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rPr>
              <a:t>contributes to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ileus)</a:t>
            </a:r>
          </a:p>
          <a:p>
            <a:pPr marL="338328">
              <a:buFont typeface="Arial" panose="020B0604020202020204" pitchFamily="34" charset="0"/>
              <a:buChar char="•"/>
              <a:defRPr/>
            </a:pPr>
            <a:endPar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sym typeface="Symbol" pitchFamily="18" charset="2"/>
              </a:rPr>
              <a:t>Endocrine </a:t>
            </a:r>
            <a:r>
              <a:rPr lang="en-GB" altLang="en-US" sz="1200" dirty="0" smtClean="0">
                <a:solidFill>
                  <a:schemeClr val="tx1">
                    <a:lumMod val="50000"/>
                  </a:schemeClr>
                </a:solidFill>
                <a:latin typeface="Calibri" panose="020F0502020204030204" pitchFamily="34" charset="0"/>
                <a:cs typeface="Calibri" panose="020F0502020204030204" pitchFamily="34" charset="0"/>
                <a:sym typeface="Symbol" pitchFamily="18" charset="2"/>
              </a:rPr>
              <a:t>(may enhance pain and reduce healing)</a:t>
            </a:r>
          </a:p>
          <a:p>
            <a:pPr marL="338328">
              <a:buFont typeface="Arial" panose="020B0604020202020204" pitchFamily="34" charset="0"/>
              <a:buChar char="•"/>
              <a:defRPr/>
            </a:pPr>
            <a:endParaRPr lang="en-GB" altLang="en-US" sz="1200" dirty="0">
              <a:solidFill>
                <a:schemeClr val="tx1">
                  <a:lumMod val="50000"/>
                </a:schemeClr>
              </a:solidFill>
              <a:latin typeface="Calibri" panose="020F0502020204030204" pitchFamily="34" charset="0"/>
              <a:cs typeface="Calibri" panose="020F0502020204030204" pitchFamily="34" charset="0"/>
              <a:sym typeface="Symbol" pitchFamily="18" charset="2"/>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Psychological </a:t>
            </a:r>
            <a:r>
              <a:rPr lang="en-GB" altLang="en-US" sz="1200" dirty="0" smtClean="0">
                <a:solidFill>
                  <a:schemeClr val="tx1">
                    <a:lumMod val="50000"/>
                  </a:schemeClr>
                </a:solidFill>
                <a:latin typeface="Calibri" panose="020F0502020204030204" pitchFamily="34" charset="0"/>
                <a:cs typeface="Calibri" panose="020F0502020204030204" pitchFamily="34" charset="0"/>
              </a:rPr>
              <a:t>(anxiety, fatigue, disorientation &amp; depression)</a:t>
            </a:r>
          </a:p>
          <a:p>
            <a:pPr>
              <a:buFont typeface="Arial" panose="020B0604020202020204" pitchFamily="34" charset="0"/>
              <a:buChar char="•"/>
              <a:defRPr/>
            </a:pPr>
            <a:endParaRPr lang="en-GB" altLang="en-US" sz="1600" dirty="0" smtClean="0">
              <a:solidFill>
                <a:schemeClr val="tx1">
                  <a:lumMod val="50000"/>
                </a:schemeClr>
              </a:solidFill>
              <a:latin typeface="Calibri" panose="020F0502020204030204" pitchFamily="34" charset="0"/>
              <a:cs typeface="Calibri" panose="020F0502020204030204" pitchFamily="34" charset="0"/>
            </a:endParaRPr>
          </a:p>
          <a:p>
            <a:pPr eaLnBrk="1" fontAlgn="auto" hangingPunct="1">
              <a:spcAft>
                <a:spcPts val="0"/>
              </a:spcAft>
              <a:buFont typeface="Arial" panose="020B0604020202020204" pitchFamily="34" charset="0"/>
              <a:buChar char="•"/>
              <a:defRPr/>
            </a:pPr>
            <a:r>
              <a:rPr lang="en-GB" altLang="en-US" sz="1600" b="1" dirty="0" smtClean="0">
                <a:solidFill>
                  <a:schemeClr val="tx1">
                    <a:lumMod val="50000"/>
                  </a:schemeClr>
                </a:solidFill>
                <a:latin typeface="Calibri" panose="020F0502020204030204" pitchFamily="34" charset="0"/>
                <a:cs typeface="Calibri" panose="020F0502020204030204" pitchFamily="34" charset="0"/>
              </a:rPr>
              <a:t>Chronicity</a:t>
            </a:r>
            <a:r>
              <a:rPr lang="en-GB" altLang="en-US" sz="1600" dirty="0" smtClean="0">
                <a:solidFill>
                  <a:schemeClr val="tx1">
                    <a:lumMod val="50000"/>
                  </a:schemeClr>
                </a:solidFill>
                <a:latin typeface="Calibri" panose="020F0502020204030204" pitchFamily="34" charset="0"/>
                <a:cs typeface="Calibri" panose="020F0502020204030204" pitchFamily="34" charset="0"/>
              </a:rPr>
              <a:t> </a:t>
            </a:r>
            <a:r>
              <a:rPr lang="en-GB" altLang="en-US" sz="1200" dirty="0" smtClean="0">
                <a:solidFill>
                  <a:schemeClr val="tx1">
                    <a:lumMod val="50000"/>
                  </a:schemeClr>
                </a:solidFill>
                <a:latin typeface="Calibri" panose="020F0502020204030204" pitchFamily="34" charset="0"/>
                <a:cs typeface="Calibri" panose="020F0502020204030204" pitchFamily="34" charset="0"/>
              </a:rPr>
              <a:t>(</a:t>
            </a:r>
            <a:r>
              <a:rPr lang="en-GB" altLang="en-US" sz="1200" dirty="0">
                <a:solidFill>
                  <a:schemeClr val="tx1">
                    <a:lumMod val="50000"/>
                  </a:schemeClr>
                </a:solidFill>
                <a:latin typeface="Calibri" panose="020F0502020204030204" pitchFamily="34" charset="0"/>
                <a:cs typeface="Calibri" panose="020F0502020204030204" pitchFamily="34" charset="0"/>
              </a:rPr>
              <a:t>Poorly controlled acute pain can lead to debilitating chronic pain </a:t>
            </a:r>
            <a:r>
              <a:rPr lang="en-GB" altLang="en-US" sz="1200" dirty="0" smtClean="0">
                <a:solidFill>
                  <a:schemeClr val="tx1">
                    <a:lumMod val="50000"/>
                  </a:schemeClr>
                </a:solidFill>
                <a:latin typeface="Calibri" panose="020F0502020204030204" pitchFamily="34" charset="0"/>
                <a:cs typeface="Calibri" panose="020F0502020204030204" pitchFamily="34" charset="0"/>
              </a:rPr>
              <a:t>syndromes)                                                               </a:t>
            </a:r>
          </a:p>
          <a:p>
            <a:pPr>
              <a:buFont typeface="Arial" panose="020B0604020202020204" pitchFamily="34" charset="0"/>
              <a:buChar char="•"/>
              <a:defRPr/>
            </a:pPr>
            <a:endParaRPr lang="en-GB" altLang="en-US" sz="1200" dirty="0" smtClean="0">
              <a:solidFill>
                <a:schemeClr val="bg1"/>
              </a:solidFill>
              <a:latin typeface="Calibri" panose="020F0502020204030204" pitchFamily="34" charset="0"/>
              <a:cs typeface="Calibri" panose="020F0502020204030204" pitchFamily="34" charset="0"/>
            </a:endParaRPr>
          </a:p>
        </p:txBody>
      </p:sp>
      <p:sp>
        <p:nvSpPr>
          <p:cNvPr id="6146" name="Rectangle 2"/>
          <p:cNvSpPr>
            <a:spLocks noGrp="1" noChangeArrowheads="1"/>
          </p:cNvSpPr>
          <p:nvPr>
            <p:ph type="title"/>
          </p:nvPr>
        </p:nvSpPr>
        <p:spPr/>
        <p:txBody>
          <a:bodyPr>
            <a:normAutofit/>
          </a:bodyPr>
          <a:lstStyle/>
          <a:p>
            <a:pPr eaLnBrk="1" fontAlgn="auto" hangingPunct="1">
              <a:spcAft>
                <a:spcPts val="0"/>
              </a:spcAft>
              <a:defRPr/>
            </a:pPr>
            <a:r>
              <a:rPr lang="en-GB" altLang="en-US" sz="2800" b="1" dirty="0" smtClean="0">
                <a:solidFill>
                  <a:schemeClr val="tx1">
                    <a:lumMod val="50000"/>
                  </a:schemeClr>
                </a:solidFill>
                <a:effectLst/>
                <a:latin typeface="Calibri" panose="020F0502020204030204" pitchFamily="34" charset="0"/>
                <a:cs typeface="Calibri" panose="020F0502020204030204" pitchFamily="34" charset="0"/>
              </a:rPr>
              <a:t>Consequences if pain not well controlled</a:t>
            </a:r>
          </a:p>
        </p:txBody>
      </p:sp>
      <p:sp>
        <p:nvSpPr>
          <p:cNvPr id="275460" name="Rectangle 4"/>
          <p:cNvSpPr>
            <a:spLocks noGrp="1" noChangeArrowheads="1"/>
          </p:cNvSpPr>
          <p:nvPr>
            <p:ph sz="half" idx="4294967295"/>
          </p:nvPr>
        </p:nvSpPr>
        <p:spPr>
          <a:xfrm>
            <a:off x="8534400" y="1412875"/>
            <a:ext cx="609600" cy="4718050"/>
          </a:xfrm>
        </p:spPr>
        <p:txBody>
          <a:bodyPr>
            <a:normAutofit/>
          </a:bodyPr>
          <a:lstStyle/>
          <a:p>
            <a:pPr marL="109728" indent="0" eaLnBrk="1" fontAlgn="auto" hangingPunct="1">
              <a:spcAft>
                <a:spcPts val="0"/>
              </a:spcAft>
              <a:buFont typeface="Wingdings 3" pitchFamily="18" charset="2"/>
              <a:buNone/>
              <a:defRPr/>
            </a:pPr>
            <a:endParaRPr lang="en-GB" altLang="en-US" sz="1600" b="1" dirty="0" smtClean="0"/>
          </a:p>
          <a:p>
            <a:pPr marL="109728" indent="0" eaLnBrk="1" fontAlgn="auto" hangingPunct="1">
              <a:spcAft>
                <a:spcPts val="0"/>
              </a:spcAft>
              <a:buFont typeface="Wingdings 3"/>
              <a:buNone/>
              <a:defRPr/>
            </a:pPr>
            <a:endParaRPr lang="en-GB" altLang="en-US" sz="1600" dirty="0" smtClean="0"/>
          </a:p>
          <a:p>
            <a:pPr marL="109728" indent="0" eaLnBrk="1" fontAlgn="auto" hangingPunct="1">
              <a:spcAft>
                <a:spcPts val="0"/>
              </a:spcAft>
              <a:buFont typeface="Wingdings 3" pitchFamily="18" charset="2"/>
              <a:buNone/>
              <a:defRPr/>
            </a:pPr>
            <a:endParaRPr lang="en-GB" altLang="en-US" sz="1600" b="1" dirty="0" smtClean="0"/>
          </a:p>
          <a:p>
            <a:pPr marL="365760" indent="-256032" eaLnBrk="1" fontAlgn="auto" hangingPunct="1">
              <a:spcAft>
                <a:spcPts val="0"/>
              </a:spcAft>
              <a:buFont typeface="Wingdings" pitchFamily="2" charset="2"/>
              <a:buNone/>
              <a:defRPr/>
            </a:pPr>
            <a:endParaRPr lang="en-GB" altLang="en-US" sz="2100" dirty="0" smtClean="0"/>
          </a:p>
          <a:p>
            <a:pPr marL="365760" indent="-256032" eaLnBrk="1" fontAlgn="auto" hangingPunct="1">
              <a:spcAft>
                <a:spcPts val="0"/>
              </a:spcAft>
              <a:buFont typeface="Wingdings" pitchFamily="2" charset="2"/>
              <a:buNone/>
              <a:defRPr/>
            </a:pPr>
            <a:endParaRPr lang="en-GB" altLang="en-US" sz="2100" dirty="0" smtClean="0"/>
          </a:p>
          <a:p>
            <a:pPr marL="365760" indent="-256032" eaLnBrk="1" fontAlgn="auto" hangingPunct="1">
              <a:spcAft>
                <a:spcPts val="0"/>
              </a:spcAft>
              <a:buFont typeface="Wingdings" pitchFamily="2" charset="2"/>
              <a:buNone/>
              <a:defRPr/>
            </a:pPr>
            <a:endParaRPr lang="en-GB" altLang="en-US" sz="2400" dirty="0" smtClean="0"/>
          </a:p>
          <a:p>
            <a:pPr marL="365760" indent="-256032" eaLnBrk="1" fontAlgn="auto" hangingPunct="1">
              <a:spcAft>
                <a:spcPts val="0"/>
              </a:spcAft>
              <a:buFont typeface="Wingdings" pitchFamily="2" charset="2"/>
              <a:buNone/>
              <a:defRPr/>
            </a:pPr>
            <a:endParaRPr lang="en-GB" altLang="en-US" sz="2400" dirty="0" smtClean="0"/>
          </a:p>
        </p:txBody>
      </p:sp>
      <p:pic>
        <p:nvPicPr>
          <p:cNvPr id="1434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0"/>
            <a:ext cx="1697038"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0406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pPr eaLnBrk="1" hangingPunct="1">
              <a:buFont typeface="Wingdings" pitchFamily="2" charset="2"/>
              <a:buNone/>
            </a:pPr>
            <a:endParaRPr lang="en-GB" altLang="en-US" dirty="0" smtClean="0"/>
          </a:p>
          <a:p>
            <a:pPr eaLnBrk="1" hangingPunct="1">
              <a:buFont typeface="Wingdings" pitchFamily="2" charset="2"/>
              <a:buNone/>
            </a:pPr>
            <a:r>
              <a:rPr lang="en-GB" altLang="en-US" dirty="0" smtClean="0">
                <a:solidFill>
                  <a:schemeClr val="tx1">
                    <a:lumMod val="50000"/>
                  </a:schemeClr>
                </a:solidFill>
                <a:latin typeface="Calibri" pitchFamily="34" charset="0"/>
                <a:cs typeface="Calibri" pitchFamily="34" charset="0"/>
              </a:rPr>
              <a:t>Poorly controlled acute pain can lead to debilitating chronic pain syndromes.</a:t>
            </a:r>
          </a:p>
          <a:p>
            <a:pPr eaLnBrk="1" hangingPunct="1">
              <a:buFont typeface="Wingdings" pitchFamily="2" charset="2"/>
              <a:buNone/>
            </a:pPr>
            <a:r>
              <a:rPr lang="en-GB" altLang="en-US" sz="1700" dirty="0" smtClean="0">
                <a:solidFill>
                  <a:schemeClr val="tx1">
                    <a:lumMod val="50000"/>
                  </a:schemeClr>
                </a:solidFill>
                <a:latin typeface="Calibri" pitchFamily="34" charset="0"/>
                <a:cs typeface="Calibri" pitchFamily="34" charset="0"/>
              </a:rPr>
              <a:t>                                                                                                   </a:t>
            </a:r>
            <a:r>
              <a:rPr lang="en-GB" altLang="en-US" sz="1700" dirty="0" err="1" smtClean="0">
                <a:solidFill>
                  <a:schemeClr val="tx1">
                    <a:lumMod val="50000"/>
                  </a:schemeClr>
                </a:solidFill>
                <a:latin typeface="Calibri" pitchFamily="34" charset="0"/>
                <a:cs typeface="Calibri" pitchFamily="34" charset="0"/>
              </a:rPr>
              <a:t>McCaffery</a:t>
            </a:r>
            <a:r>
              <a:rPr lang="en-GB" altLang="en-US" sz="1700" dirty="0" smtClean="0">
                <a:solidFill>
                  <a:schemeClr val="tx1">
                    <a:lumMod val="50000"/>
                  </a:schemeClr>
                </a:solidFill>
                <a:latin typeface="Calibri" pitchFamily="34" charset="0"/>
                <a:cs typeface="Calibri" pitchFamily="34" charset="0"/>
              </a:rPr>
              <a:t> and </a:t>
            </a:r>
            <a:r>
              <a:rPr lang="en-GB" altLang="en-US" sz="1700" dirty="0" err="1" smtClean="0">
                <a:solidFill>
                  <a:schemeClr val="tx1">
                    <a:lumMod val="50000"/>
                  </a:schemeClr>
                </a:solidFill>
                <a:latin typeface="Calibri" pitchFamily="34" charset="0"/>
                <a:cs typeface="Calibri" pitchFamily="34" charset="0"/>
              </a:rPr>
              <a:t>Pasero</a:t>
            </a:r>
            <a:r>
              <a:rPr lang="en-GB" altLang="en-US" sz="1700" dirty="0" smtClean="0">
                <a:solidFill>
                  <a:schemeClr val="tx1">
                    <a:lumMod val="50000"/>
                  </a:schemeClr>
                </a:solidFill>
                <a:latin typeface="Calibri" pitchFamily="34" charset="0"/>
                <a:cs typeface="Calibri" pitchFamily="34" charset="0"/>
              </a:rPr>
              <a:t> 1999</a:t>
            </a:r>
          </a:p>
          <a:p>
            <a:pPr eaLnBrk="1" hangingPunct="1">
              <a:buFont typeface="Wingdings" pitchFamily="2" charset="2"/>
              <a:buNone/>
            </a:pPr>
            <a:endParaRPr lang="en-GB" altLang="en-US" dirty="0" smtClean="0">
              <a:solidFill>
                <a:schemeClr val="tx1">
                  <a:lumMod val="50000"/>
                </a:schemeClr>
              </a:solidFill>
            </a:endParaRPr>
          </a:p>
        </p:txBody>
      </p:sp>
      <p:sp>
        <p:nvSpPr>
          <p:cNvPr id="368642" name="Rectangle 2"/>
          <p:cNvSpPr>
            <a:spLocks noGrp="1" noChangeArrowheads="1"/>
          </p:cNvSpPr>
          <p:nvPr>
            <p:ph type="title"/>
          </p:nvPr>
        </p:nvSpPr>
        <p:spPr/>
        <p:txBody>
          <a:bodyPr/>
          <a:lstStyle/>
          <a:p>
            <a:pPr eaLnBrk="1" fontAlgn="auto" hangingPunct="1">
              <a:spcAft>
                <a:spcPts val="0"/>
              </a:spcAft>
              <a:defRPr/>
            </a:pPr>
            <a:r>
              <a:rPr lang="en-GB" altLang="en-US" b="1" dirty="0">
                <a:solidFill>
                  <a:schemeClr val="tx1">
                    <a:lumMod val="50000"/>
                  </a:schemeClr>
                </a:solidFill>
                <a:effectLst/>
                <a:latin typeface="Calibri" panose="020F0502020204030204" pitchFamily="34" charset="0"/>
                <a:cs typeface="Calibri" panose="020F0502020204030204" pitchFamily="34" charset="0"/>
              </a:rPr>
              <a:t>Chronicity</a:t>
            </a:r>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316288"/>
            <a:ext cx="2319338" cy="255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4700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457200" y="277813"/>
            <a:ext cx="8229600" cy="938212"/>
          </a:xfrm>
        </p:spPr>
        <p:txBody>
          <a:bodyPr>
            <a:normAutofit fontScale="90000"/>
          </a:bodyPr>
          <a:lstStyle/>
          <a:p>
            <a:pPr eaLnBrk="1" fontAlgn="auto" hangingPunct="1">
              <a:spcAft>
                <a:spcPts val="0"/>
              </a:spcAft>
              <a:defRPr/>
            </a:pPr>
            <a:r>
              <a:rPr lang="en-GB" altLang="en-US" sz="4000" dirty="0">
                <a:effectLst/>
              </a:rPr>
              <a:t/>
            </a:r>
            <a:br>
              <a:rPr lang="en-GB" altLang="en-US" sz="4000" dirty="0">
                <a:effectLst/>
              </a:rPr>
            </a:br>
            <a:r>
              <a:rPr lang="en-GB" altLang="en-US" sz="4400" b="1" dirty="0">
                <a:solidFill>
                  <a:schemeClr val="tx1">
                    <a:lumMod val="50000"/>
                  </a:schemeClr>
                </a:solidFill>
                <a:effectLst/>
                <a:latin typeface="Calibri" panose="020F0502020204030204" pitchFamily="34" charset="0"/>
                <a:cs typeface="Calibri" panose="020F0502020204030204" pitchFamily="34" charset="0"/>
              </a:rPr>
              <a:t>Chronic pain</a:t>
            </a:r>
          </a:p>
        </p:txBody>
      </p:sp>
      <p:sp>
        <p:nvSpPr>
          <p:cNvPr id="16387" name="Rectangle 3"/>
          <p:cNvSpPr>
            <a:spLocks noGrp="1" noChangeArrowheads="1"/>
          </p:cNvSpPr>
          <p:nvPr>
            <p:ph type="body" sz="half" idx="1"/>
          </p:nvPr>
        </p:nvSpPr>
        <p:spPr>
          <a:xfrm>
            <a:off x="4953000" y="2060575"/>
            <a:ext cx="3867150" cy="2305050"/>
          </a:xfrm>
        </p:spPr>
        <p:txBody>
          <a:bodyPr/>
          <a:lstStyle/>
          <a:p>
            <a:pPr eaLnBrk="1" hangingPunct="1">
              <a:buFont typeface="Wingdings" pitchFamily="2" charset="2"/>
              <a:buNone/>
            </a:pPr>
            <a:r>
              <a:rPr lang="en-GB" altLang="en-US" sz="1800" dirty="0" smtClean="0">
                <a:solidFill>
                  <a:schemeClr val="tx1">
                    <a:lumMod val="50000"/>
                  </a:schemeClr>
                </a:solidFill>
                <a:latin typeface="Calibri" pitchFamily="34" charset="0"/>
                <a:cs typeface="Calibri" pitchFamily="34" charset="0"/>
              </a:rPr>
              <a:t>Severe chronic pain is a considerable physical and psychological burden to the patient &amp; society</a:t>
            </a:r>
          </a:p>
        </p:txBody>
      </p:sp>
      <p:pic>
        <p:nvPicPr>
          <p:cNvPr id="16388"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62001" y="2176463"/>
            <a:ext cx="4026024" cy="3492500"/>
          </a:xfrm>
          <a:noFill/>
        </p:spPr>
      </p:pic>
      <p:sp>
        <p:nvSpPr>
          <p:cNvPr id="16389" name="Rectangle 5"/>
          <p:cNvSpPr>
            <a:spLocks noChangeArrowheads="1"/>
          </p:cNvSpPr>
          <p:nvPr/>
        </p:nvSpPr>
        <p:spPr bwMode="auto">
          <a:xfrm>
            <a:off x="5257800" y="5257800"/>
            <a:ext cx="45720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n-GB" altLang="en-US" sz="1200" dirty="0">
                <a:solidFill>
                  <a:schemeClr val="tx1">
                    <a:lumMod val="50000"/>
                  </a:schemeClr>
                </a:solidFill>
                <a:latin typeface="Calibri" pitchFamily="34" charset="0"/>
                <a:cs typeface="Calibri" pitchFamily="34" charset="0"/>
              </a:rPr>
              <a:t>Breivik H et al. </a:t>
            </a:r>
            <a:r>
              <a:rPr lang="en-GB" altLang="en-US" sz="1200" dirty="0" err="1">
                <a:solidFill>
                  <a:schemeClr val="tx1">
                    <a:lumMod val="50000"/>
                  </a:schemeClr>
                </a:solidFill>
                <a:latin typeface="Calibri" pitchFamily="34" charset="0"/>
                <a:cs typeface="Calibri" pitchFamily="34" charset="0"/>
              </a:rPr>
              <a:t>EurJ</a:t>
            </a:r>
            <a:r>
              <a:rPr lang="en-GB" altLang="en-US" sz="1200" dirty="0">
                <a:solidFill>
                  <a:schemeClr val="tx1">
                    <a:lumMod val="50000"/>
                  </a:schemeClr>
                </a:solidFill>
                <a:latin typeface="Calibri" pitchFamily="34" charset="0"/>
                <a:cs typeface="Calibri" pitchFamily="34" charset="0"/>
              </a:rPr>
              <a:t> Pain 2006;10:287–333</a:t>
            </a:r>
          </a:p>
          <a:p>
            <a:pPr eaLnBrk="1" hangingPunct="1">
              <a:spcBef>
                <a:spcPct val="0"/>
              </a:spcBef>
              <a:buClrTx/>
              <a:buSzTx/>
              <a:buFontTx/>
              <a:buNone/>
            </a:pPr>
            <a:r>
              <a:rPr lang="en-GB" altLang="en-US" sz="1200" dirty="0">
                <a:solidFill>
                  <a:schemeClr val="tx1">
                    <a:lumMod val="50000"/>
                  </a:schemeClr>
                </a:solidFill>
                <a:latin typeface="Calibri" pitchFamily="34" charset="0"/>
                <a:cs typeface="Calibri" pitchFamily="34" charset="0"/>
              </a:rPr>
              <a:t>Becker N et al. Pain 1997;73:393–400</a:t>
            </a:r>
          </a:p>
          <a:p>
            <a:pPr eaLnBrk="1" hangingPunct="1">
              <a:spcBef>
                <a:spcPct val="0"/>
              </a:spcBef>
              <a:buClrTx/>
              <a:buSzTx/>
              <a:buFontTx/>
              <a:buNone/>
            </a:pPr>
            <a:r>
              <a:rPr lang="en-GB" altLang="en-US" sz="1200" dirty="0">
                <a:solidFill>
                  <a:schemeClr val="tx1">
                    <a:lumMod val="50000"/>
                  </a:schemeClr>
                </a:solidFill>
                <a:latin typeface="Calibri" pitchFamily="34" charset="0"/>
                <a:cs typeface="Calibri" pitchFamily="34" charset="0"/>
              </a:rPr>
              <a:t>Gore M et al. J Pain 2006;7:892–900</a:t>
            </a:r>
          </a:p>
          <a:p>
            <a:pPr eaLnBrk="1" hangingPunct="1">
              <a:spcBef>
                <a:spcPct val="0"/>
              </a:spcBef>
              <a:buClrTx/>
              <a:buSzTx/>
              <a:buFontTx/>
              <a:buNone/>
            </a:pPr>
            <a:r>
              <a:rPr lang="en-GB" altLang="en-US" sz="1200" dirty="0">
                <a:solidFill>
                  <a:schemeClr val="tx1">
                    <a:lumMod val="50000"/>
                  </a:schemeClr>
                </a:solidFill>
                <a:latin typeface="Calibri" pitchFamily="34" charset="0"/>
                <a:cs typeface="Calibri" pitchFamily="34" charset="0"/>
              </a:rPr>
              <a:t>McDermott AM et al. </a:t>
            </a:r>
            <a:r>
              <a:rPr lang="en-GB" altLang="en-US" sz="1200" dirty="0" err="1">
                <a:solidFill>
                  <a:schemeClr val="tx1">
                    <a:lumMod val="50000"/>
                  </a:schemeClr>
                </a:solidFill>
                <a:latin typeface="Calibri" pitchFamily="34" charset="0"/>
                <a:cs typeface="Calibri" pitchFamily="34" charset="0"/>
              </a:rPr>
              <a:t>EurJ</a:t>
            </a:r>
            <a:r>
              <a:rPr lang="en-GB" altLang="en-US" sz="1200" dirty="0">
                <a:solidFill>
                  <a:schemeClr val="tx1">
                    <a:lumMod val="50000"/>
                  </a:schemeClr>
                </a:solidFill>
                <a:latin typeface="Calibri" pitchFamily="34" charset="0"/>
                <a:cs typeface="Calibri" pitchFamily="34" charset="0"/>
              </a:rPr>
              <a:t> Pain 2006;10:127–135</a:t>
            </a:r>
          </a:p>
        </p:txBody>
      </p:sp>
    </p:spTree>
    <p:extLst>
      <p:ext uri="{BB962C8B-B14F-4D97-AF65-F5344CB8AC3E}">
        <p14:creationId xmlns:p14="http://schemas.microsoft.com/office/powerpoint/2010/main" val="3589334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idx="1"/>
          </p:nvPr>
        </p:nvSpPr>
        <p:spPr/>
        <p:txBody>
          <a:bodyPr/>
          <a:lstStyle/>
          <a:p>
            <a:pPr eaLnBrk="1" hangingPunct="1">
              <a:buFont typeface="Wingdings" pitchFamily="2" charset="2"/>
              <a:buNone/>
            </a:pPr>
            <a:endParaRPr lang="en-GB" altLang="en-US" smtClean="0">
              <a:latin typeface="Comic Sans MS" pitchFamily="66" charset="0"/>
            </a:endParaRPr>
          </a:p>
          <a:p>
            <a:pPr eaLnBrk="1" hangingPunct="1">
              <a:buFont typeface="Wingdings" pitchFamily="2" charset="2"/>
              <a:buNone/>
            </a:pPr>
            <a:r>
              <a:rPr lang="en-GB" altLang="en-US" sz="2400" smtClean="0"/>
              <a:t>In order to treat pain effectively it is necessary to assess it.</a:t>
            </a:r>
          </a:p>
          <a:p>
            <a:pPr eaLnBrk="1" hangingPunct="1">
              <a:buFont typeface="Wingdings" pitchFamily="2" charset="2"/>
              <a:buNone/>
            </a:pPr>
            <a:endParaRPr lang="en-GB" altLang="en-US" sz="2400" smtClean="0"/>
          </a:p>
          <a:p>
            <a:pPr eaLnBrk="1" hangingPunct="1">
              <a:buFont typeface="Wingdings" pitchFamily="2" charset="2"/>
              <a:buNone/>
            </a:pPr>
            <a:r>
              <a:rPr lang="en-GB" altLang="en-US" sz="2400" smtClean="0"/>
              <a:t>Pain is most effectively assessed   by means of self-reporting.</a:t>
            </a:r>
          </a:p>
          <a:p>
            <a:pPr eaLnBrk="1" hangingPunct="1">
              <a:buFont typeface="Wingdings" pitchFamily="2" charset="2"/>
              <a:buNone/>
            </a:pPr>
            <a:endParaRPr lang="en-GB" altLang="en-US" sz="1600" smtClean="0"/>
          </a:p>
          <a:p>
            <a:pPr eaLnBrk="1" hangingPunct="1">
              <a:buFont typeface="Wingdings" pitchFamily="2" charset="2"/>
              <a:buNone/>
            </a:pPr>
            <a:endParaRPr lang="en-GB" altLang="en-US" sz="1600" smtClean="0"/>
          </a:p>
          <a:p>
            <a:pPr eaLnBrk="1" hangingPunct="1">
              <a:buFont typeface="Wingdings" pitchFamily="2" charset="2"/>
              <a:buNone/>
            </a:pPr>
            <a:endParaRPr lang="en-GB" altLang="en-US" sz="1600" smtClean="0"/>
          </a:p>
          <a:p>
            <a:pPr eaLnBrk="1" hangingPunct="1">
              <a:buFont typeface="Wingdings" pitchFamily="2" charset="2"/>
              <a:buNone/>
            </a:pPr>
            <a:r>
              <a:rPr lang="en-GB" altLang="en-US" sz="1600" smtClean="0"/>
              <a:t>							Stannard, C 1998.</a:t>
            </a:r>
          </a:p>
          <a:p>
            <a:pPr eaLnBrk="1" hangingPunct="1">
              <a:buFont typeface="Wingdings" pitchFamily="2" charset="2"/>
              <a:buNone/>
            </a:pPr>
            <a:endParaRPr lang="en-GB" altLang="en-US" sz="1600" smtClean="0"/>
          </a:p>
        </p:txBody>
      </p:sp>
      <p:sp>
        <p:nvSpPr>
          <p:cNvPr id="378882" name="Rectangle 2">
            <a:extLst>
              <a:ext uri="{FF2B5EF4-FFF2-40B4-BE49-F238E27FC236}"/>
            </a:extLst>
          </p:cNvPr>
          <p:cNvSpPr>
            <a:spLocks noGrp="1" noChangeArrowheads="1"/>
          </p:cNvSpPr>
          <p:nvPr>
            <p:ph type="title"/>
          </p:nvPr>
        </p:nvSpPr>
        <p:spPr/>
        <p:txBody>
          <a:bodyPr/>
          <a:lstStyle/>
          <a:p>
            <a:pPr eaLnBrk="1" fontAlgn="auto" hangingPunct="1">
              <a:spcAft>
                <a:spcPts val="0"/>
              </a:spcAft>
              <a:defRPr/>
            </a:pPr>
            <a:r>
              <a:rPr lang="en-GB" altLang="en-US" sz="3200" dirty="0">
                <a:effectLst/>
              </a:rPr>
              <a:t>Effective pain management</a:t>
            </a:r>
          </a:p>
        </p:txBody>
      </p:sp>
    </p:spTree>
    <p:extLst>
      <p:ext uri="{BB962C8B-B14F-4D97-AF65-F5344CB8AC3E}">
        <p14:creationId xmlns:p14="http://schemas.microsoft.com/office/powerpoint/2010/main" val="3518497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pPr eaLnBrk="1" fontAlgn="auto" hangingPunct="1">
              <a:spcAft>
                <a:spcPts val="0"/>
              </a:spcAft>
              <a:defRPr/>
            </a:pPr>
            <a:r>
              <a:rPr lang="en-GB" dirty="0">
                <a:effectLst/>
              </a:rPr>
              <a:t>Pain assessment</a:t>
            </a:r>
          </a:p>
        </p:txBody>
      </p:sp>
      <p:sp>
        <p:nvSpPr>
          <p:cNvPr id="18435" name="Text Placeholder 2"/>
          <p:cNvSpPr>
            <a:spLocks noGrp="1"/>
          </p:cNvSpPr>
          <p:nvPr>
            <p:ph type="body" idx="1"/>
          </p:nvPr>
        </p:nvSpPr>
        <p:spPr>
          <a:xfrm>
            <a:off x="457200" y="5410200"/>
            <a:ext cx="8291513" cy="762000"/>
          </a:xfrm>
          <a:ln>
            <a:headEnd/>
            <a:tailEnd/>
          </a:ln>
        </p:spPr>
        <p:txBody>
          <a:bodyPr/>
          <a:lstStyle/>
          <a:p>
            <a:pPr algn="ctr" eaLnBrk="1" hangingPunct="1"/>
            <a:r>
              <a:rPr lang="en-GB" altLang="en-US" b="1" dirty="0" smtClean="0"/>
              <a:t>Always assess pain on activity</a:t>
            </a:r>
          </a:p>
        </p:txBody>
      </p:sp>
      <p:sp>
        <p:nvSpPr>
          <p:cNvPr id="5" name="Content Placeholder 4"/>
          <p:cNvSpPr>
            <a:spLocks noGrp="1"/>
          </p:cNvSpPr>
          <p:nvPr>
            <p:ph sz="quarter" idx="2"/>
          </p:nvPr>
        </p:nvSpPr>
        <p:spPr>
          <a:xfrm>
            <a:off x="457200" y="1444625"/>
            <a:ext cx="3683000" cy="3941763"/>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spcBef>
                <a:spcPct val="50000"/>
              </a:spcBef>
              <a:buFont typeface="Courier New" pitchFamily="49" charset="0"/>
              <a:buChar char="o"/>
            </a:pPr>
            <a:r>
              <a:rPr lang="en-GB" altLang="en-US" sz="2000" dirty="0" smtClean="0">
                <a:latin typeface="Arial" charset="0"/>
              </a:rPr>
              <a:t>Frequency</a:t>
            </a:r>
          </a:p>
          <a:p>
            <a:pPr eaLnBrk="1" hangingPunct="1">
              <a:spcBef>
                <a:spcPct val="50000"/>
              </a:spcBef>
              <a:buFont typeface="Courier New" pitchFamily="49" charset="0"/>
              <a:buChar char="o"/>
            </a:pPr>
            <a:r>
              <a:rPr lang="en-GB" altLang="en-US" sz="2000" dirty="0" smtClean="0">
                <a:latin typeface="Arial" charset="0"/>
              </a:rPr>
              <a:t>Pain scoring tool</a:t>
            </a:r>
          </a:p>
          <a:p>
            <a:pPr eaLnBrk="1" hangingPunct="1">
              <a:spcBef>
                <a:spcPct val="50000"/>
              </a:spcBef>
              <a:buFont typeface="Courier New" pitchFamily="49" charset="0"/>
              <a:buChar char="o"/>
            </a:pPr>
            <a:r>
              <a:rPr lang="en-GB" altLang="en-US" sz="2000" dirty="0" smtClean="0">
                <a:latin typeface="Arial" charset="0"/>
              </a:rPr>
              <a:t>Location of pain</a:t>
            </a:r>
          </a:p>
          <a:p>
            <a:pPr eaLnBrk="1" hangingPunct="1">
              <a:spcBef>
                <a:spcPct val="50000"/>
              </a:spcBef>
              <a:buFont typeface="Courier New" pitchFamily="49" charset="0"/>
              <a:buChar char="o"/>
            </a:pPr>
            <a:r>
              <a:rPr lang="en-GB" altLang="en-US" sz="2000" dirty="0" smtClean="0">
                <a:latin typeface="Arial" charset="0"/>
              </a:rPr>
              <a:t>Description of pain</a:t>
            </a:r>
          </a:p>
          <a:p>
            <a:pPr eaLnBrk="1" hangingPunct="1">
              <a:spcBef>
                <a:spcPct val="50000"/>
              </a:spcBef>
              <a:buFont typeface="Courier New" pitchFamily="49" charset="0"/>
              <a:buChar char="o"/>
            </a:pPr>
            <a:r>
              <a:rPr lang="en-GB" altLang="en-US" sz="2000" dirty="0" smtClean="0">
                <a:latin typeface="Arial" charset="0"/>
              </a:rPr>
              <a:t>Has the pain changed</a:t>
            </a:r>
          </a:p>
          <a:p>
            <a:pPr eaLnBrk="1" hangingPunct="1">
              <a:spcBef>
                <a:spcPct val="50000"/>
              </a:spcBef>
              <a:buFont typeface="Courier New" pitchFamily="49" charset="0"/>
              <a:buChar char="o"/>
            </a:pPr>
            <a:r>
              <a:rPr lang="en-GB" altLang="en-US" sz="2000" dirty="0" smtClean="0">
                <a:latin typeface="Arial" charset="0"/>
              </a:rPr>
              <a:t>Side effects</a:t>
            </a:r>
          </a:p>
        </p:txBody>
      </p:sp>
      <p:sp>
        <p:nvSpPr>
          <p:cNvPr id="6" name="Content Placeholder 5"/>
          <p:cNvSpPr>
            <a:spLocks noGrp="1"/>
          </p:cNvSpPr>
          <p:nvPr>
            <p:ph sz="quarter" idx="4"/>
          </p:nvPr>
        </p:nvSpPr>
        <p:spPr>
          <a:xfrm>
            <a:off x="4067175" y="1444625"/>
            <a:ext cx="4968875" cy="3941763"/>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eaLnBrk="1" hangingPunct="1">
              <a:spcBef>
                <a:spcPct val="50000"/>
              </a:spcBef>
              <a:buFont typeface="Courier New" pitchFamily="49" charset="0"/>
              <a:buChar char="o"/>
            </a:pPr>
            <a:r>
              <a:rPr lang="en-GB" altLang="en-US" sz="2000" dirty="0" smtClean="0">
                <a:latin typeface="Arial" charset="0"/>
              </a:rPr>
              <a:t> Review drug chart</a:t>
            </a:r>
          </a:p>
          <a:p>
            <a:pPr eaLnBrk="1" hangingPunct="1">
              <a:spcBef>
                <a:spcPct val="50000"/>
              </a:spcBef>
              <a:buFont typeface="Courier New" pitchFamily="49" charset="0"/>
              <a:buChar char="o"/>
            </a:pPr>
            <a:r>
              <a:rPr lang="en-GB" altLang="en-US" sz="2000" dirty="0" smtClean="0">
                <a:latin typeface="Arial" charset="0"/>
              </a:rPr>
              <a:t> What analgesia has pt. used at home</a:t>
            </a:r>
          </a:p>
          <a:p>
            <a:pPr eaLnBrk="1" hangingPunct="1">
              <a:spcBef>
                <a:spcPct val="50000"/>
              </a:spcBef>
              <a:buFont typeface="Courier New" pitchFamily="49" charset="0"/>
              <a:buChar char="o"/>
            </a:pPr>
            <a:r>
              <a:rPr lang="en-GB" altLang="en-US" sz="2000" dirty="0" smtClean="0">
                <a:latin typeface="Arial" charset="0"/>
              </a:rPr>
              <a:t> Patient’s/Parent’s knowledge</a:t>
            </a:r>
          </a:p>
          <a:p>
            <a:pPr eaLnBrk="1" hangingPunct="1">
              <a:spcBef>
                <a:spcPct val="50000"/>
              </a:spcBef>
              <a:buFont typeface="Courier New" pitchFamily="49" charset="0"/>
              <a:buChar char="o"/>
            </a:pPr>
            <a:r>
              <a:rPr lang="en-GB" altLang="en-US" sz="2000" dirty="0" smtClean="0">
                <a:latin typeface="Arial" charset="0"/>
              </a:rPr>
              <a:t> Diagnosis/surgery</a:t>
            </a:r>
            <a:endParaRPr lang="en-GB" altLang="en-US" sz="2000" dirty="0" smtClean="0"/>
          </a:p>
        </p:txBody>
      </p:sp>
    </p:spTree>
    <p:extLst>
      <p:ext uri="{BB962C8B-B14F-4D97-AF65-F5344CB8AC3E}">
        <p14:creationId xmlns:p14="http://schemas.microsoft.com/office/powerpoint/2010/main" val="29499371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TotalTime>
  <Words>1246</Words>
  <Application>Microsoft Office PowerPoint</Application>
  <PresentationFormat>On-screen Show (4:3)</PresentationFormat>
  <Paragraphs>258</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Pain management Prescribing: Case Studies</vt:lpstr>
      <vt:lpstr>Session content</vt:lpstr>
      <vt:lpstr>Definition of pain</vt:lpstr>
      <vt:lpstr>Why treat acute pain?</vt:lpstr>
      <vt:lpstr>Consequences if pain not well controlled</vt:lpstr>
      <vt:lpstr>Chronicity</vt:lpstr>
      <vt:lpstr> Chronic pain</vt:lpstr>
      <vt:lpstr>Effective pain management</vt:lpstr>
      <vt:lpstr>Pain assessment</vt:lpstr>
      <vt:lpstr>       Assessment tools</vt:lpstr>
      <vt:lpstr>Pain scores</vt:lpstr>
      <vt:lpstr>Bolton pain assessment tool</vt:lpstr>
      <vt:lpstr>Aging population &amp; increased fragility</vt:lpstr>
      <vt:lpstr>Assessment </vt:lpstr>
      <vt:lpstr>Summery</vt:lpstr>
      <vt:lpstr>Thank you</vt:lpstr>
    </vt:vector>
  </TitlesOfParts>
  <Company>Western Sussex Hospitals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Demonstrating prescribing proficiency - Case study: Non Medical Prescribing for Pain</dc:title>
  <dc:creator>BatemanI</dc:creator>
  <cp:lastModifiedBy>batemani</cp:lastModifiedBy>
  <cp:revision>45</cp:revision>
  <dcterms:created xsi:type="dcterms:W3CDTF">2020-01-06T15:01:47Z</dcterms:created>
  <dcterms:modified xsi:type="dcterms:W3CDTF">2022-01-06T15:46:15Z</dcterms:modified>
</cp:coreProperties>
</file>