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5"/>
  </p:notesMasterIdLst>
  <p:sldIdLst>
    <p:sldId id="256" r:id="rId2"/>
    <p:sldId id="257" r:id="rId3"/>
    <p:sldId id="265" r:id="rId4"/>
    <p:sldId id="259" r:id="rId5"/>
    <p:sldId id="260" r:id="rId6"/>
    <p:sldId id="261" r:id="rId7"/>
    <p:sldId id="262" r:id="rId8"/>
    <p:sldId id="264" r:id="rId9"/>
    <p:sldId id="263" r:id="rId10"/>
    <p:sldId id="293" r:id="rId11"/>
    <p:sldId id="294" r:id="rId12"/>
    <p:sldId id="295" r:id="rId13"/>
    <p:sldId id="296" r:id="rId14"/>
    <p:sldId id="297" r:id="rId15"/>
    <p:sldId id="266" r:id="rId16"/>
    <p:sldId id="267" r:id="rId17"/>
    <p:sldId id="268" r:id="rId18"/>
    <p:sldId id="269" r:id="rId19"/>
    <p:sldId id="287" r:id="rId20"/>
    <p:sldId id="288" r:id="rId21"/>
    <p:sldId id="289" r:id="rId22"/>
    <p:sldId id="290" r:id="rId23"/>
    <p:sldId id="291" r:id="rId24"/>
    <p:sldId id="292" r:id="rId25"/>
    <p:sldId id="271" r:id="rId26"/>
    <p:sldId id="282" r:id="rId27"/>
    <p:sldId id="283" r:id="rId28"/>
    <p:sldId id="284" r:id="rId29"/>
    <p:sldId id="285" r:id="rId30"/>
    <p:sldId id="272" r:id="rId31"/>
    <p:sldId id="286" r:id="rId32"/>
    <p:sldId id="314" r:id="rId33"/>
    <p:sldId id="2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8065" autoAdjust="0"/>
  </p:normalViewPr>
  <p:slideViewPr>
    <p:cSldViewPr>
      <p:cViewPr varScale="1">
        <p:scale>
          <a:sx n="75" d="100"/>
          <a:sy n="75" d="100"/>
        </p:scale>
        <p:origin x="2131"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9B358-A9B6-4482-9A08-6172371BEB8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9D4C28A1-EC3B-43CA-AF2B-6B91E1494D16}">
      <dgm:prSet phldrT="[Text]"/>
      <dgm:spPr/>
      <dgm:t>
        <a:bodyPr/>
        <a:lstStyle/>
        <a:p>
          <a:r>
            <a:rPr lang="en-GB" dirty="0"/>
            <a:t>The DPP</a:t>
          </a:r>
        </a:p>
      </dgm:t>
    </dgm:pt>
    <dgm:pt modelId="{EF0ADF30-9596-4A27-9C8F-AD48A2D9109D}" type="parTrans" cxnId="{B6E58AC7-E7A7-4270-8DF5-13CF1021094F}">
      <dgm:prSet/>
      <dgm:spPr/>
      <dgm:t>
        <a:bodyPr/>
        <a:lstStyle/>
        <a:p>
          <a:endParaRPr lang="en-GB"/>
        </a:p>
      </dgm:t>
    </dgm:pt>
    <dgm:pt modelId="{67161874-58FE-4501-AFCA-F969F7EEA4C5}" type="sibTrans" cxnId="{B6E58AC7-E7A7-4270-8DF5-13CF1021094F}">
      <dgm:prSet/>
      <dgm:spPr/>
      <dgm:t>
        <a:bodyPr/>
        <a:lstStyle/>
        <a:p>
          <a:endParaRPr lang="en-GB"/>
        </a:p>
      </dgm:t>
    </dgm:pt>
    <dgm:pt modelId="{C43E1088-E714-4952-9F1E-A57F82360450}">
      <dgm:prSet phldrT="[Text]"/>
      <dgm:spPr/>
      <dgm:t>
        <a:bodyPr/>
        <a:lstStyle/>
        <a:p>
          <a:r>
            <a:rPr lang="en-GB" dirty="0"/>
            <a:t>Personal Characteristics</a:t>
          </a:r>
        </a:p>
      </dgm:t>
    </dgm:pt>
    <dgm:pt modelId="{A776B4DF-D046-4493-A193-35B7191AC575}" type="parTrans" cxnId="{C1A19900-FB77-4F2D-8EB0-425FEE89E490}">
      <dgm:prSet/>
      <dgm:spPr/>
      <dgm:t>
        <a:bodyPr/>
        <a:lstStyle/>
        <a:p>
          <a:endParaRPr lang="en-GB"/>
        </a:p>
      </dgm:t>
    </dgm:pt>
    <dgm:pt modelId="{8FD7585C-4A49-4D24-82CD-A6687553C80D}" type="sibTrans" cxnId="{C1A19900-FB77-4F2D-8EB0-425FEE89E490}">
      <dgm:prSet/>
      <dgm:spPr/>
      <dgm:t>
        <a:bodyPr/>
        <a:lstStyle/>
        <a:p>
          <a:endParaRPr lang="en-GB"/>
        </a:p>
      </dgm:t>
    </dgm:pt>
    <dgm:pt modelId="{8E6822C5-B3EC-4692-A123-6E57A41F7631}">
      <dgm:prSet phldrT="[Text]"/>
      <dgm:spPr/>
      <dgm:t>
        <a:bodyPr/>
        <a:lstStyle/>
        <a:p>
          <a:r>
            <a:rPr lang="en-GB" dirty="0"/>
            <a:t>Teaching and Training Skills</a:t>
          </a:r>
        </a:p>
      </dgm:t>
    </dgm:pt>
    <dgm:pt modelId="{95DBA974-D157-46AE-920C-64C78EA8ED0E}" type="parTrans" cxnId="{12B18446-9EF9-4757-82DC-5A0D2B982182}">
      <dgm:prSet/>
      <dgm:spPr/>
      <dgm:t>
        <a:bodyPr/>
        <a:lstStyle/>
        <a:p>
          <a:endParaRPr lang="en-GB"/>
        </a:p>
      </dgm:t>
    </dgm:pt>
    <dgm:pt modelId="{7F34EF60-94ED-492B-8770-1F7626E46FE3}" type="sibTrans" cxnId="{12B18446-9EF9-4757-82DC-5A0D2B982182}">
      <dgm:prSet/>
      <dgm:spPr/>
      <dgm:t>
        <a:bodyPr/>
        <a:lstStyle/>
        <a:p>
          <a:endParaRPr lang="en-GB"/>
        </a:p>
      </dgm:t>
    </dgm:pt>
    <dgm:pt modelId="{7B0025AC-106F-4A87-BBC5-F443A129DD4E}">
      <dgm:prSet phldrT="[Text]"/>
      <dgm:spPr/>
      <dgm:t>
        <a:bodyPr/>
        <a:lstStyle/>
        <a:p>
          <a:r>
            <a:rPr lang="en-GB" dirty="0"/>
            <a:t>Delivering the Role</a:t>
          </a:r>
        </a:p>
      </dgm:t>
    </dgm:pt>
    <dgm:pt modelId="{9D332018-F3E0-4BFE-9176-3975CC66E00A}" type="parTrans" cxnId="{5B631C3C-3091-4364-8987-2FC29153A85E}">
      <dgm:prSet/>
      <dgm:spPr/>
      <dgm:t>
        <a:bodyPr/>
        <a:lstStyle/>
        <a:p>
          <a:endParaRPr lang="en-GB"/>
        </a:p>
      </dgm:t>
    </dgm:pt>
    <dgm:pt modelId="{5E53F26C-0517-4A0D-9B8A-D7BA65CB1DFA}" type="sibTrans" cxnId="{5B631C3C-3091-4364-8987-2FC29153A85E}">
      <dgm:prSet/>
      <dgm:spPr/>
      <dgm:t>
        <a:bodyPr/>
        <a:lstStyle/>
        <a:p>
          <a:endParaRPr lang="en-GB"/>
        </a:p>
      </dgm:t>
    </dgm:pt>
    <dgm:pt modelId="{64D0791D-34CE-4FA7-B320-618D45397E2C}">
      <dgm:prSet phldrT="[Text]"/>
      <dgm:spPr/>
      <dgm:t>
        <a:bodyPr/>
        <a:lstStyle/>
        <a:p>
          <a:r>
            <a:rPr lang="en-GB" dirty="0"/>
            <a:t>Delivering the Role</a:t>
          </a:r>
        </a:p>
      </dgm:t>
    </dgm:pt>
    <dgm:pt modelId="{FF319776-E450-4BAF-B8EB-85338E410635}" type="parTrans" cxnId="{A3456436-51A1-4BB6-830A-BABC4CB674EE}">
      <dgm:prSet/>
      <dgm:spPr/>
      <dgm:t>
        <a:bodyPr/>
        <a:lstStyle/>
        <a:p>
          <a:endParaRPr lang="en-GB"/>
        </a:p>
      </dgm:t>
    </dgm:pt>
    <dgm:pt modelId="{A1E63C08-C34E-4B8B-95E6-DC1DF0194AA7}" type="sibTrans" cxnId="{A3456436-51A1-4BB6-830A-BABC4CB674EE}">
      <dgm:prSet/>
      <dgm:spPr/>
      <dgm:t>
        <a:bodyPr/>
        <a:lstStyle/>
        <a:p>
          <a:endParaRPr lang="en-GB"/>
        </a:p>
      </dgm:t>
    </dgm:pt>
    <dgm:pt modelId="{7F51E4DE-70F6-4661-9F58-0D269957071F}">
      <dgm:prSet phldrT="[Text]"/>
      <dgm:spPr/>
      <dgm:t>
        <a:bodyPr/>
        <a:lstStyle/>
        <a:p>
          <a:r>
            <a:rPr lang="en-GB" dirty="0"/>
            <a:t>Prioritising Patient Care</a:t>
          </a:r>
        </a:p>
      </dgm:t>
    </dgm:pt>
    <dgm:pt modelId="{4CE3726F-06B2-4727-8133-FB00D077F18F}" type="parTrans" cxnId="{1BA51C71-1180-4868-A6B9-4D2750B18F11}">
      <dgm:prSet/>
      <dgm:spPr/>
      <dgm:t>
        <a:bodyPr/>
        <a:lstStyle/>
        <a:p>
          <a:endParaRPr lang="en-GB"/>
        </a:p>
      </dgm:t>
    </dgm:pt>
    <dgm:pt modelId="{737B1730-52EB-404C-897C-9EB5869B2987}" type="sibTrans" cxnId="{1BA51C71-1180-4868-A6B9-4D2750B18F11}">
      <dgm:prSet/>
      <dgm:spPr/>
      <dgm:t>
        <a:bodyPr/>
        <a:lstStyle/>
        <a:p>
          <a:endParaRPr lang="en-GB"/>
        </a:p>
      </dgm:t>
    </dgm:pt>
    <dgm:pt modelId="{96938A96-842B-435F-9C51-61AEA8E57B0B}">
      <dgm:prSet phldrT="[Text]"/>
      <dgm:spPr/>
      <dgm:t>
        <a:bodyPr/>
        <a:lstStyle/>
        <a:p>
          <a:r>
            <a:rPr lang="en-GB" dirty="0"/>
            <a:t>Governance</a:t>
          </a:r>
        </a:p>
      </dgm:t>
    </dgm:pt>
    <dgm:pt modelId="{EA408073-99EF-4D52-9E25-C59921632BCE}" type="parTrans" cxnId="{6455ADF9-B997-4439-8E58-C4192A2FDE67}">
      <dgm:prSet/>
      <dgm:spPr/>
      <dgm:t>
        <a:bodyPr/>
        <a:lstStyle/>
        <a:p>
          <a:endParaRPr lang="en-GB"/>
        </a:p>
      </dgm:t>
    </dgm:pt>
    <dgm:pt modelId="{42EAE5DA-5B32-4720-B722-8B7C4FFF2B1D}" type="sibTrans" cxnId="{6455ADF9-B997-4439-8E58-C4192A2FDE67}">
      <dgm:prSet/>
      <dgm:spPr/>
      <dgm:t>
        <a:bodyPr/>
        <a:lstStyle/>
        <a:p>
          <a:endParaRPr lang="en-GB"/>
        </a:p>
      </dgm:t>
    </dgm:pt>
    <dgm:pt modelId="{FC67E4D5-DA40-4846-A5CA-D5469CA389C6}">
      <dgm:prSet phldrT="[Text]"/>
      <dgm:spPr/>
      <dgm:t>
        <a:bodyPr/>
        <a:lstStyle/>
        <a:p>
          <a:r>
            <a:rPr lang="en-GB" dirty="0"/>
            <a:t>Learning Environment</a:t>
          </a:r>
        </a:p>
      </dgm:t>
    </dgm:pt>
    <dgm:pt modelId="{58ECA2BF-E352-4AE4-A7BC-BA5852741E85}" type="parTrans" cxnId="{D96DF766-A443-4940-9751-E159E30542F8}">
      <dgm:prSet/>
      <dgm:spPr/>
      <dgm:t>
        <a:bodyPr/>
        <a:lstStyle/>
        <a:p>
          <a:endParaRPr lang="en-GB"/>
        </a:p>
      </dgm:t>
    </dgm:pt>
    <dgm:pt modelId="{A3470346-36CD-4A37-832D-865E188A3580}" type="sibTrans" cxnId="{D96DF766-A443-4940-9751-E159E30542F8}">
      <dgm:prSet/>
      <dgm:spPr/>
      <dgm:t>
        <a:bodyPr/>
        <a:lstStyle/>
        <a:p>
          <a:endParaRPr lang="en-GB"/>
        </a:p>
      </dgm:t>
    </dgm:pt>
    <dgm:pt modelId="{A17CDC34-FAA1-48AF-B492-F57EB47CA6E1}">
      <dgm:prSet phldrT="[Text]"/>
      <dgm:spPr/>
      <dgm:t>
        <a:bodyPr/>
        <a:lstStyle/>
        <a:p>
          <a:r>
            <a:rPr lang="en-GB" dirty="0"/>
            <a:t>Governance</a:t>
          </a:r>
        </a:p>
      </dgm:t>
    </dgm:pt>
    <dgm:pt modelId="{CB64A4FD-C886-4426-9A9B-1D3873C14D85}" type="parTrans" cxnId="{537BED40-5CAC-4336-9AC1-D11090A350B5}">
      <dgm:prSet/>
      <dgm:spPr/>
      <dgm:t>
        <a:bodyPr/>
        <a:lstStyle/>
        <a:p>
          <a:endParaRPr lang="en-GB"/>
        </a:p>
      </dgm:t>
    </dgm:pt>
    <dgm:pt modelId="{52004FE1-E1F3-48DD-A531-E5BACAAD562D}" type="sibTrans" cxnId="{537BED40-5CAC-4336-9AC1-D11090A350B5}">
      <dgm:prSet/>
      <dgm:spPr/>
      <dgm:t>
        <a:bodyPr/>
        <a:lstStyle/>
        <a:p>
          <a:endParaRPr lang="en-GB"/>
        </a:p>
      </dgm:t>
    </dgm:pt>
    <dgm:pt modelId="{A502CBDA-0177-47DD-86A9-771D84D0D4B6}">
      <dgm:prSet phldrT="[Text]"/>
      <dgm:spPr/>
      <dgm:t>
        <a:bodyPr/>
        <a:lstStyle/>
        <a:p>
          <a:r>
            <a:rPr lang="en-GB" dirty="0"/>
            <a:t>Professional Skills and Knowledge</a:t>
          </a:r>
        </a:p>
      </dgm:t>
    </dgm:pt>
    <dgm:pt modelId="{1181D303-7C3B-4F72-9BC7-9DB16E1F3626}" type="parTrans" cxnId="{90CD6F37-7442-4163-851E-4D62E23943C8}">
      <dgm:prSet/>
      <dgm:spPr/>
      <dgm:t>
        <a:bodyPr/>
        <a:lstStyle/>
        <a:p>
          <a:endParaRPr lang="en-GB"/>
        </a:p>
      </dgm:t>
    </dgm:pt>
    <dgm:pt modelId="{4A3AE877-1F1D-40BC-BE82-05B9FA4892E6}" type="sibTrans" cxnId="{90CD6F37-7442-4163-851E-4D62E23943C8}">
      <dgm:prSet/>
      <dgm:spPr/>
      <dgm:t>
        <a:bodyPr/>
        <a:lstStyle/>
        <a:p>
          <a:endParaRPr lang="en-GB"/>
        </a:p>
      </dgm:t>
    </dgm:pt>
    <dgm:pt modelId="{526C58CC-3B92-4C50-96C0-A456B94B8D97}">
      <dgm:prSet phldrT="[Text]"/>
      <dgm:spPr/>
      <dgm:t>
        <a:bodyPr/>
        <a:lstStyle/>
        <a:p>
          <a:r>
            <a:rPr lang="en-GB" dirty="0"/>
            <a:t>Developing the Role</a:t>
          </a:r>
        </a:p>
      </dgm:t>
    </dgm:pt>
    <dgm:pt modelId="{49F21331-940D-45E2-B28A-4F643327D1DB}" type="parTrans" cxnId="{9F0652B2-A9F3-4282-B767-C6F5BC9A6A70}">
      <dgm:prSet/>
      <dgm:spPr/>
      <dgm:t>
        <a:bodyPr/>
        <a:lstStyle/>
        <a:p>
          <a:endParaRPr lang="en-GB"/>
        </a:p>
      </dgm:t>
    </dgm:pt>
    <dgm:pt modelId="{7ECA4F34-F03B-4731-9362-22CD355502FF}" type="sibTrans" cxnId="{9F0652B2-A9F3-4282-B767-C6F5BC9A6A70}">
      <dgm:prSet/>
      <dgm:spPr/>
      <dgm:t>
        <a:bodyPr/>
        <a:lstStyle/>
        <a:p>
          <a:endParaRPr lang="en-GB"/>
        </a:p>
      </dgm:t>
    </dgm:pt>
    <dgm:pt modelId="{E7777BF8-6021-4492-95E0-48530EAA738C}" type="pres">
      <dgm:prSet presAssocID="{6949B358-A9B6-4482-9A08-6172371BEB8D}" presName="linearFlow" presStyleCnt="0">
        <dgm:presLayoutVars>
          <dgm:dir/>
          <dgm:animLvl val="lvl"/>
          <dgm:resizeHandles val="exact"/>
        </dgm:presLayoutVars>
      </dgm:prSet>
      <dgm:spPr/>
    </dgm:pt>
    <dgm:pt modelId="{9793DD8E-26E4-4B8D-B0B5-5DE0B8DC61AF}" type="pres">
      <dgm:prSet presAssocID="{9D4C28A1-EC3B-43CA-AF2B-6B91E1494D16}" presName="composite" presStyleCnt="0"/>
      <dgm:spPr/>
    </dgm:pt>
    <dgm:pt modelId="{3C56FF2C-01EE-4278-AE64-4C9E594073D0}" type="pres">
      <dgm:prSet presAssocID="{9D4C28A1-EC3B-43CA-AF2B-6B91E1494D16}" presName="parentText" presStyleLbl="alignNode1" presStyleIdx="0" presStyleCnt="3">
        <dgm:presLayoutVars>
          <dgm:chMax val="1"/>
          <dgm:bulletEnabled val="1"/>
        </dgm:presLayoutVars>
      </dgm:prSet>
      <dgm:spPr/>
    </dgm:pt>
    <dgm:pt modelId="{A9849782-542D-41A7-A0DB-738097F9D6C0}" type="pres">
      <dgm:prSet presAssocID="{9D4C28A1-EC3B-43CA-AF2B-6B91E1494D16}" presName="descendantText" presStyleLbl="alignAcc1" presStyleIdx="0" presStyleCnt="3">
        <dgm:presLayoutVars>
          <dgm:bulletEnabled val="1"/>
        </dgm:presLayoutVars>
      </dgm:prSet>
      <dgm:spPr/>
    </dgm:pt>
    <dgm:pt modelId="{6E479298-4179-467B-AB9B-E0A200F64218}" type="pres">
      <dgm:prSet presAssocID="{67161874-58FE-4501-AFCA-F969F7EEA4C5}" presName="sp" presStyleCnt="0"/>
      <dgm:spPr/>
    </dgm:pt>
    <dgm:pt modelId="{2CA4607C-83B7-4E0A-A506-859CEA562A4E}" type="pres">
      <dgm:prSet presAssocID="{7B0025AC-106F-4A87-BBC5-F443A129DD4E}" presName="composite" presStyleCnt="0"/>
      <dgm:spPr/>
    </dgm:pt>
    <dgm:pt modelId="{C34271E0-8601-460C-B078-CB7356828910}" type="pres">
      <dgm:prSet presAssocID="{7B0025AC-106F-4A87-BBC5-F443A129DD4E}" presName="parentText" presStyleLbl="alignNode1" presStyleIdx="1" presStyleCnt="3">
        <dgm:presLayoutVars>
          <dgm:chMax val="1"/>
          <dgm:bulletEnabled val="1"/>
        </dgm:presLayoutVars>
      </dgm:prSet>
      <dgm:spPr/>
    </dgm:pt>
    <dgm:pt modelId="{BD94A531-E03D-49FA-BC8C-CE1E1E30452F}" type="pres">
      <dgm:prSet presAssocID="{7B0025AC-106F-4A87-BBC5-F443A129DD4E}" presName="descendantText" presStyleLbl="alignAcc1" presStyleIdx="1" presStyleCnt="3">
        <dgm:presLayoutVars>
          <dgm:bulletEnabled val="1"/>
        </dgm:presLayoutVars>
      </dgm:prSet>
      <dgm:spPr/>
    </dgm:pt>
    <dgm:pt modelId="{B9EC0C43-B179-4907-AD22-C100477B383C}" type="pres">
      <dgm:prSet presAssocID="{5E53F26C-0517-4A0D-9B8A-D7BA65CB1DFA}" presName="sp" presStyleCnt="0"/>
      <dgm:spPr/>
    </dgm:pt>
    <dgm:pt modelId="{10606692-062E-4C35-A870-48E564A4AAE9}" type="pres">
      <dgm:prSet presAssocID="{96938A96-842B-435F-9C51-61AEA8E57B0B}" presName="composite" presStyleCnt="0"/>
      <dgm:spPr/>
    </dgm:pt>
    <dgm:pt modelId="{2C901889-BBE7-4E7F-BDA9-A537145E67CA}" type="pres">
      <dgm:prSet presAssocID="{96938A96-842B-435F-9C51-61AEA8E57B0B}" presName="parentText" presStyleLbl="alignNode1" presStyleIdx="2" presStyleCnt="3">
        <dgm:presLayoutVars>
          <dgm:chMax val="1"/>
          <dgm:bulletEnabled val="1"/>
        </dgm:presLayoutVars>
      </dgm:prSet>
      <dgm:spPr/>
    </dgm:pt>
    <dgm:pt modelId="{E69AD4ED-0E5F-439F-B57A-9FC5A530974D}" type="pres">
      <dgm:prSet presAssocID="{96938A96-842B-435F-9C51-61AEA8E57B0B}" presName="descendantText" presStyleLbl="alignAcc1" presStyleIdx="2" presStyleCnt="3">
        <dgm:presLayoutVars>
          <dgm:bulletEnabled val="1"/>
        </dgm:presLayoutVars>
      </dgm:prSet>
      <dgm:spPr/>
    </dgm:pt>
  </dgm:ptLst>
  <dgm:cxnLst>
    <dgm:cxn modelId="{C1A19900-FB77-4F2D-8EB0-425FEE89E490}" srcId="{9D4C28A1-EC3B-43CA-AF2B-6B91E1494D16}" destId="{C43E1088-E714-4952-9F1E-A57F82360450}" srcOrd="0" destOrd="0" parTransId="{A776B4DF-D046-4493-A193-35B7191AC575}" sibTransId="{8FD7585C-4A49-4D24-82CD-A6687553C80D}"/>
    <dgm:cxn modelId="{4D006927-DC04-4428-9606-277128A0B71D}" type="presOf" srcId="{96938A96-842B-435F-9C51-61AEA8E57B0B}" destId="{2C901889-BBE7-4E7F-BDA9-A537145E67CA}" srcOrd="0" destOrd="0" presId="urn:microsoft.com/office/officeart/2005/8/layout/chevron2"/>
    <dgm:cxn modelId="{A3456436-51A1-4BB6-830A-BABC4CB674EE}" srcId="{7B0025AC-106F-4A87-BBC5-F443A129DD4E}" destId="{64D0791D-34CE-4FA7-B320-618D45397E2C}" srcOrd="0" destOrd="0" parTransId="{FF319776-E450-4BAF-B8EB-85338E410635}" sibTransId="{A1E63C08-C34E-4B8B-95E6-DC1DF0194AA7}"/>
    <dgm:cxn modelId="{90CD6F37-7442-4163-851E-4D62E23943C8}" srcId="{9D4C28A1-EC3B-43CA-AF2B-6B91E1494D16}" destId="{A502CBDA-0177-47DD-86A9-771D84D0D4B6}" srcOrd="1" destOrd="0" parTransId="{1181D303-7C3B-4F72-9BC7-9DB16E1F3626}" sibTransId="{4A3AE877-1F1D-40BC-BE82-05B9FA4892E6}"/>
    <dgm:cxn modelId="{5B631C3C-3091-4364-8987-2FC29153A85E}" srcId="{6949B358-A9B6-4482-9A08-6172371BEB8D}" destId="{7B0025AC-106F-4A87-BBC5-F443A129DD4E}" srcOrd="1" destOrd="0" parTransId="{9D332018-F3E0-4BFE-9176-3975CC66E00A}" sibTransId="{5E53F26C-0517-4A0D-9B8A-D7BA65CB1DFA}"/>
    <dgm:cxn modelId="{537BED40-5CAC-4336-9AC1-D11090A350B5}" srcId="{96938A96-842B-435F-9C51-61AEA8E57B0B}" destId="{A17CDC34-FAA1-48AF-B492-F57EB47CA6E1}" srcOrd="1" destOrd="0" parTransId="{CB64A4FD-C886-4426-9A9B-1D3873C14D85}" sibTransId="{52004FE1-E1F3-48DD-A531-E5BACAAD562D}"/>
    <dgm:cxn modelId="{12B18446-9EF9-4757-82DC-5A0D2B982182}" srcId="{9D4C28A1-EC3B-43CA-AF2B-6B91E1494D16}" destId="{8E6822C5-B3EC-4692-A123-6E57A41F7631}" srcOrd="2" destOrd="0" parTransId="{95DBA974-D157-46AE-920C-64C78EA8ED0E}" sibTransId="{7F34EF60-94ED-492B-8770-1F7626E46FE3}"/>
    <dgm:cxn modelId="{D96DF766-A443-4940-9751-E159E30542F8}" srcId="{96938A96-842B-435F-9C51-61AEA8E57B0B}" destId="{FC67E4D5-DA40-4846-A5CA-D5469CA389C6}" srcOrd="0" destOrd="0" parTransId="{58ECA2BF-E352-4AE4-A7BC-BA5852741E85}" sibTransId="{A3470346-36CD-4A37-832D-865E188A3580}"/>
    <dgm:cxn modelId="{F807F24C-B383-4987-A3F0-17A917E33FF3}" type="presOf" srcId="{7B0025AC-106F-4A87-BBC5-F443A129DD4E}" destId="{C34271E0-8601-460C-B078-CB7356828910}" srcOrd="0" destOrd="0" presId="urn:microsoft.com/office/officeart/2005/8/layout/chevron2"/>
    <dgm:cxn modelId="{1BA51C71-1180-4868-A6B9-4D2750B18F11}" srcId="{7B0025AC-106F-4A87-BBC5-F443A129DD4E}" destId="{7F51E4DE-70F6-4661-9F58-0D269957071F}" srcOrd="1" destOrd="0" parTransId="{4CE3726F-06B2-4727-8133-FB00D077F18F}" sibTransId="{737B1730-52EB-404C-897C-9EB5869B2987}"/>
    <dgm:cxn modelId="{5459877B-B724-4492-941F-35176EA02D78}" type="presOf" srcId="{7F51E4DE-70F6-4661-9F58-0D269957071F}" destId="{BD94A531-E03D-49FA-BC8C-CE1E1E30452F}" srcOrd="0" destOrd="1" presId="urn:microsoft.com/office/officeart/2005/8/layout/chevron2"/>
    <dgm:cxn modelId="{FE800F9A-02E5-4B01-A9B8-058E731B425E}" type="presOf" srcId="{526C58CC-3B92-4C50-96C0-A456B94B8D97}" destId="{BD94A531-E03D-49FA-BC8C-CE1E1E30452F}" srcOrd="0" destOrd="2" presId="urn:microsoft.com/office/officeart/2005/8/layout/chevron2"/>
    <dgm:cxn modelId="{F2B1E8AA-134B-4BC1-86D7-9B0048F73E11}" type="presOf" srcId="{8E6822C5-B3EC-4692-A123-6E57A41F7631}" destId="{A9849782-542D-41A7-A0DB-738097F9D6C0}" srcOrd="0" destOrd="2" presId="urn:microsoft.com/office/officeart/2005/8/layout/chevron2"/>
    <dgm:cxn modelId="{6F6D98B0-28B6-44B4-9DE3-40DFDF1622F9}" type="presOf" srcId="{A502CBDA-0177-47DD-86A9-771D84D0D4B6}" destId="{A9849782-542D-41A7-A0DB-738097F9D6C0}" srcOrd="0" destOrd="1" presId="urn:microsoft.com/office/officeart/2005/8/layout/chevron2"/>
    <dgm:cxn modelId="{9F0652B2-A9F3-4282-B767-C6F5BC9A6A70}" srcId="{7B0025AC-106F-4A87-BBC5-F443A129DD4E}" destId="{526C58CC-3B92-4C50-96C0-A456B94B8D97}" srcOrd="2" destOrd="0" parTransId="{49F21331-940D-45E2-B28A-4F643327D1DB}" sibTransId="{7ECA4F34-F03B-4731-9362-22CD355502FF}"/>
    <dgm:cxn modelId="{079F85BE-F205-4548-901E-55BE58939D58}" type="presOf" srcId="{9D4C28A1-EC3B-43CA-AF2B-6B91E1494D16}" destId="{3C56FF2C-01EE-4278-AE64-4C9E594073D0}" srcOrd="0" destOrd="0" presId="urn:microsoft.com/office/officeart/2005/8/layout/chevron2"/>
    <dgm:cxn modelId="{B6E58AC7-E7A7-4270-8DF5-13CF1021094F}" srcId="{6949B358-A9B6-4482-9A08-6172371BEB8D}" destId="{9D4C28A1-EC3B-43CA-AF2B-6B91E1494D16}" srcOrd="0" destOrd="0" parTransId="{EF0ADF30-9596-4A27-9C8F-AD48A2D9109D}" sibTransId="{67161874-58FE-4501-AFCA-F969F7EEA4C5}"/>
    <dgm:cxn modelId="{212062D2-42E2-401A-B64C-F7D9141860BA}" type="presOf" srcId="{64D0791D-34CE-4FA7-B320-618D45397E2C}" destId="{BD94A531-E03D-49FA-BC8C-CE1E1E30452F}" srcOrd="0" destOrd="0" presId="urn:microsoft.com/office/officeart/2005/8/layout/chevron2"/>
    <dgm:cxn modelId="{8C20EAD9-FF7A-4C8C-8DF4-F73A2719393E}" type="presOf" srcId="{FC67E4D5-DA40-4846-A5CA-D5469CA389C6}" destId="{E69AD4ED-0E5F-439F-B57A-9FC5A530974D}" srcOrd="0" destOrd="0" presId="urn:microsoft.com/office/officeart/2005/8/layout/chevron2"/>
    <dgm:cxn modelId="{92BF9DE7-03AE-4523-979C-C39D5E09B14E}" type="presOf" srcId="{A17CDC34-FAA1-48AF-B492-F57EB47CA6E1}" destId="{E69AD4ED-0E5F-439F-B57A-9FC5A530974D}" srcOrd="0" destOrd="1" presId="urn:microsoft.com/office/officeart/2005/8/layout/chevron2"/>
    <dgm:cxn modelId="{47CFF1F1-2118-4405-86F6-831F389E6BDE}" type="presOf" srcId="{C43E1088-E714-4952-9F1E-A57F82360450}" destId="{A9849782-542D-41A7-A0DB-738097F9D6C0}" srcOrd="0" destOrd="0" presId="urn:microsoft.com/office/officeart/2005/8/layout/chevron2"/>
    <dgm:cxn modelId="{F559ECF5-CEB7-422C-9F62-C680D72D20B2}" type="presOf" srcId="{6949B358-A9B6-4482-9A08-6172371BEB8D}" destId="{E7777BF8-6021-4492-95E0-48530EAA738C}" srcOrd="0" destOrd="0" presId="urn:microsoft.com/office/officeart/2005/8/layout/chevron2"/>
    <dgm:cxn modelId="{6455ADF9-B997-4439-8E58-C4192A2FDE67}" srcId="{6949B358-A9B6-4482-9A08-6172371BEB8D}" destId="{96938A96-842B-435F-9C51-61AEA8E57B0B}" srcOrd="2" destOrd="0" parTransId="{EA408073-99EF-4D52-9E25-C59921632BCE}" sibTransId="{42EAE5DA-5B32-4720-B722-8B7C4FFF2B1D}"/>
    <dgm:cxn modelId="{B8FC0A65-71A3-421E-8B6C-1CADBAFC2EE0}" type="presParOf" srcId="{E7777BF8-6021-4492-95E0-48530EAA738C}" destId="{9793DD8E-26E4-4B8D-B0B5-5DE0B8DC61AF}" srcOrd="0" destOrd="0" presId="urn:microsoft.com/office/officeart/2005/8/layout/chevron2"/>
    <dgm:cxn modelId="{6F57B0C0-D942-4A45-97A8-6C6D8201CEF7}" type="presParOf" srcId="{9793DD8E-26E4-4B8D-B0B5-5DE0B8DC61AF}" destId="{3C56FF2C-01EE-4278-AE64-4C9E594073D0}" srcOrd="0" destOrd="0" presId="urn:microsoft.com/office/officeart/2005/8/layout/chevron2"/>
    <dgm:cxn modelId="{FB837F78-E22E-46B7-BE21-14B7F04A049D}" type="presParOf" srcId="{9793DD8E-26E4-4B8D-B0B5-5DE0B8DC61AF}" destId="{A9849782-542D-41A7-A0DB-738097F9D6C0}" srcOrd="1" destOrd="0" presId="urn:microsoft.com/office/officeart/2005/8/layout/chevron2"/>
    <dgm:cxn modelId="{055826E8-AF09-460E-9D5E-B878CD7AA488}" type="presParOf" srcId="{E7777BF8-6021-4492-95E0-48530EAA738C}" destId="{6E479298-4179-467B-AB9B-E0A200F64218}" srcOrd="1" destOrd="0" presId="urn:microsoft.com/office/officeart/2005/8/layout/chevron2"/>
    <dgm:cxn modelId="{3FBFEA46-DB05-40D9-B984-3F75F8BDEC41}" type="presParOf" srcId="{E7777BF8-6021-4492-95E0-48530EAA738C}" destId="{2CA4607C-83B7-4E0A-A506-859CEA562A4E}" srcOrd="2" destOrd="0" presId="urn:microsoft.com/office/officeart/2005/8/layout/chevron2"/>
    <dgm:cxn modelId="{B4BC1F6A-27E8-4AA1-9E67-FF52851EFA1E}" type="presParOf" srcId="{2CA4607C-83B7-4E0A-A506-859CEA562A4E}" destId="{C34271E0-8601-460C-B078-CB7356828910}" srcOrd="0" destOrd="0" presId="urn:microsoft.com/office/officeart/2005/8/layout/chevron2"/>
    <dgm:cxn modelId="{0B813087-4555-4DD0-BF5A-DE36D200DDC8}" type="presParOf" srcId="{2CA4607C-83B7-4E0A-A506-859CEA562A4E}" destId="{BD94A531-E03D-49FA-BC8C-CE1E1E30452F}" srcOrd="1" destOrd="0" presId="urn:microsoft.com/office/officeart/2005/8/layout/chevron2"/>
    <dgm:cxn modelId="{5A667B16-20F0-4743-BE75-702975EA8C56}" type="presParOf" srcId="{E7777BF8-6021-4492-95E0-48530EAA738C}" destId="{B9EC0C43-B179-4907-AD22-C100477B383C}" srcOrd="3" destOrd="0" presId="urn:microsoft.com/office/officeart/2005/8/layout/chevron2"/>
    <dgm:cxn modelId="{3207480F-D54C-4B85-B4FF-68A501A48B06}" type="presParOf" srcId="{E7777BF8-6021-4492-95E0-48530EAA738C}" destId="{10606692-062E-4C35-A870-48E564A4AAE9}" srcOrd="4" destOrd="0" presId="urn:microsoft.com/office/officeart/2005/8/layout/chevron2"/>
    <dgm:cxn modelId="{6F72296D-810E-4248-89D0-6D6D9AC7F30A}" type="presParOf" srcId="{10606692-062E-4C35-A870-48E564A4AAE9}" destId="{2C901889-BBE7-4E7F-BDA9-A537145E67CA}" srcOrd="0" destOrd="0" presId="urn:microsoft.com/office/officeart/2005/8/layout/chevron2"/>
    <dgm:cxn modelId="{84A0F872-40AA-4A7F-A364-58DC63B281CA}" type="presParOf" srcId="{10606692-062E-4C35-A870-48E564A4AAE9}" destId="{E69AD4ED-0E5F-439F-B57A-9FC5A53097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6FF2C-01EE-4278-AE64-4C9E594073D0}">
      <dsp:nvSpPr>
        <dsp:cNvPr id="0" name=""/>
        <dsp:cNvSpPr/>
      </dsp:nvSpPr>
      <dsp:spPr>
        <a:xfrm rot="5400000">
          <a:off x="-201472" y="201640"/>
          <a:ext cx="1343153" cy="9402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The DPP</a:t>
          </a:r>
        </a:p>
      </dsp:txBody>
      <dsp:txXfrm rot="-5400000">
        <a:off x="2" y="470271"/>
        <a:ext cx="940207" cy="402946"/>
      </dsp:txXfrm>
    </dsp:sp>
    <dsp:sp modelId="{A9849782-542D-41A7-A0DB-738097F9D6C0}">
      <dsp:nvSpPr>
        <dsp:cNvPr id="0" name=""/>
        <dsp:cNvSpPr/>
      </dsp:nvSpPr>
      <dsp:spPr>
        <a:xfrm rot="5400000">
          <a:off x="4148378" y="-3208004"/>
          <a:ext cx="873049" cy="7289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Personal Characteristics</a:t>
          </a:r>
        </a:p>
        <a:p>
          <a:pPr marL="171450" lvl="1" indent="-171450" algn="l" defTabSz="755650">
            <a:lnSpc>
              <a:spcPct val="90000"/>
            </a:lnSpc>
            <a:spcBef>
              <a:spcPct val="0"/>
            </a:spcBef>
            <a:spcAft>
              <a:spcPct val="15000"/>
            </a:spcAft>
            <a:buChar char="•"/>
          </a:pPr>
          <a:r>
            <a:rPr lang="en-GB" sz="1700" kern="1200" dirty="0"/>
            <a:t>Professional Skills and Knowledge</a:t>
          </a:r>
        </a:p>
        <a:p>
          <a:pPr marL="171450" lvl="1" indent="-171450" algn="l" defTabSz="755650">
            <a:lnSpc>
              <a:spcPct val="90000"/>
            </a:lnSpc>
            <a:spcBef>
              <a:spcPct val="0"/>
            </a:spcBef>
            <a:spcAft>
              <a:spcPct val="15000"/>
            </a:spcAft>
            <a:buChar char="•"/>
          </a:pPr>
          <a:r>
            <a:rPr lang="en-GB" sz="1700" kern="1200" dirty="0"/>
            <a:t>Teaching and Training Skills</a:t>
          </a:r>
        </a:p>
      </dsp:txBody>
      <dsp:txXfrm rot="-5400000">
        <a:off x="940207" y="42786"/>
        <a:ext cx="7246773" cy="787811"/>
      </dsp:txXfrm>
    </dsp:sp>
    <dsp:sp modelId="{C34271E0-8601-460C-B078-CB7356828910}">
      <dsp:nvSpPr>
        <dsp:cNvPr id="0" name=""/>
        <dsp:cNvSpPr/>
      </dsp:nvSpPr>
      <dsp:spPr>
        <a:xfrm rot="5400000">
          <a:off x="-201472" y="1346790"/>
          <a:ext cx="1343153" cy="9402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Delivering the Role</a:t>
          </a:r>
        </a:p>
      </dsp:txBody>
      <dsp:txXfrm rot="-5400000">
        <a:off x="2" y="1615421"/>
        <a:ext cx="940207" cy="402946"/>
      </dsp:txXfrm>
    </dsp:sp>
    <dsp:sp modelId="{BD94A531-E03D-49FA-BC8C-CE1E1E30452F}">
      <dsp:nvSpPr>
        <dsp:cNvPr id="0" name=""/>
        <dsp:cNvSpPr/>
      </dsp:nvSpPr>
      <dsp:spPr>
        <a:xfrm rot="5400000">
          <a:off x="4148378" y="-2062854"/>
          <a:ext cx="873049" cy="7289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Delivering the Role</a:t>
          </a:r>
        </a:p>
        <a:p>
          <a:pPr marL="171450" lvl="1" indent="-171450" algn="l" defTabSz="755650">
            <a:lnSpc>
              <a:spcPct val="90000"/>
            </a:lnSpc>
            <a:spcBef>
              <a:spcPct val="0"/>
            </a:spcBef>
            <a:spcAft>
              <a:spcPct val="15000"/>
            </a:spcAft>
            <a:buChar char="•"/>
          </a:pPr>
          <a:r>
            <a:rPr lang="en-GB" sz="1700" kern="1200" dirty="0"/>
            <a:t>Prioritising Patient Care</a:t>
          </a:r>
        </a:p>
        <a:p>
          <a:pPr marL="171450" lvl="1" indent="-171450" algn="l" defTabSz="755650">
            <a:lnSpc>
              <a:spcPct val="90000"/>
            </a:lnSpc>
            <a:spcBef>
              <a:spcPct val="0"/>
            </a:spcBef>
            <a:spcAft>
              <a:spcPct val="15000"/>
            </a:spcAft>
            <a:buChar char="•"/>
          </a:pPr>
          <a:r>
            <a:rPr lang="en-GB" sz="1700" kern="1200" dirty="0"/>
            <a:t>Developing the Role</a:t>
          </a:r>
        </a:p>
      </dsp:txBody>
      <dsp:txXfrm rot="-5400000">
        <a:off x="940207" y="1187936"/>
        <a:ext cx="7246773" cy="787811"/>
      </dsp:txXfrm>
    </dsp:sp>
    <dsp:sp modelId="{2C901889-BBE7-4E7F-BDA9-A537145E67CA}">
      <dsp:nvSpPr>
        <dsp:cNvPr id="0" name=""/>
        <dsp:cNvSpPr/>
      </dsp:nvSpPr>
      <dsp:spPr>
        <a:xfrm rot="5400000">
          <a:off x="-201472" y="2491940"/>
          <a:ext cx="1343153" cy="9402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Governance</a:t>
          </a:r>
        </a:p>
      </dsp:txBody>
      <dsp:txXfrm rot="-5400000">
        <a:off x="2" y="2760571"/>
        <a:ext cx="940207" cy="402946"/>
      </dsp:txXfrm>
    </dsp:sp>
    <dsp:sp modelId="{E69AD4ED-0E5F-439F-B57A-9FC5A530974D}">
      <dsp:nvSpPr>
        <dsp:cNvPr id="0" name=""/>
        <dsp:cNvSpPr/>
      </dsp:nvSpPr>
      <dsp:spPr>
        <a:xfrm rot="5400000">
          <a:off x="4148378" y="-917703"/>
          <a:ext cx="873049" cy="72893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Learning Environment</a:t>
          </a:r>
        </a:p>
        <a:p>
          <a:pPr marL="171450" lvl="1" indent="-171450" algn="l" defTabSz="755650">
            <a:lnSpc>
              <a:spcPct val="90000"/>
            </a:lnSpc>
            <a:spcBef>
              <a:spcPct val="0"/>
            </a:spcBef>
            <a:spcAft>
              <a:spcPct val="15000"/>
            </a:spcAft>
            <a:buChar char="•"/>
          </a:pPr>
          <a:r>
            <a:rPr lang="en-GB" sz="1700" kern="1200" dirty="0"/>
            <a:t>Governance</a:t>
          </a:r>
        </a:p>
      </dsp:txBody>
      <dsp:txXfrm rot="-5400000">
        <a:off x="940207" y="2333087"/>
        <a:ext cx="7246773" cy="787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traceFormat>
        <inkml:channelProperties>
          <inkml:channelProperty channel="X" name="resolution" value="2155.72363" units="1/cm"/>
          <inkml:channelProperty channel="Y" name="resolution" value="3449.15796" units="1/cm"/>
          <inkml:channelProperty channel="F" name="resolution" value="2.84167" units="1/cm"/>
        </inkml:channelProperties>
      </inkml:inkSource>
      <inkml:timestamp xml:id="ts0" timeString="2016-10-04T09:40:56.423"/>
    </inkml:context>
    <inkml:brush xml:id="br0">
      <inkml:brushProperty name="width" value="0.06667" units="cm"/>
      <inkml:brushProperty name="height" value="0.06667" units="cm"/>
      <inkml:brushProperty name="fitToCurve" value="1"/>
    </inkml:brush>
  </inkml:definitions>
  <inkml:trace contextRef="#ctx0" brushRef="#br0">14-1 0,'0'0'20,"-6"0"4,4 0-1,-1 0-2,1 0-6,2 0-4,0 0-3,0 0-2,0 0 0,0 0 0,0 0-1,0 0 0,-2 0 2,2 0-2,0 0-1,0 0 0,0 0-1,0 0-2,0 0-1,0 0 0,0 0-1,0 0-2,0 0-4,0 0-2,0 0-1,0 2-8,0 3-19,11 3-28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3B284-E862-4F96-9AA4-FE17899D1D68}" type="datetimeFigureOut">
              <a:rPr lang="en-GB" smtClean="0"/>
              <a:t>06/06/2022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D28CF9-341C-42D0-ADF7-094AD77772F5}" type="slidenum">
              <a:rPr lang="en-GB" smtClean="0"/>
              <a:t>‹#›</a:t>
            </a:fld>
            <a:endParaRPr lang="en-GB"/>
          </a:p>
        </p:txBody>
      </p:sp>
    </p:spTree>
    <p:extLst>
      <p:ext uri="{BB962C8B-B14F-4D97-AF65-F5344CB8AC3E}">
        <p14:creationId xmlns:p14="http://schemas.microsoft.com/office/powerpoint/2010/main" val="207773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pharms.com/resources/frameworks/prescribing-competency-framework/competency-framework#fb"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28CF9-341C-42D0-ADF7-094AD77772F5}" type="slidenum">
              <a:rPr lang="en-GB" smtClean="0"/>
              <a:t>4</a:t>
            </a:fld>
            <a:endParaRPr lang="en-GB"/>
          </a:p>
        </p:txBody>
      </p:sp>
    </p:spTree>
    <p:extLst>
      <p:ext uri="{BB962C8B-B14F-4D97-AF65-F5344CB8AC3E}">
        <p14:creationId xmlns:p14="http://schemas.microsoft.com/office/powerpoint/2010/main" val="154238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28CF9-341C-42D0-ADF7-094AD77772F5}" type="slidenum">
              <a:rPr lang="en-GB" smtClean="0"/>
              <a:t>17</a:t>
            </a:fld>
            <a:endParaRPr lang="en-GB"/>
          </a:p>
        </p:txBody>
      </p:sp>
    </p:spTree>
    <p:extLst>
      <p:ext uri="{BB962C8B-B14F-4D97-AF65-F5344CB8AC3E}">
        <p14:creationId xmlns:p14="http://schemas.microsoft.com/office/powerpoint/2010/main" val="1223147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40 year old 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PC – acute onset abdominal pain, moderate at rest, severe on movement, moderate impact on function (can sleep, speak but pain interfering with </a:t>
            </a:r>
          </a:p>
          <a:p>
            <a:r>
              <a:rPr lang="en-GB" dirty="0"/>
              <a:t>HPC – pain over last week, sharp and stabbing, all over abdomen but worse on right lower quadrant, nausea, type 6 stool with mucous, fatigued, no night sweats, no weight loss</a:t>
            </a:r>
          </a:p>
          <a:p>
            <a:r>
              <a:rPr lang="en-GB" dirty="0"/>
              <a:t>Medications – Methadone 60 ml OD, Mirtazapine 15 mg OD, Sertraline – 100 mg OD, Paracetamol 1g QDS, </a:t>
            </a:r>
          </a:p>
          <a:p>
            <a:r>
              <a:rPr lang="en-GB" dirty="0"/>
              <a:t>Medical Hx – Chronic abdominal pain and bowel changes under investigation</a:t>
            </a:r>
          </a:p>
          <a:p>
            <a:r>
              <a:rPr lang="en-GB" dirty="0"/>
              <a:t>SH – lives with partner and son, works in a manual job, </a:t>
            </a:r>
          </a:p>
          <a:p>
            <a:r>
              <a:rPr lang="en-GB" dirty="0"/>
              <a:t>Psych Hx – depression, anxiety, PTSD, opioid addiction, good insight into previous dependency issues, avoids opioids</a:t>
            </a:r>
          </a:p>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19</a:t>
            </a:fld>
            <a:endParaRPr lang="en-GB"/>
          </a:p>
        </p:txBody>
      </p:sp>
    </p:spTree>
    <p:extLst>
      <p:ext uri="{BB962C8B-B14F-4D97-AF65-F5344CB8AC3E}">
        <p14:creationId xmlns:p14="http://schemas.microsoft.com/office/powerpoint/2010/main" val="224266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inc.</a:t>
            </a:r>
            <a:r>
              <a:rPr lang="en-GB" dirty="0"/>
              <a:t> opioids, non-opioids, adjuvants, self management, psychosocial support</a:t>
            </a:r>
          </a:p>
        </p:txBody>
      </p:sp>
      <p:sp>
        <p:nvSpPr>
          <p:cNvPr id="4" name="Slide Number Placeholder 3"/>
          <p:cNvSpPr>
            <a:spLocks noGrp="1"/>
          </p:cNvSpPr>
          <p:nvPr>
            <p:ph type="sldNum" sz="quarter" idx="5"/>
          </p:nvPr>
        </p:nvSpPr>
        <p:spPr/>
        <p:txBody>
          <a:bodyPr/>
          <a:lstStyle/>
          <a:p>
            <a:fld id="{0BD28CF9-341C-42D0-ADF7-094AD77772F5}" type="slidenum">
              <a:rPr lang="en-GB" smtClean="0"/>
              <a:t>20</a:t>
            </a:fld>
            <a:endParaRPr lang="en-GB"/>
          </a:p>
        </p:txBody>
      </p:sp>
    </p:spTree>
    <p:extLst>
      <p:ext uri="{BB962C8B-B14F-4D97-AF65-F5344CB8AC3E}">
        <p14:creationId xmlns:p14="http://schemas.microsoft.com/office/powerpoint/2010/main" val="103716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Advised regarding what to do if medication not effective or side effects</a:t>
            </a:r>
          </a:p>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22</a:t>
            </a:fld>
            <a:endParaRPr lang="en-GB"/>
          </a:p>
        </p:txBody>
      </p:sp>
    </p:spTree>
    <p:extLst>
      <p:ext uri="{BB962C8B-B14F-4D97-AF65-F5344CB8AC3E}">
        <p14:creationId xmlns:p14="http://schemas.microsoft.com/office/powerpoint/2010/main" val="349760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 within own scope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 patients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9 - 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 – Advice and guidance from senior pharmacist independent prescriber</a:t>
            </a:r>
          </a:p>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24</a:t>
            </a:fld>
            <a:endParaRPr lang="en-GB"/>
          </a:p>
        </p:txBody>
      </p:sp>
    </p:spTree>
    <p:extLst>
      <p:ext uri="{BB962C8B-B14F-4D97-AF65-F5344CB8AC3E}">
        <p14:creationId xmlns:p14="http://schemas.microsoft.com/office/powerpoint/2010/main" val="395821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17ADF5-7B14-47D2-A247-9CA2910ADF7A}" type="slidenum">
              <a:rPr lang="en-GB" smtClean="0"/>
              <a:t>30</a:t>
            </a:fld>
            <a:endParaRPr lang="en-GB"/>
          </a:p>
        </p:txBody>
      </p:sp>
    </p:spTree>
    <p:extLst>
      <p:ext uri="{BB962C8B-B14F-4D97-AF65-F5344CB8AC3E}">
        <p14:creationId xmlns:p14="http://schemas.microsoft.com/office/powerpoint/2010/main" val="252579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17ADF5-7B14-47D2-A247-9CA2910ADF7A}" type="slidenum">
              <a:rPr lang="en-GB" smtClean="0"/>
              <a:t>32</a:t>
            </a:fld>
            <a:endParaRPr lang="en-GB"/>
          </a:p>
        </p:txBody>
      </p:sp>
    </p:spTree>
    <p:extLst>
      <p:ext uri="{BB962C8B-B14F-4D97-AF65-F5344CB8AC3E}">
        <p14:creationId xmlns:p14="http://schemas.microsoft.com/office/powerpoint/2010/main" val="108127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endParaRPr lang="en-GB" dirty="0"/>
          </a:p>
        </p:txBody>
      </p:sp>
      <p:sp>
        <p:nvSpPr>
          <p:cNvPr id="4" name="Slide Number Placeholder 3"/>
          <p:cNvSpPr>
            <a:spLocks noGrp="1"/>
          </p:cNvSpPr>
          <p:nvPr>
            <p:ph type="sldNum" sz="quarter" idx="10"/>
          </p:nvPr>
        </p:nvSpPr>
        <p:spPr/>
        <p:txBody>
          <a:bodyPr/>
          <a:lstStyle/>
          <a:p>
            <a:fld id="{0BD28CF9-341C-42D0-ADF7-094AD77772F5}" type="slidenum">
              <a:rPr lang="en-GB" smtClean="0"/>
              <a:t>6</a:t>
            </a:fld>
            <a:endParaRPr lang="en-GB"/>
          </a:p>
        </p:txBody>
      </p:sp>
    </p:spTree>
    <p:extLst>
      <p:ext uri="{BB962C8B-B14F-4D97-AF65-F5344CB8AC3E}">
        <p14:creationId xmlns:p14="http://schemas.microsoft.com/office/powerpoint/2010/main" val="154238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endParaRPr lang="en-GB" dirty="0"/>
          </a:p>
        </p:txBody>
      </p:sp>
      <p:sp>
        <p:nvSpPr>
          <p:cNvPr id="4" name="Slide Number Placeholder 3"/>
          <p:cNvSpPr>
            <a:spLocks noGrp="1"/>
          </p:cNvSpPr>
          <p:nvPr>
            <p:ph type="sldNum" sz="quarter" idx="10"/>
          </p:nvPr>
        </p:nvSpPr>
        <p:spPr/>
        <p:txBody>
          <a:bodyPr/>
          <a:lstStyle/>
          <a:p>
            <a:fld id="{0BD28CF9-341C-42D0-ADF7-094AD77772F5}" type="slidenum">
              <a:rPr lang="en-GB" smtClean="0"/>
              <a:t>8</a:t>
            </a:fld>
            <a:endParaRPr lang="en-GB"/>
          </a:p>
        </p:txBody>
      </p:sp>
    </p:spTree>
    <p:extLst>
      <p:ext uri="{BB962C8B-B14F-4D97-AF65-F5344CB8AC3E}">
        <p14:creationId xmlns:p14="http://schemas.microsoft.com/office/powerpoint/2010/main" val="154238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Including “and documents”, and “non-adherence” additions to statements.</a:t>
            </a:r>
          </a:p>
          <a:p>
            <a:endParaRPr lang="en-GB" dirty="0"/>
          </a:p>
          <a:p>
            <a:r>
              <a:rPr lang="en-GB" b="1" i="0" dirty="0">
                <a:solidFill>
                  <a:srgbClr val="1C2244"/>
                </a:solidFill>
                <a:effectLst/>
                <a:latin typeface="Poppins" panose="00000500000000000000" pitchFamily="2" charset="0"/>
              </a:rPr>
              <a:t>New key themes:</a:t>
            </a:r>
            <a:br>
              <a:rPr lang="en-GB" dirty="0"/>
            </a:br>
            <a:r>
              <a:rPr lang="en-GB" b="0" i="0" dirty="0">
                <a:solidFill>
                  <a:srgbClr val="1C2244"/>
                </a:solidFill>
                <a:effectLst/>
                <a:latin typeface="Poppins" panose="00000500000000000000" pitchFamily="2" charset="0"/>
              </a:rPr>
              <a:t>Appropriate setting, patient dignity, capacity, consent and confidentiality, consultation skills and building rapport, introducing yourself and your role, confirming patient identity, assessing communication needs and adapting appropriately, psychosocial history, documentation, identifying and addressing potential vulnerabilities (e.g. mental health and safeguarding issues).</a:t>
            </a:r>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9</a:t>
            </a:fld>
            <a:endParaRPr lang="en-GB"/>
          </a:p>
        </p:txBody>
      </p:sp>
    </p:spTree>
    <p:extLst>
      <p:ext uri="{BB962C8B-B14F-4D97-AF65-F5344CB8AC3E}">
        <p14:creationId xmlns:p14="http://schemas.microsoft.com/office/powerpoint/2010/main" val="352840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Considers both non-pharmacological (including no treatment) and pharmacological approaches to modifying disease and promoting health changed to </a:t>
            </a:r>
            <a:r>
              <a:rPr lang="en-GB" b="0" i="0" dirty="0">
                <a:solidFill>
                  <a:srgbClr val="1C2244"/>
                </a:solidFill>
                <a:effectLst/>
                <a:latin typeface="Poppins" panose="00000500000000000000" pitchFamily="2" charset="0"/>
              </a:rPr>
              <a:t>Considers both non-</a:t>
            </a:r>
            <a:r>
              <a:rPr lang="en-GB" b="0" i="0" dirty="0" err="1">
                <a:solidFill>
                  <a:srgbClr val="1C2244"/>
                </a:solidFill>
                <a:effectLst/>
                <a:latin typeface="Poppins" panose="00000500000000000000" pitchFamily="2" charset="0"/>
              </a:rPr>
              <a:t>pharmacological</a:t>
            </a:r>
            <a:r>
              <a:rPr lang="en-GB" b="0" i="0" u="sng" baseline="30000" dirty="0" err="1">
                <a:solidFill>
                  <a:srgbClr val="C04A89"/>
                </a:solidFill>
                <a:effectLst/>
                <a:latin typeface="Poppins" panose="00000500000000000000" pitchFamily="2" charset="0"/>
                <a:hlinkClick r:id="rId3"/>
              </a:rPr>
              <a:t>a</a:t>
            </a:r>
            <a:r>
              <a:rPr lang="en-GB" b="0" i="0" dirty="0">
                <a:solidFill>
                  <a:srgbClr val="1C2244"/>
                </a:solidFill>
                <a:effectLst/>
                <a:latin typeface="Poppins" panose="00000500000000000000" pitchFamily="2" charset="0"/>
              </a:rPr>
              <a:t> and pharmacological treatment approaches.</a:t>
            </a:r>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10</a:t>
            </a:fld>
            <a:endParaRPr lang="en-GB"/>
          </a:p>
        </p:txBody>
      </p:sp>
    </p:spTree>
    <p:extLst>
      <p:ext uri="{BB962C8B-B14F-4D97-AF65-F5344CB8AC3E}">
        <p14:creationId xmlns:p14="http://schemas.microsoft.com/office/powerpoint/2010/main" val="387628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11</a:t>
            </a:fld>
            <a:endParaRPr lang="en-GB"/>
          </a:p>
        </p:txBody>
      </p:sp>
    </p:spTree>
    <p:extLst>
      <p:ext uri="{BB962C8B-B14F-4D97-AF65-F5344CB8AC3E}">
        <p14:creationId xmlns:p14="http://schemas.microsoft.com/office/powerpoint/2010/main" val="213594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12</a:t>
            </a:fld>
            <a:endParaRPr lang="en-GB"/>
          </a:p>
        </p:txBody>
      </p:sp>
    </p:spTree>
    <p:extLst>
      <p:ext uri="{BB962C8B-B14F-4D97-AF65-F5344CB8AC3E}">
        <p14:creationId xmlns:p14="http://schemas.microsoft.com/office/powerpoint/2010/main" val="194438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13</a:t>
            </a:fld>
            <a:endParaRPr lang="en-GB"/>
          </a:p>
        </p:txBody>
      </p:sp>
    </p:spTree>
    <p:extLst>
      <p:ext uri="{BB962C8B-B14F-4D97-AF65-F5344CB8AC3E}">
        <p14:creationId xmlns:p14="http://schemas.microsoft.com/office/powerpoint/2010/main" val="5188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D28CF9-341C-42D0-ADF7-094AD77772F5}" type="slidenum">
              <a:rPr lang="en-GB" smtClean="0"/>
              <a:t>14</a:t>
            </a:fld>
            <a:endParaRPr lang="en-GB"/>
          </a:p>
        </p:txBody>
      </p:sp>
    </p:spTree>
    <p:extLst>
      <p:ext uri="{BB962C8B-B14F-4D97-AF65-F5344CB8AC3E}">
        <p14:creationId xmlns:p14="http://schemas.microsoft.com/office/powerpoint/2010/main" val="108631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918648" cy="1470025"/>
          </a:xfrm>
        </p:spPr>
        <p:txBody>
          <a:bodyPr/>
          <a:lstStyle>
            <a:lvl1pPr>
              <a:defRPr b="1">
                <a:solidFill>
                  <a:schemeClr val="accent3"/>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3DCE2B-15C3-4D09-8EAC-29696C25CCD0}"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TextBox 6"/>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8" name="Flowchart: Manual Input 7"/>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28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1644" y="2060848"/>
            <a:ext cx="8229600" cy="3633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3DCE2B-15C3-4D09-8EAC-29696C25CCD0}"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TextBox 6"/>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8" name="Flowchart: Manual Input 7"/>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923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3DCE2B-15C3-4D09-8EAC-29696C25CCD0}"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TextBox 6"/>
          <p:cNvSpPr txBox="1"/>
          <p:nvPr userDrawn="1"/>
        </p:nvSpPr>
        <p:spPr>
          <a:xfrm rot="5400000">
            <a:off x="7554816" y="4118593"/>
            <a:ext cx="2664296" cy="276999"/>
          </a:xfrm>
          <a:prstGeom prst="rect">
            <a:avLst/>
          </a:prstGeom>
          <a:noFill/>
        </p:spPr>
        <p:txBody>
          <a:bodyPr wrap="square" rtlCol="0">
            <a:spAutoFit/>
          </a:bodyPr>
          <a:lstStyle/>
          <a:p>
            <a:pPr algn="r"/>
            <a:r>
              <a:rPr lang="en-GB" sz="1200" dirty="0"/>
              <a:t>Northern</a:t>
            </a:r>
            <a:r>
              <a:rPr lang="en-GB" sz="1200" baseline="0" dirty="0"/>
              <a:t> Devon Healthcare NHS Trust</a:t>
            </a:r>
            <a:endParaRPr lang="en-GB" sz="1200" dirty="0"/>
          </a:p>
        </p:txBody>
      </p:sp>
      <p:sp>
        <p:nvSpPr>
          <p:cNvPr id="8" name="Flowchart: Manual Input 7"/>
          <p:cNvSpPr/>
          <p:nvPr userDrawn="1"/>
        </p:nvSpPr>
        <p:spPr>
          <a:xfrm rot="5400000">
            <a:off x="-4140968" y="3573016"/>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016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143000"/>
          </a:xfrm>
        </p:spPr>
        <p:txBody>
          <a:bodyPr/>
          <a:lstStyle>
            <a:lvl1pPr algn="l">
              <a:defRPr b="1">
                <a:solidFill>
                  <a:schemeClr val="accent3"/>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63DCE2B-15C3-4D09-8EAC-29696C25CCD0}"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Line 4"/>
          <p:cNvSpPr>
            <a:spLocks noChangeShapeType="1"/>
          </p:cNvSpPr>
          <p:nvPr userDrawn="1"/>
        </p:nvSpPr>
        <p:spPr bwMode="auto">
          <a:xfrm>
            <a:off x="539750" y="2060848"/>
            <a:ext cx="8064500" cy="0"/>
          </a:xfrm>
          <a:prstGeom prst="line">
            <a:avLst/>
          </a:prstGeom>
          <a:noFill/>
          <a:ln w="38100">
            <a:solidFill>
              <a:srgbClr val="0072C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p14="http://schemas.microsoft.com/office/powerpoint/2010/main">
        <mc:Choice Requires="p14">
          <p:contentPart p14:bwMode="auto" r:id="rId2">
            <p14:nvContentPartPr>
              <p14:cNvPr id="8" name="Ink 7"/>
              <p14:cNvContentPartPr/>
              <p14:nvPr userDrawn="1"/>
            </p14:nvContentPartPr>
            <p14:xfrm>
              <a:off x="-767492" y="1306080"/>
              <a:ext cx="5400" cy="5400"/>
            </p14:xfrm>
          </p:contentPart>
        </mc:Choice>
        <mc:Fallback xmlns="">
          <p:pic>
            <p:nvPicPr>
              <p:cNvPr id="8" name="Ink 7"/>
              <p:cNvPicPr/>
              <p:nvPr/>
            </p:nvPicPr>
            <p:blipFill>
              <a:blip r:embed="rId3"/>
              <a:stretch>
                <a:fillRect/>
              </a:stretch>
            </p:blipFill>
            <p:spPr>
              <a:xfrm>
                <a:off x="-773612" y="1299960"/>
                <a:ext cx="14760" cy="15120"/>
              </a:xfrm>
              <a:prstGeom prst="rect">
                <a:avLst/>
              </a:prstGeom>
            </p:spPr>
          </p:pic>
        </mc:Fallback>
      </mc:AlternateContent>
      <p:sp>
        <p:nvSpPr>
          <p:cNvPr id="11" name="TextBox 10"/>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12" name="Flowchart: Manual Input 11"/>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537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6187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DCE2B-15C3-4D09-8EAC-29696C25CCD0}"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C1283E-B1A4-465E-B00B-D3A9711702E5}" type="slidenum">
              <a:rPr lang="en-GB" smtClean="0"/>
              <a:t>‹#›</a:t>
            </a:fld>
            <a:endParaRPr lang="en-GB"/>
          </a:p>
        </p:txBody>
      </p:sp>
      <p:sp>
        <p:nvSpPr>
          <p:cNvPr id="7" name="TextBox 6"/>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8" name="Flowchart: Manual Input 7"/>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796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916833"/>
            <a:ext cx="4038600" cy="3744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916833"/>
            <a:ext cx="4038600" cy="37444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063DCE2B-15C3-4D09-8EAC-29696C25CCD0}"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1283E-B1A4-465E-B00B-D3A9711702E5}" type="slidenum">
              <a:rPr lang="en-GB" smtClean="0"/>
              <a:t>‹#›</a:t>
            </a:fld>
            <a:endParaRPr lang="en-GB"/>
          </a:p>
        </p:txBody>
      </p:sp>
      <p:sp>
        <p:nvSpPr>
          <p:cNvPr id="8" name="TextBox 7"/>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9" name="Flowchart: Manual Input 8"/>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78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6183" y="17811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6183" y="2420888"/>
            <a:ext cx="4040188" cy="33123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4008" y="17811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8" y="2420888"/>
            <a:ext cx="4041775" cy="33123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3DCE2B-15C3-4D09-8EAC-29696C25CCD0}" type="datetimeFigureOut">
              <a:rPr lang="en-GB" smtClean="0"/>
              <a:t>06/06/2022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C1283E-B1A4-465E-B00B-D3A9711702E5}" type="slidenum">
              <a:rPr lang="en-GB" smtClean="0"/>
              <a:t>‹#›</a:t>
            </a:fld>
            <a:endParaRPr lang="en-GB"/>
          </a:p>
        </p:txBody>
      </p:sp>
      <p:sp>
        <p:nvSpPr>
          <p:cNvPr id="10" name="TextBox 9"/>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11" name="Flowchart: Manual Input 10"/>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309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3DCE2B-15C3-4D09-8EAC-29696C25CCD0}" type="datetimeFigureOut">
              <a:rPr lang="en-GB" smtClean="0"/>
              <a:t>06/06/2022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C1283E-B1A4-465E-B00B-D3A9711702E5}" type="slidenum">
              <a:rPr lang="en-GB" smtClean="0"/>
              <a:t>‹#›</a:t>
            </a:fld>
            <a:endParaRPr lang="en-GB"/>
          </a:p>
        </p:txBody>
      </p:sp>
      <p:sp>
        <p:nvSpPr>
          <p:cNvPr id="6" name="TextBox 5"/>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7" name="Flowchart: Manual Input 6"/>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865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DCE2B-15C3-4D09-8EAC-29696C25CCD0}" type="datetimeFigureOut">
              <a:rPr lang="en-GB" smtClean="0"/>
              <a:t>06/06/2022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C1283E-B1A4-465E-B00B-D3A9711702E5}" type="slidenum">
              <a:rPr lang="en-GB" smtClean="0"/>
              <a:t>‹#›</a:t>
            </a:fld>
            <a:endParaRPr lang="en-GB"/>
          </a:p>
        </p:txBody>
      </p:sp>
      <p:sp>
        <p:nvSpPr>
          <p:cNvPr id="5" name="TextBox 4"/>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6" name="Flowchart: Manual Input 5"/>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568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1152128"/>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700808"/>
            <a:ext cx="3008313"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3DCE2B-15C3-4D09-8EAC-29696C25CCD0}"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1283E-B1A4-465E-B00B-D3A9711702E5}" type="slidenum">
              <a:rPr lang="en-GB" smtClean="0"/>
              <a:t>‹#›</a:t>
            </a:fld>
            <a:endParaRPr lang="en-GB"/>
          </a:p>
        </p:txBody>
      </p:sp>
      <p:sp>
        <p:nvSpPr>
          <p:cNvPr id="8" name="TextBox 7"/>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9" name="Flowchart: Manual Input 8"/>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797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DCE2B-15C3-4D09-8EAC-29696C25CCD0}"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C1283E-B1A4-465E-B00B-D3A9711702E5}" type="slidenum">
              <a:rPr lang="en-GB" smtClean="0"/>
              <a:t>‹#›</a:t>
            </a:fld>
            <a:endParaRPr lang="en-GB"/>
          </a:p>
        </p:txBody>
      </p:sp>
      <p:sp>
        <p:nvSpPr>
          <p:cNvPr id="8" name="TextBox 7"/>
          <p:cNvSpPr txBox="1"/>
          <p:nvPr userDrawn="1"/>
        </p:nvSpPr>
        <p:spPr>
          <a:xfrm>
            <a:off x="6228184" y="188640"/>
            <a:ext cx="2664296" cy="276999"/>
          </a:xfrm>
          <a:prstGeom prst="rect">
            <a:avLst/>
          </a:prstGeom>
          <a:noFill/>
        </p:spPr>
        <p:txBody>
          <a:bodyPr wrap="square" rtlCol="0">
            <a:spAutoFit/>
          </a:bodyPr>
          <a:lstStyle/>
          <a:p>
            <a:r>
              <a:rPr lang="en-GB" sz="1200" dirty="0"/>
              <a:t>Northern</a:t>
            </a:r>
            <a:r>
              <a:rPr lang="en-GB" sz="1200" baseline="0" dirty="0"/>
              <a:t> Devon Healthcare NHS Trust</a:t>
            </a:r>
            <a:endParaRPr lang="en-GB" sz="1200" dirty="0"/>
          </a:p>
        </p:txBody>
      </p:sp>
      <p:sp>
        <p:nvSpPr>
          <p:cNvPr id="9" name="Flowchart: Manual Input 8"/>
          <p:cNvSpPr/>
          <p:nvPr userDrawn="1"/>
        </p:nvSpPr>
        <p:spPr>
          <a:xfrm>
            <a:off x="-36512" y="5661248"/>
            <a:ext cx="9289032" cy="1224136"/>
          </a:xfrm>
          <a:prstGeom prst="flowChartManualInp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948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3100" y="1124744"/>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492896"/>
            <a:ext cx="8229600" cy="36332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73100" y="6427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DCE2B-15C3-4D09-8EAC-29696C25CCD0}" type="datetimeFigureOut">
              <a:rPr lang="en-GB" smtClean="0"/>
              <a:t>06/06/2022</a:t>
            </a:fld>
            <a:endParaRPr lang="en-GB"/>
          </a:p>
        </p:txBody>
      </p:sp>
      <p:sp>
        <p:nvSpPr>
          <p:cNvPr id="5" name="Footer Placeholder 4"/>
          <p:cNvSpPr>
            <a:spLocks noGrp="1"/>
          </p:cNvSpPr>
          <p:nvPr>
            <p:ph type="ftr" sz="quarter" idx="3"/>
          </p:nvPr>
        </p:nvSpPr>
        <p:spPr>
          <a:xfrm>
            <a:off x="3140100" y="6427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69100" y="642778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1283E-B1A4-465E-B00B-D3A9711702E5}" type="slidenum">
              <a:rPr lang="en-GB" smtClean="0"/>
              <a:t>‹#›</a:t>
            </a:fld>
            <a:endParaRPr lang="en-GB"/>
          </a:p>
        </p:txBody>
      </p:sp>
    </p:spTree>
    <p:extLst>
      <p:ext uri="{BB962C8B-B14F-4D97-AF65-F5344CB8AC3E}">
        <p14:creationId xmlns:p14="http://schemas.microsoft.com/office/powerpoint/2010/main" val="3162362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40768"/>
            <a:ext cx="8687682" cy="864096"/>
          </a:xfrm>
        </p:spPr>
        <p:txBody>
          <a:bodyPr>
            <a:normAutofit fontScale="90000"/>
          </a:bodyPr>
          <a:lstStyle/>
          <a:p>
            <a:r>
              <a:rPr lang="en-GB" sz="2700" dirty="0">
                <a:latin typeface="+mn-lt"/>
              </a:rPr>
              <a:t>Improving Prescribing Practice &amp; Competence: </a:t>
            </a:r>
            <a:br>
              <a:rPr lang="en-GB" sz="2700" dirty="0">
                <a:latin typeface="+mn-lt"/>
              </a:rPr>
            </a:br>
            <a:r>
              <a:rPr lang="en-GB" sz="2700" dirty="0">
                <a:latin typeface="+mn-lt"/>
              </a:rPr>
              <a:t>    Using the national prescribing competency framework</a:t>
            </a:r>
            <a:br>
              <a:rPr lang="en-GB" sz="2000" dirty="0">
                <a:latin typeface="+mn-lt"/>
              </a:rPr>
            </a:br>
            <a:br>
              <a:rPr lang="en-GB" sz="2000" dirty="0">
                <a:latin typeface="+mn-lt"/>
              </a:rPr>
            </a:br>
            <a:r>
              <a:rPr lang="en-GB" sz="2000" b="0" dirty="0">
                <a:latin typeface="+mn-lt"/>
              </a:rPr>
              <a:t>Rhea </a:t>
            </a:r>
            <a:r>
              <a:rPr lang="en-GB" sz="2000" b="0" dirty="0" err="1">
                <a:latin typeface="+mn-lt"/>
              </a:rPr>
              <a:t>Crighton</a:t>
            </a:r>
            <a:r>
              <a:rPr lang="en-GB" sz="2000" b="0" dirty="0">
                <a:latin typeface="+mn-lt"/>
              </a:rPr>
              <a:t> </a:t>
            </a:r>
            <a:r>
              <a:rPr lang="en-GB" sz="2000" b="0" i="1" dirty="0">
                <a:latin typeface="+mn-lt"/>
              </a:rPr>
              <a:t>Clinical Matron for Cancer Services</a:t>
            </a:r>
            <a:br>
              <a:rPr lang="en-GB" sz="2000" b="0" i="1" dirty="0">
                <a:latin typeface="+mn-lt"/>
              </a:rPr>
            </a:br>
            <a:r>
              <a:rPr lang="en-GB" sz="2000" b="0" dirty="0">
                <a:latin typeface="+mn-lt"/>
              </a:rPr>
              <a:t>Sally </a:t>
            </a:r>
            <a:r>
              <a:rPr lang="en-GB" sz="2000" b="0" dirty="0" err="1">
                <a:latin typeface="+mn-lt"/>
              </a:rPr>
              <a:t>Jarmain</a:t>
            </a:r>
            <a:r>
              <a:rPr lang="en-GB" sz="2000" b="0" dirty="0">
                <a:latin typeface="+mn-lt"/>
              </a:rPr>
              <a:t>  </a:t>
            </a:r>
            <a:r>
              <a:rPr lang="en-GB" sz="2000" b="0" i="1" dirty="0">
                <a:latin typeface="+mn-lt"/>
              </a:rPr>
              <a:t>Non-Medical Prescribing Lead</a:t>
            </a:r>
            <a:r>
              <a:rPr lang="en-GB" sz="2000" dirty="0">
                <a:latin typeface="+mn-lt"/>
              </a:rPr>
              <a:t>	</a:t>
            </a:r>
          </a:p>
        </p:txBody>
      </p:sp>
      <p:sp>
        <p:nvSpPr>
          <p:cNvPr id="3" name="Subtitle 2"/>
          <p:cNvSpPr>
            <a:spLocks noGrp="1"/>
          </p:cNvSpPr>
          <p:nvPr>
            <p:ph type="subTitle" idx="1"/>
          </p:nvPr>
        </p:nvSpPr>
        <p:spPr/>
        <p:txBody>
          <a:bodyPr/>
          <a:lstStyle/>
          <a:p>
            <a:r>
              <a:rPr lang="en-GB" dirty="0"/>
              <a:t>Presenter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572247"/>
            <a:ext cx="9144000" cy="4314825"/>
          </a:xfrm>
          <a:prstGeom prst="rect">
            <a:avLst/>
          </a:prstGeom>
        </p:spPr>
      </p:pic>
      <p:pic>
        <p:nvPicPr>
          <p:cNvPr id="1026" name="Picture 2" descr="H:\deskop\TO DO\trust_logo_a4_col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32991"/>
            <a:ext cx="2711018" cy="71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2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dirty="0"/>
              <a:t>Updated RPS Competency Framework for all Prescribers</a:t>
            </a:r>
          </a:p>
        </p:txBody>
      </p:sp>
      <p:sp>
        <p:nvSpPr>
          <p:cNvPr id="3" name="Content Placeholder 2"/>
          <p:cNvSpPr>
            <a:spLocks noGrp="1"/>
          </p:cNvSpPr>
          <p:nvPr>
            <p:ph idx="1"/>
          </p:nvPr>
        </p:nvSpPr>
        <p:spPr>
          <a:xfrm>
            <a:off x="433046" y="2204864"/>
            <a:ext cx="8229600" cy="3633267"/>
          </a:xfrm>
        </p:spPr>
        <p:txBody>
          <a:bodyPr>
            <a:normAutofit/>
          </a:bodyPr>
          <a:lstStyle/>
          <a:p>
            <a:pPr marL="0" indent="0" algn="ctr">
              <a:buNone/>
            </a:pPr>
            <a:r>
              <a:rPr lang="en-GB" sz="2400" b="1" dirty="0">
                <a:solidFill>
                  <a:srgbClr val="1C2244"/>
                </a:solidFill>
                <a:effectLst/>
              </a:rPr>
              <a:t>Competency domain 2</a:t>
            </a:r>
          </a:p>
          <a:p>
            <a:pPr marL="0" indent="0" algn="ctr">
              <a:buNone/>
            </a:pPr>
            <a:endParaRPr lang="en-GB" sz="2400" i="1" dirty="0">
              <a:solidFill>
                <a:srgbClr val="1C2244"/>
              </a:solidFill>
            </a:endParaRPr>
          </a:p>
          <a:p>
            <a:pPr marL="0" indent="0" algn="ctr">
              <a:buNone/>
            </a:pPr>
            <a:r>
              <a:rPr lang="en-GB" sz="2400" i="1" dirty="0">
                <a:solidFill>
                  <a:srgbClr val="1C2244"/>
                </a:solidFill>
                <a:effectLst/>
              </a:rPr>
              <a:t>Consider the options</a:t>
            </a:r>
          </a:p>
          <a:p>
            <a:pPr marL="0" indent="0" algn="ctr">
              <a:buNone/>
            </a:pPr>
            <a:endParaRPr lang="en-GB" sz="2400" i="1" dirty="0">
              <a:solidFill>
                <a:srgbClr val="1C2244"/>
              </a:solidFill>
            </a:endParaRPr>
          </a:p>
          <a:p>
            <a:pPr marL="0" indent="0" algn="ctr">
              <a:buNone/>
            </a:pPr>
            <a:endParaRPr lang="en-GB" sz="2400" i="1" dirty="0">
              <a:solidFill>
                <a:srgbClr val="1C2244"/>
              </a:solidFill>
              <a:effectLst/>
            </a:endParaRPr>
          </a:p>
          <a:p>
            <a:pPr marL="0" indent="0" algn="ctr">
              <a:buNone/>
            </a:pPr>
            <a:r>
              <a:rPr lang="en-GB" sz="2400" i="1" dirty="0">
                <a:solidFill>
                  <a:srgbClr val="1C2244"/>
                </a:solidFill>
                <a:effectLst/>
              </a:rPr>
              <a:t>Identify evidence-based treatment options available for clinical decision making</a:t>
            </a:r>
            <a:endParaRPr lang="en-GB" sz="2400" i="1" dirty="0"/>
          </a:p>
        </p:txBody>
      </p:sp>
      <p:sp>
        <p:nvSpPr>
          <p:cNvPr id="5" name="Arrow: Down 4">
            <a:extLst>
              <a:ext uri="{FF2B5EF4-FFF2-40B4-BE49-F238E27FC236}">
                <a16:creationId xmlns:a16="http://schemas.microsoft.com/office/drawing/2014/main" id="{CEAEEFCF-1B4F-4F87-A4DA-5241E5349D23}"/>
              </a:ext>
            </a:extLst>
          </p:cNvPr>
          <p:cNvSpPr/>
          <p:nvPr/>
        </p:nvSpPr>
        <p:spPr>
          <a:xfrm>
            <a:off x="4247964" y="3589449"/>
            <a:ext cx="648072" cy="8640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920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539552" y="2564904"/>
            <a:ext cx="8229600" cy="3345235"/>
          </a:xfrm>
        </p:spPr>
        <p:txBody>
          <a:bodyPr/>
          <a:lstStyle/>
          <a:p>
            <a:pPr marL="0" indent="0">
              <a:buNone/>
            </a:pPr>
            <a:r>
              <a:rPr lang="en-GB" sz="2400" i="1" dirty="0">
                <a:solidFill>
                  <a:srgbClr val="1C2244"/>
                </a:solidFill>
                <a:effectLst/>
              </a:rPr>
              <a:t>Identify evidence-based treatment options available for clinical decision making</a:t>
            </a:r>
            <a:endParaRPr lang="en-GB" sz="2400" i="1" dirty="0"/>
          </a:p>
          <a:p>
            <a:pPr marL="0" indent="0">
              <a:buNone/>
            </a:pPr>
            <a:endParaRPr lang="en-GB" sz="2400" i="1" dirty="0"/>
          </a:p>
        </p:txBody>
      </p:sp>
      <p:graphicFrame>
        <p:nvGraphicFramePr>
          <p:cNvPr id="8" name="Table 7"/>
          <p:cNvGraphicFramePr>
            <a:graphicFrameLocks noGrp="1"/>
          </p:cNvGraphicFramePr>
          <p:nvPr>
            <p:extLst>
              <p:ext uri="{D42A27DB-BD31-4B8C-83A1-F6EECF244321}">
                <p14:modId xmlns:p14="http://schemas.microsoft.com/office/powerpoint/2010/main" val="2620585467"/>
              </p:ext>
            </p:extLst>
          </p:nvPr>
        </p:nvGraphicFramePr>
        <p:xfrm>
          <a:off x="611560" y="3573016"/>
          <a:ext cx="8135783" cy="1831848"/>
        </p:xfrm>
        <a:graphic>
          <a:graphicData uri="http://schemas.openxmlformats.org/drawingml/2006/table">
            <a:tbl>
              <a:tblPr firstRow="1" firstCol="1" bandRow="1"/>
              <a:tblGrid>
                <a:gridCol w="8135783">
                  <a:extLst>
                    <a:ext uri="{9D8B030D-6E8A-4147-A177-3AD203B41FA5}">
                      <a16:colId xmlns:a16="http://schemas.microsoft.com/office/drawing/2014/main" val="20000"/>
                    </a:ext>
                  </a:extLst>
                </a:gridCol>
              </a:tblGrid>
              <a:tr h="76770">
                <a:tc>
                  <a:txBody>
                    <a:bodyPr/>
                    <a:lstStyle/>
                    <a:p>
                      <a:pPr>
                        <a:lnSpc>
                          <a:spcPct val="115000"/>
                        </a:lnSpc>
                        <a:spcAft>
                          <a:spcPts val="800"/>
                        </a:spcAft>
                      </a:pPr>
                      <a:r>
                        <a:rPr lang="en-GB" sz="1800" b="0" i="0" kern="1200" dirty="0">
                          <a:solidFill>
                            <a:schemeClr val="tx1"/>
                          </a:solidFill>
                          <a:effectLst/>
                          <a:latin typeface="+mn-lt"/>
                          <a:ea typeface="+mn-ea"/>
                          <a:cs typeface="+mn-cs"/>
                        </a:rPr>
                        <a:t>2.5 Assesses how co-morbidities, existing medicines, allergies, </a:t>
                      </a:r>
                      <a:r>
                        <a:rPr lang="en-GB" sz="1800" b="0" i="0" kern="1200" dirty="0">
                          <a:solidFill>
                            <a:srgbClr val="FF0000"/>
                          </a:solidFill>
                          <a:effectLst/>
                          <a:latin typeface="+mn-lt"/>
                          <a:ea typeface="+mn-ea"/>
                          <a:cs typeface="+mn-cs"/>
                        </a:rPr>
                        <a:t>intolerances</a:t>
                      </a:r>
                      <a:r>
                        <a:rPr lang="en-GB" sz="1800" b="0" i="0" kern="1200" dirty="0">
                          <a:solidFill>
                            <a:schemeClr val="tx1"/>
                          </a:solidFill>
                          <a:effectLst/>
                          <a:latin typeface="+mn-lt"/>
                          <a:ea typeface="+mn-ea"/>
                          <a:cs typeface="+mn-cs"/>
                        </a:rPr>
                        <a:t>, contraindications and quality of life impact on management options</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2.6 Considers any relevant </a:t>
                      </a:r>
                      <a:r>
                        <a:rPr lang="en-GB" sz="1800" b="0" i="0" u="none" kern="1200" dirty="0">
                          <a:solidFill>
                            <a:schemeClr val="tx1"/>
                          </a:solidFill>
                          <a:effectLst/>
                          <a:latin typeface="+mn-lt"/>
                          <a:ea typeface="+mn-ea"/>
                          <a:cs typeface="+mn-cs"/>
                        </a:rPr>
                        <a:t>patient</a:t>
                      </a:r>
                      <a:r>
                        <a:rPr lang="en-GB" sz="1800" b="0" i="0" kern="1200" dirty="0">
                          <a:solidFill>
                            <a:schemeClr val="tx1"/>
                          </a:solidFill>
                          <a:effectLst/>
                          <a:latin typeface="+mn-lt"/>
                          <a:ea typeface="+mn-ea"/>
                          <a:cs typeface="+mn-cs"/>
                        </a:rPr>
                        <a:t> factors and their potential impact on the </a:t>
                      </a:r>
                      <a:r>
                        <a:rPr lang="en-GB" sz="1800" b="0" i="0" kern="1200" dirty="0">
                          <a:solidFill>
                            <a:srgbClr val="FF0000"/>
                          </a:solidFill>
                          <a:effectLst/>
                          <a:latin typeface="+mn-lt"/>
                          <a:ea typeface="+mn-ea"/>
                          <a:cs typeface="+mn-cs"/>
                        </a:rPr>
                        <a:t>choice </a:t>
                      </a:r>
                      <a:r>
                        <a:rPr lang="en-GB" sz="1800" b="0" i="0" kern="1200" dirty="0">
                          <a:solidFill>
                            <a:schemeClr val="tx1"/>
                          </a:solidFill>
                          <a:effectLst/>
                          <a:latin typeface="+mn-lt"/>
                          <a:ea typeface="+mn-ea"/>
                          <a:cs typeface="+mn-cs"/>
                        </a:rPr>
                        <a:t>and formulation of medicines, and the route of administration.</a:t>
                      </a:r>
                      <a:endParaRPr lang="en-GB" sz="18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2.7 </a:t>
                      </a:r>
                      <a:r>
                        <a:rPr lang="en-GB" sz="1800" b="0" i="0" kern="1200" dirty="0">
                          <a:solidFill>
                            <a:srgbClr val="FF0000"/>
                          </a:solidFill>
                          <a:effectLst/>
                          <a:latin typeface="+mn-lt"/>
                          <a:ea typeface="+mn-ea"/>
                          <a:cs typeface="+mn-cs"/>
                        </a:rPr>
                        <a:t>Accesses, </a:t>
                      </a:r>
                      <a:r>
                        <a:rPr lang="en-GB" sz="1800" b="0" i="0" kern="1200" dirty="0">
                          <a:solidFill>
                            <a:schemeClr val="tx1"/>
                          </a:solidFill>
                          <a:effectLst/>
                          <a:latin typeface="+mn-lt"/>
                          <a:ea typeface="+mn-ea"/>
                          <a:cs typeface="+mn-cs"/>
                        </a:rPr>
                        <a:t>critically evaluates, and uses reliable and validated sources of information</a:t>
                      </a:r>
                      <a:endParaRPr lang="en-GB" sz="18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007821"/>
                  </a:ext>
                </a:extLst>
              </a:tr>
            </a:tbl>
          </a:graphicData>
        </a:graphic>
      </p:graphicFrame>
    </p:spTree>
    <p:extLst>
      <p:ext uri="{BB962C8B-B14F-4D97-AF65-F5344CB8AC3E}">
        <p14:creationId xmlns:p14="http://schemas.microsoft.com/office/powerpoint/2010/main" val="399065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380618" y="2267973"/>
            <a:ext cx="8229600" cy="3345235"/>
          </a:xfrm>
        </p:spPr>
        <p:txBody>
          <a:bodyPr/>
          <a:lstStyle/>
          <a:p>
            <a:pPr marL="0" indent="0">
              <a:buNone/>
            </a:pPr>
            <a:r>
              <a:rPr lang="en-GB" sz="2400" i="1" dirty="0">
                <a:solidFill>
                  <a:srgbClr val="1C2244"/>
                </a:solidFill>
                <a:effectLst/>
              </a:rPr>
              <a:t>Identify evidence-based treatment options available for clinical decision making (Further Information)</a:t>
            </a:r>
            <a:endParaRPr lang="en-GB" sz="2400" i="1" dirty="0"/>
          </a:p>
          <a:p>
            <a:pPr marL="0" indent="0">
              <a:buNone/>
            </a:pPr>
            <a:endParaRPr lang="en-GB" sz="2400" i="1" dirty="0"/>
          </a:p>
        </p:txBody>
      </p:sp>
      <p:graphicFrame>
        <p:nvGraphicFramePr>
          <p:cNvPr id="6" name="Table 5">
            <a:extLst>
              <a:ext uri="{FF2B5EF4-FFF2-40B4-BE49-F238E27FC236}">
                <a16:creationId xmlns:a16="http://schemas.microsoft.com/office/drawing/2014/main" id="{C7937E68-8019-4E3F-BF1A-7105D99C80ED}"/>
              </a:ext>
            </a:extLst>
          </p:cNvPr>
          <p:cNvGraphicFramePr>
            <a:graphicFrameLocks noGrp="1"/>
          </p:cNvGraphicFramePr>
          <p:nvPr>
            <p:extLst>
              <p:ext uri="{D42A27DB-BD31-4B8C-83A1-F6EECF244321}">
                <p14:modId xmlns:p14="http://schemas.microsoft.com/office/powerpoint/2010/main" val="2791651530"/>
              </p:ext>
            </p:extLst>
          </p:nvPr>
        </p:nvGraphicFramePr>
        <p:xfrm>
          <a:off x="457200" y="3212976"/>
          <a:ext cx="8229600" cy="2072640"/>
        </p:xfrm>
        <a:graphic>
          <a:graphicData uri="http://schemas.openxmlformats.org/drawingml/2006/table">
            <a:tbl>
              <a:tblPr/>
              <a:tblGrid>
                <a:gridCol w="8229600">
                  <a:extLst>
                    <a:ext uri="{9D8B030D-6E8A-4147-A177-3AD203B41FA5}">
                      <a16:colId xmlns:a16="http://schemas.microsoft.com/office/drawing/2014/main" val="3488394644"/>
                    </a:ext>
                  </a:extLst>
                </a:gridCol>
              </a:tblGrid>
              <a:tr h="0">
                <a:tc>
                  <a:txBody>
                    <a:bodyPr/>
                    <a:lstStyle/>
                    <a:p>
                      <a:pPr fontAlgn="base"/>
                      <a:r>
                        <a:rPr lang="en-GB" b="0" dirty="0">
                          <a:solidFill>
                            <a:srgbClr val="1C2244"/>
                          </a:solidFill>
                          <a:effectLst/>
                          <a:latin typeface="Poppins" panose="00000500000000000000" pitchFamily="2" charset="0"/>
                        </a:rPr>
                        <a:t>a Non-pharmacological treatment approaches include no treatment, social prescribing and wellbeing/lifestyle changes.</a:t>
                      </a:r>
                    </a:p>
                    <a:p>
                      <a:pPr fontAlgn="base"/>
                      <a:r>
                        <a:rPr lang="en-GB" b="0" dirty="0">
                          <a:solidFill>
                            <a:srgbClr val="1C2244"/>
                          </a:solidFill>
                          <a:effectLst/>
                          <a:latin typeface="Poppins" panose="00000500000000000000" pitchFamily="2" charset="0"/>
                        </a:rPr>
                        <a:t>b Individual </a:t>
                      </a:r>
                      <a:r>
                        <a:rPr lang="en-GB" b="0" u="none" dirty="0">
                          <a:solidFill>
                            <a:schemeClr val="tx1"/>
                          </a:solidFill>
                          <a:effectLst/>
                          <a:latin typeface="Poppins" panose="00000500000000000000" pitchFamily="2" charset="0"/>
                        </a:rPr>
                        <a:t>patient</a:t>
                      </a:r>
                      <a:r>
                        <a:rPr lang="en-GB" b="0" dirty="0">
                          <a:solidFill>
                            <a:srgbClr val="1C2244"/>
                          </a:solidFill>
                          <a:effectLst/>
                          <a:latin typeface="Poppins" panose="00000500000000000000" pitchFamily="2" charset="0"/>
                        </a:rPr>
                        <a:t> factors include genetics, age, renal impairment and pregnancy.</a:t>
                      </a:r>
                    </a:p>
                    <a:p>
                      <a:pPr fontAlgn="base"/>
                      <a:r>
                        <a:rPr lang="en-GB" b="0" dirty="0">
                          <a:solidFill>
                            <a:srgbClr val="1C2244"/>
                          </a:solidFill>
                          <a:effectLst/>
                          <a:latin typeface="Poppins" panose="00000500000000000000" pitchFamily="2" charset="0"/>
                        </a:rPr>
                        <a:t>c Relevant patient factors include ability to swallow, disability, visual impairment, frailty, dexterity, religion, beliefs and intolerances.</a:t>
                      </a:r>
                    </a:p>
                    <a:p>
                      <a:pPr fontAlgn="base"/>
                      <a:r>
                        <a:rPr lang="en-GB" b="0" dirty="0">
                          <a:solidFill>
                            <a:srgbClr val="1C2244"/>
                          </a:solidFill>
                          <a:effectLst/>
                          <a:latin typeface="Poppins" panose="00000500000000000000" pitchFamily="2" charset="0"/>
                        </a:rPr>
                        <a:t>d Evidence-based practice includes clinical and cost-effectiveness.</a:t>
                      </a:r>
                    </a:p>
                  </a:txBody>
                  <a:tcPr marL="76200" marR="76200" marT="76200" marB="76200" anchor="ctr">
                    <a:lnL>
                      <a:noFill/>
                    </a:lnL>
                    <a:lnR>
                      <a:noFill/>
                    </a:lnR>
                    <a:lnT>
                      <a:noFill/>
                    </a:lnT>
                    <a:lnB w="7620" cap="flat" cmpd="sng" algn="ctr">
                      <a:solidFill>
                        <a:srgbClr val="616669"/>
                      </a:solidFill>
                      <a:prstDash val="dot"/>
                      <a:round/>
                      <a:headEnd type="none" w="med" len="med"/>
                      <a:tailEnd type="none" w="med" len="med"/>
                    </a:lnB>
                    <a:solidFill>
                      <a:srgbClr val="EEEEEE"/>
                    </a:solidFill>
                  </a:tcPr>
                </a:tc>
                <a:extLst>
                  <a:ext uri="{0D108BD9-81ED-4DB2-BD59-A6C34878D82A}">
                    <a16:rowId xmlns:a16="http://schemas.microsoft.com/office/drawing/2014/main" val="1199628277"/>
                  </a:ext>
                </a:extLst>
              </a:tr>
            </a:tbl>
          </a:graphicData>
        </a:graphic>
      </p:graphicFrame>
      <p:sp>
        <p:nvSpPr>
          <p:cNvPr id="7" name="Rectangle 2">
            <a:extLst>
              <a:ext uri="{FF2B5EF4-FFF2-40B4-BE49-F238E27FC236}">
                <a16:creationId xmlns:a16="http://schemas.microsoft.com/office/drawing/2014/main" id="{5D903EED-D433-412D-AAFC-A738ADD3D0B1}"/>
              </a:ext>
            </a:extLst>
          </p:cNvPr>
          <p:cNvSpPr>
            <a:spLocks noChangeArrowheads="1"/>
          </p:cNvSpPr>
          <p:nvPr/>
        </p:nvSpPr>
        <p:spPr bwMode="auto">
          <a:xfrm>
            <a:off x="457200" y="366359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927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dirty="0"/>
              <a:t>Updated RPS Competency Framework for all Prescribers</a:t>
            </a:r>
          </a:p>
        </p:txBody>
      </p:sp>
      <p:sp>
        <p:nvSpPr>
          <p:cNvPr id="3" name="Content Placeholder 2"/>
          <p:cNvSpPr>
            <a:spLocks noGrp="1"/>
          </p:cNvSpPr>
          <p:nvPr>
            <p:ph idx="1"/>
          </p:nvPr>
        </p:nvSpPr>
        <p:spPr>
          <a:xfrm>
            <a:off x="433046" y="2204864"/>
            <a:ext cx="8229600" cy="3633267"/>
          </a:xfrm>
        </p:spPr>
        <p:txBody>
          <a:bodyPr>
            <a:normAutofit/>
          </a:bodyPr>
          <a:lstStyle/>
          <a:p>
            <a:pPr marL="0" indent="0" algn="ctr">
              <a:buNone/>
            </a:pPr>
            <a:r>
              <a:rPr lang="en-GB" sz="2400" b="1" dirty="0">
                <a:solidFill>
                  <a:srgbClr val="1C2244"/>
                </a:solidFill>
                <a:effectLst/>
              </a:rPr>
              <a:t>Competency domain 3</a:t>
            </a:r>
          </a:p>
          <a:p>
            <a:pPr marL="0" indent="0" algn="ctr">
              <a:buNone/>
            </a:pPr>
            <a:endParaRPr lang="en-GB" sz="2400" i="1" dirty="0">
              <a:solidFill>
                <a:srgbClr val="1C2244"/>
              </a:solidFill>
            </a:endParaRPr>
          </a:p>
          <a:p>
            <a:pPr marL="0" indent="0" algn="ctr">
              <a:buNone/>
            </a:pPr>
            <a:r>
              <a:rPr lang="en-GB" sz="2400" i="1" dirty="0">
                <a:solidFill>
                  <a:srgbClr val="1C2244"/>
                </a:solidFill>
              </a:rPr>
              <a:t>Reach a shared decision</a:t>
            </a:r>
            <a:endParaRPr lang="en-GB" sz="2400" i="1" dirty="0">
              <a:solidFill>
                <a:srgbClr val="1C2244"/>
              </a:solidFill>
              <a:effectLst/>
            </a:endParaRPr>
          </a:p>
          <a:p>
            <a:pPr marL="0" indent="0" algn="ctr">
              <a:buNone/>
            </a:pPr>
            <a:endParaRPr lang="en-GB" sz="2400" i="1" dirty="0">
              <a:solidFill>
                <a:srgbClr val="1C2244"/>
              </a:solidFill>
            </a:endParaRPr>
          </a:p>
          <a:p>
            <a:pPr marL="0" indent="0" algn="ctr">
              <a:buNone/>
            </a:pPr>
            <a:endParaRPr lang="en-GB" sz="2400" i="1" dirty="0">
              <a:solidFill>
                <a:srgbClr val="1C2244"/>
              </a:solidFill>
            </a:endParaRPr>
          </a:p>
          <a:p>
            <a:pPr marL="0" indent="0" algn="ctr">
              <a:buNone/>
            </a:pPr>
            <a:r>
              <a:rPr lang="en-GB" sz="2400" i="1" dirty="0">
                <a:solidFill>
                  <a:srgbClr val="1C2244"/>
                </a:solidFill>
                <a:effectLst/>
              </a:rPr>
              <a:t>Present options and reach a shared decision</a:t>
            </a:r>
          </a:p>
        </p:txBody>
      </p:sp>
      <p:sp>
        <p:nvSpPr>
          <p:cNvPr id="5" name="Arrow: Down 4">
            <a:extLst>
              <a:ext uri="{FF2B5EF4-FFF2-40B4-BE49-F238E27FC236}">
                <a16:creationId xmlns:a16="http://schemas.microsoft.com/office/drawing/2014/main" id="{CEAEEFCF-1B4F-4F87-A4DA-5241E5349D23}"/>
              </a:ext>
            </a:extLst>
          </p:cNvPr>
          <p:cNvSpPr/>
          <p:nvPr/>
        </p:nvSpPr>
        <p:spPr>
          <a:xfrm>
            <a:off x="4247964" y="3589449"/>
            <a:ext cx="648072" cy="8640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286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539552" y="2564904"/>
            <a:ext cx="8229600" cy="3345235"/>
          </a:xfrm>
        </p:spPr>
        <p:txBody>
          <a:bodyPr/>
          <a:lstStyle/>
          <a:p>
            <a:pPr marL="0" indent="0">
              <a:buNone/>
            </a:pPr>
            <a:r>
              <a:rPr lang="en-GB" sz="2400" i="1" dirty="0"/>
              <a:t>Present options and reach a shared decision (changes)</a:t>
            </a:r>
          </a:p>
        </p:txBody>
      </p:sp>
      <p:graphicFrame>
        <p:nvGraphicFramePr>
          <p:cNvPr id="8" name="Table 7"/>
          <p:cNvGraphicFramePr>
            <a:graphicFrameLocks noGrp="1"/>
          </p:cNvGraphicFramePr>
          <p:nvPr>
            <p:extLst>
              <p:ext uri="{D42A27DB-BD31-4B8C-83A1-F6EECF244321}">
                <p14:modId xmlns:p14="http://schemas.microsoft.com/office/powerpoint/2010/main" val="1482042609"/>
              </p:ext>
            </p:extLst>
          </p:nvPr>
        </p:nvGraphicFramePr>
        <p:xfrm>
          <a:off x="633369" y="3006129"/>
          <a:ext cx="8135783" cy="2462784"/>
        </p:xfrm>
        <a:graphic>
          <a:graphicData uri="http://schemas.openxmlformats.org/drawingml/2006/table">
            <a:tbl>
              <a:tblPr firstRow="1" firstCol="1" bandRow="1"/>
              <a:tblGrid>
                <a:gridCol w="8135783">
                  <a:extLst>
                    <a:ext uri="{9D8B030D-6E8A-4147-A177-3AD203B41FA5}">
                      <a16:colId xmlns:a16="http://schemas.microsoft.com/office/drawing/2014/main" val="20000"/>
                    </a:ext>
                  </a:extLst>
                </a:gridCol>
              </a:tblGrid>
              <a:tr h="76770">
                <a:tc>
                  <a:txBody>
                    <a:bodyPr/>
                    <a:lstStyle/>
                    <a:p>
                      <a:pPr>
                        <a:lnSpc>
                          <a:spcPct val="115000"/>
                        </a:lnSpc>
                        <a:spcAft>
                          <a:spcPts val="800"/>
                        </a:spcAft>
                      </a:pPr>
                      <a:r>
                        <a:rPr lang="en-GB" sz="1800" b="0" i="0" kern="1200" dirty="0">
                          <a:solidFill>
                            <a:schemeClr val="tx1"/>
                          </a:solidFill>
                          <a:effectLst/>
                          <a:latin typeface="+mn-lt"/>
                          <a:ea typeface="+mn-ea"/>
                          <a:cs typeface="+mn-cs"/>
                        </a:rPr>
                        <a:t>3.1 </a:t>
                      </a:r>
                      <a:r>
                        <a:rPr lang="en-GB" sz="1800" b="0" i="0" kern="1200" dirty="0">
                          <a:solidFill>
                            <a:srgbClr val="FF0000"/>
                          </a:solidFill>
                          <a:effectLst/>
                          <a:latin typeface="+mn-lt"/>
                          <a:ea typeface="+mn-ea"/>
                          <a:cs typeface="+mn-cs"/>
                        </a:rPr>
                        <a:t>Actively involves </a:t>
                      </a:r>
                      <a:r>
                        <a:rPr lang="en-GB" sz="1800" b="0" i="0" kern="1200" dirty="0">
                          <a:solidFill>
                            <a:schemeClr val="tx1"/>
                          </a:solidFill>
                          <a:effectLst/>
                          <a:latin typeface="+mn-lt"/>
                          <a:ea typeface="+mn-ea"/>
                          <a:cs typeface="+mn-cs"/>
                        </a:rPr>
                        <a:t>and works with the </a:t>
                      </a:r>
                      <a:r>
                        <a:rPr lang="en-GB" sz="1800" b="0" i="0" u="none" kern="1200" dirty="0">
                          <a:solidFill>
                            <a:schemeClr val="tx1"/>
                          </a:solidFill>
                          <a:effectLst/>
                          <a:latin typeface="+mn-lt"/>
                          <a:ea typeface="+mn-ea"/>
                          <a:cs typeface="+mn-cs"/>
                        </a:rPr>
                        <a:t>patient/carer </a:t>
                      </a:r>
                      <a:r>
                        <a:rPr lang="en-GB" sz="1800" b="0" i="0" kern="1200" dirty="0">
                          <a:solidFill>
                            <a:schemeClr val="tx1"/>
                          </a:solidFill>
                          <a:effectLst/>
                          <a:latin typeface="+mn-lt"/>
                          <a:ea typeface="+mn-ea"/>
                          <a:cs typeface="+mn-cs"/>
                        </a:rPr>
                        <a:t>to make informed choices and agree a plan that respects the patient’s/carer’s preferences</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3.2 Considers and respects </a:t>
                      </a:r>
                      <a:r>
                        <a:rPr lang="en-GB" sz="1800" b="0" i="0" u="none" kern="1200" dirty="0">
                          <a:solidFill>
                            <a:schemeClr val="tx1"/>
                          </a:solidFill>
                          <a:effectLst/>
                          <a:latin typeface="+mn-lt"/>
                          <a:ea typeface="+mn-ea"/>
                          <a:cs typeface="+mn-cs"/>
                        </a:rPr>
                        <a:t>patient </a:t>
                      </a:r>
                      <a:r>
                        <a:rPr lang="en-GB" sz="1800" b="0" i="0" kern="1200" dirty="0">
                          <a:solidFill>
                            <a:schemeClr val="tx1"/>
                          </a:solidFill>
                          <a:effectLst/>
                          <a:latin typeface="+mn-lt"/>
                          <a:ea typeface="+mn-ea"/>
                          <a:cs typeface="+mn-cs"/>
                        </a:rPr>
                        <a:t>diversity, </a:t>
                      </a:r>
                      <a:r>
                        <a:rPr lang="en-GB" sz="1800" b="0" i="0" kern="1200" dirty="0">
                          <a:solidFill>
                            <a:srgbClr val="FF0000"/>
                          </a:solidFill>
                          <a:effectLst/>
                          <a:latin typeface="+mn-lt"/>
                          <a:ea typeface="+mn-ea"/>
                          <a:cs typeface="+mn-cs"/>
                        </a:rPr>
                        <a:t>background, personal values </a:t>
                      </a:r>
                      <a:r>
                        <a:rPr lang="en-GB" sz="1800" b="0" i="0" kern="1200" dirty="0">
                          <a:solidFill>
                            <a:schemeClr val="tx1"/>
                          </a:solidFill>
                          <a:effectLst/>
                          <a:latin typeface="+mn-lt"/>
                          <a:ea typeface="+mn-ea"/>
                          <a:cs typeface="+mn-cs"/>
                        </a:rPr>
                        <a:t>and beliefs about their health, treatment and medicines, </a:t>
                      </a:r>
                      <a:r>
                        <a:rPr lang="en-GB" sz="1800" b="0" i="0" kern="1200" dirty="0">
                          <a:solidFill>
                            <a:srgbClr val="FF0000"/>
                          </a:solidFill>
                          <a:effectLst/>
                          <a:latin typeface="+mn-lt"/>
                          <a:ea typeface="+mn-ea"/>
                          <a:cs typeface="+mn-cs"/>
                        </a:rPr>
                        <a:t>supporting the values of equality and inclusivity, and developing cultural competence.</a:t>
                      </a:r>
                      <a:endParaRPr lang="en-GB"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3.3 Explains the </a:t>
                      </a:r>
                      <a:r>
                        <a:rPr lang="en-GB" sz="1800" b="0" i="0" u="none" kern="1200" dirty="0">
                          <a:solidFill>
                            <a:srgbClr val="FF0000"/>
                          </a:solidFill>
                          <a:effectLst/>
                          <a:latin typeface="+mn-lt"/>
                          <a:ea typeface="+mn-ea"/>
                          <a:cs typeface="+mn-cs"/>
                        </a:rPr>
                        <a:t>material risks and benefits</a:t>
                      </a:r>
                      <a:r>
                        <a:rPr lang="en-GB" sz="1800" b="0" i="0" u="none" kern="1200" dirty="0">
                          <a:solidFill>
                            <a:schemeClr val="tx1"/>
                          </a:solidFill>
                          <a:effectLst/>
                          <a:latin typeface="+mn-lt"/>
                          <a:ea typeface="+mn-ea"/>
                          <a:cs typeface="+mn-cs"/>
                        </a:rPr>
                        <a:t>, and rationale behind management options in a way the patient/carer </a:t>
                      </a:r>
                      <a:r>
                        <a:rPr lang="en-GB" sz="1800" b="0" i="0" kern="1200" dirty="0">
                          <a:solidFill>
                            <a:schemeClr val="tx1"/>
                          </a:solidFill>
                          <a:effectLst/>
                          <a:latin typeface="+mn-lt"/>
                          <a:ea typeface="+mn-ea"/>
                          <a:cs typeface="+mn-cs"/>
                        </a:rPr>
                        <a:t>understands, </a:t>
                      </a:r>
                      <a:r>
                        <a:rPr lang="en-GB" sz="1800" b="0" i="0" kern="1200" dirty="0">
                          <a:solidFill>
                            <a:srgbClr val="FF0000"/>
                          </a:solidFill>
                          <a:effectLst/>
                          <a:latin typeface="+mn-lt"/>
                          <a:ea typeface="+mn-ea"/>
                          <a:cs typeface="+mn-cs"/>
                        </a:rPr>
                        <a:t>so that they can make an informed choice.</a:t>
                      </a:r>
                      <a:endParaRPr lang="en-GB"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007821"/>
                  </a:ext>
                </a:extLst>
              </a:tr>
            </a:tbl>
          </a:graphicData>
        </a:graphic>
      </p:graphicFrame>
    </p:spTree>
    <p:extLst>
      <p:ext uri="{BB962C8B-B14F-4D97-AF65-F5344CB8AC3E}">
        <p14:creationId xmlns:p14="http://schemas.microsoft.com/office/powerpoint/2010/main" val="210946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586460" y="2132856"/>
            <a:ext cx="8229600" cy="3345235"/>
          </a:xfrm>
        </p:spPr>
        <p:txBody>
          <a:bodyPr/>
          <a:lstStyle/>
          <a:p>
            <a:pPr marL="0" indent="0">
              <a:buNone/>
            </a:pPr>
            <a:r>
              <a:rPr lang="en-GB" sz="2400" i="1" dirty="0"/>
              <a:t>Prescribe (changes/additional statements)</a:t>
            </a:r>
          </a:p>
          <a:p>
            <a:pPr marL="0" indent="0">
              <a:buNone/>
            </a:pPr>
            <a:endParaRPr lang="en-GB" i="1" dirty="0"/>
          </a:p>
        </p:txBody>
      </p:sp>
      <p:graphicFrame>
        <p:nvGraphicFramePr>
          <p:cNvPr id="8" name="Table 7"/>
          <p:cNvGraphicFramePr>
            <a:graphicFrameLocks noGrp="1"/>
          </p:cNvGraphicFramePr>
          <p:nvPr>
            <p:extLst>
              <p:ext uri="{D42A27DB-BD31-4B8C-83A1-F6EECF244321}">
                <p14:modId xmlns:p14="http://schemas.microsoft.com/office/powerpoint/2010/main" val="1152250491"/>
              </p:ext>
            </p:extLst>
          </p:nvPr>
        </p:nvGraphicFramePr>
        <p:xfrm>
          <a:off x="680277" y="2564904"/>
          <a:ext cx="8135783" cy="3073400"/>
        </p:xfrm>
        <a:graphic>
          <a:graphicData uri="http://schemas.openxmlformats.org/drawingml/2006/table">
            <a:tbl>
              <a:tblPr firstRow="1" firstCol="1" bandRow="1"/>
              <a:tblGrid>
                <a:gridCol w="8135783">
                  <a:extLst>
                    <a:ext uri="{9D8B030D-6E8A-4147-A177-3AD203B41FA5}">
                      <a16:colId xmlns:a16="http://schemas.microsoft.com/office/drawing/2014/main" val="20000"/>
                    </a:ext>
                  </a:extLst>
                </a:gridCol>
              </a:tblGrid>
              <a:tr h="76770">
                <a:tc>
                  <a:txBody>
                    <a:bodyPr/>
                    <a:lstStyle/>
                    <a:p>
                      <a:pPr>
                        <a:lnSpc>
                          <a:spcPct val="115000"/>
                        </a:lnSpc>
                        <a:spcAft>
                          <a:spcPts val="800"/>
                        </a:spcAft>
                      </a:pPr>
                      <a:r>
                        <a:rPr lang="en-GB" sz="1800" dirty="0">
                          <a:effectLst/>
                          <a:latin typeface="Arial"/>
                          <a:ea typeface="Calibri"/>
                          <a:cs typeface="Times New Roman"/>
                        </a:rPr>
                        <a:t>4.1 Prescribes a medicine </a:t>
                      </a:r>
                      <a:r>
                        <a:rPr lang="en-GB" sz="1800" dirty="0">
                          <a:solidFill>
                            <a:srgbClr val="FF0000"/>
                          </a:solidFill>
                          <a:effectLst/>
                          <a:latin typeface="Arial"/>
                          <a:ea typeface="Calibri"/>
                          <a:cs typeface="Times New Roman"/>
                        </a:rPr>
                        <a:t>or device </a:t>
                      </a:r>
                      <a:r>
                        <a:rPr lang="en-GB" sz="1800" dirty="0">
                          <a:effectLst/>
                          <a:latin typeface="Arial"/>
                          <a:ea typeface="Calibri"/>
                          <a:cs typeface="Times New Roman"/>
                        </a:rPr>
                        <a:t>with adequate, up-to-date awareness of its actions, indications, dose, contraindications, interactions, cautions and adverse effects.</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5822">
                <a:tc>
                  <a:txBody>
                    <a:bodyPr/>
                    <a:lstStyle/>
                    <a:p>
                      <a:pPr>
                        <a:lnSpc>
                          <a:spcPct val="115000"/>
                        </a:lnSpc>
                        <a:spcAft>
                          <a:spcPts val="800"/>
                        </a:spcAft>
                      </a:pPr>
                      <a:r>
                        <a:rPr lang="en-GB" sz="1800" dirty="0">
                          <a:effectLst/>
                          <a:latin typeface="Arial"/>
                          <a:ea typeface="Calibri"/>
                          <a:cs typeface="Times New Roman"/>
                        </a:rPr>
                        <a:t>4.6 Prescribes appropriate quantities and at appropriate intervals necessary, to reduce the risk of unnecessary waste</a:t>
                      </a:r>
                      <a:r>
                        <a:rPr lang="en-GB" sz="1800" dirty="0">
                          <a:solidFill>
                            <a:srgbClr val="000000"/>
                          </a:solidFill>
                          <a:effectLst/>
                          <a:latin typeface="Arial"/>
                          <a:ea typeface="Calibri"/>
                          <a:cs typeface="Times New Roman"/>
                        </a:rPr>
                        <a:t>.</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8746">
                <a:tc>
                  <a:txBody>
                    <a:bodyPr/>
                    <a:lstStyle/>
                    <a:p>
                      <a:pPr>
                        <a:lnSpc>
                          <a:spcPct val="115000"/>
                        </a:lnSpc>
                        <a:spcAft>
                          <a:spcPts val="800"/>
                        </a:spcAft>
                      </a:pPr>
                      <a:r>
                        <a:rPr lang="en-GB" sz="1800" b="0" i="0" kern="1200" dirty="0">
                          <a:solidFill>
                            <a:schemeClr val="tx1"/>
                          </a:solidFill>
                          <a:effectLst/>
                          <a:latin typeface="+mn-lt"/>
                          <a:ea typeface="+mn-ea"/>
                          <a:cs typeface="+mn-cs"/>
                        </a:rPr>
                        <a:t>4.12 Follows appropriate safeguards if prescribing medicines that are </a:t>
                      </a:r>
                      <a:r>
                        <a:rPr lang="en-GB" sz="1800" b="0" i="0" u="none" kern="1200" dirty="0">
                          <a:solidFill>
                            <a:schemeClr val="tx1"/>
                          </a:solidFill>
                          <a:effectLst/>
                          <a:latin typeface="+mn-lt"/>
                          <a:ea typeface="+mn-ea"/>
                          <a:cs typeface="+mn-cs"/>
                        </a:rPr>
                        <a:t>unlicensed, off-label, </a:t>
                      </a:r>
                      <a:r>
                        <a:rPr lang="en-GB" sz="1800" b="0" i="0" kern="1200" dirty="0">
                          <a:solidFill>
                            <a:schemeClr val="tx1"/>
                          </a:solidFill>
                          <a:effectLst/>
                          <a:latin typeface="+mn-lt"/>
                          <a:ea typeface="+mn-ea"/>
                          <a:cs typeface="+mn-cs"/>
                        </a:rPr>
                        <a:t>or outside standard practice.</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0220"/>
                  </a:ext>
                </a:extLst>
              </a:tr>
              <a:tr h="395822">
                <a:tc>
                  <a:txBody>
                    <a:bodyPr/>
                    <a:lstStyle/>
                    <a:p>
                      <a:pPr>
                        <a:lnSpc>
                          <a:spcPct val="115000"/>
                        </a:lnSpc>
                        <a:spcAft>
                          <a:spcPts val="800"/>
                        </a:spcAft>
                      </a:pPr>
                      <a:r>
                        <a:rPr lang="en-GB" sz="1800" b="0" i="0" kern="1200" dirty="0">
                          <a:solidFill>
                            <a:schemeClr val="tx1"/>
                          </a:solidFill>
                          <a:effectLst/>
                          <a:latin typeface="+mn-lt"/>
                          <a:ea typeface="+mn-ea"/>
                          <a:cs typeface="+mn-cs"/>
                        </a:rPr>
                        <a:t>4.14 </a:t>
                      </a:r>
                      <a:r>
                        <a:rPr lang="en-GB" sz="1800" b="0" i="0" kern="1200" dirty="0">
                          <a:solidFill>
                            <a:srgbClr val="FF0000"/>
                          </a:solidFill>
                          <a:effectLst/>
                          <a:latin typeface="+mn-lt"/>
                          <a:ea typeface="+mn-ea"/>
                          <a:cs typeface="+mn-cs"/>
                        </a:rPr>
                        <a:t>Effectively and securely </a:t>
                      </a:r>
                      <a:r>
                        <a:rPr lang="en-GB" sz="1800" b="0" i="0" kern="1200" dirty="0">
                          <a:solidFill>
                            <a:schemeClr val="tx1"/>
                          </a:solidFill>
                          <a:effectLst/>
                          <a:latin typeface="+mn-lt"/>
                          <a:ea typeface="+mn-ea"/>
                          <a:cs typeface="+mn-cs"/>
                        </a:rPr>
                        <a:t>communicates information to </a:t>
                      </a:r>
                      <a:r>
                        <a:rPr lang="en-GB" sz="1800" b="0" i="0" kern="1200" dirty="0">
                          <a:solidFill>
                            <a:srgbClr val="FF0000"/>
                          </a:solidFill>
                          <a:effectLst/>
                          <a:latin typeface="+mn-lt"/>
                          <a:ea typeface="+mn-ea"/>
                          <a:cs typeface="+mn-cs"/>
                        </a:rPr>
                        <a:t>other healthcare professionals involved in the </a:t>
                      </a:r>
                      <a:r>
                        <a:rPr lang="en-GB" sz="1800" b="0" i="0" u="none" kern="1200" dirty="0">
                          <a:solidFill>
                            <a:srgbClr val="FF0000"/>
                          </a:solidFill>
                          <a:effectLst/>
                          <a:latin typeface="+mn-lt"/>
                          <a:ea typeface="+mn-ea"/>
                          <a:cs typeface="+mn-cs"/>
                        </a:rPr>
                        <a:t>patient’s </a:t>
                      </a:r>
                      <a:r>
                        <a:rPr lang="en-GB" sz="1800" b="0" i="0" kern="1200" dirty="0">
                          <a:solidFill>
                            <a:srgbClr val="FF0000"/>
                          </a:solidFill>
                          <a:effectLst/>
                          <a:latin typeface="+mn-lt"/>
                          <a:ea typeface="+mn-ea"/>
                          <a:cs typeface="+mn-cs"/>
                        </a:rPr>
                        <a:t>care,</a:t>
                      </a:r>
                      <a:r>
                        <a:rPr lang="en-GB" sz="1800" b="0" i="0" kern="1200" dirty="0">
                          <a:solidFill>
                            <a:schemeClr val="tx1"/>
                          </a:solidFill>
                          <a:effectLst/>
                          <a:latin typeface="+mn-lt"/>
                          <a:ea typeface="+mn-ea"/>
                          <a:cs typeface="+mn-cs"/>
                        </a:rPr>
                        <a:t> when sharing or transferring care and prescribing responsibilities, </a:t>
                      </a:r>
                      <a:r>
                        <a:rPr lang="en-GB" sz="1800" b="0" i="0" kern="1200" dirty="0">
                          <a:solidFill>
                            <a:srgbClr val="FF0000"/>
                          </a:solidFill>
                          <a:effectLst/>
                          <a:latin typeface="+mn-lt"/>
                          <a:ea typeface="+mn-ea"/>
                          <a:cs typeface="+mn-cs"/>
                        </a:rPr>
                        <a:t>within and across all care settings</a:t>
                      </a:r>
                      <a:endParaRPr lang="en-GB"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37032"/>
                  </a:ext>
                </a:extLst>
              </a:tr>
            </a:tbl>
          </a:graphicData>
        </a:graphic>
      </p:graphicFrame>
    </p:spTree>
    <p:extLst>
      <p:ext uri="{BB962C8B-B14F-4D97-AF65-F5344CB8AC3E}">
        <p14:creationId xmlns:p14="http://schemas.microsoft.com/office/powerpoint/2010/main" val="51821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n-GB" dirty="0"/>
              <a:t>Review of RPS Competency Framework for all Prescribers</a:t>
            </a:r>
          </a:p>
        </p:txBody>
      </p:sp>
      <p:sp>
        <p:nvSpPr>
          <p:cNvPr id="3" name="Content Placeholder 2"/>
          <p:cNvSpPr>
            <a:spLocks noGrp="1"/>
          </p:cNvSpPr>
          <p:nvPr>
            <p:ph idx="1"/>
          </p:nvPr>
        </p:nvSpPr>
        <p:spPr>
          <a:xfrm>
            <a:off x="457199" y="2276872"/>
            <a:ext cx="8229600" cy="3345235"/>
          </a:xfrm>
        </p:spPr>
        <p:txBody>
          <a:bodyPr/>
          <a:lstStyle/>
          <a:p>
            <a:pPr marL="0" indent="0">
              <a:buNone/>
            </a:pPr>
            <a:r>
              <a:rPr lang="en-GB" sz="2400" i="1" dirty="0"/>
              <a:t>Improve Prescribing Practice (additional statements)</a:t>
            </a:r>
          </a:p>
          <a:p>
            <a:pPr marL="0" indent="0">
              <a:buNone/>
            </a:pPr>
            <a:endParaRPr lang="en-GB" i="1" dirty="0"/>
          </a:p>
        </p:txBody>
      </p:sp>
      <p:graphicFrame>
        <p:nvGraphicFramePr>
          <p:cNvPr id="4" name="Table 3"/>
          <p:cNvGraphicFramePr>
            <a:graphicFrameLocks noGrp="1"/>
          </p:cNvGraphicFramePr>
          <p:nvPr>
            <p:extLst>
              <p:ext uri="{D42A27DB-BD31-4B8C-83A1-F6EECF244321}">
                <p14:modId xmlns:p14="http://schemas.microsoft.com/office/powerpoint/2010/main" val="8280043"/>
              </p:ext>
            </p:extLst>
          </p:nvPr>
        </p:nvGraphicFramePr>
        <p:xfrm>
          <a:off x="504107" y="2924944"/>
          <a:ext cx="8135783" cy="2856824"/>
        </p:xfrm>
        <a:graphic>
          <a:graphicData uri="http://schemas.openxmlformats.org/drawingml/2006/table">
            <a:tbl>
              <a:tblPr firstRow="1" firstCol="1" bandRow="1"/>
              <a:tblGrid>
                <a:gridCol w="8135783">
                  <a:extLst>
                    <a:ext uri="{9D8B030D-6E8A-4147-A177-3AD203B41FA5}">
                      <a16:colId xmlns:a16="http://schemas.microsoft.com/office/drawing/2014/main" val="20000"/>
                    </a:ext>
                  </a:extLst>
                </a:gridCol>
              </a:tblGrid>
              <a:tr h="764406">
                <a:tc>
                  <a:txBody>
                    <a:bodyPr/>
                    <a:lstStyle/>
                    <a:p>
                      <a:pPr>
                        <a:lnSpc>
                          <a:spcPct val="115000"/>
                        </a:lnSpc>
                        <a:spcAft>
                          <a:spcPts val="800"/>
                        </a:spcAft>
                      </a:pPr>
                      <a:r>
                        <a:rPr lang="en-GB" sz="1800" dirty="0">
                          <a:effectLst/>
                          <a:latin typeface="Arial"/>
                          <a:ea typeface="Calibri"/>
                          <a:cs typeface="Times New Roman"/>
                        </a:rPr>
                        <a:t>9.4 Takes responsibility for own learning and continuing professional development relevant to the prescribing role.</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3606">
                <a:tc>
                  <a:txBody>
                    <a:bodyPr/>
                    <a:lstStyle/>
                    <a:p>
                      <a:pPr>
                        <a:lnSpc>
                          <a:spcPct val="115000"/>
                        </a:lnSpc>
                        <a:spcAft>
                          <a:spcPts val="800"/>
                        </a:spcAft>
                      </a:pPr>
                      <a:r>
                        <a:rPr lang="en-GB" sz="1800">
                          <a:effectLst/>
                          <a:latin typeface="Arial"/>
                          <a:ea typeface="Calibri"/>
                          <a:cs typeface="Times New Roman"/>
                        </a:rPr>
                        <a:t>9.5 Makes use of networks for support and learning.</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4406">
                <a:tc>
                  <a:txBody>
                    <a:bodyPr/>
                    <a:lstStyle/>
                    <a:p>
                      <a:pPr>
                        <a:lnSpc>
                          <a:spcPct val="115000"/>
                        </a:lnSpc>
                        <a:spcAft>
                          <a:spcPts val="800"/>
                        </a:spcAft>
                      </a:pPr>
                      <a:r>
                        <a:rPr lang="en-GB" sz="1800" dirty="0">
                          <a:effectLst/>
                          <a:latin typeface="Arial"/>
                          <a:ea typeface="Calibri"/>
                          <a:cs typeface="Times New Roman"/>
                        </a:rPr>
                        <a:t>9.6 Encourages and supports others with their prescribing practice and continuing professional development.</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4406">
                <a:tc>
                  <a:txBody>
                    <a:bodyPr/>
                    <a:lstStyle/>
                    <a:p>
                      <a:pPr>
                        <a:lnSpc>
                          <a:spcPct val="115000"/>
                        </a:lnSpc>
                        <a:spcAft>
                          <a:spcPts val="800"/>
                        </a:spcAft>
                      </a:pPr>
                      <a:r>
                        <a:rPr lang="en-GB" sz="1800" b="0" i="0" kern="1200" dirty="0">
                          <a:solidFill>
                            <a:schemeClr val="tx1"/>
                          </a:solidFill>
                          <a:effectLst/>
                          <a:latin typeface="+mn-lt"/>
                          <a:ea typeface="+mn-ea"/>
                          <a:cs typeface="+mn-cs"/>
                        </a:rPr>
                        <a:t>9.7 Considers the impact of prescribing on sustainability, as well as methods of reducing the carbon footprint and environmental impact of any medicine</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379999"/>
                  </a:ext>
                </a:extLst>
              </a:tr>
            </a:tbl>
          </a:graphicData>
        </a:graphic>
      </p:graphicFrame>
    </p:spTree>
    <p:extLst>
      <p:ext uri="{BB962C8B-B14F-4D97-AF65-F5344CB8AC3E}">
        <p14:creationId xmlns:p14="http://schemas.microsoft.com/office/powerpoint/2010/main" val="234658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143000"/>
          </a:xfrm>
        </p:spPr>
        <p:txBody>
          <a:bodyPr>
            <a:normAutofit fontScale="90000"/>
          </a:bodyPr>
          <a:lstStyle/>
          <a:p>
            <a:r>
              <a:rPr lang="en-GB" dirty="0"/>
              <a:t>RPS Competency Framework as part of annual declaration</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204864"/>
            <a:ext cx="3024336" cy="425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54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143000"/>
          </a:xfrm>
        </p:spPr>
        <p:txBody>
          <a:bodyPr>
            <a:normAutofit fontScale="90000"/>
          </a:bodyPr>
          <a:lstStyle/>
          <a:p>
            <a:r>
              <a:rPr lang="en-GB" dirty="0"/>
              <a:t>RPS Competency Framework to expand scope of practice</a:t>
            </a:r>
          </a:p>
        </p:txBody>
      </p:sp>
      <p:sp>
        <p:nvSpPr>
          <p:cNvPr id="3" name="Content Placeholder 2"/>
          <p:cNvSpPr>
            <a:spLocks noGrp="1"/>
          </p:cNvSpPr>
          <p:nvPr>
            <p:ph idx="1"/>
          </p:nvPr>
        </p:nvSpPr>
        <p:spPr>
          <a:xfrm>
            <a:off x="457200" y="2492897"/>
            <a:ext cx="8075240" cy="3240360"/>
          </a:xfrm>
        </p:spPr>
        <p:txBody>
          <a:bodyPr>
            <a:normAutofit fontScale="92500" lnSpcReduction="20000"/>
          </a:bodyPr>
          <a:lstStyle/>
          <a:p>
            <a:r>
              <a:rPr lang="en-GB" dirty="0"/>
              <a:t>Assess the patient</a:t>
            </a:r>
          </a:p>
          <a:p>
            <a:r>
              <a:rPr lang="en-GB" sz="3200" dirty="0">
                <a:solidFill>
                  <a:srgbClr val="1C2244"/>
                </a:solidFill>
                <a:effectLst/>
              </a:rPr>
              <a:t>Identify evidence-based treatment options available for clinical decision making</a:t>
            </a:r>
            <a:endParaRPr lang="en-GB" dirty="0"/>
          </a:p>
          <a:p>
            <a:r>
              <a:rPr lang="en-GB" dirty="0"/>
              <a:t>Present options and reach a shared decision</a:t>
            </a:r>
          </a:p>
          <a:p>
            <a:r>
              <a:rPr lang="en-GB" dirty="0"/>
              <a:t>Prescribe</a:t>
            </a:r>
          </a:p>
          <a:p>
            <a:r>
              <a:rPr lang="en-GB" dirty="0"/>
              <a:t>Provide information</a:t>
            </a:r>
          </a:p>
          <a:p>
            <a:r>
              <a:rPr lang="en-GB" dirty="0"/>
              <a:t>Monitor and review</a:t>
            </a:r>
          </a:p>
        </p:txBody>
      </p:sp>
    </p:spTree>
    <p:extLst>
      <p:ext uri="{BB962C8B-B14F-4D97-AF65-F5344CB8AC3E}">
        <p14:creationId xmlns:p14="http://schemas.microsoft.com/office/powerpoint/2010/main" val="319800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DACD-E570-462A-81FA-00011A9B5897}"/>
              </a:ext>
            </a:extLst>
          </p:cNvPr>
          <p:cNvSpPr>
            <a:spLocks noGrp="1"/>
          </p:cNvSpPr>
          <p:nvPr>
            <p:ph type="title"/>
          </p:nvPr>
        </p:nvSpPr>
        <p:spPr/>
        <p:txBody>
          <a:bodyPr>
            <a:noAutofit/>
          </a:bodyPr>
          <a:lstStyle/>
          <a:p>
            <a:r>
              <a:rPr lang="en-GB" sz="2800" dirty="0"/>
              <a:t>Competency 1 – Assess the patient</a:t>
            </a:r>
          </a:p>
        </p:txBody>
      </p:sp>
      <p:pic>
        <p:nvPicPr>
          <p:cNvPr id="5" name="Content Placeholder 4">
            <a:extLst>
              <a:ext uri="{FF2B5EF4-FFF2-40B4-BE49-F238E27FC236}">
                <a16:creationId xmlns:a16="http://schemas.microsoft.com/office/drawing/2014/main" id="{1C4974E0-1930-446C-A70C-B5508189196B}"/>
              </a:ext>
            </a:extLst>
          </p:cNvPr>
          <p:cNvPicPr>
            <a:picLocks noGrp="1" noChangeAspect="1"/>
          </p:cNvPicPr>
          <p:nvPr>
            <p:ph sz="half" idx="1"/>
          </p:nvPr>
        </p:nvPicPr>
        <p:blipFill>
          <a:blip r:embed="rId3"/>
          <a:stretch>
            <a:fillRect/>
          </a:stretch>
        </p:blipFill>
        <p:spPr>
          <a:xfrm>
            <a:off x="1907704" y="1628800"/>
            <a:ext cx="5580827" cy="3716830"/>
          </a:xfrm>
          <a:prstGeom prst="rect">
            <a:avLst/>
          </a:prstGeom>
        </p:spPr>
      </p:pic>
    </p:spTree>
    <p:extLst>
      <p:ext uri="{BB962C8B-B14F-4D97-AF65-F5344CB8AC3E}">
        <p14:creationId xmlns:p14="http://schemas.microsoft.com/office/powerpoint/2010/main" val="875467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1143000"/>
          </a:xfrm>
        </p:spPr>
        <p:txBody>
          <a:bodyPr/>
          <a:lstStyle/>
          <a:p>
            <a:r>
              <a:rPr lang="en-GB" dirty="0"/>
              <a:t>Overview</a:t>
            </a:r>
          </a:p>
        </p:txBody>
      </p:sp>
      <p:sp>
        <p:nvSpPr>
          <p:cNvPr id="3" name="Content Placeholder 2"/>
          <p:cNvSpPr>
            <a:spLocks noGrp="1"/>
          </p:cNvSpPr>
          <p:nvPr>
            <p:ph idx="1"/>
          </p:nvPr>
        </p:nvSpPr>
        <p:spPr>
          <a:xfrm>
            <a:off x="539552" y="2204864"/>
            <a:ext cx="8229600" cy="3633267"/>
          </a:xfrm>
        </p:spPr>
        <p:txBody>
          <a:bodyPr>
            <a:normAutofit fontScale="70000" lnSpcReduction="20000"/>
          </a:bodyPr>
          <a:lstStyle/>
          <a:p>
            <a:r>
              <a:rPr lang="en-GB" dirty="0"/>
              <a:t>RPS Competency Framework for  all Prescribers: key messages</a:t>
            </a:r>
          </a:p>
          <a:p>
            <a:pPr marL="0" indent="0">
              <a:buNone/>
            </a:pPr>
            <a:endParaRPr lang="en-GB" dirty="0"/>
          </a:p>
          <a:p>
            <a:r>
              <a:rPr lang="en-GB" dirty="0"/>
              <a:t>How can organisations use the Competency Framework for all prescribers to support governance? </a:t>
            </a:r>
          </a:p>
          <a:p>
            <a:pPr marL="0" indent="0">
              <a:buNone/>
            </a:pPr>
            <a:endParaRPr lang="en-GB" dirty="0"/>
          </a:p>
          <a:p>
            <a:r>
              <a:rPr lang="en-GB" dirty="0"/>
              <a:t>How can individual practitioners use the Competency Framework for all prescribers to demonstrate competence?</a:t>
            </a:r>
          </a:p>
          <a:p>
            <a:pPr marL="0" indent="0">
              <a:buNone/>
            </a:pPr>
            <a:endParaRPr lang="en-GB" dirty="0"/>
          </a:p>
          <a:p>
            <a:r>
              <a:rPr lang="en-GB" dirty="0"/>
              <a:t>The new RPS Competency Framework for Designated Prescribing Practitioners .</a:t>
            </a:r>
          </a:p>
        </p:txBody>
      </p:sp>
    </p:spTree>
    <p:extLst>
      <p:ext uri="{BB962C8B-B14F-4D97-AF65-F5344CB8AC3E}">
        <p14:creationId xmlns:p14="http://schemas.microsoft.com/office/powerpoint/2010/main" val="313806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7908-0C18-41C8-B1C8-27856A97DB46}"/>
              </a:ext>
            </a:extLst>
          </p:cNvPr>
          <p:cNvSpPr>
            <a:spLocks noGrp="1"/>
          </p:cNvSpPr>
          <p:nvPr>
            <p:ph type="title"/>
          </p:nvPr>
        </p:nvSpPr>
        <p:spPr>
          <a:xfrm>
            <a:off x="467544" y="548680"/>
            <a:ext cx="8229600" cy="1575048"/>
          </a:xfrm>
        </p:spPr>
        <p:txBody>
          <a:bodyPr>
            <a:noAutofit/>
          </a:bodyPr>
          <a:lstStyle/>
          <a:p>
            <a:r>
              <a:rPr lang="en-GB" sz="3200" dirty="0"/>
              <a:t>Competency 2 – Evidence based options</a:t>
            </a:r>
            <a:br>
              <a:rPr lang="en-GB" sz="3200" dirty="0"/>
            </a:br>
            <a:r>
              <a:rPr lang="en-GB" sz="3200" dirty="0"/>
              <a:t>Competency 3 – Shared decision making</a:t>
            </a:r>
          </a:p>
        </p:txBody>
      </p:sp>
      <p:sp>
        <p:nvSpPr>
          <p:cNvPr id="3" name="Content Placeholder 2">
            <a:extLst>
              <a:ext uri="{FF2B5EF4-FFF2-40B4-BE49-F238E27FC236}">
                <a16:creationId xmlns:a16="http://schemas.microsoft.com/office/drawing/2014/main" id="{D69FEA00-8CE1-4B19-80E5-E690700189BC}"/>
              </a:ext>
            </a:extLst>
          </p:cNvPr>
          <p:cNvSpPr>
            <a:spLocks noGrp="1"/>
          </p:cNvSpPr>
          <p:nvPr>
            <p:ph idx="1"/>
          </p:nvPr>
        </p:nvSpPr>
        <p:spPr/>
        <p:txBody>
          <a:bodyPr>
            <a:normAutofit/>
          </a:bodyPr>
          <a:lstStyle/>
          <a:p>
            <a:r>
              <a:rPr lang="en-GB" dirty="0"/>
              <a:t>Discussed pharmacological and non-pharmacological options</a:t>
            </a:r>
          </a:p>
          <a:p>
            <a:r>
              <a:rPr lang="en-GB" dirty="0"/>
              <a:t>Discussed mechanism of action and possible side effects</a:t>
            </a:r>
          </a:p>
          <a:p>
            <a:r>
              <a:rPr lang="en-GB" dirty="0"/>
              <a:t>Discussed risks vs benefits</a:t>
            </a:r>
          </a:p>
          <a:p>
            <a:endParaRPr lang="en-GB" dirty="0"/>
          </a:p>
        </p:txBody>
      </p:sp>
    </p:spTree>
    <p:extLst>
      <p:ext uri="{BB962C8B-B14F-4D97-AF65-F5344CB8AC3E}">
        <p14:creationId xmlns:p14="http://schemas.microsoft.com/office/powerpoint/2010/main" val="527408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3C56-77CF-43F8-BCA1-F4A8C5110498}"/>
              </a:ext>
            </a:extLst>
          </p:cNvPr>
          <p:cNvSpPr>
            <a:spLocks noGrp="1"/>
          </p:cNvSpPr>
          <p:nvPr>
            <p:ph type="title"/>
          </p:nvPr>
        </p:nvSpPr>
        <p:spPr/>
        <p:txBody>
          <a:bodyPr/>
          <a:lstStyle/>
          <a:p>
            <a:r>
              <a:rPr lang="en-GB" dirty="0"/>
              <a:t>Competency 4 - Prescribe</a:t>
            </a:r>
          </a:p>
        </p:txBody>
      </p:sp>
      <p:sp>
        <p:nvSpPr>
          <p:cNvPr id="3" name="Content Placeholder 2">
            <a:extLst>
              <a:ext uri="{FF2B5EF4-FFF2-40B4-BE49-F238E27FC236}">
                <a16:creationId xmlns:a16="http://schemas.microsoft.com/office/drawing/2014/main" id="{4D892AE6-CD67-4971-B955-4D773B80A9FE}"/>
              </a:ext>
            </a:extLst>
          </p:cNvPr>
          <p:cNvSpPr>
            <a:spLocks noGrp="1"/>
          </p:cNvSpPr>
          <p:nvPr>
            <p:ph idx="1"/>
          </p:nvPr>
        </p:nvSpPr>
        <p:spPr>
          <a:xfrm>
            <a:off x="395536" y="2204864"/>
            <a:ext cx="8229600" cy="3633267"/>
          </a:xfrm>
        </p:spPr>
        <p:txBody>
          <a:bodyPr>
            <a:normAutofit fontScale="92500" lnSpcReduction="20000"/>
          </a:bodyPr>
          <a:lstStyle/>
          <a:p>
            <a:r>
              <a:rPr lang="en-GB" dirty="0"/>
              <a:t>Checked BNF</a:t>
            </a:r>
          </a:p>
          <a:p>
            <a:r>
              <a:rPr lang="en-GB" dirty="0"/>
              <a:t>Discussed with pharmacist potential interactions with other medications</a:t>
            </a:r>
          </a:p>
          <a:p>
            <a:r>
              <a:rPr lang="en-GB" dirty="0"/>
              <a:t>Discussed with pharmacist need to use an off formulary medication</a:t>
            </a:r>
          </a:p>
          <a:p>
            <a:r>
              <a:rPr lang="en-GB" dirty="0"/>
              <a:t>Documented in notes rationale for medication choice and need for ongoing prescribing and support by GP/Pain Team</a:t>
            </a:r>
          </a:p>
        </p:txBody>
      </p:sp>
    </p:spTree>
    <p:extLst>
      <p:ext uri="{BB962C8B-B14F-4D97-AF65-F5344CB8AC3E}">
        <p14:creationId xmlns:p14="http://schemas.microsoft.com/office/powerpoint/2010/main" val="100897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D56-EAB1-401C-BE39-FB7BA92FB8D3}"/>
              </a:ext>
            </a:extLst>
          </p:cNvPr>
          <p:cNvSpPr>
            <a:spLocks noGrp="1"/>
          </p:cNvSpPr>
          <p:nvPr>
            <p:ph type="title"/>
          </p:nvPr>
        </p:nvSpPr>
        <p:spPr/>
        <p:txBody>
          <a:bodyPr>
            <a:normAutofit/>
          </a:bodyPr>
          <a:lstStyle/>
          <a:p>
            <a:r>
              <a:rPr lang="en-GB" sz="3600" dirty="0"/>
              <a:t>Competency 5 – Provide information</a:t>
            </a:r>
          </a:p>
        </p:txBody>
      </p:sp>
      <p:sp>
        <p:nvSpPr>
          <p:cNvPr id="3" name="Content Placeholder 2">
            <a:extLst>
              <a:ext uri="{FF2B5EF4-FFF2-40B4-BE49-F238E27FC236}">
                <a16:creationId xmlns:a16="http://schemas.microsoft.com/office/drawing/2014/main" id="{7403C65C-EA2B-44B5-9176-23E5050E24A4}"/>
              </a:ext>
            </a:extLst>
          </p:cNvPr>
          <p:cNvSpPr>
            <a:spLocks noGrp="1"/>
          </p:cNvSpPr>
          <p:nvPr>
            <p:ph idx="1"/>
          </p:nvPr>
        </p:nvSpPr>
        <p:spPr>
          <a:xfrm>
            <a:off x="467544" y="2276872"/>
            <a:ext cx="8229600" cy="3633267"/>
          </a:xfrm>
        </p:spPr>
        <p:txBody>
          <a:bodyPr>
            <a:normAutofit/>
          </a:bodyPr>
          <a:lstStyle/>
          <a:p>
            <a:r>
              <a:rPr lang="en-GB" dirty="0"/>
              <a:t>Discussed medication action and side effects</a:t>
            </a:r>
          </a:p>
          <a:p>
            <a:r>
              <a:rPr lang="en-GB" dirty="0"/>
              <a:t>Safety Netting </a:t>
            </a:r>
          </a:p>
          <a:p>
            <a:r>
              <a:rPr lang="en-GB" dirty="0"/>
              <a:t>Discussed non-pharmacological management</a:t>
            </a:r>
          </a:p>
        </p:txBody>
      </p:sp>
    </p:spTree>
    <p:extLst>
      <p:ext uri="{BB962C8B-B14F-4D97-AF65-F5344CB8AC3E}">
        <p14:creationId xmlns:p14="http://schemas.microsoft.com/office/powerpoint/2010/main" val="359229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F573-F697-436F-A1C9-6F6EC96734F1}"/>
              </a:ext>
            </a:extLst>
          </p:cNvPr>
          <p:cNvSpPr>
            <a:spLocks noGrp="1"/>
          </p:cNvSpPr>
          <p:nvPr>
            <p:ph type="title"/>
          </p:nvPr>
        </p:nvSpPr>
        <p:spPr/>
        <p:txBody>
          <a:bodyPr>
            <a:noAutofit/>
          </a:bodyPr>
          <a:lstStyle/>
          <a:p>
            <a:r>
              <a:rPr lang="en-GB" sz="3600" dirty="0"/>
              <a:t>Competency 6 - Monitor and Review</a:t>
            </a:r>
          </a:p>
        </p:txBody>
      </p:sp>
      <p:sp>
        <p:nvSpPr>
          <p:cNvPr id="3" name="Content Placeholder 2">
            <a:extLst>
              <a:ext uri="{FF2B5EF4-FFF2-40B4-BE49-F238E27FC236}">
                <a16:creationId xmlns:a16="http://schemas.microsoft.com/office/drawing/2014/main" id="{11893F4A-3F50-4DB6-851A-339A5F3FFA3F}"/>
              </a:ext>
            </a:extLst>
          </p:cNvPr>
          <p:cNvSpPr>
            <a:spLocks noGrp="1"/>
          </p:cNvSpPr>
          <p:nvPr>
            <p:ph idx="1"/>
          </p:nvPr>
        </p:nvSpPr>
        <p:spPr>
          <a:xfrm>
            <a:off x="467544" y="2204864"/>
            <a:ext cx="8229600" cy="3633267"/>
          </a:xfrm>
        </p:spPr>
        <p:txBody>
          <a:bodyPr/>
          <a:lstStyle/>
          <a:p>
            <a:r>
              <a:rPr lang="en-GB" dirty="0"/>
              <a:t>Plan to review patient next day</a:t>
            </a:r>
          </a:p>
          <a:p>
            <a:r>
              <a:rPr lang="en-GB" dirty="0"/>
              <a:t>GP to review and support ongoing prescribing</a:t>
            </a:r>
          </a:p>
          <a:p>
            <a:r>
              <a:rPr lang="en-GB" dirty="0"/>
              <a:t>Refer for ongoing support from outpatient pain service if needed</a:t>
            </a:r>
          </a:p>
          <a:p>
            <a:endParaRPr lang="en-GB" dirty="0"/>
          </a:p>
        </p:txBody>
      </p:sp>
    </p:spTree>
    <p:extLst>
      <p:ext uri="{BB962C8B-B14F-4D97-AF65-F5344CB8AC3E}">
        <p14:creationId xmlns:p14="http://schemas.microsoft.com/office/powerpoint/2010/main" val="2229706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AB66-5395-439D-8374-26C50EF7B39C}"/>
              </a:ext>
            </a:extLst>
          </p:cNvPr>
          <p:cNvSpPr>
            <a:spLocks noGrp="1"/>
          </p:cNvSpPr>
          <p:nvPr>
            <p:ph type="title"/>
          </p:nvPr>
        </p:nvSpPr>
        <p:spPr/>
        <p:txBody>
          <a:bodyPr>
            <a:noAutofit/>
          </a:bodyPr>
          <a:lstStyle/>
          <a:p>
            <a:r>
              <a:rPr lang="en-GB" sz="3200" dirty="0"/>
              <a:t>Prescribing Governance</a:t>
            </a:r>
          </a:p>
        </p:txBody>
      </p:sp>
      <p:sp>
        <p:nvSpPr>
          <p:cNvPr id="3" name="Content Placeholder 2">
            <a:extLst>
              <a:ext uri="{FF2B5EF4-FFF2-40B4-BE49-F238E27FC236}">
                <a16:creationId xmlns:a16="http://schemas.microsoft.com/office/drawing/2014/main" id="{37E1B506-224B-4CB7-9C3B-B13374E0413C}"/>
              </a:ext>
            </a:extLst>
          </p:cNvPr>
          <p:cNvSpPr>
            <a:spLocks noGrp="1"/>
          </p:cNvSpPr>
          <p:nvPr>
            <p:ph idx="1"/>
          </p:nvPr>
        </p:nvSpPr>
        <p:spPr>
          <a:xfrm>
            <a:off x="539552" y="2204864"/>
            <a:ext cx="8229600" cy="3633267"/>
          </a:xfrm>
        </p:spPr>
        <p:txBody>
          <a:bodyPr>
            <a:normAutofit/>
          </a:bodyPr>
          <a:lstStyle/>
          <a:p>
            <a:r>
              <a:rPr lang="en-GB" dirty="0"/>
              <a:t>7- Prescribe Safely </a:t>
            </a:r>
          </a:p>
          <a:p>
            <a:r>
              <a:rPr lang="en-GB" dirty="0"/>
              <a:t>8 – Prescribe Professionally</a:t>
            </a:r>
          </a:p>
          <a:p>
            <a:r>
              <a:rPr lang="en-GB" dirty="0"/>
              <a:t>9 - Improve prescribing practice</a:t>
            </a:r>
          </a:p>
          <a:p>
            <a:r>
              <a:rPr lang="en-GB" dirty="0"/>
              <a:t>10 - Prescribe as part of a team</a:t>
            </a:r>
          </a:p>
          <a:p>
            <a:endParaRPr lang="en-GB" dirty="0"/>
          </a:p>
        </p:txBody>
      </p:sp>
    </p:spTree>
    <p:extLst>
      <p:ext uri="{BB962C8B-B14F-4D97-AF65-F5344CB8AC3E}">
        <p14:creationId xmlns:p14="http://schemas.microsoft.com/office/powerpoint/2010/main" val="3187150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RPS Competency Framework for Designated Prescribing Practitioners </a:t>
            </a:r>
          </a:p>
        </p:txBody>
      </p:sp>
      <p:sp>
        <p:nvSpPr>
          <p:cNvPr id="3" name="Content Placeholder 2"/>
          <p:cNvSpPr>
            <a:spLocks noGrp="1"/>
          </p:cNvSpPr>
          <p:nvPr>
            <p:ph idx="1"/>
          </p:nvPr>
        </p:nvSpPr>
        <p:spPr>
          <a:xfrm>
            <a:off x="395536" y="2204864"/>
            <a:ext cx="8229600" cy="3633267"/>
          </a:xfrm>
        </p:spPr>
        <p:txBody>
          <a:bodyPr>
            <a:normAutofit fontScale="32500" lnSpcReduction="20000"/>
          </a:bodyPr>
          <a:lstStyle/>
          <a:p>
            <a:pPr marL="285750" indent="-285750">
              <a:lnSpc>
                <a:spcPct val="120000"/>
              </a:lnSpc>
            </a:pPr>
            <a:r>
              <a:rPr lang="en-GB" sz="5800" dirty="0"/>
              <a:t>Traditionally only doctors (DMPs) in this role- 2019 saw regulatory change</a:t>
            </a:r>
          </a:p>
          <a:p>
            <a:pPr marL="285750" indent="-285750">
              <a:lnSpc>
                <a:spcPct val="120000"/>
              </a:lnSpc>
            </a:pPr>
            <a:endParaRPr lang="en-GB" sz="5800" dirty="0"/>
          </a:p>
          <a:p>
            <a:pPr marL="285750" indent="-285750">
              <a:lnSpc>
                <a:spcPct val="120000"/>
              </a:lnSpc>
            </a:pPr>
            <a:r>
              <a:rPr lang="en-GB" sz="5800" dirty="0"/>
              <a:t>Experienced independent prescribers</a:t>
            </a:r>
          </a:p>
          <a:p>
            <a:pPr marL="0" indent="0">
              <a:lnSpc>
                <a:spcPct val="120000"/>
              </a:lnSpc>
              <a:buNone/>
            </a:pPr>
            <a:endParaRPr lang="en-GB" sz="5800" dirty="0"/>
          </a:p>
          <a:p>
            <a:pPr marL="285750" indent="-285750">
              <a:lnSpc>
                <a:spcPct val="120000"/>
              </a:lnSpc>
            </a:pPr>
            <a:r>
              <a:rPr lang="en-GB" sz="5800" dirty="0"/>
              <a:t>Improve access to prescribing opportunities for the wider workforce</a:t>
            </a:r>
          </a:p>
          <a:p>
            <a:pPr marL="285750" indent="-285750">
              <a:lnSpc>
                <a:spcPct val="120000"/>
              </a:lnSpc>
            </a:pPr>
            <a:endParaRPr lang="en-GB" sz="5800" dirty="0"/>
          </a:p>
          <a:p>
            <a:pPr marL="285750" indent="-285750">
              <a:lnSpc>
                <a:spcPct val="120000"/>
              </a:lnSpc>
            </a:pPr>
            <a:r>
              <a:rPr lang="en-GB" sz="5800" dirty="0"/>
              <a:t>Support DMPs by distributing the supervision workload</a:t>
            </a:r>
          </a:p>
          <a:p>
            <a:pPr marL="0" indent="0">
              <a:lnSpc>
                <a:spcPct val="120000"/>
              </a:lnSpc>
              <a:buNone/>
            </a:pPr>
            <a:endParaRPr lang="en-GB" sz="5800" dirty="0"/>
          </a:p>
          <a:p>
            <a:pPr marL="285750" indent="-285750">
              <a:lnSpc>
                <a:spcPct val="120000"/>
              </a:lnSpc>
            </a:pPr>
            <a:r>
              <a:rPr lang="en-GB" sz="5800" dirty="0"/>
              <a:t>Multidisciplinary learning remains key </a:t>
            </a:r>
          </a:p>
          <a:p>
            <a:endParaRPr lang="en-GB" dirty="0"/>
          </a:p>
        </p:txBody>
      </p:sp>
    </p:spTree>
    <p:extLst>
      <p:ext uri="{BB962C8B-B14F-4D97-AF65-F5344CB8AC3E}">
        <p14:creationId xmlns:p14="http://schemas.microsoft.com/office/powerpoint/2010/main" val="3363562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Designated Prescribing Practitioner</a:t>
            </a:r>
          </a:p>
        </p:txBody>
      </p:sp>
      <p:sp>
        <p:nvSpPr>
          <p:cNvPr id="3" name="Content Placeholder 2"/>
          <p:cNvSpPr>
            <a:spLocks noGrp="1"/>
          </p:cNvSpPr>
          <p:nvPr>
            <p:ph idx="1"/>
          </p:nvPr>
        </p:nvSpPr>
        <p:spPr>
          <a:xfrm>
            <a:off x="395536" y="2204864"/>
            <a:ext cx="8229600" cy="3633267"/>
          </a:xfrm>
        </p:spPr>
        <p:txBody>
          <a:bodyPr>
            <a:normAutofit lnSpcReduction="10000"/>
          </a:bodyPr>
          <a:lstStyle/>
          <a:p>
            <a:pPr marL="0" indent="0">
              <a:buNone/>
            </a:pPr>
            <a:r>
              <a:rPr lang="en-GB" sz="2000" dirty="0"/>
              <a:t>Multi-professional framework = multiple titles for the role</a:t>
            </a:r>
          </a:p>
          <a:p>
            <a:pPr marL="0" indent="0">
              <a:buNone/>
            </a:pPr>
            <a:endParaRPr lang="en-GB" sz="2000" dirty="0"/>
          </a:p>
          <a:p>
            <a:pPr marL="0" indent="0">
              <a:buNone/>
            </a:pPr>
            <a:endParaRPr lang="en-GB" sz="2000" dirty="0"/>
          </a:p>
          <a:p>
            <a:pPr lvl="1">
              <a:buFont typeface="Arial" panose="020B0604020202020204" pitchFamily="34" charset="0"/>
              <a:buChar char="•"/>
            </a:pPr>
            <a:r>
              <a:rPr lang="en-GB" sz="2000" dirty="0"/>
              <a:t>NMC = Practice Assessor and Practice Supervisor</a:t>
            </a:r>
          </a:p>
          <a:p>
            <a:pPr marL="457200" lvl="1" indent="0">
              <a:buNone/>
            </a:pPr>
            <a:endParaRPr lang="en-GB" sz="2000" dirty="0"/>
          </a:p>
          <a:p>
            <a:pPr lvl="1">
              <a:buFont typeface="Arial" panose="020B0604020202020204" pitchFamily="34" charset="0"/>
              <a:buChar char="•"/>
            </a:pPr>
            <a:r>
              <a:rPr lang="en-GB" sz="2000" dirty="0" err="1"/>
              <a:t>GPhC</a:t>
            </a:r>
            <a:r>
              <a:rPr lang="en-GB" sz="2000" dirty="0"/>
              <a:t> = Designated Prescribing Practitioner</a:t>
            </a:r>
          </a:p>
          <a:p>
            <a:pPr marL="457200" lvl="1" indent="0">
              <a:buNone/>
            </a:pPr>
            <a:endParaRPr lang="en-GB" sz="2000" dirty="0"/>
          </a:p>
          <a:p>
            <a:pPr lvl="1">
              <a:buFont typeface="Arial" panose="020B0604020202020204" pitchFamily="34" charset="0"/>
              <a:buChar char="•"/>
            </a:pPr>
            <a:r>
              <a:rPr lang="en-GB" sz="2000" dirty="0"/>
              <a:t>HCPC = Practice Educator</a:t>
            </a:r>
          </a:p>
          <a:p>
            <a:pPr marL="457200" lvl="1" indent="0">
              <a:buNone/>
            </a:pPr>
            <a:endParaRPr lang="en-GB" sz="2000" dirty="0"/>
          </a:p>
          <a:p>
            <a:pPr lvl="1">
              <a:buFont typeface="Arial" panose="020B0604020202020204" pitchFamily="34" charset="0"/>
              <a:buChar char="•"/>
            </a:pPr>
            <a:r>
              <a:rPr lang="en-GB" sz="2000" dirty="0"/>
              <a:t>Medics = Designated Medical Practitioner</a:t>
            </a:r>
          </a:p>
          <a:p>
            <a:endParaRPr lang="en-GB" dirty="0"/>
          </a:p>
        </p:txBody>
      </p:sp>
    </p:spTree>
    <p:extLst>
      <p:ext uri="{BB962C8B-B14F-4D97-AF65-F5344CB8AC3E}">
        <p14:creationId xmlns:p14="http://schemas.microsoft.com/office/powerpoint/2010/main" val="4279083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RPS Competency Framework for DPPs</a:t>
            </a:r>
          </a:p>
        </p:txBody>
      </p:sp>
      <p:pic>
        <p:nvPicPr>
          <p:cNvPr id="4" name="Content Placeholder 3" descr="Image result for designated prescribing practitioner competency framework">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1618" y="2205038"/>
            <a:ext cx="3916939" cy="3633787"/>
          </a:xfrm>
          <a:prstGeom prst="rect">
            <a:avLst/>
          </a:prstGeom>
          <a:noFill/>
          <a:ln>
            <a:noFill/>
          </a:ln>
        </p:spPr>
      </p:pic>
    </p:spTree>
    <p:extLst>
      <p:ext uri="{BB962C8B-B14F-4D97-AF65-F5344CB8AC3E}">
        <p14:creationId xmlns:p14="http://schemas.microsoft.com/office/powerpoint/2010/main" val="3862783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RPS Competency Framework for DPPs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159361"/>
              </p:ext>
            </p:extLst>
          </p:nvPr>
        </p:nvGraphicFramePr>
        <p:xfrm>
          <a:off x="395536" y="2132856"/>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826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7941568" cy="1143000"/>
          </a:xfrm>
        </p:spPr>
        <p:txBody>
          <a:bodyPr>
            <a:normAutofit/>
          </a:bodyPr>
          <a:lstStyle/>
          <a:p>
            <a:r>
              <a:rPr lang="en-GB" sz="3200" dirty="0"/>
              <a:t>Local Implementation</a:t>
            </a:r>
          </a:p>
        </p:txBody>
      </p:sp>
      <p:sp>
        <p:nvSpPr>
          <p:cNvPr id="3" name="Content Placeholder 2"/>
          <p:cNvSpPr>
            <a:spLocks noGrp="1"/>
          </p:cNvSpPr>
          <p:nvPr>
            <p:ph idx="1"/>
          </p:nvPr>
        </p:nvSpPr>
        <p:spPr>
          <a:xfrm>
            <a:off x="395536" y="2132856"/>
            <a:ext cx="8229600" cy="3633267"/>
          </a:xfrm>
        </p:spPr>
        <p:txBody>
          <a:bodyPr>
            <a:normAutofit fontScale="62500" lnSpcReduction="20000"/>
          </a:bodyPr>
          <a:lstStyle/>
          <a:p>
            <a:pPr marL="0" indent="0">
              <a:buNone/>
            </a:pPr>
            <a:r>
              <a:rPr lang="en-GB" dirty="0"/>
              <a:t>Process/structure should be the same for all DPPs regardless of profession</a:t>
            </a:r>
          </a:p>
          <a:p>
            <a:pPr marL="0" indent="0">
              <a:buNone/>
            </a:pPr>
            <a:endParaRPr lang="en-GB" dirty="0"/>
          </a:p>
          <a:p>
            <a:r>
              <a:rPr lang="en-GB" dirty="0"/>
              <a:t>NMP Policy</a:t>
            </a:r>
          </a:p>
          <a:p>
            <a:pPr marL="0" indent="0">
              <a:buNone/>
            </a:pPr>
            <a:endParaRPr lang="en-GB" dirty="0"/>
          </a:p>
          <a:p>
            <a:r>
              <a:rPr lang="en-GB" dirty="0"/>
              <a:t>NMP application</a:t>
            </a:r>
          </a:p>
          <a:p>
            <a:endParaRPr lang="en-GB" dirty="0"/>
          </a:p>
          <a:p>
            <a:r>
              <a:rPr lang="en-GB" dirty="0"/>
              <a:t>Training session (University/Trust)</a:t>
            </a:r>
          </a:p>
          <a:p>
            <a:endParaRPr lang="en-GB" dirty="0"/>
          </a:p>
          <a:p>
            <a:r>
              <a:rPr lang="en-GB" dirty="0"/>
              <a:t>Peer Support</a:t>
            </a:r>
          </a:p>
          <a:p>
            <a:endParaRPr lang="en-GB" dirty="0"/>
          </a:p>
          <a:p>
            <a:r>
              <a:rPr lang="en-GB" dirty="0"/>
              <a:t>Reflection</a:t>
            </a:r>
          </a:p>
          <a:p>
            <a:endParaRPr lang="en-GB" dirty="0"/>
          </a:p>
        </p:txBody>
      </p:sp>
    </p:spTree>
    <p:extLst>
      <p:ext uri="{BB962C8B-B14F-4D97-AF65-F5344CB8AC3E}">
        <p14:creationId xmlns:p14="http://schemas.microsoft.com/office/powerpoint/2010/main" val="55510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GB" dirty="0"/>
              <a:t>Why do we need a competency framework for prescribers?</a:t>
            </a:r>
          </a:p>
        </p:txBody>
      </p:sp>
      <p:sp>
        <p:nvSpPr>
          <p:cNvPr id="3" name="Content Placeholder 2"/>
          <p:cNvSpPr>
            <a:spLocks noGrp="1"/>
          </p:cNvSpPr>
          <p:nvPr>
            <p:ph idx="1"/>
          </p:nvPr>
        </p:nvSpPr>
        <p:spPr>
          <a:xfrm>
            <a:off x="467544" y="2276872"/>
            <a:ext cx="8229600" cy="3633267"/>
          </a:xfrm>
        </p:spPr>
        <p:txBody>
          <a:bodyPr>
            <a:normAutofit fontScale="85000" lnSpcReduction="20000"/>
          </a:bodyPr>
          <a:lstStyle/>
          <a:p>
            <a:r>
              <a:rPr lang="en-GB" dirty="0"/>
              <a:t>Inform the design and delivery of education programmes for prescribers</a:t>
            </a:r>
          </a:p>
          <a:p>
            <a:pPr marL="0" indent="0">
              <a:buNone/>
            </a:pPr>
            <a:endParaRPr lang="en-GB" dirty="0"/>
          </a:p>
          <a:p>
            <a:r>
              <a:rPr lang="en-GB" dirty="0"/>
              <a:t>Help identify areas for CPD once qualified</a:t>
            </a:r>
          </a:p>
          <a:p>
            <a:pPr marL="0" indent="0">
              <a:buNone/>
            </a:pPr>
            <a:endParaRPr lang="en-GB" dirty="0"/>
          </a:p>
          <a:p>
            <a:r>
              <a:rPr lang="en-GB" dirty="0"/>
              <a:t>Support organisational governance of prescribers</a:t>
            </a:r>
          </a:p>
          <a:p>
            <a:pPr marL="0" indent="0">
              <a:buNone/>
            </a:pPr>
            <a:endParaRPr lang="en-GB" dirty="0"/>
          </a:p>
          <a:p>
            <a:r>
              <a:rPr lang="en-GB" dirty="0"/>
              <a:t>Assure patients about the competencies of prescribers</a:t>
            </a:r>
          </a:p>
        </p:txBody>
      </p:sp>
    </p:spTree>
    <p:extLst>
      <p:ext uri="{BB962C8B-B14F-4D97-AF65-F5344CB8AC3E}">
        <p14:creationId xmlns:p14="http://schemas.microsoft.com/office/powerpoint/2010/main" val="2474555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5987008" cy="1066130"/>
          </a:xfrm>
        </p:spPr>
        <p:txBody>
          <a:bodyPr>
            <a:normAutofit/>
          </a:bodyPr>
          <a:lstStyle/>
          <a:p>
            <a:pPr algn="l"/>
            <a:r>
              <a:rPr lang="en-GB" sz="3200" b="1" dirty="0">
                <a:solidFill>
                  <a:srgbClr val="0070C0"/>
                </a:solidFill>
                <a:latin typeface="+mn-lt"/>
              </a:rPr>
              <a:t>NMP application 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3829742"/>
              </p:ext>
            </p:extLst>
          </p:nvPr>
        </p:nvGraphicFramePr>
        <p:xfrm>
          <a:off x="2051720" y="2420888"/>
          <a:ext cx="4863041" cy="4267200"/>
        </p:xfrm>
        <a:graphic>
          <a:graphicData uri="http://schemas.openxmlformats.org/drawingml/2006/table">
            <a:tbl>
              <a:tblPr firstRow="1" firstCol="1" bandRow="1" bandCol="1"/>
              <a:tblGrid>
                <a:gridCol w="4863041">
                  <a:extLst>
                    <a:ext uri="{9D8B030D-6E8A-4147-A177-3AD203B41FA5}">
                      <a16:colId xmlns:a16="http://schemas.microsoft.com/office/drawing/2014/main" val="20000"/>
                    </a:ext>
                  </a:extLst>
                </a:gridCol>
              </a:tblGrid>
              <a:tr h="2089615">
                <a:tc>
                  <a:txBody>
                    <a:bodyPr/>
                    <a:lstStyle/>
                    <a:p>
                      <a:pPr>
                        <a:spcAft>
                          <a:spcPts val="0"/>
                        </a:spcAft>
                      </a:pPr>
                      <a:r>
                        <a:rPr lang="en-US" sz="800" b="1" dirty="0">
                          <a:solidFill>
                            <a:srgbClr val="000000"/>
                          </a:solidFill>
                          <a:effectLst/>
                          <a:latin typeface="Arial"/>
                          <a:ea typeface="Times New Roman"/>
                          <a:cs typeface="Times New Roman"/>
                        </a:rPr>
                        <a:t>For completion by the Designated Prescribing Practitioner (DPP)</a:t>
                      </a:r>
                      <a:endParaRPr lang="en-GB" sz="900" dirty="0">
                        <a:effectLst/>
                        <a:latin typeface="Calibri"/>
                        <a:ea typeface="Arial"/>
                        <a:cs typeface="Times New Roman"/>
                      </a:endParaRPr>
                    </a:p>
                    <a:p>
                      <a:pPr>
                        <a:spcAft>
                          <a:spcPts val="0"/>
                        </a:spcAft>
                      </a:pPr>
                      <a:r>
                        <a:rPr lang="en-US" sz="800" b="1"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The DPP is responsible for establishing a learning contract with the student, overseeing their learning in practice and verifying their competence at the end of the NMP course.</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can confirm that I am competent in areas 1-3  (personal characteristics, professional skills and knowledge, teaching and training skills) of the </a:t>
                      </a:r>
                      <a:r>
                        <a:rPr lang="en-US" sz="800" u="sng" dirty="0">
                          <a:solidFill>
                            <a:srgbClr val="0000FF"/>
                          </a:solidFill>
                          <a:effectLst/>
                          <a:latin typeface="Arial"/>
                          <a:ea typeface="Times New Roman"/>
                          <a:cs typeface="Times New Roman"/>
                          <a:hlinkClick r:id="rId3"/>
                        </a:rPr>
                        <a:t>RPS Competency Framework for DPPs.</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have been qualified as a prescriber for at least three years.</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have employer support to undertake the role of DPP.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will attend an update on NMP training with the University/NMP Lead (if not able to attend handouts will be provided).</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Name:	                                                                  Signature:</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Email address:                                                            Date:</a:t>
                      </a:r>
                      <a:endParaRPr lang="en-GB" sz="900" dirty="0">
                        <a:effectLst/>
                        <a:latin typeface="Calibri"/>
                        <a:ea typeface="Arial"/>
                        <a:cs typeface="Times New Roman"/>
                      </a:endParaRPr>
                    </a:p>
                    <a:p>
                      <a:pPr>
                        <a:spcAft>
                          <a:spcPts val="0"/>
                        </a:spcAft>
                        <a:tabLst>
                          <a:tab pos="619125" algn="l"/>
                        </a:tabLst>
                      </a:pPr>
                      <a:r>
                        <a:rPr lang="en-US" sz="800" b="1"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txBody>
                  <a:tcPr marL="58191" marR="58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59676">
                <a:tc>
                  <a:txBody>
                    <a:bodyPr/>
                    <a:lstStyle/>
                    <a:p>
                      <a:pPr>
                        <a:spcAft>
                          <a:spcPts val="0"/>
                        </a:spcAft>
                      </a:pPr>
                      <a:r>
                        <a:rPr lang="en-US" sz="800" b="1" dirty="0">
                          <a:solidFill>
                            <a:srgbClr val="000000"/>
                          </a:solidFill>
                          <a:effectLst/>
                          <a:latin typeface="Arial"/>
                          <a:ea typeface="Times New Roman"/>
                          <a:cs typeface="Times New Roman"/>
                        </a:rPr>
                        <a:t>For completion by the Designated Prescribing Practitioner (DPS)</a:t>
                      </a:r>
                      <a:endParaRPr lang="en-GB" sz="900" dirty="0">
                        <a:effectLst/>
                        <a:latin typeface="Calibri"/>
                        <a:ea typeface="Arial"/>
                        <a:cs typeface="Times New Roman"/>
                      </a:endParaRPr>
                    </a:p>
                    <a:p>
                      <a:pPr>
                        <a:spcAft>
                          <a:spcPts val="0"/>
                        </a:spcAft>
                      </a:pPr>
                      <a:r>
                        <a:rPr lang="en-US" sz="800" b="1"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The DPS is responsible for acting as a role model, working alongside the student, providing support and giving feedback to the DPP on the progress of the student.</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have been qualified as a prescriber for at least one year.</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have employer support to undertake the role of DPS.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I will attend an update on NMP training with the University/NMP Lead (if not able to attend handouts will be provided).</a:t>
                      </a:r>
                      <a:endParaRPr lang="en-GB" sz="900" dirty="0">
                        <a:effectLst/>
                        <a:latin typeface="Calibri"/>
                        <a:ea typeface="Arial"/>
                        <a:cs typeface="Times New Roman"/>
                      </a:endParaRPr>
                    </a:p>
                    <a:p>
                      <a:pPr>
                        <a:spcAft>
                          <a:spcPts val="0"/>
                        </a:spcAf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Name:	                                                                Signature:</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p>
                      <a:pPr>
                        <a:spcAft>
                          <a:spcPts val="0"/>
                        </a:spcAft>
                        <a:tabLst>
                          <a:tab pos="619125" algn="l"/>
                        </a:tabLst>
                      </a:pPr>
                      <a:r>
                        <a:rPr lang="en-US" sz="800" dirty="0">
                          <a:solidFill>
                            <a:srgbClr val="000000"/>
                          </a:solidFill>
                          <a:effectLst/>
                          <a:latin typeface="Arial"/>
                          <a:ea typeface="Times New Roman"/>
                          <a:cs typeface="Times New Roman"/>
                        </a:rPr>
                        <a:t>Email address:                                                          Date:</a:t>
                      </a:r>
                      <a:endParaRPr lang="en-GB" sz="900" dirty="0">
                        <a:effectLst/>
                        <a:latin typeface="Calibri"/>
                        <a:ea typeface="Arial"/>
                        <a:cs typeface="Times New Roman"/>
                      </a:endParaRPr>
                    </a:p>
                    <a:p>
                      <a:pPr>
                        <a:spcAft>
                          <a:spcPts val="0"/>
                        </a:spcAft>
                      </a:pPr>
                      <a:r>
                        <a:rPr lang="en-US" sz="800" b="1" dirty="0">
                          <a:solidFill>
                            <a:srgbClr val="000000"/>
                          </a:solidFill>
                          <a:effectLst/>
                          <a:latin typeface="Arial"/>
                          <a:ea typeface="Times New Roman"/>
                          <a:cs typeface="Times New Roman"/>
                        </a:rPr>
                        <a:t> </a:t>
                      </a:r>
                      <a:endParaRPr lang="en-GB" sz="900" dirty="0">
                        <a:effectLst/>
                        <a:latin typeface="Calibri"/>
                        <a:ea typeface="Arial"/>
                        <a:cs typeface="Times New Roman"/>
                      </a:endParaRPr>
                    </a:p>
                  </a:txBody>
                  <a:tcPr marL="58191" marR="58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2559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Trust Training</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t>Online training session</a:t>
            </a:r>
          </a:p>
          <a:p>
            <a:pPr marL="0" indent="0">
              <a:buNone/>
            </a:pPr>
            <a:endParaRPr lang="en-GB" dirty="0"/>
          </a:p>
          <a:p>
            <a:pPr marL="0" indent="0">
              <a:buNone/>
            </a:pPr>
            <a:endParaRPr lang="en-GB" dirty="0"/>
          </a:p>
          <a:p>
            <a:r>
              <a:rPr lang="en-GB" dirty="0"/>
              <a:t>Overview of scope and legal remit of different prescribing professions</a:t>
            </a:r>
          </a:p>
          <a:p>
            <a:pPr marL="0" indent="0">
              <a:buNone/>
            </a:pPr>
            <a:endParaRPr lang="en-GB" dirty="0"/>
          </a:p>
          <a:p>
            <a:r>
              <a:rPr lang="en-GB" dirty="0"/>
              <a:t>Trust governance procedures</a:t>
            </a:r>
          </a:p>
          <a:p>
            <a:pPr marL="0" indent="0">
              <a:buNone/>
            </a:pPr>
            <a:endParaRPr lang="en-GB" dirty="0"/>
          </a:p>
          <a:p>
            <a:r>
              <a:rPr lang="en-GB" dirty="0"/>
              <a:t>Relevant policies and procedures</a:t>
            </a:r>
          </a:p>
          <a:p>
            <a:pPr marL="0" indent="0">
              <a:buNone/>
            </a:pPr>
            <a:endParaRPr lang="en-GB" dirty="0"/>
          </a:p>
          <a:p>
            <a:r>
              <a:rPr lang="en-GB" dirty="0"/>
              <a:t>Escalating concerns</a:t>
            </a:r>
          </a:p>
          <a:p>
            <a:pPr marL="0" indent="0">
              <a:buNone/>
            </a:pPr>
            <a:endParaRPr lang="en-GB" dirty="0"/>
          </a:p>
          <a:p>
            <a:r>
              <a:rPr lang="en-GB" dirty="0"/>
              <a:t>Support for DPPs (learning sets, reflection)</a:t>
            </a:r>
          </a:p>
          <a:p>
            <a:endParaRPr lang="en-GB" dirty="0"/>
          </a:p>
        </p:txBody>
      </p:sp>
    </p:spTree>
    <p:extLst>
      <p:ext uri="{BB962C8B-B14F-4D97-AF65-F5344CB8AC3E}">
        <p14:creationId xmlns:p14="http://schemas.microsoft.com/office/powerpoint/2010/main" val="2912560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6275040" cy="1066130"/>
          </a:xfrm>
        </p:spPr>
        <p:txBody>
          <a:bodyPr>
            <a:normAutofit/>
          </a:bodyPr>
          <a:lstStyle/>
          <a:p>
            <a:pPr algn="l"/>
            <a:r>
              <a:rPr lang="en-GB" b="1" dirty="0">
                <a:solidFill>
                  <a:srgbClr val="0070C0"/>
                </a:solidFill>
              </a:rPr>
              <a:t>Discussion</a:t>
            </a:r>
          </a:p>
        </p:txBody>
      </p:sp>
      <p:sp>
        <p:nvSpPr>
          <p:cNvPr id="5" name="Content Placeholder 4"/>
          <p:cNvSpPr txBox="1">
            <a:spLocks noGrp="1"/>
          </p:cNvSpPr>
          <p:nvPr>
            <p:ph idx="1"/>
          </p:nvPr>
        </p:nvSpPr>
        <p:spPr>
          <a:xfrm>
            <a:off x="1115616" y="2420888"/>
            <a:ext cx="6275040" cy="2246769"/>
          </a:xfrm>
          <a:prstGeom prst="rect">
            <a:avLst/>
          </a:prstGeom>
          <a:noFill/>
        </p:spPr>
        <p:txBody>
          <a:bodyPr wrap="square" rtlCol="0">
            <a:spAutoFit/>
          </a:bodyPr>
          <a:lstStyle/>
          <a:p>
            <a:pPr marL="0" indent="0">
              <a:buNone/>
            </a:pPr>
            <a:r>
              <a:rPr lang="en-GB" sz="2000" dirty="0">
                <a:latin typeface="Arial" panose="020B0604020202020204" pitchFamily="34" charset="0"/>
                <a:cs typeface="Arial" panose="020B0604020202020204" pitchFamily="34" charset="0"/>
              </a:rPr>
              <a:t>Time constraints</a:t>
            </a:r>
          </a:p>
          <a:p>
            <a:pPr marL="0" indent="0">
              <a:buNone/>
            </a:pPr>
            <a:r>
              <a:rPr lang="en-GB" sz="2000" dirty="0">
                <a:latin typeface="Arial" panose="020B0604020202020204" pitchFamily="34" charset="0"/>
                <a:cs typeface="Arial" panose="020B0604020202020204" pitchFamily="34" charset="0"/>
              </a:rPr>
              <a:t>Difficulty getting enough DPPs to meet demand</a:t>
            </a:r>
          </a:p>
          <a:p>
            <a:pPr marL="0" indent="0">
              <a:buNone/>
            </a:pPr>
            <a:r>
              <a:rPr lang="en-GB" sz="2000" dirty="0">
                <a:latin typeface="Arial" panose="020B0604020202020204" pitchFamily="34" charset="0"/>
                <a:cs typeface="Arial" panose="020B0604020202020204" pitchFamily="34" charset="0"/>
              </a:rPr>
              <a:t>Training variation at different HEIs</a:t>
            </a:r>
          </a:p>
          <a:p>
            <a:pPr marL="0" indent="0">
              <a:buNone/>
            </a:pPr>
            <a:r>
              <a:rPr lang="en-GB" sz="2000" dirty="0">
                <a:latin typeface="Arial" panose="020B0604020202020204" pitchFamily="34" charset="0"/>
                <a:cs typeface="Arial" panose="020B0604020202020204" pitchFamily="34" charset="0"/>
              </a:rPr>
              <a:t>When things go wrong</a:t>
            </a:r>
          </a:p>
          <a:p>
            <a:pPr marL="0" indent="0">
              <a:buNone/>
            </a:pPr>
            <a:r>
              <a:rPr lang="en-GB" sz="2000" dirty="0">
                <a:latin typeface="Arial" panose="020B0604020202020204" pitchFamily="34" charset="0"/>
                <a:cs typeface="Arial" panose="020B0604020202020204" pitchFamily="34" charset="0"/>
              </a:rPr>
              <a:t>Imposter syndrome</a:t>
            </a:r>
          </a:p>
          <a:p>
            <a:pPr marL="0" indent="0">
              <a:buNone/>
            </a:pPr>
            <a:r>
              <a:rPr lang="en-GB" sz="2000" dirty="0">
                <a:latin typeface="Arial" panose="020B0604020202020204" pitchFamily="34" charset="0"/>
                <a:cs typeface="Arial" panose="020B0604020202020204" pitchFamily="34" charset="0"/>
              </a:rPr>
              <a:t>Positive feedback! </a:t>
            </a:r>
          </a:p>
        </p:txBody>
      </p:sp>
    </p:spTree>
    <p:extLst>
      <p:ext uri="{BB962C8B-B14F-4D97-AF65-F5344CB8AC3E}">
        <p14:creationId xmlns:p14="http://schemas.microsoft.com/office/powerpoint/2010/main" val="289428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Questions?	</a:t>
            </a:r>
          </a:p>
        </p:txBody>
      </p:sp>
    </p:spTree>
    <p:extLst>
      <p:ext uri="{BB962C8B-B14F-4D97-AF65-F5344CB8AC3E}">
        <p14:creationId xmlns:p14="http://schemas.microsoft.com/office/powerpoint/2010/main" val="113746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GB" dirty="0"/>
              <a:t>History</a:t>
            </a:r>
          </a:p>
        </p:txBody>
      </p:sp>
      <p:sp>
        <p:nvSpPr>
          <p:cNvPr id="3" name="Content Placeholder 2"/>
          <p:cNvSpPr>
            <a:spLocks noGrp="1"/>
          </p:cNvSpPr>
          <p:nvPr>
            <p:ph idx="1"/>
          </p:nvPr>
        </p:nvSpPr>
        <p:spPr>
          <a:xfrm>
            <a:off x="467544" y="2204864"/>
            <a:ext cx="8229600" cy="3633267"/>
          </a:xfrm>
        </p:spPr>
        <p:txBody>
          <a:bodyPr>
            <a:normAutofit/>
          </a:bodyPr>
          <a:lstStyle/>
          <a:p>
            <a:pPr>
              <a:defRPr/>
            </a:pPr>
            <a:r>
              <a:rPr lang="en-GB" sz="1900" b="1" dirty="0"/>
              <a:t>2001-2006</a:t>
            </a:r>
          </a:p>
          <a:p>
            <a:pPr marL="0" indent="0">
              <a:buNone/>
              <a:defRPr/>
            </a:pPr>
            <a:r>
              <a:rPr lang="en-GB" sz="1900" dirty="0"/>
              <a:t>	NPC published different frameworks for different professional 	groups</a:t>
            </a:r>
          </a:p>
          <a:p>
            <a:pPr marL="0" indent="0">
              <a:buNone/>
              <a:defRPr/>
            </a:pPr>
            <a:endParaRPr lang="en-GB" sz="1900" dirty="0"/>
          </a:p>
          <a:p>
            <a:pPr>
              <a:defRPr/>
            </a:pPr>
            <a:r>
              <a:rPr lang="en-GB" sz="1900" b="1" dirty="0"/>
              <a:t>2012</a:t>
            </a:r>
          </a:p>
          <a:p>
            <a:pPr marL="0" lvl="1" indent="0">
              <a:buNone/>
              <a:defRPr/>
            </a:pPr>
            <a:r>
              <a:rPr lang="en-GB" sz="1900" b="1" dirty="0"/>
              <a:t>	</a:t>
            </a:r>
            <a:r>
              <a:rPr lang="en-GB" sz="1900" dirty="0"/>
              <a:t>NPC Single Competency Framework for all Prescribers</a:t>
            </a:r>
          </a:p>
          <a:p>
            <a:pPr marL="0" lvl="1" indent="0">
              <a:buNone/>
              <a:defRPr/>
            </a:pPr>
            <a:endParaRPr lang="en-GB" sz="3300" b="1" dirty="0"/>
          </a:p>
          <a:p>
            <a:pPr marL="457200" lvl="1" indent="0">
              <a:buNone/>
              <a:defRPr/>
            </a:pPr>
            <a:endParaRPr lang="en-GB" dirty="0"/>
          </a:p>
          <a:p>
            <a:endParaRPr lang="en-GB" dirty="0"/>
          </a:p>
        </p:txBody>
      </p:sp>
    </p:spTree>
    <p:extLst>
      <p:ext uri="{BB962C8B-B14F-4D97-AF65-F5344CB8AC3E}">
        <p14:creationId xmlns:p14="http://schemas.microsoft.com/office/powerpoint/2010/main" val="67571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496944" cy="1143000"/>
          </a:xfrm>
        </p:spPr>
        <p:txBody>
          <a:bodyPr>
            <a:noAutofit/>
          </a:bodyPr>
          <a:lstStyle/>
          <a:p>
            <a:r>
              <a:rPr lang="en-GB" sz="3600" dirty="0"/>
              <a:t>NPC Single Competency Framework for all Prescribers (2012)</a:t>
            </a:r>
          </a:p>
        </p:txBody>
      </p:sp>
      <p:pic>
        <p:nvPicPr>
          <p:cNvPr id="4" name="irc_mi" descr="http://www.pharmaceutical-journal.com/Pictures/580xAny/7/6/0/1067760_good-prescribing-14.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195736" y="2420888"/>
            <a:ext cx="4208957" cy="3921299"/>
          </a:xfrm>
        </p:spPr>
      </p:pic>
    </p:spTree>
    <p:extLst>
      <p:ext uri="{BB962C8B-B14F-4D97-AF65-F5344CB8AC3E}">
        <p14:creationId xmlns:p14="http://schemas.microsoft.com/office/powerpoint/2010/main" val="65408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GB" dirty="0"/>
              <a:t>History</a:t>
            </a:r>
          </a:p>
        </p:txBody>
      </p:sp>
      <p:sp>
        <p:nvSpPr>
          <p:cNvPr id="3" name="Content Placeholder 2"/>
          <p:cNvSpPr>
            <a:spLocks noGrp="1"/>
          </p:cNvSpPr>
          <p:nvPr>
            <p:ph idx="1"/>
          </p:nvPr>
        </p:nvSpPr>
        <p:spPr>
          <a:xfrm>
            <a:off x="467544" y="2204864"/>
            <a:ext cx="8229600" cy="3633267"/>
          </a:xfrm>
        </p:spPr>
        <p:txBody>
          <a:bodyPr>
            <a:normAutofit/>
          </a:bodyPr>
          <a:lstStyle/>
          <a:p>
            <a:pPr>
              <a:defRPr/>
            </a:pPr>
            <a:r>
              <a:rPr lang="en-GB" sz="1800" b="1" dirty="0"/>
              <a:t>2001-2006</a:t>
            </a:r>
          </a:p>
          <a:p>
            <a:pPr marL="0" indent="0">
              <a:buNone/>
              <a:defRPr/>
            </a:pPr>
            <a:r>
              <a:rPr lang="en-GB" sz="1800" dirty="0"/>
              <a:t>	NPC published different frameworks for different professional groups</a:t>
            </a:r>
          </a:p>
          <a:p>
            <a:pPr marL="0" indent="0">
              <a:buNone/>
              <a:defRPr/>
            </a:pPr>
            <a:endParaRPr lang="en-GB" sz="1800" dirty="0"/>
          </a:p>
          <a:p>
            <a:pPr>
              <a:defRPr/>
            </a:pPr>
            <a:r>
              <a:rPr lang="en-GB" sz="1800" b="1" dirty="0"/>
              <a:t>2012</a:t>
            </a:r>
          </a:p>
          <a:p>
            <a:pPr marL="0" lvl="1" indent="0">
              <a:buNone/>
              <a:defRPr/>
            </a:pPr>
            <a:r>
              <a:rPr lang="en-GB" sz="1800" b="1" dirty="0"/>
              <a:t>	</a:t>
            </a:r>
            <a:r>
              <a:rPr lang="en-GB" sz="1800" dirty="0"/>
              <a:t>NPC Single Competency Framework for all Prescribers</a:t>
            </a:r>
          </a:p>
          <a:p>
            <a:pPr marL="0" lvl="1" indent="0">
              <a:buNone/>
              <a:defRPr/>
            </a:pPr>
            <a:endParaRPr lang="en-GB" sz="1800" b="1" dirty="0"/>
          </a:p>
          <a:p>
            <a:pPr>
              <a:defRPr/>
            </a:pPr>
            <a:r>
              <a:rPr lang="en-GB" sz="1800" b="1" dirty="0"/>
              <a:t>2016</a:t>
            </a:r>
          </a:p>
          <a:p>
            <a:pPr marL="457200" lvl="1" indent="0">
              <a:buNone/>
              <a:defRPr/>
            </a:pPr>
            <a:r>
              <a:rPr lang="en-GB" sz="1800" dirty="0"/>
              <a:t>	RPS reviewed and published Competency Framework for all 	Prescribers</a:t>
            </a:r>
          </a:p>
          <a:p>
            <a:pPr marL="457200" lvl="1" indent="0">
              <a:buNone/>
              <a:defRPr/>
            </a:pPr>
            <a:endParaRPr lang="en-GB" sz="3300" b="1" dirty="0"/>
          </a:p>
          <a:p>
            <a:pPr marL="457200" lvl="1" indent="0">
              <a:buNone/>
              <a:defRPr/>
            </a:pPr>
            <a:endParaRPr lang="en-GB" dirty="0"/>
          </a:p>
          <a:p>
            <a:endParaRPr lang="en-GB" dirty="0"/>
          </a:p>
        </p:txBody>
      </p:sp>
    </p:spTree>
    <p:extLst>
      <p:ext uri="{BB962C8B-B14F-4D97-AF65-F5344CB8AC3E}">
        <p14:creationId xmlns:p14="http://schemas.microsoft.com/office/powerpoint/2010/main" val="17750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1143000"/>
          </a:xfrm>
        </p:spPr>
        <p:txBody>
          <a:bodyPr>
            <a:normAutofit fontScale="90000"/>
          </a:bodyPr>
          <a:lstStyle/>
          <a:p>
            <a:r>
              <a:rPr lang="en-GB" dirty="0"/>
              <a:t>RPS Competency Framework for all Prescribers (2016)</a:t>
            </a:r>
          </a:p>
        </p:txBody>
      </p:sp>
      <p:pic>
        <p:nvPicPr>
          <p:cNvPr id="10" name="Content Placeholder 9" descr="https://www.rcpjournals.org/content/clinmedicine/16/5/470/F1.large.jpg?width=800&amp;height=600&amp;carousel=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8424936" cy="3168352"/>
          </a:xfrm>
          <a:prstGeom prst="rect">
            <a:avLst/>
          </a:prstGeom>
          <a:noFill/>
          <a:ln>
            <a:noFill/>
          </a:ln>
        </p:spPr>
      </p:pic>
    </p:spTree>
    <p:extLst>
      <p:ext uri="{BB962C8B-B14F-4D97-AF65-F5344CB8AC3E}">
        <p14:creationId xmlns:p14="http://schemas.microsoft.com/office/powerpoint/2010/main" val="77906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GB" dirty="0"/>
              <a:t>History</a:t>
            </a:r>
          </a:p>
        </p:txBody>
      </p:sp>
      <p:sp>
        <p:nvSpPr>
          <p:cNvPr id="3" name="Content Placeholder 2"/>
          <p:cNvSpPr>
            <a:spLocks noGrp="1"/>
          </p:cNvSpPr>
          <p:nvPr>
            <p:ph idx="1"/>
          </p:nvPr>
        </p:nvSpPr>
        <p:spPr>
          <a:xfrm>
            <a:off x="467544" y="2204864"/>
            <a:ext cx="8229600" cy="3633267"/>
          </a:xfrm>
        </p:spPr>
        <p:txBody>
          <a:bodyPr>
            <a:normAutofit fontScale="92500" lnSpcReduction="20000"/>
          </a:bodyPr>
          <a:lstStyle/>
          <a:p>
            <a:pPr>
              <a:defRPr/>
            </a:pPr>
            <a:r>
              <a:rPr lang="en-GB" sz="1800" b="1" dirty="0"/>
              <a:t>2001-2006</a:t>
            </a:r>
          </a:p>
          <a:p>
            <a:pPr marL="0" indent="0">
              <a:buNone/>
              <a:defRPr/>
            </a:pPr>
            <a:r>
              <a:rPr lang="en-GB" sz="1800" dirty="0"/>
              <a:t>	NPC published different frameworks for different professional groups</a:t>
            </a:r>
          </a:p>
          <a:p>
            <a:pPr marL="0" indent="0">
              <a:buNone/>
              <a:defRPr/>
            </a:pPr>
            <a:endParaRPr lang="en-GB" sz="1800" dirty="0"/>
          </a:p>
          <a:p>
            <a:pPr>
              <a:defRPr/>
            </a:pPr>
            <a:r>
              <a:rPr lang="en-GB" sz="1800" b="1" dirty="0"/>
              <a:t>2012</a:t>
            </a:r>
          </a:p>
          <a:p>
            <a:pPr marL="0" lvl="1" indent="0">
              <a:buNone/>
              <a:defRPr/>
            </a:pPr>
            <a:r>
              <a:rPr lang="en-GB" sz="1800" b="1" dirty="0"/>
              <a:t>	</a:t>
            </a:r>
            <a:r>
              <a:rPr lang="en-GB" sz="1800" dirty="0"/>
              <a:t>NPC Single Competency Framework for all Prescribers</a:t>
            </a:r>
          </a:p>
          <a:p>
            <a:pPr marL="0" lvl="1" indent="0">
              <a:buNone/>
              <a:defRPr/>
            </a:pPr>
            <a:endParaRPr lang="en-GB" sz="1800" b="1" dirty="0"/>
          </a:p>
          <a:p>
            <a:pPr>
              <a:defRPr/>
            </a:pPr>
            <a:r>
              <a:rPr lang="en-GB" sz="1800" b="1" dirty="0"/>
              <a:t>2016</a:t>
            </a:r>
          </a:p>
          <a:p>
            <a:pPr marL="457200" lvl="1" indent="0">
              <a:buNone/>
              <a:defRPr/>
            </a:pPr>
            <a:r>
              <a:rPr lang="en-GB" sz="1800" dirty="0"/>
              <a:t>	RPS reviewed and published Competency Framework for all 	Prescribers</a:t>
            </a:r>
          </a:p>
          <a:p>
            <a:pPr marL="457200" lvl="1" indent="0">
              <a:buNone/>
              <a:defRPr/>
            </a:pPr>
            <a:endParaRPr lang="en-GB" sz="1800" dirty="0"/>
          </a:p>
          <a:p>
            <a:pPr marL="365125" lvl="1" indent="-365125">
              <a:buFont typeface="Arial" panose="020B0604020202020204" pitchFamily="34" charset="0"/>
              <a:buChar char="•"/>
              <a:defRPr/>
            </a:pPr>
            <a:r>
              <a:rPr lang="en-GB" sz="1800" b="1" dirty="0"/>
              <a:t>2021</a:t>
            </a:r>
          </a:p>
          <a:p>
            <a:pPr marL="0" lvl="1" indent="0">
              <a:buNone/>
              <a:defRPr/>
            </a:pPr>
            <a:r>
              <a:rPr lang="en-GB" sz="1800" b="1" dirty="0"/>
              <a:t>	</a:t>
            </a:r>
            <a:r>
              <a:rPr lang="en-GB" sz="1800" dirty="0"/>
              <a:t>RPS reviewed and published updated version of the Competency 	Framework for all Prescribers</a:t>
            </a:r>
            <a:endParaRPr lang="en-GB" sz="1400" b="1" dirty="0"/>
          </a:p>
          <a:p>
            <a:pPr marL="457200" lvl="1" indent="0">
              <a:buNone/>
              <a:defRPr/>
            </a:pPr>
            <a:endParaRPr lang="en-GB" sz="3300" b="1" dirty="0"/>
          </a:p>
          <a:p>
            <a:pPr marL="457200" lvl="1" indent="0">
              <a:buNone/>
              <a:defRPr/>
            </a:pPr>
            <a:endParaRPr lang="en-GB" dirty="0"/>
          </a:p>
          <a:p>
            <a:endParaRPr lang="en-GB" dirty="0"/>
          </a:p>
        </p:txBody>
      </p:sp>
    </p:spTree>
    <p:extLst>
      <p:ext uri="{BB962C8B-B14F-4D97-AF65-F5344CB8AC3E}">
        <p14:creationId xmlns:p14="http://schemas.microsoft.com/office/powerpoint/2010/main" val="30576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dirty="0"/>
              <a:t>Updated RPS Competency Framework for all Prescribers</a:t>
            </a:r>
          </a:p>
        </p:txBody>
      </p:sp>
      <p:sp>
        <p:nvSpPr>
          <p:cNvPr id="3" name="Content Placeholder 2"/>
          <p:cNvSpPr>
            <a:spLocks noGrp="1"/>
          </p:cNvSpPr>
          <p:nvPr>
            <p:ph idx="1"/>
          </p:nvPr>
        </p:nvSpPr>
        <p:spPr>
          <a:xfrm>
            <a:off x="467544" y="2276872"/>
            <a:ext cx="8229600" cy="3633267"/>
          </a:xfrm>
        </p:spPr>
        <p:txBody>
          <a:bodyPr/>
          <a:lstStyle/>
          <a:p>
            <a:pPr marL="0" indent="0">
              <a:buNone/>
            </a:pPr>
            <a:r>
              <a:rPr lang="en-GB" sz="2400" i="1" dirty="0"/>
              <a:t>Assessing the patient (additional statements)</a:t>
            </a:r>
          </a:p>
          <a:p>
            <a:pPr marL="0" indent="0">
              <a:buNone/>
            </a:pPr>
            <a:endParaRPr lang="en-GB" i="1" dirty="0"/>
          </a:p>
        </p:txBody>
      </p:sp>
      <p:graphicFrame>
        <p:nvGraphicFramePr>
          <p:cNvPr id="4" name="Table 3"/>
          <p:cNvGraphicFramePr>
            <a:graphicFrameLocks noGrp="1"/>
          </p:cNvGraphicFramePr>
          <p:nvPr>
            <p:extLst>
              <p:ext uri="{D42A27DB-BD31-4B8C-83A1-F6EECF244321}">
                <p14:modId xmlns:p14="http://schemas.microsoft.com/office/powerpoint/2010/main" val="516199570"/>
              </p:ext>
            </p:extLst>
          </p:nvPr>
        </p:nvGraphicFramePr>
        <p:xfrm>
          <a:off x="539552" y="2708920"/>
          <a:ext cx="7941568" cy="3032760"/>
        </p:xfrm>
        <a:graphic>
          <a:graphicData uri="http://schemas.openxmlformats.org/drawingml/2006/table">
            <a:tbl>
              <a:tblPr firstRow="1" firstCol="1" bandRow="1"/>
              <a:tblGrid>
                <a:gridCol w="7941568">
                  <a:extLst>
                    <a:ext uri="{9D8B030D-6E8A-4147-A177-3AD203B41FA5}">
                      <a16:colId xmlns:a16="http://schemas.microsoft.com/office/drawing/2014/main" val="20000"/>
                    </a:ext>
                  </a:extLst>
                </a:gridCol>
              </a:tblGrid>
              <a:tr h="274125">
                <a:tc>
                  <a:txBody>
                    <a:bodyPr/>
                    <a:lstStyle/>
                    <a:p>
                      <a:pPr>
                        <a:lnSpc>
                          <a:spcPct val="115000"/>
                        </a:lnSpc>
                        <a:spcAft>
                          <a:spcPts val="0"/>
                        </a:spcAft>
                      </a:pPr>
                      <a:r>
                        <a:rPr lang="en-GB" sz="1800" dirty="0">
                          <a:effectLst/>
                          <a:latin typeface="Arial"/>
                          <a:ea typeface="Calibri"/>
                          <a:cs typeface="Times New Roman"/>
                        </a:rPr>
                        <a:t>1.1 Undertakes the consultation in an appropriate setting.</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125">
                <a:tc>
                  <a:txBody>
                    <a:bodyPr/>
                    <a:lstStyle/>
                    <a:p>
                      <a:pPr>
                        <a:lnSpc>
                          <a:spcPct val="115000"/>
                        </a:lnSpc>
                        <a:spcAft>
                          <a:spcPts val="800"/>
                        </a:spcAft>
                      </a:pPr>
                      <a:r>
                        <a:rPr lang="en-GB" sz="1800" dirty="0">
                          <a:effectLst/>
                          <a:latin typeface="Arial"/>
                          <a:ea typeface="Calibri"/>
                          <a:cs typeface="Times New Roman"/>
                        </a:rPr>
                        <a:t>1.2 Considers patient dignity, capacity, consent and confidentiality.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7122">
                <a:tc>
                  <a:txBody>
                    <a:bodyPr/>
                    <a:lstStyle/>
                    <a:p>
                      <a:pPr>
                        <a:lnSpc>
                          <a:spcPct val="115000"/>
                        </a:lnSpc>
                        <a:spcAft>
                          <a:spcPts val="800"/>
                        </a:spcAft>
                      </a:pPr>
                      <a:r>
                        <a:rPr lang="en-GB" sz="1800" dirty="0">
                          <a:effectLst/>
                          <a:latin typeface="Arial"/>
                          <a:ea typeface="Calibri"/>
                          <a:cs typeface="Times New Roman"/>
                        </a:rPr>
                        <a:t>1.3 Introduces self and prescribing role to the patient/carer and confirms patient/carer identity.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7122">
                <a:tc>
                  <a:txBody>
                    <a:bodyPr/>
                    <a:lstStyle/>
                    <a:p>
                      <a:pPr>
                        <a:lnSpc>
                          <a:spcPct val="115000"/>
                        </a:lnSpc>
                        <a:spcAft>
                          <a:spcPts val="800"/>
                        </a:spcAft>
                      </a:pPr>
                      <a:r>
                        <a:rPr lang="en-GB" sz="1800" dirty="0">
                          <a:effectLst/>
                          <a:latin typeface="Arial"/>
                          <a:ea typeface="Calibri"/>
                          <a:cs typeface="Times New Roman"/>
                        </a:rPr>
                        <a:t>1.4 Assesses the communication needs of the patient/carer and adapts</a:t>
                      </a:r>
                      <a:r>
                        <a:rPr lang="en-GB" sz="1800" baseline="30000" dirty="0">
                          <a:effectLst/>
                          <a:latin typeface="Arial"/>
                          <a:ea typeface="Calibri"/>
                          <a:cs typeface="Times New Roman"/>
                        </a:rPr>
                        <a:t> </a:t>
                      </a:r>
                      <a:r>
                        <a:rPr lang="en-GB" sz="1800" dirty="0">
                          <a:effectLst/>
                          <a:latin typeface="Arial"/>
                          <a:ea typeface="Calibri"/>
                          <a:cs typeface="Times New Roman"/>
                        </a:rPr>
                        <a:t>consultation appropriately.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7122">
                <a:tc>
                  <a:txBody>
                    <a:bodyPr/>
                    <a:lstStyle/>
                    <a:p>
                      <a:pPr>
                        <a:lnSpc>
                          <a:spcPct val="115000"/>
                        </a:lnSpc>
                        <a:spcAft>
                          <a:spcPts val="800"/>
                        </a:spcAft>
                      </a:pPr>
                      <a:r>
                        <a:rPr lang="en-GB" sz="1800" dirty="0">
                          <a:effectLst/>
                          <a:latin typeface="Arial"/>
                          <a:ea typeface="Calibri"/>
                          <a:cs typeface="Times New Roman"/>
                        </a:rPr>
                        <a:t>1.5 Demonstrates good consultation skills</a:t>
                      </a:r>
                      <a:r>
                        <a:rPr lang="en-GB" sz="1800" baseline="30000" dirty="0">
                          <a:effectLst/>
                          <a:latin typeface="Arial"/>
                          <a:ea typeface="Calibri"/>
                          <a:cs typeface="Times New Roman"/>
                        </a:rPr>
                        <a:t> </a:t>
                      </a:r>
                      <a:r>
                        <a:rPr lang="en-GB" sz="1800" dirty="0">
                          <a:effectLst/>
                          <a:latin typeface="Arial"/>
                          <a:ea typeface="Calibri"/>
                          <a:cs typeface="Times New Roman"/>
                        </a:rPr>
                        <a:t>and builds rapport with the patient/carer.</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7122">
                <a:tc>
                  <a:txBody>
                    <a:bodyPr/>
                    <a:lstStyle/>
                    <a:p>
                      <a:pPr>
                        <a:lnSpc>
                          <a:spcPct val="115000"/>
                        </a:lnSpc>
                        <a:spcAft>
                          <a:spcPts val="800"/>
                        </a:spcAft>
                      </a:pPr>
                      <a:r>
                        <a:rPr lang="en-GB" sz="1800" b="0" i="0" kern="1200" dirty="0">
                          <a:solidFill>
                            <a:schemeClr val="tx1"/>
                          </a:solidFill>
                          <a:effectLst/>
                          <a:latin typeface="+mn-lt"/>
                          <a:ea typeface="+mn-ea"/>
                          <a:cs typeface="+mn-cs"/>
                        </a:rPr>
                        <a:t>1.8 Identifies and addresses potential vulnerabilities that may be causing the </a:t>
                      </a:r>
                      <a:r>
                        <a:rPr lang="en-GB" sz="1800" b="0" i="0" u="none" kern="1200" dirty="0">
                          <a:solidFill>
                            <a:schemeClr val="tx1"/>
                          </a:solidFill>
                          <a:effectLst/>
                          <a:latin typeface="+mn-lt"/>
                          <a:ea typeface="+mn-ea"/>
                          <a:cs typeface="+mn-cs"/>
                        </a:rPr>
                        <a:t>patient/carer </a:t>
                      </a:r>
                      <a:r>
                        <a:rPr lang="en-GB" sz="1800" b="0" i="0" kern="1200" dirty="0">
                          <a:solidFill>
                            <a:schemeClr val="tx1"/>
                          </a:solidFill>
                          <a:effectLst/>
                          <a:latin typeface="+mn-lt"/>
                          <a:ea typeface="+mn-ea"/>
                          <a:cs typeface="+mn-cs"/>
                        </a:rPr>
                        <a:t>to seek treatment.</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572622"/>
                  </a:ext>
                </a:extLst>
              </a:tr>
            </a:tbl>
          </a:graphicData>
        </a:graphic>
      </p:graphicFrame>
    </p:spTree>
    <p:extLst>
      <p:ext uri="{BB962C8B-B14F-4D97-AF65-F5344CB8AC3E}">
        <p14:creationId xmlns:p14="http://schemas.microsoft.com/office/powerpoint/2010/main" val="3126589823"/>
      </p:ext>
    </p:extLst>
  </p:cSld>
  <p:clrMapOvr>
    <a:masterClrMapping/>
  </p:clrMapOvr>
</p:sld>
</file>

<file path=ppt/theme/theme1.xml><?xml version="1.0" encoding="utf-8"?>
<a:theme xmlns:a="http://schemas.openxmlformats.org/drawingml/2006/main" name="Office Theme">
  <a:themeElements>
    <a:clrScheme name="LiA">
      <a:dk1>
        <a:sysClr val="windowText" lastClr="000000"/>
      </a:dk1>
      <a:lt1>
        <a:sysClr val="window" lastClr="FFFFFF"/>
      </a:lt1>
      <a:dk2>
        <a:srgbClr val="1F497D"/>
      </a:dk2>
      <a:lt2>
        <a:srgbClr val="EEECE1"/>
      </a:lt2>
      <a:accent1>
        <a:srgbClr val="82459A"/>
      </a:accent1>
      <a:accent2>
        <a:srgbClr val="00AEEF"/>
      </a:accent2>
      <a:accent3>
        <a:srgbClr val="007AC3"/>
      </a:accent3>
      <a:accent4>
        <a:srgbClr val="5C54A4"/>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1779</Words>
  <Application>Microsoft Office PowerPoint</Application>
  <PresentationFormat>On-screen Show (4:3)</PresentationFormat>
  <Paragraphs>262</Paragraphs>
  <Slides>33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Poppins</vt:lpstr>
      <vt:lpstr>Office Theme</vt:lpstr>
      <vt:lpstr>Improving Prescribing Practice &amp; Competence:      Using the national prescribing competency framework  Rhea Crighton Clinical Matron for Cancer Services Sally Jarmain  Non-Medical Prescribing Lead </vt:lpstr>
      <vt:lpstr>Overview</vt:lpstr>
      <vt:lpstr>Why do we need a competency framework for prescribers?</vt:lpstr>
      <vt:lpstr>History</vt:lpstr>
      <vt:lpstr>NPC Single Competency Framework for all Prescribers (2012)</vt:lpstr>
      <vt:lpstr>History</vt:lpstr>
      <vt:lpstr>RPS Competency Framework for all Prescribers (2016)</vt:lpstr>
      <vt:lpstr>History</vt:lpstr>
      <vt:lpstr>Updated RPS Competency Framework for all Prescribers</vt:lpstr>
      <vt:lpstr>Updated RPS Competency Framework for all Prescribers</vt:lpstr>
      <vt:lpstr>Review of RPS Competency Framework for all Prescribers</vt:lpstr>
      <vt:lpstr>Review of RPS Competency Framework for all Prescribers</vt:lpstr>
      <vt:lpstr>Updated RPS Competency Framework for all Prescribers</vt:lpstr>
      <vt:lpstr>Review of RPS Competency Framework for all Prescribers</vt:lpstr>
      <vt:lpstr>Review of RPS Competency Framework for all Prescribers</vt:lpstr>
      <vt:lpstr>Review of RPS Competency Framework for all Prescribers</vt:lpstr>
      <vt:lpstr>RPS Competency Framework as part of annual declaration</vt:lpstr>
      <vt:lpstr>RPS Competency Framework to expand scope of practice</vt:lpstr>
      <vt:lpstr>Competency 1 – Assess the patient</vt:lpstr>
      <vt:lpstr>Competency 2 – Evidence based options Competency 3 – Shared decision making</vt:lpstr>
      <vt:lpstr>Competency 4 - Prescribe</vt:lpstr>
      <vt:lpstr>Competency 5 – Provide information</vt:lpstr>
      <vt:lpstr>Competency 6 - Monitor and Review</vt:lpstr>
      <vt:lpstr>Prescribing Governance</vt:lpstr>
      <vt:lpstr>RPS Competency Framework for Designated Prescribing Practitioners </vt:lpstr>
      <vt:lpstr>Designated Prescribing Practitioner</vt:lpstr>
      <vt:lpstr>RPS Competency Framework for DPPs</vt:lpstr>
      <vt:lpstr>RPS Competency Framework for DPPs</vt:lpstr>
      <vt:lpstr>Local Implementation</vt:lpstr>
      <vt:lpstr>NMP application form</vt:lpstr>
      <vt:lpstr>Trust Training</vt:lpstr>
      <vt:lpstr>Discussion</vt:lpstr>
      <vt:lpstr>Questions? </vt:lpstr>
    </vt:vector>
  </TitlesOfParts>
  <Company>Northern Devon Healthcare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Hartstein, Helen</dc:creator>
  <cp:lastModifiedBy>sally.jarmain@gmail.com</cp:lastModifiedBy>
  <cp:revision>34</cp:revision>
  <dcterms:created xsi:type="dcterms:W3CDTF">2015-06-15T14:24:28Z</dcterms:created>
  <dcterms:modified xsi:type="dcterms:W3CDTF">2022-06-06T12:28:15Z</dcterms:modified>
</cp:coreProperties>
</file>