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Lst>
  <p:notesMasterIdLst>
    <p:notesMasterId r:id="rId20"/>
  </p:notesMasterIdLst>
  <p:sldIdLst>
    <p:sldId id="256" r:id="rId3"/>
    <p:sldId id="271" r:id="rId4"/>
    <p:sldId id="316" r:id="rId5"/>
    <p:sldId id="301" r:id="rId6"/>
    <p:sldId id="309" r:id="rId7"/>
    <p:sldId id="310" r:id="rId8"/>
    <p:sldId id="317" r:id="rId9"/>
    <p:sldId id="313" r:id="rId10"/>
    <p:sldId id="312" r:id="rId11"/>
    <p:sldId id="304" r:id="rId12"/>
    <p:sldId id="303" r:id="rId13"/>
    <p:sldId id="305" r:id="rId14"/>
    <p:sldId id="308" r:id="rId15"/>
    <p:sldId id="289" r:id="rId16"/>
    <p:sldId id="306" r:id="rId17"/>
    <p:sldId id="315" r:id="rId18"/>
    <p:sldId id="31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1AB4A-306A-4C7B-9692-D07E14ED7303}" v="18" dt="2022-06-02T21:10:28.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12" autoAdjust="0"/>
    <p:restoredTop sz="94660"/>
  </p:normalViewPr>
  <p:slideViewPr>
    <p:cSldViewPr snapToGrid="0">
      <p:cViewPr varScale="1">
        <p:scale>
          <a:sx n="107" d="100"/>
          <a:sy n="107" d="100"/>
        </p:scale>
        <p:origin x="2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Alexander" userId="54c1361a-9ab9-4a88-bcd9-ffee465694c7" providerId="ADAL" clId="{9011AB4A-306A-4C7B-9692-D07E14ED7303}"/>
    <pc:docChg chg="undo custSel addSld delSld modSld sldOrd">
      <pc:chgData name="Angela Alexander" userId="54c1361a-9ab9-4a88-bcd9-ffee465694c7" providerId="ADAL" clId="{9011AB4A-306A-4C7B-9692-D07E14ED7303}" dt="2022-06-02T21:12:28.403" v="459" actId="1076"/>
      <pc:docMkLst>
        <pc:docMk/>
      </pc:docMkLst>
      <pc:sldChg chg="modSp mod">
        <pc:chgData name="Angela Alexander" userId="54c1361a-9ab9-4a88-bcd9-ffee465694c7" providerId="ADAL" clId="{9011AB4A-306A-4C7B-9692-D07E14ED7303}" dt="2022-05-30T12:39:22.554" v="1" actId="20577"/>
        <pc:sldMkLst>
          <pc:docMk/>
          <pc:sldMk cId="2671001630" sldId="301"/>
        </pc:sldMkLst>
        <pc:spChg chg="mod">
          <ac:chgData name="Angela Alexander" userId="54c1361a-9ab9-4a88-bcd9-ffee465694c7" providerId="ADAL" clId="{9011AB4A-306A-4C7B-9692-D07E14ED7303}" dt="2022-05-30T12:39:22.554" v="1" actId="20577"/>
          <ac:spMkLst>
            <pc:docMk/>
            <pc:sldMk cId="2671001630" sldId="301"/>
            <ac:spMk id="4" creationId="{3080E452-9EDE-4883-AA3B-0C7593815A1A}"/>
          </ac:spMkLst>
        </pc:spChg>
      </pc:sldChg>
      <pc:sldChg chg="del">
        <pc:chgData name="Angela Alexander" userId="54c1361a-9ab9-4a88-bcd9-ffee465694c7" providerId="ADAL" clId="{9011AB4A-306A-4C7B-9692-D07E14ED7303}" dt="2022-05-30T12:41:39.430" v="10" actId="47"/>
        <pc:sldMkLst>
          <pc:docMk/>
          <pc:sldMk cId="3231873683" sldId="302"/>
        </pc:sldMkLst>
      </pc:sldChg>
      <pc:sldChg chg="modSp del mod">
        <pc:chgData name="Angela Alexander" userId="54c1361a-9ab9-4a88-bcd9-ffee465694c7" providerId="ADAL" clId="{9011AB4A-306A-4C7B-9692-D07E14ED7303}" dt="2022-06-02T21:10:54.444" v="453" actId="47"/>
        <pc:sldMkLst>
          <pc:docMk/>
          <pc:sldMk cId="323593275" sldId="311"/>
        </pc:sldMkLst>
        <pc:spChg chg="mod">
          <ac:chgData name="Angela Alexander" userId="54c1361a-9ab9-4a88-bcd9-ffee465694c7" providerId="ADAL" clId="{9011AB4A-306A-4C7B-9692-D07E14ED7303}" dt="2022-06-02T21:09:33.892" v="436" actId="20577"/>
          <ac:spMkLst>
            <pc:docMk/>
            <pc:sldMk cId="323593275" sldId="311"/>
            <ac:spMk id="2" creationId="{A8491C2B-37B2-4773-81AA-6EE79BD64FF5}"/>
          </ac:spMkLst>
        </pc:spChg>
        <pc:graphicFrameChg chg="mod modGraphic">
          <ac:chgData name="Angela Alexander" userId="54c1361a-9ab9-4a88-bcd9-ffee465694c7" providerId="ADAL" clId="{9011AB4A-306A-4C7B-9692-D07E14ED7303}" dt="2022-06-02T21:10:44.900" v="452" actId="947"/>
          <ac:graphicFrameMkLst>
            <pc:docMk/>
            <pc:sldMk cId="323593275" sldId="311"/>
            <ac:graphicFrameMk id="6" creationId="{979F8A35-D63E-4027-B9FD-FDE6A5344C3E}"/>
          </ac:graphicFrameMkLst>
        </pc:graphicFrameChg>
      </pc:sldChg>
      <pc:sldChg chg="modSp new del mod">
        <pc:chgData name="Angela Alexander" userId="54c1361a-9ab9-4a88-bcd9-ffee465694c7" providerId="ADAL" clId="{9011AB4A-306A-4C7B-9692-D07E14ED7303}" dt="2022-05-30T12:41:23.330" v="6" actId="47"/>
        <pc:sldMkLst>
          <pc:docMk/>
          <pc:sldMk cId="2298548127" sldId="312"/>
        </pc:sldMkLst>
        <pc:spChg chg="mod">
          <ac:chgData name="Angela Alexander" userId="54c1361a-9ab9-4a88-bcd9-ffee465694c7" providerId="ADAL" clId="{9011AB4A-306A-4C7B-9692-D07E14ED7303}" dt="2022-05-30T12:41:07.208" v="4" actId="1076"/>
          <ac:spMkLst>
            <pc:docMk/>
            <pc:sldMk cId="2298548127" sldId="312"/>
            <ac:spMk id="3" creationId="{22E86519-E3B2-458C-D77F-53BFB19AE366}"/>
          </ac:spMkLst>
        </pc:spChg>
      </pc:sldChg>
      <pc:sldChg chg="add">
        <pc:chgData name="Angela Alexander" userId="54c1361a-9ab9-4a88-bcd9-ffee465694c7" providerId="ADAL" clId="{9011AB4A-306A-4C7B-9692-D07E14ED7303}" dt="2022-05-30T12:41:30.612" v="8" actId="2890"/>
        <pc:sldMkLst>
          <pc:docMk/>
          <pc:sldMk cId="3409686266" sldId="312"/>
        </pc:sldMkLst>
      </pc:sldChg>
      <pc:sldChg chg="addSp delSp modSp add del mod">
        <pc:chgData name="Angela Alexander" userId="54c1361a-9ab9-4a88-bcd9-ffee465694c7" providerId="ADAL" clId="{9011AB4A-306A-4C7B-9692-D07E14ED7303}" dt="2022-05-30T12:48:00.581" v="37" actId="47"/>
        <pc:sldMkLst>
          <pc:docMk/>
          <pc:sldMk cId="976845576" sldId="313"/>
        </pc:sldMkLst>
        <pc:spChg chg="add del">
          <ac:chgData name="Angela Alexander" userId="54c1361a-9ab9-4a88-bcd9-ffee465694c7" providerId="ADAL" clId="{9011AB4A-306A-4C7B-9692-D07E14ED7303}" dt="2022-05-30T12:47:37.655" v="36" actId="22"/>
          <ac:spMkLst>
            <pc:docMk/>
            <pc:sldMk cId="976845576" sldId="313"/>
            <ac:spMk id="7" creationId="{BE013047-EB5D-6C00-A253-8C2DEB539381}"/>
          </ac:spMkLst>
        </pc:spChg>
        <pc:graphicFrameChg chg="add del">
          <ac:chgData name="Angela Alexander" userId="54c1361a-9ab9-4a88-bcd9-ffee465694c7" providerId="ADAL" clId="{9011AB4A-306A-4C7B-9692-D07E14ED7303}" dt="2022-05-30T12:47:32.405" v="35" actId="3680"/>
          <ac:graphicFrameMkLst>
            <pc:docMk/>
            <pc:sldMk cId="976845576" sldId="313"/>
            <ac:graphicFrameMk id="4" creationId="{1A575E26-54A8-737A-C0F5-0B441B5F0C69}"/>
          </ac:graphicFrameMkLst>
        </pc:graphicFrameChg>
        <pc:graphicFrameChg chg="del">
          <ac:chgData name="Angela Alexander" userId="54c1361a-9ab9-4a88-bcd9-ffee465694c7" providerId="ADAL" clId="{9011AB4A-306A-4C7B-9692-D07E14ED7303}" dt="2022-05-30T12:45:33.962" v="31" actId="478"/>
          <ac:graphicFrameMkLst>
            <pc:docMk/>
            <pc:sldMk cId="976845576" sldId="313"/>
            <ac:graphicFrameMk id="6" creationId="{979F8A35-D63E-4027-B9FD-FDE6A5344C3E}"/>
          </ac:graphicFrameMkLst>
        </pc:graphicFrameChg>
      </pc:sldChg>
      <pc:sldChg chg="add del">
        <pc:chgData name="Angela Alexander" userId="54c1361a-9ab9-4a88-bcd9-ffee465694c7" providerId="ADAL" clId="{9011AB4A-306A-4C7B-9692-D07E14ED7303}" dt="2022-05-30T12:41:24.963" v="7" actId="47"/>
        <pc:sldMkLst>
          <pc:docMk/>
          <pc:sldMk cId="2422414174" sldId="313"/>
        </pc:sldMkLst>
      </pc:sldChg>
      <pc:sldChg chg="modSp add mod">
        <pc:chgData name="Angela Alexander" userId="54c1361a-9ab9-4a88-bcd9-ffee465694c7" providerId="ADAL" clId="{9011AB4A-306A-4C7B-9692-D07E14ED7303}" dt="2022-05-30T12:54:58.308" v="69" actId="14100"/>
        <pc:sldMkLst>
          <pc:docMk/>
          <pc:sldMk cId="3087486591" sldId="313"/>
        </pc:sldMkLst>
        <pc:spChg chg="mod">
          <ac:chgData name="Angela Alexander" userId="54c1361a-9ab9-4a88-bcd9-ffee465694c7" providerId="ADAL" clId="{9011AB4A-306A-4C7B-9692-D07E14ED7303}" dt="2022-05-30T12:53:36.378" v="67" actId="14100"/>
          <ac:spMkLst>
            <pc:docMk/>
            <pc:sldMk cId="3087486591" sldId="313"/>
            <ac:spMk id="2" creationId="{A8491C2B-37B2-4773-81AA-6EE79BD64FF5}"/>
          </ac:spMkLst>
        </pc:spChg>
        <pc:graphicFrameChg chg="mod modGraphic">
          <ac:chgData name="Angela Alexander" userId="54c1361a-9ab9-4a88-bcd9-ffee465694c7" providerId="ADAL" clId="{9011AB4A-306A-4C7B-9692-D07E14ED7303}" dt="2022-05-30T12:54:58.308" v="69" actId="14100"/>
          <ac:graphicFrameMkLst>
            <pc:docMk/>
            <pc:sldMk cId="3087486591" sldId="313"/>
            <ac:graphicFrameMk id="6" creationId="{979F8A35-D63E-4027-B9FD-FDE6A5344C3E}"/>
          </ac:graphicFrameMkLst>
        </pc:graphicFrameChg>
      </pc:sldChg>
      <pc:sldChg chg="addSp delSp modSp new mod setBg setClrOvrMap">
        <pc:chgData name="Angela Alexander" userId="54c1361a-9ab9-4a88-bcd9-ffee465694c7" providerId="ADAL" clId="{9011AB4A-306A-4C7B-9692-D07E14ED7303}" dt="2022-06-02T21:00:48.043" v="335" actId="14100"/>
        <pc:sldMkLst>
          <pc:docMk/>
          <pc:sldMk cId="4269206192" sldId="314"/>
        </pc:sldMkLst>
        <pc:spChg chg="mod">
          <ac:chgData name="Angela Alexander" userId="54c1361a-9ab9-4a88-bcd9-ffee465694c7" providerId="ADAL" clId="{9011AB4A-306A-4C7B-9692-D07E14ED7303}" dt="2022-05-31T16:18:36.115" v="149" actId="26606"/>
          <ac:spMkLst>
            <pc:docMk/>
            <pc:sldMk cId="4269206192" sldId="314"/>
            <ac:spMk id="2" creationId="{DB56882D-123A-A93D-0D1A-8745317EDCB5}"/>
          </ac:spMkLst>
        </pc:spChg>
        <pc:spChg chg="add del mod">
          <ac:chgData name="Angela Alexander" userId="54c1361a-9ab9-4a88-bcd9-ffee465694c7" providerId="ADAL" clId="{9011AB4A-306A-4C7B-9692-D07E14ED7303}" dt="2022-06-02T21:00:48.043" v="335" actId="14100"/>
          <ac:spMkLst>
            <pc:docMk/>
            <pc:sldMk cId="4269206192" sldId="314"/>
            <ac:spMk id="3" creationId="{F42E1AF7-A4E8-AE7E-C726-C3D58215A547}"/>
          </ac:spMkLst>
        </pc:spChg>
        <pc:spChg chg="add">
          <ac:chgData name="Angela Alexander" userId="54c1361a-9ab9-4a88-bcd9-ffee465694c7" providerId="ADAL" clId="{9011AB4A-306A-4C7B-9692-D07E14ED7303}" dt="2022-05-31T16:18:36.115" v="149" actId="26606"/>
          <ac:spMkLst>
            <pc:docMk/>
            <pc:sldMk cId="4269206192" sldId="314"/>
            <ac:spMk id="5" creationId="{AD21898E-86C0-4C8A-A76C-DF33E844C87A}"/>
          </ac:spMkLst>
        </pc:spChg>
        <pc:spChg chg="add">
          <ac:chgData name="Angela Alexander" userId="54c1361a-9ab9-4a88-bcd9-ffee465694c7" providerId="ADAL" clId="{9011AB4A-306A-4C7B-9692-D07E14ED7303}" dt="2022-05-31T16:18:36.115" v="149" actId="26606"/>
          <ac:spMkLst>
            <pc:docMk/>
            <pc:sldMk cId="4269206192" sldId="314"/>
            <ac:spMk id="6" creationId="{5C8F04BD-D093-45D0-B54C-50FDB308B4EE}"/>
          </ac:spMkLst>
        </pc:spChg>
        <pc:spChg chg="add del">
          <ac:chgData name="Angela Alexander" userId="54c1361a-9ab9-4a88-bcd9-ffee465694c7" providerId="ADAL" clId="{9011AB4A-306A-4C7B-9692-D07E14ED7303}" dt="2022-05-31T16:18:09.491" v="148" actId="26606"/>
          <ac:spMkLst>
            <pc:docMk/>
            <pc:sldMk cId="4269206192" sldId="314"/>
            <ac:spMk id="8" creationId="{66B332A4-D438-4773-A77F-5ED49A448D9D}"/>
          </ac:spMkLst>
        </pc:spChg>
        <pc:spChg chg="add del">
          <ac:chgData name="Angela Alexander" userId="54c1361a-9ab9-4a88-bcd9-ffee465694c7" providerId="ADAL" clId="{9011AB4A-306A-4C7B-9692-D07E14ED7303}" dt="2022-05-31T16:18:09.491" v="148" actId="26606"/>
          <ac:spMkLst>
            <pc:docMk/>
            <pc:sldMk cId="4269206192" sldId="314"/>
            <ac:spMk id="10" creationId="{DF9AD32D-FF05-44F4-BD4D-9CEE89B71EB9}"/>
          </ac:spMkLst>
        </pc:spChg>
      </pc:sldChg>
      <pc:sldChg chg="addSp delSp modSp new mod modClrScheme chgLayout">
        <pc:chgData name="Angela Alexander" userId="54c1361a-9ab9-4a88-bcd9-ffee465694c7" providerId="ADAL" clId="{9011AB4A-306A-4C7B-9692-D07E14ED7303}" dt="2022-06-02T21:12:28.403" v="459" actId="1076"/>
        <pc:sldMkLst>
          <pc:docMk/>
          <pc:sldMk cId="4267364475" sldId="315"/>
        </pc:sldMkLst>
        <pc:spChg chg="del">
          <ac:chgData name="Angela Alexander" userId="54c1361a-9ab9-4a88-bcd9-ffee465694c7" providerId="ADAL" clId="{9011AB4A-306A-4C7B-9692-D07E14ED7303}" dt="2022-05-31T16:14:05.600" v="113" actId="700"/>
          <ac:spMkLst>
            <pc:docMk/>
            <pc:sldMk cId="4267364475" sldId="315"/>
            <ac:spMk id="2" creationId="{AEF6F7A4-AD9D-D6AD-E915-5552DD571863}"/>
          </ac:spMkLst>
        </pc:spChg>
        <pc:spChg chg="del">
          <ac:chgData name="Angela Alexander" userId="54c1361a-9ab9-4a88-bcd9-ffee465694c7" providerId="ADAL" clId="{9011AB4A-306A-4C7B-9692-D07E14ED7303}" dt="2022-05-31T16:13:40.282" v="109" actId="931"/>
          <ac:spMkLst>
            <pc:docMk/>
            <pc:sldMk cId="4267364475" sldId="315"/>
            <ac:spMk id="3" creationId="{5F48C595-C709-CA9B-2103-51257F48BB76}"/>
          </ac:spMkLst>
        </pc:spChg>
        <pc:spChg chg="add mod">
          <ac:chgData name="Angela Alexander" userId="54c1361a-9ab9-4a88-bcd9-ffee465694c7" providerId="ADAL" clId="{9011AB4A-306A-4C7B-9692-D07E14ED7303}" dt="2022-06-02T21:12:28.403" v="459" actId="1076"/>
          <ac:spMkLst>
            <pc:docMk/>
            <pc:sldMk cId="4267364475" sldId="315"/>
            <ac:spMk id="49" creationId="{849893C9-DF3E-4C44-84C3-D6C98CF44D12}"/>
          </ac:spMkLst>
        </pc:spChg>
        <pc:spChg chg="add mod">
          <ac:chgData name="Angela Alexander" userId="54c1361a-9ab9-4a88-bcd9-ffee465694c7" providerId="ADAL" clId="{9011AB4A-306A-4C7B-9692-D07E14ED7303}" dt="2022-06-02T21:12:16.588" v="458" actId="14100"/>
          <ac:spMkLst>
            <pc:docMk/>
            <pc:sldMk cId="4267364475" sldId="315"/>
            <ac:spMk id="89" creationId="{92266A85-2AEF-429B-A609-784B959E2B5B}"/>
          </ac:spMkLst>
        </pc:spChg>
        <pc:grpChg chg="add del mod">
          <ac:chgData name="Angela Alexander" userId="54c1361a-9ab9-4a88-bcd9-ffee465694c7" providerId="ADAL" clId="{9011AB4A-306A-4C7B-9692-D07E14ED7303}" dt="2022-05-31T16:16:50.546" v="146" actId="34122"/>
          <ac:grpSpMkLst>
            <pc:docMk/>
            <pc:sldMk cId="4267364475" sldId="315"/>
            <ac:grpSpMk id="12" creationId="{95E0FEFA-E258-1B3E-DE01-C76E381733D4}"/>
          </ac:grpSpMkLst>
        </pc:grpChg>
        <pc:grpChg chg="del mod">
          <ac:chgData name="Angela Alexander" userId="54c1361a-9ab9-4a88-bcd9-ffee465694c7" providerId="ADAL" clId="{9011AB4A-306A-4C7B-9692-D07E14ED7303}" dt="2022-05-31T16:15:51.533" v="130"/>
          <ac:grpSpMkLst>
            <pc:docMk/>
            <pc:sldMk cId="4267364475" sldId="315"/>
            <ac:grpSpMk id="15" creationId="{F1FCD31B-E533-6B67-4822-8508AED0494E}"/>
          </ac:grpSpMkLst>
        </pc:grpChg>
        <pc:grpChg chg="del mod">
          <ac:chgData name="Angela Alexander" userId="54c1361a-9ab9-4a88-bcd9-ffee465694c7" providerId="ADAL" clId="{9011AB4A-306A-4C7B-9692-D07E14ED7303}" dt="2022-05-31T16:16:05.492" v="141"/>
          <ac:grpSpMkLst>
            <pc:docMk/>
            <pc:sldMk cId="4267364475" sldId="315"/>
            <ac:grpSpMk id="17" creationId="{B2CD7BC0-56CD-1116-97B0-B13EAC9D2902}"/>
          </ac:grpSpMkLst>
        </pc:grpChg>
        <pc:grpChg chg="add del mod">
          <ac:chgData name="Angela Alexander" userId="54c1361a-9ab9-4a88-bcd9-ffee465694c7" providerId="ADAL" clId="{9011AB4A-306A-4C7B-9692-D07E14ED7303}" dt="2022-05-31T16:16:50.546" v="146" actId="34122"/>
          <ac:grpSpMkLst>
            <pc:docMk/>
            <pc:sldMk cId="4267364475" sldId="315"/>
            <ac:grpSpMk id="28" creationId="{EBB47348-B9AD-A57D-4C5C-774896E20DAF}"/>
          </ac:grpSpMkLst>
        </pc:grpChg>
        <pc:grpChg chg="mod">
          <ac:chgData name="Angela Alexander" userId="54c1361a-9ab9-4a88-bcd9-ffee465694c7" providerId="ADAL" clId="{9011AB4A-306A-4C7B-9692-D07E14ED7303}" dt="2022-05-31T16:16:25.223" v="145"/>
          <ac:grpSpMkLst>
            <pc:docMk/>
            <pc:sldMk cId="4267364475" sldId="315"/>
            <ac:grpSpMk id="30" creationId="{61D61364-CEA3-0C4C-EFBA-A368BAD10C45}"/>
          </ac:grpSpMkLst>
        </pc:grpChg>
        <pc:picChg chg="add mod ord">
          <ac:chgData name="Angela Alexander" userId="54c1361a-9ab9-4a88-bcd9-ffee465694c7" providerId="ADAL" clId="{9011AB4A-306A-4C7B-9692-D07E14ED7303}" dt="2022-05-31T16:14:17.745" v="116" actId="14100"/>
          <ac:picMkLst>
            <pc:docMk/>
            <pc:sldMk cId="4267364475" sldId="315"/>
            <ac:picMk id="5" creationId="{A949802D-1DB4-3D43-C402-D239E8964605}"/>
          </ac:picMkLst>
        </pc:picChg>
        <pc:inkChg chg="add del">
          <ac:chgData name="Angela Alexander" userId="54c1361a-9ab9-4a88-bcd9-ffee465694c7" providerId="ADAL" clId="{9011AB4A-306A-4C7B-9692-D07E14ED7303}" dt="2022-05-31T16:15:06.273" v="120" actId="9405"/>
          <ac:inkMkLst>
            <pc:docMk/>
            <pc:sldMk cId="4267364475" sldId="315"/>
            <ac:inkMk id="6" creationId="{1B176309-9058-E88D-E3D3-7182C9C98771}"/>
          </ac:inkMkLst>
        </pc:inkChg>
        <pc:inkChg chg="add del">
          <ac:chgData name="Angela Alexander" userId="54c1361a-9ab9-4a88-bcd9-ffee465694c7" providerId="ADAL" clId="{9011AB4A-306A-4C7B-9692-D07E14ED7303}" dt="2022-05-31T16:15:05.604" v="119" actId="9405"/>
          <ac:inkMkLst>
            <pc:docMk/>
            <pc:sldMk cId="4267364475" sldId="315"/>
            <ac:inkMk id="7" creationId="{8F2A6DA2-04C3-0D12-CB9D-8889593B516C}"/>
          </ac:inkMkLst>
        </pc:inkChg>
        <pc:inkChg chg="add del mod topLvl">
          <ac:chgData name="Angela Alexander" userId="54c1361a-9ab9-4a88-bcd9-ffee465694c7" providerId="ADAL" clId="{9011AB4A-306A-4C7B-9692-D07E14ED7303}" dt="2022-05-31T16:16:50.546" v="146" actId="34122"/>
          <ac:inkMkLst>
            <pc:docMk/>
            <pc:sldMk cId="4267364475" sldId="315"/>
            <ac:inkMk id="8" creationId="{6C849089-A653-9D6B-01D4-87C272E19472}"/>
          </ac:inkMkLst>
        </pc:inkChg>
        <pc:inkChg chg="add del mod topLvl">
          <ac:chgData name="Angela Alexander" userId="54c1361a-9ab9-4a88-bcd9-ffee465694c7" providerId="ADAL" clId="{9011AB4A-306A-4C7B-9692-D07E14ED7303}" dt="2022-05-31T16:16:50.546" v="146" actId="34122"/>
          <ac:inkMkLst>
            <pc:docMk/>
            <pc:sldMk cId="4267364475" sldId="315"/>
            <ac:inkMk id="9" creationId="{84D8C47F-A16E-2957-9C22-27DD73CAAA63}"/>
          </ac:inkMkLst>
        </pc:inkChg>
        <pc:inkChg chg="add del mod">
          <ac:chgData name="Angela Alexander" userId="54c1361a-9ab9-4a88-bcd9-ffee465694c7" providerId="ADAL" clId="{9011AB4A-306A-4C7B-9692-D07E14ED7303}" dt="2022-05-31T16:16:50.546" v="146" actId="34122"/>
          <ac:inkMkLst>
            <pc:docMk/>
            <pc:sldMk cId="4267364475" sldId="315"/>
            <ac:inkMk id="10" creationId="{0B6724B0-A46A-B7FE-98DE-15DE6782717A}"/>
          </ac:inkMkLst>
        </pc:inkChg>
        <pc:inkChg chg="add del mod">
          <ac:chgData name="Angela Alexander" userId="54c1361a-9ab9-4a88-bcd9-ffee465694c7" providerId="ADAL" clId="{9011AB4A-306A-4C7B-9692-D07E14ED7303}" dt="2022-05-31T16:16:50.546" v="146" actId="34122"/>
          <ac:inkMkLst>
            <pc:docMk/>
            <pc:sldMk cId="4267364475" sldId="315"/>
            <ac:inkMk id="11" creationId="{CAFC5271-74DC-F2F1-DA3B-14D94CDFDC14}"/>
          </ac:inkMkLst>
        </pc:inkChg>
        <pc:inkChg chg="add del mod topLvl">
          <ac:chgData name="Angela Alexander" userId="54c1361a-9ab9-4a88-bcd9-ffee465694c7" providerId="ADAL" clId="{9011AB4A-306A-4C7B-9692-D07E14ED7303}" dt="2022-05-31T16:16:50.546" v="146" actId="34122"/>
          <ac:inkMkLst>
            <pc:docMk/>
            <pc:sldMk cId="4267364475" sldId="315"/>
            <ac:inkMk id="13" creationId="{8A3065EA-98E5-1B7A-5CC0-ACFCF6A2B42B}"/>
          </ac:inkMkLst>
        </pc:inkChg>
        <pc:inkChg chg="add del mod topLvl">
          <ac:chgData name="Angela Alexander" userId="54c1361a-9ab9-4a88-bcd9-ffee465694c7" providerId="ADAL" clId="{9011AB4A-306A-4C7B-9692-D07E14ED7303}" dt="2022-05-31T16:16:50.546" v="146" actId="34122"/>
          <ac:inkMkLst>
            <pc:docMk/>
            <pc:sldMk cId="4267364475" sldId="315"/>
            <ac:inkMk id="14" creationId="{4B1C6C24-747D-1322-0A22-ECD0D779F051}"/>
          </ac:inkMkLst>
        </pc:inkChg>
        <pc:inkChg chg="add del mod">
          <ac:chgData name="Angela Alexander" userId="54c1361a-9ab9-4a88-bcd9-ffee465694c7" providerId="ADAL" clId="{9011AB4A-306A-4C7B-9692-D07E14ED7303}" dt="2022-05-31T16:16:50.546" v="146" actId="34122"/>
          <ac:inkMkLst>
            <pc:docMk/>
            <pc:sldMk cId="4267364475" sldId="315"/>
            <ac:inkMk id="16" creationId="{B8501CC7-A81E-75DA-4C9C-3D24E1D05F31}"/>
          </ac:inkMkLst>
        </pc:inkChg>
        <pc:inkChg chg="add del mod">
          <ac:chgData name="Angela Alexander" userId="54c1361a-9ab9-4a88-bcd9-ffee465694c7" providerId="ADAL" clId="{9011AB4A-306A-4C7B-9692-D07E14ED7303}" dt="2022-05-31T16:16:50.546" v="146" actId="34122"/>
          <ac:inkMkLst>
            <pc:docMk/>
            <pc:sldMk cId="4267364475" sldId="315"/>
            <ac:inkMk id="18" creationId="{5A65130B-8A38-CE52-E23C-08C0FA0D1EF0}"/>
          </ac:inkMkLst>
        </pc:inkChg>
        <pc:inkChg chg="add del mod">
          <ac:chgData name="Angela Alexander" userId="54c1361a-9ab9-4a88-bcd9-ffee465694c7" providerId="ADAL" clId="{9011AB4A-306A-4C7B-9692-D07E14ED7303}" dt="2022-05-31T16:16:50.546" v="146" actId="34122"/>
          <ac:inkMkLst>
            <pc:docMk/>
            <pc:sldMk cId="4267364475" sldId="315"/>
            <ac:inkMk id="19" creationId="{4F620FF7-0C9E-2244-AA27-3064B7012E14}"/>
          </ac:inkMkLst>
        </pc:inkChg>
        <pc:inkChg chg="add del mod">
          <ac:chgData name="Angela Alexander" userId="54c1361a-9ab9-4a88-bcd9-ffee465694c7" providerId="ADAL" clId="{9011AB4A-306A-4C7B-9692-D07E14ED7303}" dt="2022-05-31T16:16:50.546" v="146" actId="34122"/>
          <ac:inkMkLst>
            <pc:docMk/>
            <pc:sldMk cId="4267364475" sldId="315"/>
            <ac:inkMk id="20" creationId="{AC3A5D0B-ED5A-0BDD-E2F3-738C280A351B}"/>
          </ac:inkMkLst>
        </pc:inkChg>
        <pc:inkChg chg="add del mod">
          <ac:chgData name="Angela Alexander" userId="54c1361a-9ab9-4a88-bcd9-ffee465694c7" providerId="ADAL" clId="{9011AB4A-306A-4C7B-9692-D07E14ED7303}" dt="2022-05-31T16:16:50.546" v="146" actId="34122"/>
          <ac:inkMkLst>
            <pc:docMk/>
            <pc:sldMk cId="4267364475" sldId="315"/>
            <ac:inkMk id="21" creationId="{487BBA1D-ED6A-0403-C718-4B700D9A0DE5}"/>
          </ac:inkMkLst>
        </pc:inkChg>
        <pc:inkChg chg="add del mod">
          <ac:chgData name="Angela Alexander" userId="54c1361a-9ab9-4a88-bcd9-ffee465694c7" providerId="ADAL" clId="{9011AB4A-306A-4C7B-9692-D07E14ED7303}" dt="2022-05-31T16:16:50.546" v="146" actId="34122"/>
          <ac:inkMkLst>
            <pc:docMk/>
            <pc:sldMk cId="4267364475" sldId="315"/>
            <ac:inkMk id="22" creationId="{E4E92876-F593-8E4F-BDD3-8A68F81B4B52}"/>
          </ac:inkMkLst>
        </pc:inkChg>
        <pc:inkChg chg="add del mod">
          <ac:chgData name="Angela Alexander" userId="54c1361a-9ab9-4a88-bcd9-ffee465694c7" providerId="ADAL" clId="{9011AB4A-306A-4C7B-9692-D07E14ED7303}" dt="2022-05-31T16:16:50.546" v="146" actId="34122"/>
          <ac:inkMkLst>
            <pc:docMk/>
            <pc:sldMk cId="4267364475" sldId="315"/>
            <ac:inkMk id="23" creationId="{5E0661D3-21DE-B83E-9E1E-33AF6331456C}"/>
          </ac:inkMkLst>
        </pc:inkChg>
        <pc:inkChg chg="add del mod">
          <ac:chgData name="Angela Alexander" userId="54c1361a-9ab9-4a88-bcd9-ffee465694c7" providerId="ADAL" clId="{9011AB4A-306A-4C7B-9692-D07E14ED7303}" dt="2022-05-31T16:16:50.546" v="146" actId="34122"/>
          <ac:inkMkLst>
            <pc:docMk/>
            <pc:sldMk cId="4267364475" sldId="315"/>
            <ac:inkMk id="24" creationId="{E95B3306-A1A7-9F5A-F515-A6DC60DDEC96}"/>
          </ac:inkMkLst>
        </pc:inkChg>
        <pc:inkChg chg="add del mod">
          <ac:chgData name="Angela Alexander" userId="54c1361a-9ab9-4a88-bcd9-ffee465694c7" providerId="ADAL" clId="{9011AB4A-306A-4C7B-9692-D07E14ED7303}" dt="2022-05-31T16:16:50.546" v="146" actId="34122"/>
          <ac:inkMkLst>
            <pc:docMk/>
            <pc:sldMk cId="4267364475" sldId="315"/>
            <ac:inkMk id="25" creationId="{DDF82732-D938-C434-7884-119D886578D2}"/>
          </ac:inkMkLst>
        </pc:inkChg>
        <pc:inkChg chg="add del mod">
          <ac:chgData name="Angela Alexander" userId="54c1361a-9ab9-4a88-bcd9-ffee465694c7" providerId="ADAL" clId="{9011AB4A-306A-4C7B-9692-D07E14ED7303}" dt="2022-05-31T16:16:50.546" v="146" actId="34122"/>
          <ac:inkMkLst>
            <pc:docMk/>
            <pc:sldMk cId="4267364475" sldId="315"/>
            <ac:inkMk id="26" creationId="{77F1F888-09C0-1BAF-0643-0F567A942DB2}"/>
          </ac:inkMkLst>
        </pc:inkChg>
        <pc:inkChg chg="add del mod">
          <ac:chgData name="Angela Alexander" userId="54c1361a-9ab9-4a88-bcd9-ffee465694c7" providerId="ADAL" clId="{9011AB4A-306A-4C7B-9692-D07E14ED7303}" dt="2022-05-31T16:16:50.546" v="146" actId="34122"/>
          <ac:inkMkLst>
            <pc:docMk/>
            <pc:sldMk cId="4267364475" sldId="315"/>
            <ac:inkMk id="27" creationId="{7A37EDF0-351F-7A60-4F01-F3E4B74B72F7}"/>
          </ac:inkMkLst>
        </pc:inkChg>
        <pc:inkChg chg="add del mod">
          <ac:chgData name="Angela Alexander" userId="54c1361a-9ab9-4a88-bcd9-ffee465694c7" providerId="ADAL" clId="{9011AB4A-306A-4C7B-9692-D07E14ED7303}" dt="2022-05-31T16:16:25.223" v="145"/>
          <ac:inkMkLst>
            <pc:docMk/>
            <pc:sldMk cId="4267364475" sldId="315"/>
            <ac:inkMk id="29" creationId="{493799B8-F9CA-6A26-5950-B0C656703401}"/>
          </ac:inkMkLst>
        </pc:inkChg>
      </pc:sldChg>
      <pc:sldChg chg="addSp delSp modSp new mod ord modClrScheme chgLayout">
        <pc:chgData name="Angela Alexander" userId="54c1361a-9ab9-4a88-bcd9-ffee465694c7" providerId="ADAL" clId="{9011AB4A-306A-4C7B-9692-D07E14ED7303}" dt="2022-06-02T21:11:37.566" v="455" actId="113"/>
        <pc:sldMkLst>
          <pc:docMk/>
          <pc:sldMk cId="61126118" sldId="316"/>
        </pc:sldMkLst>
        <pc:spChg chg="del mod ord">
          <ac:chgData name="Angela Alexander" userId="54c1361a-9ab9-4a88-bcd9-ffee465694c7" providerId="ADAL" clId="{9011AB4A-306A-4C7B-9692-D07E14ED7303}" dt="2022-06-02T21:03:43.244" v="337" actId="700"/>
          <ac:spMkLst>
            <pc:docMk/>
            <pc:sldMk cId="61126118" sldId="316"/>
            <ac:spMk id="2" creationId="{CFCEDBB0-3304-E1E3-AC37-76F53433B46D}"/>
          </ac:spMkLst>
        </pc:spChg>
        <pc:spChg chg="del mod ord">
          <ac:chgData name="Angela Alexander" userId="54c1361a-9ab9-4a88-bcd9-ffee465694c7" providerId="ADAL" clId="{9011AB4A-306A-4C7B-9692-D07E14ED7303}" dt="2022-06-02T21:03:43.244" v="337" actId="700"/>
          <ac:spMkLst>
            <pc:docMk/>
            <pc:sldMk cId="61126118" sldId="316"/>
            <ac:spMk id="3" creationId="{870D389B-815F-1376-7EAF-0A1BF47FCF91}"/>
          </ac:spMkLst>
        </pc:spChg>
        <pc:spChg chg="del">
          <ac:chgData name="Angela Alexander" userId="54c1361a-9ab9-4a88-bcd9-ffee465694c7" providerId="ADAL" clId="{9011AB4A-306A-4C7B-9692-D07E14ED7303}" dt="2022-06-02T21:03:43.244" v="337" actId="700"/>
          <ac:spMkLst>
            <pc:docMk/>
            <pc:sldMk cId="61126118" sldId="316"/>
            <ac:spMk id="4" creationId="{14FA9582-5B0F-122C-61CF-A222E7CBD351}"/>
          </ac:spMkLst>
        </pc:spChg>
        <pc:spChg chg="add mod ord">
          <ac:chgData name="Angela Alexander" userId="54c1361a-9ab9-4a88-bcd9-ffee465694c7" providerId="ADAL" clId="{9011AB4A-306A-4C7B-9692-D07E14ED7303}" dt="2022-06-02T21:11:37.566" v="455" actId="113"/>
          <ac:spMkLst>
            <pc:docMk/>
            <pc:sldMk cId="61126118" sldId="316"/>
            <ac:spMk id="5" creationId="{1686D1CB-A972-A338-4F38-0008F2FF4F29}"/>
          </ac:spMkLst>
        </pc:spChg>
        <pc:spChg chg="add mod ord">
          <ac:chgData name="Angela Alexander" userId="54c1361a-9ab9-4a88-bcd9-ffee465694c7" providerId="ADAL" clId="{9011AB4A-306A-4C7B-9692-D07E14ED7303}" dt="2022-06-02T21:05:05.759" v="412" actId="6549"/>
          <ac:spMkLst>
            <pc:docMk/>
            <pc:sldMk cId="61126118" sldId="316"/>
            <ac:spMk id="6" creationId="{2B188037-6382-B71A-CE4A-ADE22AC9934B}"/>
          </ac:spMkLst>
        </pc:spChg>
      </pc:sldChg>
      <pc:sldChg chg="add">
        <pc:chgData name="Angela Alexander" userId="54c1361a-9ab9-4a88-bcd9-ffee465694c7" providerId="ADAL" clId="{9011AB4A-306A-4C7B-9692-D07E14ED7303}" dt="2022-06-02T21:08:59.933" v="415" actId="2890"/>
        <pc:sldMkLst>
          <pc:docMk/>
          <pc:sldMk cId="1263108046"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BD103-4C85-4CA4-8D3B-FE0EDFF8C1A9}" type="datetimeFigureOut">
              <a:rPr lang="en-GB" smtClean="0"/>
              <a:t>02/06/2022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C66A4-DE8B-445F-8B21-6312C22BF244}" type="slidenum">
              <a:rPr lang="en-GB" smtClean="0"/>
              <a:t>‹#›</a:t>
            </a:fld>
            <a:endParaRPr lang="en-GB"/>
          </a:p>
        </p:txBody>
      </p:sp>
    </p:spTree>
    <p:extLst>
      <p:ext uri="{BB962C8B-B14F-4D97-AF65-F5344CB8AC3E}">
        <p14:creationId xmlns:p14="http://schemas.microsoft.com/office/powerpoint/2010/main" val="264530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Aft>
                <a:spcPts val="800"/>
              </a:spcAft>
              <a:buNone/>
            </a:pPr>
            <a:r>
              <a:rPr lang="en-GB" sz="1400" b="1" dirty="0">
                <a:effectLst/>
                <a:ea typeface="Calibri" panose="020F0502020204030204" pitchFamily="34" charset="0"/>
              </a:rPr>
              <a:t>Structure of the framework </a:t>
            </a:r>
            <a:endParaRPr lang="en-GB" sz="1400" b="0" dirty="0">
              <a:effectLst/>
              <a:ea typeface="Calibri" panose="020F0502020204030204" pitchFamily="34" charset="0"/>
            </a:endParaRPr>
          </a:p>
          <a:p>
            <a:pPr marL="285750" indent="-285750">
              <a:lnSpc>
                <a:spcPct val="115000"/>
              </a:lnSpc>
              <a:spcAft>
                <a:spcPts val="800"/>
              </a:spcAft>
              <a:buFont typeface="Arial" panose="020B0604020202020204" pitchFamily="34" charset="0"/>
              <a:buChar char="•"/>
            </a:pPr>
            <a:r>
              <a:rPr lang="en-GB" sz="1400" b="1" dirty="0">
                <a:effectLst/>
              </a:rPr>
              <a:t>2 domains </a:t>
            </a:r>
          </a:p>
          <a:p>
            <a:pPr marL="285750" indent="-285750">
              <a:lnSpc>
                <a:spcPct val="115000"/>
              </a:lnSpc>
              <a:spcAft>
                <a:spcPts val="800"/>
              </a:spcAft>
              <a:buFont typeface="Arial" panose="020B0604020202020204" pitchFamily="34" charset="0"/>
              <a:buChar char="•"/>
            </a:pPr>
            <a:r>
              <a:rPr lang="en-GB" sz="1400" dirty="0">
                <a:effectLst/>
                <a:ea typeface="Calibri" panose="020F0502020204030204" pitchFamily="34" charset="0"/>
              </a:rPr>
              <a:t>Domain 1 - the consultation: competencies that the prescriber should demonstrate during the consultation</a:t>
            </a:r>
          </a:p>
          <a:p>
            <a:pPr marL="285750" indent="-285750">
              <a:lnSpc>
                <a:spcPct val="115000"/>
              </a:lnSpc>
              <a:spcAft>
                <a:spcPts val="800"/>
              </a:spcAft>
              <a:buFont typeface="Arial" panose="020B0604020202020204" pitchFamily="34" charset="0"/>
              <a:buChar char="•"/>
            </a:pPr>
            <a:r>
              <a:rPr lang="en-GB" sz="1400" dirty="0">
                <a:effectLst/>
                <a:ea typeface="Calibri" panose="020F0502020204030204" pitchFamily="34" charset="0"/>
              </a:rPr>
              <a:t>Domain 2 - prescribing governance: competencies that the prescriber should demonstrate with respect to prescribing governance</a:t>
            </a:r>
            <a:endParaRPr lang="en-GB" sz="1400" b="1" dirty="0">
              <a:effectLst/>
            </a:endParaRPr>
          </a:p>
          <a:p>
            <a:pPr marL="285750" indent="-285750">
              <a:lnSpc>
                <a:spcPct val="115000"/>
              </a:lnSpc>
              <a:spcAft>
                <a:spcPts val="800"/>
              </a:spcAft>
              <a:buFont typeface="Arial" panose="020B0604020202020204" pitchFamily="34" charset="0"/>
              <a:buChar char="•"/>
            </a:pPr>
            <a:r>
              <a:rPr lang="en-GB" sz="1400" b="1" dirty="0">
                <a:effectLst/>
              </a:rPr>
              <a:t>10</a:t>
            </a:r>
            <a:r>
              <a:rPr lang="en-GB" sz="1400" dirty="0"/>
              <a:t> </a:t>
            </a:r>
            <a:r>
              <a:rPr lang="en-GB" sz="1400" b="1" dirty="0"/>
              <a:t>competencies (updated 2 titles for clarity)</a:t>
            </a:r>
            <a:endParaRPr lang="en-GB" sz="1400" b="1" i="0" dirty="0">
              <a:solidFill>
                <a:schemeClr val="tx1"/>
              </a:solidFill>
              <a:effectLst/>
              <a:latin typeface="+mn-lt"/>
            </a:endParaRPr>
          </a:p>
          <a:p>
            <a:pPr marL="285750" indent="-285750">
              <a:lnSpc>
                <a:spcPct val="115000"/>
              </a:lnSpc>
              <a:spcAft>
                <a:spcPts val="800"/>
              </a:spcAft>
              <a:buFont typeface="Arial" panose="020B0604020202020204" pitchFamily="34" charset="0"/>
              <a:buChar char="•"/>
            </a:pPr>
            <a:r>
              <a:rPr lang="en-GB" sz="1400" b="1" i="0" dirty="0">
                <a:solidFill>
                  <a:schemeClr val="tx1"/>
                </a:solidFill>
                <a:effectLst/>
                <a:latin typeface="+mn-lt"/>
              </a:rPr>
              <a:t>Now 75 supporting statements under the competencies </a:t>
            </a:r>
            <a:r>
              <a:rPr lang="en-GB" sz="2000" b="0" i="0" dirty="0">
                <a:solidFill>
                  <a:srgbClr val="1C2244"/>
                </a:solidFill>
                <a:effectLst/>
                <a:latin typeface="Poppins"/>
              </a:rPr>
              <a:t>- Each of these competencies contains several supporting statements related to the prescriber role which describe the activity or outcome that the prescriber should actively and routinely demonstrate.</a:t>
            </a:r>
          </a:p>
          <a:p>
            <a:pPr marL="285750" indent="-285750">
              <a:lnSpc>
                <a:spcPct val="115000"/>
              </a:lnSpc>
              <a:spcAft>
                <a:spcPts val="800"/>
              </a:spcAft>
              <a:buFont typeface="Arial" panose="020B0604020202020204" pitchFamily="34" charset="0"/>
              <a:buChar char="•"/>
            </a:pPr>
            <a:r>
              <a:rPr lang="en-GB" sz="2000" b="1" i="0" dirty="0">
                <a:solidFill>
                  <a:srgbClr val="1C2244"/>
                </a:solidFill>
                <a:effectLst/>
                <a:latin typeface="Poppins"/>
              </a:rPr>
              <a:t>Updated diagram design</a:t>
            </a:r>
            <a:r>
              <a:rPr lang="en-GB" sz="2000" b="0" i="0" dirty="0">
                <a:solidFill>
                  <a:srgbClr val="1C2244"/>
                </a:solidFill>
                <a:effectLst/>
                <a:latin typeface="Poppins"/>
              </a:rPr>
              <a:t>– figure 1 design updated, concept same e.g. patient at centre and domains surround it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GB" sz="2000" dirty="0"/>
              <a:t>Interactive links to glossary and further information sections</a:t>
            </a:r>
            <a:endParaRPr lang="en-GB" sz="2000" b="0" i="0" dirty="0">
              <a:solidFill>
                <a:srgbClr val="1C2244"/>
              </a:solidFill>
              <a:effectLst/>
              <a:latin typeface="Poppins"/>
            </a:endParaRPr>
          </a:p>
          <a:p>
            <a:pPr marL="285750" indent="-285750">
              <a:lnSpc>
                <a:spcPct val="115000"/>
              </a:lnSpc>
              <a:spcAft>
                <a:spcPts val="800"/>
              </a:spcAft>
              <a:buFont typeface="Arial" panose="020B0604020202020204" pitchFamily="34" charset="0"/>
              <a:buChar char="•"/>
            </a:pPr>
            <a:r>
              <a:rPr lang="en-GB" sz="2000" b="1" i="0" dirty="0">
                <a:solidFill>
                  <a:srgbClr val="1C2244"/>
                </a:solidFill>
                <a:effectLst/>
                <a:latin typeface="Poppins"/>
              </a:rPr>
              <a:t>New</a:t>
            </a:r>
            <a:r>
              <a:rPr lang="en-GB" sz="2000" b="0" i="0" dirty="0">
                <a:solidFill>
                  <a:srgbClr val="1C2244"/>
                </a:solidFill>
                <a:effectLst/>
                <a:latin typeface="Poppins"/>
              </a:rPr>
              <a:t> </a:t>
            </a:r>
            <a:r>
              <a:rPr lang="en-GB" sz="2000" b="1" i="0" dirty="0">
                <a:solidFill>
                  <a:srgbClr val="1C2244"/>
                </a:solidFill>
                <a:effectLst/>
                <a:latin typeface="Poppins"/>
              </a:rPr>
              <a:t>Further information sections - </a:t>
            </a:r>
            <a:r>
              <a:rPr lang="en-GB" sz="2000" b="0" i="0" dirty="0">
                <a:solidFill>
                  <a:srgbClr val="1C2244"/>
                </a:solidFill>
                <a:effectLst/>
                <a:latin typeface="Poppins"/>
              </a:rPr>
              <a:t>The further information sections  under each competency provide prescribers with information and examples (list not exhaustive or definitive), which provide clarity and meaning to the supporting statements. The recommendation for this competency framework is to use it alongside any relevant further information sections to support implementation into practice.</a:t>
            </a:r>
          </a:p>
          <a:p>
            <a:pPr marL="0" indent="0">
              <a:lnSpc>
                <a:spcPct val="115000"/>
              </a:lnSpc>
              <a:spcAft>
                <a:spcPts val="800"/>
              </a:spcAft>
              <a:buFont typeface="Arial" panose="020B0604020202020204" pitchFamily="34" charset="0"/>
              <a:buNone/>
            </a:pPr>
            <a:endParaRPr lang="en-GB" sz="2000" b="0" i="0" dirty="0">
              <a:solidFill>
                <a:srgbClr val="1C2244"/>
              </a:solidFill>
              <a:effectLst/>
              <a:latin typeface="Poppins"/>
            </a:endParaRPr>
          </a:p>
          <a:p>
            <a:pPr marL="285750" indent="-285750">
              <a:lnSpc>
                <a:spcPct val="115000"/>
              </a:lnSpc>
              <a:spcAft>
                <a:spcPts val="800"/>
              </a:spcAft>
              <a:buFont typeface="Arial" panose="020B0604020202020204" pitchFamily="34" charset="0"/>
              <a:buChar char="•"/>
            </a:pPr>
            <a:endParaRPr lang="en-GB" sz="2000" b="0" i="0" dirty="0">
              <a:solidFill>
                <a:srgbClr val="1C2244"/>
              </a:solidFill>
              <a:effectLst/>
              <a:latin typeface="Poppins"/>
            </a:endParaRPr>
          </a:p>
          <a:p>
            <a:pPr algn="l" fontAlgn="base"/>
            <a:r>
              <a:rPr lang="en-GB" sz="2000" b="1" i="0" dirty="0">
                <a:solidFill>
                  <a:srgbClr val="1C2244"/>
                </a:solidFill>
                <a:effectLst/>
                <a:latin typeface="Poppins"/>
              </a:rPr>
              <a:t>Please note:</a:t>
            </a:r>
            <a:endParaRPr lang="en-GB" sz="2000" b="0" i="0" dirty="0">
              <a:solidFill>
                <a:srgbClr val="1C2244"/>
              </a:solidFill>
              <a:effectLst/>
              <a:latin typeface="Poppins"/>
            </a:endParaRPr>
          </a:p>
          <a:p>
            <a:pPr algn="l" fontAlgn="base">
              <a:buFont typeface="Arial" panose="020B0604020202020204" pitchFamily="34" charset="0"/>
              <a:buChar char="•"/>
            </a:pPr>
            <a:r>
              <a:rPr lang="en-GB" sz="2000" b="0" i="0" dirty="0">
                <a:solidFill>
                  <a:srgbClr val="1C2244"/>
                </a:solidFill>
                <a:effectLst/>
                <a:latin typeface="Poppins"/>
              </a:rPr>
              <a:t>The framework competencies and supporting statements are not in any particular order. The numbering is mainly to support mapping purposes and does not reflect the level of importance of the statement. They are not designed to be used as a script or in isolation as they may overlap with others.</a:t>
            </a:r>
          </a:p>
          <a:p>
            <a:pPr algn="l" fontAlgn="base">
              <a:buFont typeface="Arial" panose="020B0604020202020204" pitchFamily="34" charset="0"/>
              <a:buChar char="•"/>
            </a:pPr>
            <a:r>
              <a:rPr lang="en-GB" sz="2000" b="0" i="0" dirty="0">
                <a:solidFill>
                  <a:srgbClr val="1C2244"/>
                </a:solidFill>
                <a:effectLst/>
                <a:latin typeface="Poppins"/>
              </a:rPr>
              <a:t>Due to the generic nature of the framework, it may be that not every competency or supporting statement is relevant to your practice or setting. However, you should still be able to consider how you could demonstrate the supporting statement.</a:t>
            </a:r>
          </a:p>
          <a:p>
            <a:pPr algn="l" fontAlgn="base">
              <a:buFont typeface="Arial" panose="020B0604020202020204" pitchFamily="34" charset="0"/>
              <a:buNone/>
            </a:pPr>
            <a:endParaRPr lang="en-GB" sz="2000" b="0" i="0" dirty="0">
              <a:solidFill>
                <a:srgbClr val="1C2244"/>
              </a:solidFill>
              <a:effectLst/>
              <a:latin typeface="Poppins"/>
            </a:endParaRPr>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6</a:t>
            </a:fld>
            <a:endParaRPr lang="en-GB"/>
          </a:p>
        </p:txBody>
      </p:sp>
    </p:spTree>
    <p:extLst>
      <p:ext uri="{BB962C8B-B14F-4D97-AF65-F5344CB8AC3E}">
        <p14:creationId xmlns:p14="http://schemas.microsoft.com/office/powerpoint/2010/main" val="409269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7</a:t>
            </a:fld>
            <a:endParaRPr lang="en-GB"/>
          </a:p>
        </p:txBody>
      </p:sp>
    </p:spTree>
    <p:extLst>
      <p:ext uri="{BB962C8B-B14F-4D97-AF65-F5344CB8AC3E}">
        <p14:creationId xmlns:p14="http://schemas.microsoft.com/office/powerpoint/2010/main" val="166486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teal sections = new additions/changes.</a:t>
            </a:r>
          </a:p>
          <a:p>
            <a:endParaRPr lang="en-GB" dirty="0"/>
          </a:p>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8</a:t>
            </a:fld>
            <a:endParaRPr lang="en-GB"/>
          </a:p>
        </p:txBody>
      </p:sp>
    </p:spTree>
    <p:extLst>
      <p:ext uri="{BB962C8B-B14F-4D97-AF65-F5344CB8AC3E}">
        <p14:creationId xmlns:p14="http://schemas.microsoft.com/office/powerpoint/2010/main" val="242359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5556-7031-46F5-9E06-E17287BBBE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524588-2038-47CE-97D5-D36F4D44FC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843687-8302-4DCF-9176-6096D5F1C5A8}"/>
              </a:ext>
            </a:extLst>
          </p:cNvPr>
          <p:cNvSpPr>
            <a:spLocks noGrp="1"/>
          </p:cNvSpPr>
          <p:nvPr>
            <p:ph type="dt" sz="half" idx="10"/>
          </p:nvPr>
        </p:nvSpPr>
        <p:spPr/>
        <p:txBody>
          <a:bodyPr/>
          <a:lstStyle/>
          <a:p>
            <a:fld id="{D0FE68A4-96EC-49A8-98EF-291D4A7F3A68}" type="datetimeFigureOut">
              <a:rPr lang="en-GB" smtClean="0"/>
              <a:t>02/06/2022</a:t>
            </a:fld>
            <a:endParaRPr lang="en-GB"/>
          </a:p>
        </p:txBody>
      </p:sp>
      <p:sp>
        <p:nvSpPr>
          <p:cNvPr id="5" name="Footer Placeholder 4">
            <a:extLst>
              <a:ext uri="{FF2B5EF4-FFF2-40B4-BE49-F238E27FC236}">
                <a16:creationId xmlns:a16="http://schemas.microsoft.com/office/drawing/2014/main" id="{D1D9BA11-667D-43E7-B72C-9B10C7246C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7F427B-1AF9-4A62-8EAF-03C5AA06741A}"/>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78466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45F5-86FE-4960-AA78-FBB499E66C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252B26-4359-45AF-AF5C-34AD76848B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472707-C0A4-4D8C-A2A1-ACA03D93F9ED}"/>
              </a:ext>
            </a:extLst>
          </p:cNvPr>
          <p:cNvSpPr>
            <a:spLocks noGrp="1"/>
          </p:cNvSpPr>
          <p:nvPr>
            <p:ph type="dt" sz="half" idx="10"/>
          </p:nvPr>
        </p:nvSpPr>
        <p:spPr/>
        <p:txBody>
          <a:bodyPr/>
          <a:lstStyle/>
          <a:p>
            <a:fld id="{D0FE68A4-96EC-49A8-98EF-291D4A7F3A68}" type="datetimeFigureOut">
              <a:rPr lang="en-GB" smtClean="0"/>
              <a:t>02/06/2022</a:t>
            </a:fld>
            <a:endParaRPr lang="en-GB"/>
          </a:p>
        </p:txBody>
      </p:sp>
      <p:sp>
        <p:nvSpPr>
          <p:cNvPr id="5" name="Footer Placeholder 4">
            <a:extLst>
              <a:ext uri="{FF2B5EF4-FFF2-40B4-BE49-F238E27FC236}">
                <a16:creationId xmlns:a16="http://schemas.microsoft.com/office/drawing/2014/main" id="{CE5A931A-A7B8-4E7A-B9F7-A4016D0C77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22D9E3-5176-48E5-ACA4-CA309561488F}"/>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49109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C2C407-F652-4398-91D7-B8CEE4D19A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EAFE24-972B-4F83-BD8B-EC6CB76F5C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49B30-C0AE-480D-9385-62B90D57F0C9}"/>
              </a:ext>
            </a:extLst>
          </p:cNvPr>
          <p:cNvSpPr>
            <a:spLocks noGrp="1"/>
          </p:cNvSpPr>
          <p:nvPr>
            <p:ph type="dt" sz="half" idx="10"/>
          </p:nvPr>
        </p:nvSpPr>
        <p:spPr/>
        <p:txBody>
          <a:bodyPr/>
          <a:lstStyle/>
          <a:p>
            <a:fld id="{D0FE68A4-96EC-49A8-98EF-291D4A7F3A68}" type="datetimeFigureOut">
              <a:rPr lang="en-GB" smtClean="0"/>
              <a:t>02/06/2022</a:t>
            </a:fld>
            <a:endParaRPr lang="en-GB"/>
          </a:p>
        </p:txBody>
      </p:sp>
      <p:sp>
        <p:nvSpPr>
          <p:cNvPr id="5" name="Footer Placeholder 4">
            <a:extLst>
              <a:ext uri="{FF2B5EF4-FFF2-40B4-BE49-F238E27FC236}">
                <a16:creationId xmlns:a16="http://schemas.microsoft.com/office/drawing/2014/main" id="{84CADC16-2AE6-4D63-9E70-8509B1CF0B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E4CA1-9F09-4435-A729-FC81F683CA9B}"/>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1425520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ull Image - Teal">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3A6B4D-C1E2-BE43-B731-6A8D6216F152}"/>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1511943" y="960438"/>
            <a:ext cx="10283182" cy="5492750"/>
          </a:xfrm>
          <a:prstGeom prst="rect">
            <a:avLst/>
          </a:prstGeom>
        </p:spPr>
        <p:txBody>
          <a:bodyPr/>
          <a:lstStyle/>
          <a:p>
            <a:endParaRPr lang="en-US"/>
          </a:p>
        </p:txBody>
      </p:sp>
    </p:spTree>
    <p:extLst>
      <p:ext uri="{BB962C8B-B14F-4D97-AF65-F5344CB8AC3E}">
        <p14:creationId xmlns:p14="http://schemas.microsoft.com/office/powerpoint/2010/main" val="861570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968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07F9-DD84-4C84-BF8D-47675D9677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AA1AD4-2A90-4872-97CC-6A1C9A436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502EE-2B95-4C80-B734-16FFBE2BA69D}"/>
              </a:ext>
            </a:extLst>
          </p:cNvPr>
          <p:cNvSpPr>
            <a:spLocks noGrp="1"/>
          </p:cNvSpPr>
          <p:nvPr>
            <p:ph type="dt" sz="half" idx="10"/>
          </p:nvPr>
        </p:nvSpPr>
        <p:spPr/>
        <p:txBody>
          <a:bodyPr/>
          <a:lstStyle/>
          <a:p>
            <a:fld id="{D0FE68A4-96EC-49A8-98EF-291D4A7F3A68}" type="datetimeFigureOut">
              <a:rPr lang="en-GB" smtClean="0"/>
              <a:t>02/06/2022</a:t>
            </a:fld>
            <a:endParaRPr lang="en-GB"/>
          </a:p>
        </p:txBody>
      </p:sp>
      <p:sp>
        <p:nvSpPr>
          <p:cNvPr id="5" name="Footer Placeholder 4">
            <a:extLst>
              <a:ext uri="{FF2B5EF4-FFF2-40B4-BE49-F238E27FC236}">
                <a16:creationId xmlns:a16="http://schemas.microsoft.com/office/drawing/2014/main" id="{C7D00246-A07A-49BB-A1ED-8396A73B2D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0646E2-62C0-4AB7-BFA5-31CF8DD9E63F}"/>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165013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132B-DBFE-474C-B6EC-E9932E46A2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A5DB49-D8FD-4477-9D98-BD3BE504C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B17FD6-E84F-48C1-9D47-C6BC50E50A0D}"/>
              </a:ext>
            </a:extLst>
          </p:cNvPr>
          <p:cNvSpPr>
            <a:spLocks noGrp="1"/>
          </p:cNvSpPr>
          <p:nvPr>
            <p:ph type="dt" sz="half" idx="10"/>
          </p:nvPr>
        </p:nvSpPr>
        <p:spPr/>
        <p:txBody>
          <a:bodyPr/>
          <a:lstStyle/>
          <a:p>
            <a:fld id="{D0FE68A4-96EC-49A8-98EF-291D4A7F3A68}" type="datetimeFigureOut">
              <a:rPr lang="en-GB" smtClean="0"/>
              <a:t>02/06/2022</a:t>
            </a:fld>
            <a:endParaRPr lang="en-GB"/>
          </a:p>
        </p:txBody>
      </p:sp>
      <p:sp>
        <p:nvSpPr>
          <p:cNvPr id="5" name="Footer Placeholder 4">
            <a:extLst>
              <a:ext uri="{FF2B5EF4-FFF2-40B4-BE49-F238E27FC236}">
                <a16:creationId xmlns:a16="http://schemas.microsoft.com/office/drawing/2014/main" id="{0040AB2D-1BE4-4DD7-9A6A-BA6AC0D46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909920-8E82-47D1-A868-77C3B0320373}"/>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289390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67F3-C624-4950-A7A7-DE707ECDFD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94E05F-23CE-4BC8-B5AC-E46B962DC4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568618-0472-4D0C-8BAE-4D402149FB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6C6204-705E-4F10-A7A8-6AD8C1C5666B}"/>
              </a:ext>
            </a:extLst>
          </p:cNvPr>
          <p:cNvSpPr>
            <a:spLocks noGrp="1"/>
          </p:cNvSpPr>
          <p:nvPr>
            <p:ph type="dt" sz="half" idx="10"/>
          </p:nvPr>
        </p:nvSpPr>
        <p:spPr/>
        <p:txBody>
          <a:bodyPr/>
          <a:lstStyle/>
          <a:p>
            <a:fld id="{D0FE68A4-96EC-49A8-98EF-291D4A7F3A68}" type="datetimeFigureOut">
              <a:rPr lang="en-GB" smtClean="0"/>
              <a:t>02/06/2022</a:t>
            </a:fld>
            <a:endParaRPr lang="en-GB"/>
          </a:p>
        </p:txBody>
      </p:sp>
      <p:sp>
        <p:nvSpPr>
          <p:cNvPr id="6" name="Footer Placeholder 5">
            <a:extLst>
              <a:ext uri="{FF2B5EF4-FFF2-40B4-BE49-F238E27FC236}">
                <a16:creationId xmlns:a16="http://schemas.microsoft.com/office/drawing/2014/main" id="{7E89600F-9114-41E7-B71A-AD12A1C442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2ED8EA-E738-404D-A124-91D7978E8C74}"/>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346815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B290-1ABC-413B-A649-17A4CE8481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AF4E26-D906-4F7B-A454-16CA03E2FF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5B03BD-51CE-4B8F-BC3D-F15378B7AF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EA6E60-ECFE-4941-BF77-1B733ECC6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9782BC-38C9-4451-BAE0-9795CE6B28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408E23-22A4-4B76-B9DD-FA48817D8E7B}"/>
              </a:ext>
            </a:extLst>
          </p:cNvPr>
          <p:cNvSpPr>
            <a:spLocks noGrp="1"/>
          </p:cNvSpPr>
          <p:nvPr>
            <p:ph type="dt" sz="half" idx="10"/>
          </p:nvPr>
        </p:nvSpPr>
        <p:spPr/>
        <p:txBody>
          <a:bodyPr/>
          <a:lstStyle/>
          <a:p>
            <a:fld id="{D0FE68A4-96EC-49A8-98EF-291D4A7F3A68}" type="datetimeFigureOut">
              <a:rPr lang="en-GB" smtClean="0"/>
              <a:t>02/06/2022</a:t>
            </a:fld>
            <a:endParaRPr lang="en-GB"/>
          </a:p>
        </p:txBody>
      </p:sp>
      <p:sp>
        <p:nvSpPr>
          <p:cNvPr id="8" name="Footer Placeholder 7">
            <a:extLst>
              <a:ext uri="{FF2B5EF4-FFF2-40B4-BE49-F238E27FC236}">
                <a16:creationId xmlns:a16="http://schemas.microsoft.com/office/drawing/2014/main" id="{28A971D6-DD61-48F8-8B12-FE2CFE7BD2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36C220A-494E-4EC8-85AA-D2F56BD162A8}"/>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428158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E881-5938-437E-BFC9-877A29FE1A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A63571-2D8E-4385-A18A-07AEE43086F9}"/>
              </a:ext>
            </a:extLst>
          </p:cNvPr>
          <p:cNvSpPr>
            <a:spLocks noGrp="1"/>
          </p:cNvSpPr>
          <p:nvPr>
            <p:ph type="dt" sz="half" idx="10"/>
          </p:nvPr>
        </p:nvSpPr>
        <p:spPr/>
        <p:txBody>
          <a:bodyPr/>
          <a:lstStyle/>
          <a:p>
            <a:fld id="{D0FE68A4-96EC-49A8-98EF-291D4A7F3A68}" type="datetimeFigureOut">
              <a:rPr lang="en-GB" smtClean="0"/>
              <a:t>02/06/2022</a:t>
            </a:fld>
            <a:endParaRPr lang="en-GB"/>
          </a:p>
        </p:txBody>
      </p:sp>
      <p:sp>
        <p:nvSpPr>
          <p:cNvPr id="4" name="Footer Placeholder 3">
            <a:extLst>
              <a:ext uri="{FF2B5EF4-FFF2-40B4-BE49-F238E27FC236}">
                <a16:creationId xmlns:a16="http://schemas.microsoft.com/office/drawing/2014/main" id="{2CC2D76C-567B-4A55-885D-9E52E9F17E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B48C40-35FB-4575-ACCD-9A16E1E3C732}"/>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413642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79DBF-AD5F-439D-9108-1C7ABC9F0261}"/>
              </a:ext>
            </a:extLst>
          </p:cNvPr>
          <p:cNvSpPr>
            <a:spLocks noGrp="1"/>
          </p:cNvSpPr>
          <p:nvPr>
            <p:ph type="dt" sz="half" idx="10"/>
          </p:nvPr>
        </p:nvSpPr>
        <p:spPr/>
        <p:txBody>
          <a:bodyPr/>
          <a:lstStyle/>
          <a:p>
            <a:fld id="{D0FE68A4-96EC-49A8-98EF-291D4A7F3A68}" type="datetimeFigureOut">
              <a:rPr lang="en-GB" smtClean="0"/>
              <a:t>02/06/2022</a:t>
            </a:fld>
            <a:endParaRPr lang="en-GB"/>
          </a:p>
        </p:txBody>
      </p:sp>
      <p:sp>
        <p:nvSpPr>
          <p:cNvPr id="3" name="Footer Placeholder 2">
            <a:extLst>
              <a:ext uri="{FF2B5EF4-FFF2-40B4-BE49-F238E27FC236}">
                <a16:creationId xmlns:a16="http://schemas.microsoft.com/office/drawing/2014/main" id="{10DDB4CE-817B-4649-8AA2-3E4A8E4C72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58E155-A13D-49CA-84A0-6C01A0A4F424}"/>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199295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DB8C-0D3A-47D0-8E20-F9031C07B2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4BF913-8BD1-4341-9998-C07DD0B90D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FAA315-FE41-4D47-ABC1-420893EB6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02B914-CF3D-4F1C-B30D-2E84403A6B2A}"/>
              </a:ext>
            </a:extLst>
          </p:cNvPr>
          <p:cNvSpPr>
            <a:spLocks noGrp="1"/>
          </p:cNvSpPr>
          <p:nvPr>
            <p:ph type="dt" sz="half" idx="10"/>
          </p:nvPr>
        </p:nvSpPr>
        <p:spPr/>
        <p:txBody>
          <a:bodyPr/>
          <a:lstStyle/>
          <a:p>
            <a:fld id="{D0FE68A4-96EC-49A8-98EF-291D4A7F3A68}" type="datetimeFigureOut">
              <a:rPr lang="en-GB" smtClean="0"/>
              <a:t>02/06/2022</a:t>
            </a:fld>
            <a:endParaRPr lang="en-GB"/>
          </a:p>
        </p:txBody>
      </p:sp>
      <p:sp>
        <p:nvSpPr>
          <p:cNvPr id="6" name="Footer Placeholder 5">
            <a:extLst>
              <a:ext uri="{FF2B5EF4-FFF2-40B4-BE49-F238E27FC236}">
                <a16:creationId xmlns:a16="http://schemas.microsoft.com/office/drawing/2014/main" id="{095738B5-6BDA-41AF-94F6-CB87608FB3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75851-4BE8-4826-B750-4416F5698DF0}"/>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111899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3D1E-809F-4DF2-8995-3FC0BF7B3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A0A0AA-72E3-42BB-B119-6B6BABCC98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603A28-3690-4044-9CAD-3CCF6A9B5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26AF9-1120-4FA5-BF77-9669542DF50C}"/>
              </a:ext>
            </a:extLst>
          </p:cNvPr>
          <p:cNvSpPr>
            <a:spLocks noGrp="1"/>
          </p:cNvSpPr>
          <p:nvPr>
            <p:ph type="dt" sz="half" idx="10"/>
          </p:nvPr>
        </p:nvSpPr>
        <p:spPr/>
        <p:txBody>
          <a:bodyPr/>
          <a:lstStyle/>
          <a:p>
            <a:fld id="{D0FE68A4-96EC-49A8-98EF-291D4A7F3A68}" type="datetimeFigureOut">
              <a:rPr lang="en-GB" smtClean="0"/>
              <a:t>02/06/2022</a:t>
            </a:fld>
            <a:endParaRPr lang="en-GB"/>
          </a:p>
        </p:txBody>
      </p:sp>
      <p:sp>
        <p:nvSpPr>
          <p:cNvPr id="6" name="Footer Placeholder 5">
            <a:extLst>
              <a:ext uri="{FF2B5EF4-FFF2-40B4-BE49-F238E27FC236}">
                <a16:creationId xmlns:a16="http://schemas.microsoft.com/office/drawing/2014/main" id="{0FE7CA50-5FA1-447E-9537-BC445A72F0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303968-334D-4138-BA63-DCB49786E72B}"/>
              </a:ext>
            </a:extLst>
          </p:cNvPr>
          <p:cNvSpPr>
            <a:spLocks noGrp="1"/>
          </p:cNvSpPr>
          <p:nvPr>
            <p:ph type="sldNum" sz="quarter" idx="12"/>
          </p:nvPr>
        </p:nvSpPr>
        <p:spPr/>
        <p:txBody>
          <a:bodyPr/>
          <a:lstStyle/>
          <a:p>
            <a:fld id="{6E3434D2-6934-40BB-94C3-77AC49A942AD}" type="slidenum">
              <a:rPr lang="en-GB" smtClean="0"/>
              <a:t>‹#›</a:t>
            </a:fld>
            <a:endParaRPr lang="en-GB"/>
          </a:p>
        </p:txBody>
      </p:sp>
    </p:spTree>
    <p:extLst>
      <p:ext uri="{BB962C8B-B14F-4D97-AF65-F5344CB8AC3E}">
        <p14:creationId xmlns:p14="http://schemas.microsoft.com/office/powerpoint/2010/main" val="63144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309D0-343F-4D22-B822-BF70A5404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D29C57-2DEC-419C-B1E1-5C82A8644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E3A079-7AC3-4964-B27E-26A2A99E5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E68A4-96EC-49A8-98EF-291D4A7F3A68}" type="datetimeFigureOut">
              <a:rPr lang="en-GB" smtClean="0"/>
              <a:t>02/06/2022</a:t>
            </a:fld>
            <a:endParaRPr lang="en-GB"/>
          </a:p>
        </p:txBody>
      </p:sp>
      <p:sp>
        <p:nvSpPr>
          <p:cNvPr id="5" name="Footer Placeholder 4">
            <a:extLst>
              <a:ext uri="{FF2B5EF4-FFF2-40B4-BE49-F238E27FC236}">
                <a16:creationId xmlns:a16="http://schemas.microsoft.com/office/drawing/2014/main" id="{A9BD4B3F-1982-4678-B1D0-BFC816CC4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C1EF6B-BC62-45DF-A659-26A6519F8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434D2-6934-40BB-94C3-77AC49A942AD}" type="slidenum">
              <a:rPr lang="en-GB" smtClean="0"/>
              <a:t>‹#›</a:t>
            </a:fld>
            <a:endParaRPr lang="en-GB"/>
          </a:p>
        </p:txBody>
      </p:sp>
    </p:spTree>
    <p:extLst>
      <p:ext uri="{BB962C8B-B14F-4D97-AF65-F5344CB8AC3E}">
        <p14:creationId xmlns:p14="http://schemas.microsoft.com/office/powerpoint/2010/main" val="1962587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5"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B9F103-3635-D04A-993A-B034A8BB1F4C}"/>
              </a:ext>
            </a:extLst>
          </p:cNvPr>
          <p:cNvSpPr>
            <a:spLocks/>
          </p:cNvSpPr>
          <p:nvPr userDrawn="1"/>
        </p:nvSpPr>
        <p:spPr>
          <a:xfrm flipH="1">
            <a:off x="-3" y="0"/>
            <a:ext cx="90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a:extLst>
              <a:ext uri="{FF2B5EF4-FFF2-40B4-BE49-F238E27FC236}">
                <a16:creationId xmlns:a16="http://schemas.microsoft.com/office/drawing/2014/main" id="{47C2251D-175F-ED46-BE88-793AEEF6F610}"/>
              </a:ext>
            </a:extLst>
          </p:cNvPr>
          <p:cNvSpPr txBox="1"/>
          <p:nvPr userDrawn="1"/>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chemeClr val="bg1"/>
                </a:solidFill>
                <a:latin typeface="Arial" panose="020B0604020202020204" pitchFamily="34" charset="0"/>
                <a:cs typeface="Arial" panose="020B0604020202020204" pitchFamily="34" charset="0"/>
              </a:rPr>
              <a:pPr algn="ctr"/>
              <a:t>‹#›</a:t>
            </a:fld>
            <a:endParaRPr lang="en-US" sz="1400" dirty="0">
              <a:solidFill>
                <a:schemeClr val="bg1"/>
              </a:solidFill>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DAC3749D-CB3E-D443-9786-3853B91648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0187" y="368300"/>
            <a:ext cx="331200" cy="1218240"/>
          </a:xfrm>
          <a:prstGeom prst="rect">
            <a:avLst/>
          </a:prstGeom>
        </p:spPr>
      </p:pic>
    </p:spTree>
    <p:extLst>
      <p:ext uri="{BB962C8B-B14F-4D97-AF65-F5344CB8AC3E}">
        <p14:creationId xmlns:p14="http://schemas.microsoft.com/office/powerpoint/2010/main" val="3949924342"/>
      </p:ext>
    </p:extLst>
  </p:cSld>
  <p:clrMap bg1="lt1" tx1="dk1" bg2="lt2" tx2="dk2" accent1="accent1" accent2="accent2" accent3="accent3" accent4="accent4" accent5="accent5" accent6="accent6" hlink="hlink" folHlink="folHlink"/>
  <p:sldLayoutIdLst>
    <p:sldLayoutId id="2147483688" r:id="rId1"/>
    <p:sldLayoutId id="214748368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232">
          <p15:clr>
            <a:srgbClr val="F26B43"/>
          </p15:clr>
        </p15:guide>
        <p15:guide id="3" orient="horz" pos="4065">
          <p15:clr>
            <a:srgbClr val="F26B43"/>
          </p15:clr>
        </p15:guide>
        <p15:guide id="4" pos="7430">
          <p15:clr>
            <a:srgbClr val="F26B43"/>
          </p15:clr>
        </p15:guide>
        <p15:guide id="5" orient="horz" pos="605">
          <p15:clr>
            <a:srgbClr val="F26B43"/>
          </p15:clr>
        </p15:guide>
        <p15:guide id="6" pos="960">
          <p15:clr>
            <a:srgbClr val="F26B43"/>
          </p15:clr>
        </p15:guide>
        <p15:guide id="7" pos="4135">
          <p15:clr>
            <a:srgbClr val="F26B43"/>
          </p15:clr>
        </p15:guide>
        <p15:guide id="8" pos="4248">
          <p15:clr>
            <a:srgbClr val="F26B43"/>
          </p15:clr>
        </p15:guide>
        <p15:guide id="9" orient="horz" pos="2273">
          <p15:clr>
            <a:srgbClr val="F26B43"/>
          </p15:clr>
        </p15:guide>
        <p15:guide id="10" orient="horz" pos="2391">
          <p15:clr>
            <a:srgbClr val="F26B43"/>
          </p15:clr>
        </p15:guide>
        <p15:guide id="11" pos="3288">
          <p15:clr>
            <a:srgbClr val="F26B43"/>
          </p15:clr>
        </p15:guide>
        <p15:guide id="12" pos="3405">
          <p15:clr>
            <a:srgbClr val="F26B43"/>
          </p15:clr>
        </p15:guide>
        <p15:guide id="13" pos="6569">
          <p15:clr>
            <a:srgbClr val="F26B43"/>
          </p15:clr>
        </p15:guide>
        <p15:guide id="14" pos="6686">
          <p15:clr>
            <a:srgbClr val="F26B43"/>
          </p15:clr>
        </p15:guide>
        <p15:guide id="15" pos="5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rpharms.com/resources/frameworks/designated-prescribing-practitioner-competency-framework" TargetMode="External"/><Relationship Id="rId2" Type="http://schemas.openxmlformats.org/officeDocument/2006/relationships/hyperlink" Target="https://www.rpharms.com/resources/frameworks/prescribers-competency-framewor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E1F2-DFD5-4C15-BCD0-C738943AEE21}"/>
              </a:ext>
            </a:extLst>
          </p:cNvPr>
          <p:cNvSpPr>
            <a:spLocks noGrp="1"/>
          </p:cNvSpPr>
          <p:nvPr>
            <p:ph type="ctrTitle"/>
          </p:nvPr>
        </p:nvSpPr>
        <p:spPr>
          <a:xfrm>
            <a:off x="1057835" y="1122363"/>
            <a:ext cx="10258914" cy="2387600"/>
          </a:xfrm>
        </p:spPr>
        <p:txBody>
          <a:bodyPr>
            <a:noAutofit/>
          </a:bodyPr>
          <a:lstStyle/>
          <a:p>
            <a:pPr algn="l"/>
            <a:r>
              <a:rPr lang="en-GB" sz="4000" b="1" dirty="0">
                <a:solidFill>
                  <a:srgbClr val="006666"/>
                </a:solidFill>
              </a:rPr>
              <a:t>The Revised (Sept 2021) National Competency Framework for All Practitioners</a:t>
            </a:r>
          </a:p>
        </p:txBody>
      </p:sp>
      <p:sp>
        <p:nvSpPr>
          <p:cNvPr id="3" name="Subtitle 2">
            <a:extLst>
              <a:ext uri="{FF2B5EF4-FFF2-40B4-BE49-F238E27FC236}">
                <a16:creationId xmlns:a16="http://schemas.microsoft.com/office/drawing/2014/main" id="{9497E84D-7BA6-49B5-A147-A9E82B25ED83}"/>
              </a:ext>
            </a:extLst>
          </p:cNvPr>
          <p:cNvSpPr>
            <a:spLocks noGrp="1"/>
          </p:cNvSpPr>
          <p:nvPr>
            <p:ph type="subTitle" idx="1"/>
          </p:nvPr>
        </p:nvSpPr>
        <p:spPr>
          <a:xfrm>
            <a:off x="1524000" y="3602038"/>
            <a:ext cx="9144000" cy="2691186"/>
          </a:xfrm>
        </p:spPr>
        <p:txBody>
          <a:bodyPr>
            <a:normAutofit/>
          </a:bodyPr>
          <a:lstStyle/>
          <a:p>
            <a:endParaRPr lang="en-GB" dirty="0"/>
          </a:p>
          <a:p>
            <a:endParaRPr lang="en-GB" dirty="0"/>
          </a:p>
          <a:p>
            <a:r>
              <a:rPr lang="en-GB" dirty="0"/>
              <a:t>Angela Alexander, Professor Emerita, University of Reading</a:t>
            </a:r>
          </a:p>
          <a:p>
            <a:r>
              <a:rPr lang="en-GB" dirty="0"/>
              <a:t>20 January 2022</a:t>
            </a:r>
          </a:p>
        </p:txBody>
      </p:sp>
    </p:spTree>
    <p:extLst>
      <p:ext uri="{BB962C8B-B14F-4D97-AF65-F5344CB8AC3E}">
        <p14:creationId xmlns:p14="http://schemas.microsoft.com/office/powerpoint/2010/main" val="250838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What does good prescribing look like? </a:t>
            </a:r>
            <a:br>
              <a:rPr lang="en-GB" b="1" dirty="0">
                <a:solidFill>
                  <a:srgbClr val="006666"/>
                </a:solidFill>
              </a:rPr>
            </a:br>
            <a:r>
              <a:rPr lang="en-GB" b="1" dirty="0">
                <a:solidFill>
                  <a:srgbClr val="006666"/>
                </a:solidFill>
              </a:rPr>
              <a:t>(and who is best to ask?)</a:t>
            </a:r>
          </a:p>
        </p:txBody>
      </p:sp>
      <p:pic>
        <p:nvPicPr>
          <p:cNvPr id="4" name="Content Placeholder 3">
            <a:extLst>
              <a:ext uri="{FF2B5EF4-FFF2-40B4-BE49-F238E27FC236}">
                <a16:creationId xmlns:a16="http://schemas.microsoft.com/office/drawing/2014/main" id="{E3C3F3EB-B9DA-4F7D-AA31-10641C59264E}"/>
              </a:ext>
            </a:extLst>
          </p:cNvPr>
          <p:cNvPicPr>
            <a:picLocks noGrp="1" noChangeAspect="1"/>
          </p:cNvPicPr>
          <p:nvPr>
            <p:ph idx="1"/>
          </p:nvPr>
        </p:nvPicPr>
        <p:blipFill>
          <a:blip r:embed="rId2"/>
          <a:stretch>
            <a:fillRect/>
          </a:stretch>
        </p:blipFill>
        <p:spPr>
          <a:xfrm>
            <a:off x="914401" y="1502978"/>
            <a:ext cx="9858702" cy="5355022"/>
          </a:xfrm>
          <a:prstGeom prst="rect">
            <a:avLst/>
          </a:prstGeom>
        </p:spPr>
      </p:pic>
    </p:spTree>
    <p:extLst>
      <p:ext uri="{BB962C8B-B14F-4D97-AF65-F5344CB8AC3E}">
        <p14:creationId xmlns:p14="http://schemas.microsoft.com/office/powerpoint/2010/main" val="141352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How the national framework can be used in practice</a:t>
            </a:r>
          </a:p>
        </p:txBody>
      </p:sp>
      <p:sp>
        <p:nvSpPr>
          <p:cNvPr id="4" name="Content Placeholder 3">
            <a:extLst>
              <a:ext uri="{FF2B5EF4-FFF2-40B4-BE49-F238E27FC236}">
                <a16:creationId xmlns:a16="http://schemas.microsoft.com/office/drawing/2014/main" id="{3E23C38C-23E6-4110-86AB-5FAF92BF8617}"/>
              </a:ext>
            </a:extLst>
          </p:cNvPr>
          <p:cNvSpPr>
            <a:spLocks noGrp="1"/>
          </p:cNvSpPr>
          <p:nvPr>
            <p:ph sz="half" idx="1"/>
          </p:nvPr>
        </p:nvSpPr>
        <p:spPr/>
        <p:txBody>
          <a:bodyPr>
            <a:normAutofit fontScale="92500" lnSpcReduction="20000"/>
          </a:bodyPr>
          <a:lstStyle/>
          <a:p>
            <a:r>
              <a:rPr lang="en-GB" dirty="0"/>
              <a:t>Attending networking/learning events</a:t>
            </a:r>
          </a:p>
          <a:p>
            <a:r>
              <a:rPr lang="en-GB" dirty="0"/>
              <a:t>Audits</a:t>
            </a:r>
          </a:p>
          <a:p>
            <a:r>
              <a:rPr lang="en-GB" dirty="0"/>
              <a:t>Case studies</a:t>
            </a:r>
          </a:p>
          <a:p>
            <a:r>
              <a:rPr lang="en-GB" dirty="0"/>
              <a:t>Case-based discussions</a:t>
            </a:r>
          </a:p>
          <a:p>
            <a:r>
              <a:rPr lang="en-GB" dirty="0"/>
              <a:t>CPD records</a:t>
            </a:r>
          </a:p>
          <a:p>
            <a:r>
              <a:rPr lang="en-GB" dirty="0"/>
              <a:t>Looking at prescribing data analysis</a:t>
            </a:r>
          </a:p>
          <a:p>
            <a:r>
              <a:rPr lang="en-GB" dirty="0"/>
              <a:t>Observation of practice and clinical assessment skills</a:t>
            </a:r>
          </a:p>
          <a:p>
            <a:r>
              <a:rPr lang="en-GB" dirty="0"/>
              <a:t>Peer discussions &amp; feedback</a:t>
            </a:r>
          </a:p>
          <a:p>
            <a:r>
              <a:rPr lang="en-GB" dirty="0"/>
              <a:t>Personal formularies</a:t>
            </a:r>
          </a:p>
          <a:p>
            <a:endParaRPr lang="en-GB" dirty="0"/>
          </a:p>
        </p:txBody>
      </p:sp>
      <p:sp>
        <p:nvSpPr>
          <p:cNvPr id="5" name="Content Placeholder 4">
            <a:extLst>
              <a:ext uri="{FF2B5EF4-FFF2-40B4-BE49-F238E27FC236}">
                <a16:creationId xmlns:a16="http://schemas.microsoft.com/office/drawing/2014/main" id="{B5B41B9E-9E89-46DF-8C15-458CB4B0963D}"/>
              </a:ext>
            </a:extLst>
          </p:cNvPr>
          <p:cNvSpPr>
            <a:spLocks noGrp="1"/>
          </p:cNvSpPr>
          <p:nvPr>
            <p:ph sz="half" idx="2"/>
          </p:nvPr>
        </p:nvSpPr>
        <p:spPr/>
        <p:txBody>
          <a:bodyPr>
            <a:normAutofit fontScale="92500" lnSpcReduction="20000"/>
          </a:bodyPr>
          <a:lstStyle/>
          <a:p>
            <a:r>
              <a:rPr lang="en-GB" dirty="0"/>
              <a:t>Portfolios mapped to competencies</a:t>
            </a:r>
          </a:p>
          <a:p>
            <a:r>
              <a:rPr lang="en-GB" dirty="0"/>
              <a:t>Questionnaires and patient feedback.</a:t>
            </a:r>
          </a:p>
          <a:p>
            <a:r>
              <a:rPr lang="en-GB" dirty="0"/>
              <a:t>Reading – articles, SOPs, guidelines, processes in practice</a:t>
            </a:r>
          </a:p>
          <a:p>
            <a:r>
              <a:rPr lang="en-GB" dirty="0"/>
              <a:t>Real life practice examples</a:t>
            </a:r>
          </a:p>
          <a:p>
            <a:r>
              <a:rPr lang="en-GB" dirty="0"/>
              <a:t>Reflective accounts - identifying gaps</a:t>
            </a:r>
          </a:p>
          <a:p>
            <a:r>
              <a:rPr lang="en-GB" dirty="0"/>
              <a:t>Setting SMART objectives</a:t>
            </a:r>
          </a:p>
          <a:p>
            <a:r>
              <a:rPr lang="en-GB" dirty="0"/>
              <a:t>Supervision</a:t>
            </a:r>
          </a:p>
          <a:p>
            <a:r>
              <a:rPr lang="en-GB" dirty="0"/>
              <a:t>Video recordings (consent)</a:t>
            </a:r>
          </a:p>
          <a:p>
            <a:r>
              <a:rPr lang="en-GB" dirty="0"/>
              <a:t>Workplace competency-based assessments</a:t>
            </a:r>
          </a:p>
        </p:txBody>
      </p:sp>
    </p:spTree>
    <p:extLst>
      <p:ext uri="{BB962C8B-B14F-4D97-AF65-F5344CB8AC3E}">
        <p14:creationId xmlns:p14="http://schemas.microsoft.com/office/powerpoint/2010/main" val="220375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Levels of prescribing competence</a:t>
            </a:r>
          </a:p>
        </p:txBody>
      </p:sp>
      <p:pic>
        <p:nvPicPr>
          <p:cNvPr id="4" name="Content Placeholder 3">
            <a:extLst>
              <a:ext uri="{FF2B5EF4-FFF2-40B4-BE49-F238E27FC236}">
                <a16:creationId xmlns:a16="http://schemas.microsoft.com/office/drawing/2014/main" id="{7E9AC2DE-459A-4AB1-939D-92F31CF90BB2}"/>
              </a:ext>
            </a:extLst>
          </p:cNvPr>
          <p:cNvPicPr>
            <a:picLocks noGrp="1" noChangeAspect="1"/>
          </p:cNvPicPr>
          <p:nvPr>
            <p:ph sz="half" idx="1"/>
          </p:nvPr>
        </p:nvPicPr>
        <p:blipFill>
          <a:blip r:embed="rId2"/>
          <a:stretch>
            <a:fillRect/>
          </a:stretch>
        </p:blipFill>
        <p:spPr>
          <a:xfrm>
            <a:off x="735725" y="1283104"/>
            <a:ext cx="5927834" cy="5645557"/>
          </a:xfrm>
          <a:prstGeom prst="rect">
            <a:avLst/>
          </a:prstGeom>
        </p:spPr>
      </p:pic>
      <p:sp>
        <p:nvSpPr>
          <p:cNvPr id="5" name="Content Placeholder 4">
            <a:extLst>
              <a:ext uri="{FF2B5EF4-FFF2-40B4-BE49-F238E27FC236}">
                <a16:creationId xmlns:a16="http://schemas.microsoft.com/office/drawing/2014/main" id="{30A6A8E2-7529-4D8A-AE60-E13E0305F998}"/>
              </a:ext>
            </a:extLst>
          </p:cNvPr>
          <p:cNvSpPr>
            <a:spLocks noGrp="1"/>
          </p:cNvSpPr>
          <p:nvPr>
            <p:ph sz="half" idx="2"/>
          </p:nvPr>
        </p:nvSpPr>
        <p:spPr>
          <a:xfrm>
            <a:off x="6905297" y="2701159"/>
            <a:ext cx="4448503" cy="3475804"/>
          </a:xfrm>
        </p:spPr>
        <p:txBody>
          <a:bodyPr/>
          <a:lstStyle/>
          <a:p>
            <a:r>
              <a:rPr lang="en-GB" dirty="0"/>
              <a:t>Where is your confidence in all of this too?</a:t>
            </a:r>
          </a:p>
          <a:p>
            <a:r>
              <a:rPr lang="en-GB" dirty="0"/>
              <a:t>The framework should help to boost your confidence in prescribing too.</a:t>
            </a:r>
          </a:p>
        </p:txBody>
      </p:sp>
    </p:spTree>
    <p:extLst>
      <p:ext uri="{BB962C8B-B14F-4D97-AF65-F5344CB8AC3E}">
        <p14:creationId xmlns:p14="http://schemas.microsoft.com/office/powerpoint/2010/main" val="247014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E0F-0B74-4B94-8FA2-640DC4647C33}"/>
              </a:ext>
            </a:extLst>
          </p:cNvPr>
          <p:cNvSpPr>
            <a:spLocks noGrp="1"/>
          </p:cNvSpPr>
          <p:nvPr>
            <p:ph type="title"/>
          </p:nvPr>
        </p:nvSpPr>
        <p:spPr>
          <a:xfrm>
            <a:off x="839788" y="457200"/>
            <a:ext cx="6323012" cy="1600200"/>
          </a:xfrm>
        </p:spPr>
        <p:txBody>
          <a:bodyPr>
            <a:normAutofit fontScale="90000"/>
          </a:bodyPr>
          <a:lstStyle/>
          <a:p>
            <a:r>
              <a:rPr lang="en-GB" sz="4400" b="1" dirty="0">
                <a:solidFill>
                  <a:srgbClr val="006666"/>
                </a:solidFill>
              </a:rPr>
              <a:t>The competency framework for Designated Prescribing Practitioners</a:t>
            </a:r>
            <a:endParaRPr lang="en-GB" dirty="0"/>
          </a:p>
        </p:txBody>
      </p:sp>
      <p:pic>
        <p:nvPicPr>
          <p:cNvPr id="6" name="Content Placeholder 5" descr="A screenshot of a cell phone&#10;&#10;Description automatically generated">
            <a:extLst>
              <a:ext uri="{FF2B5EF4-FFF2-40B4-BE49-F238E27FC236}">
                <a16:creationId xmlns:a16="http://schemas.microsoft.com/office/drawing/2014/main" id="{80E36BBA-4762-4B33-98C7-A736905674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6342" y="827869"/>
            <a:ext cx="3789095" cy="5376988"/>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596DA466-58EF-4EA9-86C2-FFB0BFF598A0}"/>
              </a:ext>
            </a:extLst>
          </p:cNvPr>
          <p:cNvSpPr>
            <a:spLocks noGrp="1"/>
          </p:cNvSpPr>
          <p:nvPr>
            <p:ph type="body" sz="half" idx="2"/>
          </p:nvPr>
        </p:nvSpPr>
        <p:spPr>
          <a:xfrm>
            <a:off x="839788" y="2057400"/>
            <a:ext cx="5822269" cy="4343400"/>
          </a:xfrm>
        </p:spPr>
        <p:txBody>
          <a:bodyPr>
            <a:normAutofit/>
          </a:bodyPr>
          <a:lstStyle/>
          <a:p>
            <a:pPr marL="342900" indent="-342900">
              <a:buFont typeface="Arial" panose="020B0604020202020204" pitchFamily="34" charset="0"/>
              <a:buChar char="•"/>
            </a:pPr>
            <a:r>
              <a:rPr lang="en-GB" sz="2400" dirty="0"/>
              <a:t>regulatory changes in 2018/19 enabled some non-medical prescribers (NMPs) to take on role of supervising and confirming competence during the period of learning in practice in addition to Designated Medical Practitioners (DMPs)</a:t>
            </a:r>
          </a:p>
          <a:p>
            <a:pPr marL="342900" indent="-342900">
              <a:buFont typeface="Arial" panose="020B0604020202020204" pitchFamily="34" charset="0"/>
              <a:buChar char="•"/>
            </a:pPr>
            <a:r>
              <a:rPr lang="en-GB" sz="2400" dirty="0"/>
              <a:t>there was a need to ensure that those who took on the role were suitable</a:t>
            </a:r>
          </a:p>
          <a:p>
            <a:pPr marL="342900" indent="-342900">
              <a:buFont typeface="Arial" panose="020B0604020202020204" pitchFamily="34" charset="0"/>
              <a:buChar char="•"/>
            </a:pPr>
            <a:r>
              <a:rPr lang="en-GB" sz="2400" dirty="0"/>
              <a:t>framework was developed with representatives from all prescribers, regulators, education providers and patients.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25498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AE65-9ED6-458E-B607-81D785B201DE}"/>
              </a:ext>
            </a:extLst>
          </p:cNvPr>
          <p:cNvSpPr>
            <a:spLocks noGrp="1"/>
          </p:cNvSpPr>
          <p:nvPr>
            <p:ph type="title"/>
          </p:nvPr>
        </p:nvSpPr>
        <p:spPr>
          <a:xfrm>
            <a:off x="161365" y="365125"/>
            <a:ext cx="11192435" cy="1325563"/>
          </a:xfrm>
        </p:spPr>
        <p:txBody>
          <a:bodyPr>
            <a:normAutofit/>
          </a:bodyPr>
          <a:lstStyle/>
          <a:p>
            <a:r>
              <a:rPr lang="en-GB" b="1" dirty="0">
                <a:solidFill>
                  <a:srgbClr val="006666"/>
                </a:solidFill>
              </a:rPr>
              <a:t>Structure of the DPP</a:t>
            </a:r>
            <a:br>
              <a:rPr lang="en-GB" b="1" dirty="0">
                <a:solidFill>
                  <a:srgbClr val="006666"/>
                </a:solidFill>
              </a:rPr>
            </a:br>
            <a:r>
              <a:rPr lang="en-GB" b="1" dirty="0">
                <a:solidFill>
                  <a:srgbClr val="006666"/>
                </a:solidFill>
              </a:rPr>
              <a:t>competence framework</a:t>
            </a:r>
            <a:endParaRPr lang="en-GB" dirty="0">
              <a:solidFill>
                <a:srgbClr val="006666"/>
              </a:solidFill>
            </a:endParaRPr>
          </a:p>
        </p:txBody>
      </p:sp>
      <p:pic>
        <p:nvPicPr>
          <p:cNvPr id="6" name="Content Placeholder 5" descr="A picture containing device&#10;&#10;Description automatically generated">
            <a:extLst>
              <a:ext uri="{FF2B5EF4-FFF2-40B4-BE49-F238E27FC236}">
                <a16:creationId xmlns:a16="http://schemas.microsoft.com/office/drawing/2014/main" id="{53044A91-8650-4466-B542-6351ECD1CA6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67326" y="1825625"/>
            <a:ext cx="4123348" cy="4351338"/>
          </a:xfrm>
        </p:spPr>
      </p:pic>
      <p:pic>
        <p:nvPicPr>
          <p:cNvPr id="10" name="Content Placeholder 9" descr="A screenshot of a cell phone&#10;&#10;Description automatically generated">
            <a:extLst>
              <a:ext uri="{FF2B5EF4-FFF2-40B4-BE49-F238E27FC236}">
                <a16:creationId xmlns:a16="http://schemas.microsoft.com/office/drawing/2014/main" id="{7F460DC3-5D7A-4715-9428-0F1CE8B6E62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80429" y="365125"/>
            <a:ext cx="5572074" cy="6261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202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Moving forward and current issues</a:t>
            </a:r>
          </a:p>
        </p:txBody>
      </p:sp>
      <p:sp>
        <p:nvSpPr>
          <p:cNvPr id="3" name="Content Placeholder 2">
            <a:extLst>
              <a:ext uri="{FF2B5EF4-FFF2-40B4-BE49-F238E27FC236}">
                <a16:creationId xmlns:a16="http://schemas.microsoft.com/office/drawing/2014/main" id="{EEEAC9AF-CFCF-4D50-801A-22D30323FD8E}"/>
              </a:ext>
            </a:extLst>
          </p:cNvPr>
          <p:cNvSpPr>
            <a:spLocks noGrp="1"/>
          </p:cNvSpPr>
          <p:nvPr>
            <p:ph idx="1"/>
          </p:nvPr>
        </p:nvSpPr>
        <p:spPr/>
        <p:txBody>
          <a:bodyPr>
            <a:normAutofit/>
          </a:bodyPr>
          <a:lstStyle/>
          <a:p>
            <a:pPr>
              <a:lnSpc>
                <a:spcPct val="100000"/>
              </a:lnSpc>
            </a:pPr>
            <a:r>
              <a:rPr lang="en-GB" dirty="0"/>
              <a:t>Go to </a:t>
            </a:r>
            <a:r>
              <a:rPr lang="en-GB" dirty="0">
                <a:hlinkClick r:id="rId2"/>
              </a:rPr>
              <a:t>https://www.rpharms.com/resources/frameworks/prescribers-competency-framework</a:t>
            </a:r>
            <a:r>
              <a:rPr lang="en-GB" dirty="0"/>
              <a:t>  and </a:t>
            </a:r>
            <a:r>
              <a:rPr lang="en-GB" dirty="0">
                <a:hlinkClick r:id="rId3"/>
              </a:rPr>
              <a:t>https://www.rpharms.com/resources/frameworks/designated-prescribing-practitioner-competency-framework</a:t>
            </a:r>
            <a:r>
              <a:rPr lang="en-GB" dirty="0"/>
              <a:t> </a:t>
            </a:r>
          </a:p>
          <a:p>
            <a:pPr>
              <a:lnSpc>
                <a:spcPct val="100000"/>
              </a:lnSpc>
            </a:pPr>
            <a:r>
              <a:rPr lang="en-GB" dirty="0"/>
              <a:t>Identify your gaps in relation to your own practice and current and future issues e.g. different consultation models, extending scope of practice</a:t>
            </a:r>
          </a:p>
          <a:p>
            <a:pPr>
              <a:lnSpc>
                <a:spcPct val="100000"/>
              </a:lnSpc>
            </a:pPr>
            <a:r>
              <a:rPr lang="en-GB" dirty="0"/>
              <a:t>Find the resources to help you to move your competence to level 3 and 4 for all the statements</a:t>
            </a:r>
          </a:p>
        </p:txBody>
      </p:sp>
    </p:spTree>
    <p:extLst>
      <p:ext uri="{BB962C8B-B14F-4D97-AF65-F5344CB8AC3E}">
        <p14:creationId xmlns:p14="http://schemas.microsoft.com/office/powerpoint/2010/main" val="192256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estion mark on green pastel background">
            <a:extLst>
              <a:ext uri="{FF2B5EF4-FFF2-40B4-BE49-F238E27FC236}">
                <a16:creationId xmlns:a16="http://schemas.microsoft.com/office/drawing/2014/main" id="{A949802D-1DB4-3D43-C402-D239E896460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0"/>
            <a:ext cx="12192000" cy="7272697"/>
          </a:xfrm>
        </p:spPr>
      </p:pic>
      <p:sp>
        <p:nvSpPr>
          <p:cNvPr id="89" name="CaixaDeTexto 88">
            <a:extLst>
              <a:ext uri="{FF2B5EF4-FFF2-40B4-BE49-F238E27FC236}">
                <a16:creationId xmlns:a16="http://schemas.microsoft.com/office/drawing/2014/main" id="{92266A85-2AEF-429B-A609-784B959E2B5B}"/>
              </a:ext>
            </a:extLst>
          </p:cNvPr>
          <p:cNvSpPr txBox="1"/>
          <p:nvPr/>
        </p:nvSpPr>
        <p:spPr>
          <a:xfrm>
            <a:off x="80681" y="3660780"/>
            <a:ext cx="6660777" cy="1985159"/>
          </a:xfrm>
          <a:prstGeom prst="rect">
            <a:avLst/>
          </a:prstGeom>
          <a:noFill/>
        </p:spPr>
        <p:txBody>
          <a:bodyPr wrap="square" rtlCol="0" anchor="ctr" anchorCtr="1">
            <a:spAutoFit/>
          </a:bodyPr>
          <a:lstStyle/>
          <a:p>
            <a:pPr algn="ctr"/>
            <a:r>
              <a:rPr lang="en-GB" sz="12300" dirty="0">
                <a:solidFill>
                  <a:srgbClr val="000000"/>
                </a:solidFill>
              </a:rPr>
              <a:t>questions</a:t>
            </a:r>
          </a:p>
        </p:txBody>
      </p:sp>
      <p:sp>
        <p:nvSpPr>
          <p:cNvPr id="49" name="CaixaDeTexto 48">
            <a:extLst>
              <a:ext uri="{FF2B5EF4-FFF2-40B4-BE49-F238E27FC236}">
                <a16:creationId xmlns:a16="http://schemas.microsoft.com/office/drawing/2014/main" id="{849893C9-DF3E-4C44-84C3-D6C98CF44D12}"/>
              </a:ext>
            </a:extLst>
          </p:cNvPr>
          <p:cNvSpPr txBox="1"/>
          <p:nvPr/>
        </p:nvSpPr>
        <p:spPr>
          <a:xfrm>
            <a:off x="2106256" y="2129103"/>
            <a:ext cx="2609625" cy="1985159"/>
          </a:xfrm>
          <a:prstGeom prst="rect">
            <a:avLst/>
          </a:prstGeom>
          <a:noFill/>
        </p:spPr>
        <p:txBody>
          <a:bodyPr wrap="none" rtlCol="0" anchor="ctr" anchorCtr="1">
            <a:spAutoFit/>
          </a:bodyPr>
          <a:lstStyle/>
          <a:p>
            <a:pPr algn="ctr"/>
            <a:r>
              <a:rPr lang="en-GB" sz="12300" dirty="0">
                <a:solidFill>
                  <a:srgbClr val="000000"/>
                </a:solidFill>
              </a:rPr>
              <a:t>Any</a:t>
            </a:r>
          </a:p>
        </p:txBody>
      </p:sp>
    </p:spTree>
    <p:extLst>
      <p:ext uri="{BB962C8B-B14F-4D97-AF65-F5344CB8AC3E}">
        <p14:creationId xmlns:p14="http://schemas.microsoft.com/office/powerpoint/2010/main" val="4267364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56882D-123A-A93D-0D1A-8745317EDCB5}"/>
              </a:ext>
            </a:extLst>
          </p:cNvPr>
          <p:cNvSpPr>
            <a:spLocks noGrp="1"/>
          </p:cNvSpPr>
          <p:nvPr>
            <p:ph type="title"/>
          </p:nvPr>
        </p:nvSpPr>
        <p:spPr>
          <a:xfrm>
            <a:off x="2311147" y="365760"/>
            <a:ext cx="7569706" cy="1288238"/>
          </a:xfrm>
        </p:spPr>
        <p:txBody>
          <a:bodyPr anchor="ctr">
            <a:normAutofit/>
          </a:bodyPr>
          <a:lstStyle/>
          <a:p>
            <a:pPr algn="ctr"/>
            <a:r>
              <a:rPr lang="en-GB"/>
              <a:t>Small group breakout sessions</a:t>
            </a:r>
          </a:p>
        </p:txBody>
      </p:sp>
      <p:sp>
        <p:nvSpPr>
          <p:cNvPr id="3" name="Content Placeholder 2">
            <a:extLst>
              <a:ext uri="{FF2B5EF4-FFF2-40B4-BE49-F238E27FC236}">
                <a16:creationId xmlns:a16="http://schemas.microsoft.com/office/drawing/2014/main" id="{F42E1AF7-A4E8-AE7E-C726-C3D58215A547}"/>
              </a:ext>
            </a:extLst>
          </p:cNvPr>
          <p:cNvSpPr>
            <a:spLocks noGrp="1"/>
          </p:cNvSpPr>
          <p:nvPr>
            <p:ph idx="1"/>
          </p:nvPr>
        </p:nvSpPr>
        <p:spPr>
          <a:xfrm>
            <a:off x="2165569" y="2519082"/>
            <a:ext cx="7860863" cy="3462618"/>
          </a:xfrm>
        </p:spPr>
        <p:txBody>
          <a:bodyPr anchor="t">
            <a:normAutofit/>
          </a:bodyPr>
          <a:lstStyle/>
          <a:p>
            <a:r>
              <a:rPr lang="en-GB" sz="3200" dirty="0"/>
              <a:t>From what you’ve heard so far what competencies do you need to develop for the future?</a:t>
            </a:r>
          </a:p>
          <a:p>
            <a:r>
              <a:rPr lang="en-GB" sz="3200" dirty="0"/>
              <a:t>What resources do you have to support your learning for those competencies?</a:t>
            </a:r>
          </a:p>
        </p:txBody>
      </p:sp>
    </p:spTree>
    <p:extLst>
      <p:ext uri="{BB962C8B-B14F-4D97-AF65-F5344CB8AC3E}">
        <p14:creationId xmlns:p14="http://schemas.microsoft.com/office/powerpoint/2010/main" val="426920619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My task (and yours)…</a:t>
            </a:r>
          </a:p>
        </p:txBody>
      </p:sp>
      <p:sp>
        <p:nvSpPr>
          <p:cNvPr id="3" name="Content Placeholder 2">
            <a:extLst>
              <a:ext uri="{FF2B5EF4-FFF2-40B4-BE49-F238E27FC236}">
                <a16:creationId xmlns:a16="http://schemas.microsoft.com/office/drawing/2014/main" id="{EEEAC9AF-CFCF-4D50-801A-22D30323FD8E}"/>
              </a:ext>
            </a:extLst>
          </p:cNvPr>
          <p:cNvSpPr>
            <a:spLocks noGrp="1"/>
          </p:cNvSpPr>
          <p:nvPr>
            <p:ph idx="1"/>
          </p:nvPr>
        </p:nvSpPr>
        <p:spPr/>
        <p:txBody>
          <a:bodyPr>
            <a:normAutofit/>
          </a:bodyPr>
          <a:lstStyle/>
          <a:p>
            <a:pPr>
              <a:lnSpc>
                <a:spcPct val="100000"/>
              </a:lnSpc>
            </a:pPr>
            <a:r>
              <a:rPr lang="en-GB" dirty="0"/>
              <a:t>the revised framework: what has changed?</a:t>
            </a:r>
          </a:p>
          <a:p>
            <a:pPr>
              <a:lnSpc>
                <a:spcPct val="100000"/>
              </a:lnSpc>
            </a:pPr>
            <a:r>
              <a:rPr lang="en-GB" dirty="0"/>
              <a:t>deadlines for implementation</a:t>
            </a:r>
          </a:p>
          <a:p>
            <a:pPr>
              <a:lnSpc>
                <a:spcPct val="100000"/>
              </a:lnSpc>
            </a:pPr>
            <a:r>
              <a:rPr lang="en-GB" dirty="0"/>
              <a:t>what does good prescribing look like? Competency dimensions</a:t>
            </a:r>
          </a:p>
          <a:p>
            <a:pPr>
              <a:lnSpc>
                <a:spcPct val="100000"/>
              </a:lnSpc>
            </a:pPr>
            <a:r>
              <a:rPr lang="en-GB" dirty="0"/>
              <a:t>how the national framework can be used in practice</a:t>
            </a:r>
          </a:p>
          <a:p>
            <a:pPr>
              <a:lnSpc>
                <a:spcPct val="100000"/>
              </a:lnSpc>
            </a:pPr>
            <a:r>
              <a:rPr lang="en-GB" dirty="0"/>
              <a:t>levels of prescribing competence</a:t>
            </a:r>
          </a:p>
          <a:p>
            <a:pPr>
              <a:lnSpc>
                <a:spcPct val="100000"/>
              </a:lnSpc>
            </a:pPr>
            <a:r>
              <a:rPr lang="en-GB" dirty="0"/>
              <a:t>the competency framework for designated prescribing practitioners</a:t>
            </a:r>
          </a:p>
          <a:p>
            <a:pPr>
              <a:lnSpc>
                <a:spcPct val="100000"/>
              </a:lnSpc>
            </a:pPr>
            <a:r>
              <a:rPr lang="en-GB" dirty="0"/>
              <a:t>moving forward and current issues</a:t>
            </a:r>
          </a:p>
        </p:txBody>
      </p:sp>
    </p:spTree>
    <p:extLst>
      <p:ext uri="{BB962C8B-B14F-4D97-AF65-F5344CB8AC3E}">
        <p14:creationId xmlns:p14="http://schemas.microsoft.com/office/powerpoint/2010/main" val="341678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86D1CB-A972-A338-4F38-0008F2FF4F29}"/>
              </a:ext>
            </a:extLst>
          </p:cNvPr>
          <p:cNvSpPr>
            <a:spLocks noGrp="1"/>
          </p:cNvSpPr>
          <p:nvPr>
            <p:ph type="title"/>
          </p:nvPr>
        </p:nvSpPr>
        <p:spPr/>
        <p:txBody>
          <a:bodyPr/>
          <a:lstStyle/>
          <a:p>
            <a:r>
              <a:rPr lang="en-GB" b="1" dirty="0">
                <a:solidFill>
                  <a:srgbClr val="006666"/>
                </a:solidFill>
              </a:rPr>
              <a:t>So why did we need a revised framework?</a:t>
            </a:r>
          </a:p>
        </p:txBody>
      </p:sp>
      <p:sp>
        <p:nvSpPr>
          <p:cNvPr id="6" name="Content Placeholder 5">
            <a:extLst>
              <a:ext uri="{FF2B5EF4-FFF2-40B4-BE49-F238E27FC236}">
                <a16:creationId xmlns:a16="http://schemas.microsoft.com/office/drawing/2014/main" id="{2B188037-6382-B71A-CE4A-ADE22AC9934B}"/>
              </a:ext>
            </a:extLst>
          </p:cNvPr>
          <p:cNvSpPr>
            <a:spLocks noGrp="1"/>
          </p:cNvSpPr>
          <p:nvPr>
            <p:ph idx="1"/>
          </p:nvPr>
        </p:nvSpPr>
        <p:spPr/>
        <p:txBody>
          <a:bodyPr/>
          <a:lstStyle/>
          <a:p>
            <a:pPr marL="0" indent="0">
              <a:buNone/>
            </a:pPr>
            <a:r>
              <a:rPr lang="en-GB" dirty="0"/>
              <a:t>Since the 2016 framework, there have been various changes which needed to be included in the update of the framework these include:</a:t>
            </a:r>
          </a:p>
          <a:p>
            <a:r>
              <a:rPr lang="en-GB" dirty="0"/>
              <a:t>Legislation changes introducing paramedic prescribers in April 2018</a:t>
            </a:r>
          </a:p>
          <a:p>
            <a:r>
              <a:rPr lang="en-GB" dirty="0"/>
              <a:t>Current prescribing topics such as remote prescribing, social prescribing, psychosocial assessment and eco-directed sustainable prescribing. Further key themes can be found in the table below</a:t>
            </a:r>
          </a:p>
          <a:p>
            <a:r>
              <a:rPr lang="en-GB" dirty="0"/>
              <a:t>Publication of the RPS Competency Framework for Designated Prescribing Practitioners in December 2019</a:t>
            </a:r>
          </a:p>
        </p:txBody>
      </p:sp>
    </p:spTree>
    <p:extLst>
      <p:ext uri="{BB962C8B-B14F-4D97-AF65-F5344CB8AC3E}">
        <p14:creationId xmlns:p14="http://schemas.microsoft.com/office/powerpoint/2010/main" val="6112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The revised framework: what has changed?</a:t>
            </a:r>
          </a:p>
        </p:txBody>
      </p:sp>
      <p:sp>
        <p:nvSpPr>
          <p:cNvPr id="4" name="Content Placeholder 3">
            <a:extLst>
              <a:ext uri="{FF2B5EF4-FFF2-40B4-BE49-F238E27FC236}">
                <a16:creationId xmlns:a16="http://schemas.microsoft.com/office/drawing/2014/main" id="{3080E452-9EDE-4883-AA3B-0C7593815A1A}"/>
              </a:ext>
            </a:extLst>
          </p:cNvPr>
          <p:cNvSpPr>
            <a:spLocks noGrp="1"/>
          </p:cNvSpPr>
          <p:nvPr>
            <p:ph sz="half" idx="1"/>
          </p:nvPr>
        </p:nvSpPr>
        <p:spPr>
          <a:xfrm>
            <a:off x="4937760" y="1502067"/>
            <a:ext cx="6821659" cy="4990807"/>
          </a:xfrm>
        </p:spPr>
        <p:txBody>
          <a:bodyPr>
            <a:normAutofit lnSpcReduction="10000"/>
          </a:bodyPr>
          <a:lstStyle/>
          <a:p>
            <a:r>
              <a:rPr lang="en-GB" dirty="0"/>
              <a:t>New key themes were added e.g. consultation setting, health literacy, social prescribing, sustainable prescribing, reducing waste, and supporting others prescribing (DPP)</a:t>
            </a:r>
          </a:p>
          <a:p>
            <a:r>
              <a:rPr lang="en-GB" dirty="0"/>
              <a:t>Now 76 supporting statements – 12 new ones</a:t>
            </a:r>
          </a:p>
          <a:p>
            <a:r>
              <a:rPr lang="en-GB" dirty="0"/>
              <a:t>New further information sections added to provide clarity and give examples</a:t>
            </a:r>
          </a:p>
          <a:p>
            <a:r>
              <a:rPr lang="en-GB" dirty="0"/>
              <a:t>The professionalism section is now integrated into the framework with more focus on scope of practice</a:t>
            </a:r>
          </a:p>
        </p:txBody>
      </p:sp>
      <p:pic>
        <p:nvPicPr>
          <p:cNvPr id="7" name="Content Placeholder 6" descr="A picture containing diagram&#10;&#10;Description automatically generated">
            <a:extLst>
              <a:ext uri="{FF2B5EF4-FFF2-40B4-BE49-F238E27FC236}">
                <a16:creationId xmlns:a16="http://schemas.microsoft.com/office/drawing/2014/main" id="{EC6CC515-E447-4101-8EAB-9E3F45F7F7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04047" y="1486038"/>
            <a:ext cx="3524095" cy="5006837"/>
          </a:xfrm>
        </p:spPr>
      </p:pic>
    </p:spTree>
    <p:extLst>
      <p:ext uri="{BB962C8B-B14F-4D97-AF65-F5344CB8AC3E}">
        <p14:creationId xmlns:p14="http://schemas.microsoft.com/office/powerpoint/2010/main" val="267100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3E58C5-99F4-47B3-817A-D5CED700066E}"/>
              </a:ext>
            </a:extLst>
          </p:cNvPr>
          <p:cNvPicPr>
            <a:picLocks noChangeAspect="1"/>
          </p:cNvPicPr>
          <p:nvPr/>
        </p:nvPicPr>
        <p:blipFill>
          <a:blip r:embed="rId2"/>
          <a:stretch>
            <a:fillRect/>
          </a:stretch>
        </p:blipFill>
        <p:spPr>
          <a:xfrm>
            <a:off x="1182198" y="682514"/>
            <a:ext cx="9827604" cy="5492972"/>
          </a:xfrm>
          <a:prstGeom prst="rect">
            <a:avLst/>
          </a:prstGeom>
        </p:spPr>
      </p:pic>
      <p:sp>
        <p:nvSpPr>
          <p:cNvPr id="3" name="Title 2">
            <a:extLst>
              <a:ext uri="{FF2B5EF4-FFF2-40B4-BE49-F238E27FC236}">
                <a16:creationId xmlns:a16="http://schemas.microsoft.com/office/drawing/2014/main" id="{4DC56C39-F850-4CB4-8CDE-0A532FE4FA42}"/>
              </a:ext>
            </a:extLst>
          </p:cNvPr>
          <p:cNvSpPr>
            <a:spLocks noGrp="1"/>
          </p:cNvSpPr>
          <p:nvPr>
            <p:ph type="title"/>
          </p:nvPr>
        </p:nvSpPr>
        <p:spPr/>
        <p:txBody>
          <a:bodyPr>
            <a:normAutofit/>
          </a:bodyPr>
          <a:lstStyle/>
          <a:p>
            <a:r>
              <a:rPr lang="en-GB" b="1" dirty="0">
                <a:solidFill>
                  <a:srgbClr val="006666"/>
                </a:solidFill>
              </a:rPr>
              <a:t>Endorsed by:</a:t>
            </a:r>
          </a:p>
        </p:txBody>
      </p:sp>
      <p:sp>
        <p:nvSpPr>
          <p:cNvPr id="4" name="Content Placeholder 3">
            <a:extLst>
              <a:ext uri="{FF2B5EF4-FFF2-40B4-BE49-F238E27FC236}">
                <a16:creationId xmlns:a16="http://schemas.microsoft.com/office/drawing/2014/main" id="{21C31EC3-F108-402F-9D60-B43DA749B7D5}"/>
              </a:ext>
            </a:extLst>
          </p:cNvPr>
          <p:cNvSpPr>
            <a:spLocks noGrp="1"/>
          </p:cNvSpPr>
          <p:nvPr>
            <p:ph sz="half" idx="1"/>
          </p:nvPr>
        </p:nvSpPr>
        <p:spPr/>
        <p:txBody>
          <a:bodyPr>
            <a:normAutofit fontScale="92500"/>
          </a:bodyPr>
          <a:lstStyle/>
          <a:p>
            <a:r>
              <a:rPr lang="en-GB" dirty="0"/>
              <a:t>Association For Prescribers </a:t>
            </a:r>
          </a:p>
          <a:p>
            <a:r>
              <a:rPr lang="en-GB" dirty="0"/>
              <a:t>British Dental Association </a:t>
            </a:r>
          </a:p>
          <a:p>
            <a:r>
              <a:rPr lang="en-GB" dirty="0"/>
              <a:t>British Dietetic Association </a:t>
            </a:r>
          </a:p>
          <a:p>
            <a:r>
              <a:rPr lang="en-GB" dirty="0"/>
              <a:t>British Pharmacological Society </a:t>
            </a:r>
          </a:p>
          <a:p>
            <a:r>
              <a:rPr lang="en-GB" dirty="0"/>
              <a:t>Chartered Society of Physiotherapy </a:t>
            </a:r>
          </a:p>
          <a:p>
            <a:r>
              <a:rPr lang="en-GB" dirty="0"/>
              <a:t>College of Optometrists  </a:t>
            </a:r>
          </a:p>
          <a:p>
            <a:r>
              <a:rPr lang="en-GB" dirty="0"/>
              <a:t>College of Paramedics </a:t>
            </a:r>
          </a:p>
          <a:p>
            <a:r>
              <a:rPr lang="en-GB" dirty="0"/>
              <a:t>Joint Council For Cosmetic Practitioners </a:t>
            </a:r>
          </a:p>
          <a:p>
            <a:endParaRPr lang="en-GB" dirty="0"/>
          </a:p>
        </p:txBody>
      </p:sp>
      <p:sp>
        <p:nvSpPr>
          <p:cNvPr id="5" name="Content Placeholder 4">
            <a:extLst>
              <a:ext uri="{FF2B5EF4-FFF2-40B4-BE49-F238E27FC236}">
                <a16:creationId xmlns:a16="http://schemas.microsoft.com/office/drawing/2014/main" id="{CB9F401D-5A4A-4826-ACED-334D63305B7F}"/>
              </a:ext>
            </a:extLst>
          </p:cNvPr>
          <p:cNvSpPr>
            <a:spLocks noGrp="1"/>
          </p:cNvSpPr>
          <p:nvPr>
            <p:ph sz="half" idx="2"/>
          </p:nvPr>
        </p:nvSpPr>
        <p:spPr/>
        <p:txBody>
          <a:bodyPr>
            <a:normAutofit fontScale="92500"/>
          </a:bodyPr>
          <a:lstStyle/>
          <a:p>
            <a:r>
              <a:rPr lang="en-GB" dirty="0"/>
              <a:t>Pharmaceutical Society of Northern Ireland</a:t>
            </a:r>
          </a:p>
          <a:p>
            <a:r>
              <a:rPr lang="en-GB" dirty="0"/>
              <a:t>Royal College Of Midwives </a:t>
            </a:r>
          </a:p>
          <a:p>
            <a:r>
              <a:rPr lang="en-GB" dirty="0"/>
              <a:t>Royal College of Nursing </a:t>
            </a:r>
          </a:p>
          <a:p>
            <a:r>
              <a:rPr lang="en-GB" dirty="0"/>
              <a:t>Royal College of Podiatry </a:t>
            </a:r>
          </a:p>
          <a:p>
            <a:r>
              <a:rPr lang="en-GB" dirty="0"/>
              <a:t>Society of Radiographers </a:t>
            </a:r>
          </a:p>
          <a:p>
            <a:r>
              <a:rPr lang="en-GB" dirty="0"/>
              <a:t>Royal College of General Practitioners</a:t>
            </a:r>
          </a:p>
          <a:p>
            <a:r>
              <a:rPr lang="en-GB" dirty="0"/>
              <a:t>And not forgetting… Patients!</a:t>
            </a:r>
          </a:p>
          <a:p>
            <a:endParaRPr lang="en-GB" dirty="0"/>
          </a:p>
        </p:txBody>
      </p:sp>
    </p:spTree>
    <p:extLst>
      <p:ext uri="{BB962C8B-B14F-4D97-AF65-F5344CB8AC3E}">
        <p14:creationId xmlns:p14="http://schemas.microsoft.com/office/powerpoint/2010/main" val="63424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FCAA6-6DF0-4001-B23B-E1A37E864088}"/>
              </a:ext>
            </a:extLst>
          </p:cNvPr>
          <p:cNvSpPr>
            <a:spLocks noGrp="1"/>
          </p:cNvSpPr>
          <p:nvPr>
            <p:ph type="title"/>
          </p:nvPr>
        </p:nvSpPr>
        <p:spPr/>
        <p:txBody>
          <a:bodyPr/>
          <a:lstStyle/>
          <a:p>
            <a:r>
              <a:rPr lang="en-GB" sz="3200" dirty="0"/>
              <a:t>Structure of the framework</a:t>
            </a:r>
          </a:p>
        </p:txBody>
      </p:sp>
      <p:sp>
        <p:nvSpPr>
          <p:cNvPr id="4" name="Text Placeholder 3">
            <a:extLst>
              <a:ext uri="{FF2B5EF4-FFF2-40B4-BE49-F238E27FC236}">
                <a16:creationId xmlns:a16="http://schemas.microsoft.com/office/drawing/2014/main" id="{29C7240E-4FD1-4CFB-9396-1997E2575B18}"/>
              </a:ext>
            </a:extLst>
          </p:cNvPr>
          <p:cNvSpPr>
            <a:spLocks noGrp="1"/>
          </p:cNvSpPr>
          <p:nvPr>
            <p:ph type="body" sz="quarter" idx="10"/>
          </p:nvPr>
        </p:nvSpPr>
        <p:spPr/>
        <p:txBody>
          <a:bodyPr/>
          <a:lstStyle/>
          <a:p>
            <a:pPr lvl="0"/>
            <a:endParaRPr lang="en-US" sz="14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3AC7B060-A73F-4967-94A0-0306B3F805B3}"/>
              </a:ext>
            </a:extLst>
          </p:cNvPr>
          <p:cNvGrpSpPr/>
          <p:nvPr/>
        </p:nvGrpSpPr>
        <p:grpSpPr>
          <a:xfrm>
            <a:off x="1523997" y="4560482"/>
            <a:ext cx="2964873" cy="1148614"/>
            <a:chOff x="0" y="4213862"/>
            <a:chExt cx="3600400" cy="1383083"/>
          </a:xfrm>
          <a:solidFill>
            <a:schemeClr val="accent5"/>
          </a:solidFill>
        </p:grpSpPr>
        <p:sp>
          <p:nvSpPr>
            <p:cNvPr id="16" name="Rectangle 15">
              <a:extLst>
                <a:ext uri="{FF2B5EF4-FFF2-40B4-BE49-F238E27FC236}">
                  <a16:creationId xmlns:a16="http://schemas.microsoft.com/office/drawing/2014/main" id="{02DA3C43-0B87-471D-8C9F-FF34291E353B}"/>
                </a:ext>
              </a:extLst>
            </p:cNvPr>
            <p:cNvSpPr/>
            <p:nvPr/>
          </p:nvSpPr>
          <p:spPr>
            <a:xfrm>
              <a:off x="0" y="4213862"/>
              <a:ext cx="3600400" cy="1383083"/>
            </a:xfrm>
            <a:prstGeom prst="rect">
              <a:avLst/>
            </a:prstGeom>
            <a:grp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78E326EF-E169-452F-BE63-A310E40729C3}"/>
                </a:ext>
              </a:extLst>
            </p:cNvPr>
            <p:cNvSpPr txBox="1"/>
            <p:nvPr/>
          </p:nvSpPr>
          <p:spPr>
            <a:xfrm>
              <a:off x="0" y="4213862"/>
              <a:ext cx="3600400" cy="13830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600" i="0" kern="1200" spc="300" dirty="0">
                  <a:latin typeface="Arial" panose="020B0604020202020204" pitchFamily="34" charset="0"/>
                  <a:cs typeface="Arial" panose="020B0604020202020204" pitchFamily="34" charset="0"/>
                </a:rPr>
                <a:t>FURTHER INFORMATION</a:t>
              </a:r>
              <a:endParaRPr lang="en-US" sz="1600" kern="1200" spc="300" dirty="0">
                <a:latin typeface="Arial" panose="020B0604020202020204" pitchFamily="34" charset="0"/>
                <a:cs typeface="Arial" panose="020B0604020202020204" pitchFamily="34" charset="0"/>
              </a:endParaRPr>
            </a:p>
          </p:txBody>
        </p:sp>
      </p:grpSp>
      <p:sp>
        <p:nvSpPr>
          <p:cNvPr id="14" name="Callout: Up Arrow 13">
            <a:extLst>
              <a:ext uri="{FF2B5EF4-FFF2-40B4-BE49-F238E27FC236}">
                <a16:creationId xmlns:a16="http://schemas.microsoft.com/office/drawing/2014/main" id="{729C1774-F4F2-48C0-A401-87C26472E32D}"/>
              </a:ext>
            </a:extLst>
          </p:cNvPr>
          <p:cNvSpPr/>
          <p:nvPr/>
        </p:nvSpPr>
        <p:spPr>
          <a:xfrm rot="10800000">
            <a:off x="1523998" y="2645777"/>
            <a:ext cx="2964873" cy="1909928"/>
          </a:xfrm>
          <a:prstGeom prst="upArrowCallout">
            <a:avLst/>
          </a:prstGeom>
          <a:solidFill>
            <a:schemeClr val="accent5"/>
          </a:solidFill>
        </p:spPr>
        <p:style>
          <a:lnRef idx="0">
            <a:schemeClr val="lt1">
              <a:hueOff val="0"/>
              <a:satOff val="0"/>
              <a:lumOff val="0"/>
              <a:alphaOff val="0"/>
            </a:schemeClr>
          </a:lnRef>
          <a:fillRef idx="3">
            <a:schemeClr val="accent5">
              <a:hueOff val="3654458"/>
              <a:satOff val="-5336"/>
              <a:lumOff val="5491"/>
              <a:alphaOff val="0"/>
            </a:schemeClr>
          </a:fillRef>
          <a:effectRef idx="2">
            <a:schemeClr val="accent5">
              <a:hueOff val="3654458"/>
              <a:satOff val="-5336"/>
              <a:lumOff val="5491"/>
              <a:alphaOff val="0"/>
            </a:schemeClr>
          </a:effectRef>
          <a:fontRef idx="minor">
            <a:schemeClr val="lt1"/>
          </a:fontRef>
        </p:style>
        <p:txBody>
          <a:bodyPr/>
          <a:lstStyle/>
          <a:p>
            <a:endParaRPr lang="en-US" dirty="0"/>
          </a:p>
        </p:txBody>
      </p:sp>
      <p:sp>
        <p:nvSpPr>
          <p:cNvPr id="15" name="Callout: Up Arrow 6">
            <a:extLst>
              <a:ext uri="{FF2B5EF4-FFF2-40B4-BE49-F238E27FC236}">
                <a16:creationId xmlns:a16="http://schemas.microsoft.com/office/drawing/2014/main" id="{B74B8453-3961-495C-9651-C953241169EC}"/>
              </a:ext>
            </a:extLst>
          </p:cNvPr>
          <p:cNvSpPr txBox="1"/>
          <p:nvPr/>
        </p:nvSpPr>
        <p:spPr>
          <a:xfrm>
            <a:off x="1523998" y="2645777"/>
            <a:ext cx="2964873" cy="1241014"/>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600" i="0" kern="1200" spc="300" dirty="0">
                <a:latin typeface="Arial" panose="020B0604020202020204" pitchFamily="34" charset="0"/>
                <a:cs typeface="Arial" panose="020B0604020202020204" pitchFamily="34" charset="0"/>
              </a:rPr>
              <a:t>COMPETENCY AND SUPPORTING STATEMENTS</a:t>
            </a:r>
            <a:endParaRPr lang="en-US" sz="1600" kern="1200" spc="3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33D0AD-5422-42AA-A44F-240386208415}"/>
              </a:ext>
            </a:extLst>
          </p:cNvPr>
          <p:cNvGrpSpPr/>
          <p:nvPr/>
        </p:nvGrpSpPr>
        <p:grpSpPr>
          <a:xfrm>
            <a:off x="1523999" y="1008378"/>
            <a:ext cx="2964873" cy="1637399"/>
            <a:chOff x="0" y="989"/>
            <a:chExt cx="3600400" cy="2127182"/>
          </a:xfrm>
          <a:solidFill>
            <a:schemeClr val="accent5"/>
          </a:solidFill>
        </p:grpSpPr>
        <p:sp>
          <p:nvSpPr>
            <p:cNvPr id="12" name="Callout: Up Arrow 11">
              <a:extLst>
                <a:ext uri="{FF2B5EF4-FFF2-40B4-BE49-F238E27FC236}">
                  <a16:creationId xmlns:a16="http://schemas.microsoft.com/office/drawing/2014/main" id="{9ED295DC-451D-479A-A0CC-D13FA964E343}"/>
                </a:ext>
              </a:extLst>
            </p:cNvPr>
            <p:cNvSpPr/>
            <p:nvPr/>
          </p:nvSpPr>
          <p:spPr>
            <a:xfrm rot="10800000">
              <a:off x="0" y="989"/>
              <a:ext cx="3600400" cy="2127182"/>
            </a:xfrm>
            <a:prstGeom prst="upArrowCallout">
              <a:avLst/>
            </a:prstGeom>
            <a:grpFill/>
          </p:spPr>
          <p:style>
            <a:lnRef idx="0">
              <a:schemeClr val="lt1">
                <a:hueOff val="0"/>
                <a:satOff val="0"/>
                <a:lumOff val="0"/>
                <a:alphaOff val="0"/>
              </a:schemeClr>
            </a:lnRef>
            <a:fillRef idx="3">
              <a:schemeClr val="accent5">
                <a:hueOff val="7308917"/>
                <a:satOff val="-10672"/>
                <a:lumOff val="10981"/>
                <a:alphaOff val="0"/>
              </a:schemeClr>
            </a:fillRef>
            <a:effectRef idx="2">
              <a:schemeClr val="accent5">
                <a:hueOff val="7308917"/>
                <a:satOff val="-10672"/>
                <a:lumOff val="10981"/>
                <a:alphaOff val="0"/>
              </a:schemeClr>
            </a:effectRef>
            <a:fontRef idx="minor">
              <a:schemeClr val="lt1"/>
            </a:fontRef>
          </p:style>
        </p:sp>
        <p:sp>
          <p:nvSpPr>
            <p:cNvPr id="13" name="Callout: Up Arrow 8">
              <a:extLst>
                <a:ext uri="{FF2B5EF4-FFF2-40B4-BE49-F238E27FC236}">
                  <a16:creationId xmlns:a16="http://schemas.microsoft.com/office/drawing/2014/main" id="{65DC07B6-8D95-46FD-9BCD-ADD99E3DFCD4}"/>
                </a:ext>
              </a:extLst>
            </p:cNvPr>
            <p:cNvSpPr txBox="1"/>
            <p:nvPr/>
          </p:nvSpPr>
          <p:spPr>
            <a:xfrm rot="21600000">
              <a:off x="0" y="989"/>
              <a:ext cx="3600400" cy="13821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600" kern="1200" spc="300" dirty="0">
                  <a:latin typeface="Arial" panose="020B0604020202020204" pitchFamily="34" charset="0"/>
                  <a:cs typeface="Arial" panose="020B0604020202020204" pitchFamily="34" charset="0"/>
                </a:rPr>
                <a:t>TWO DOMAINS</a:t>
              </a:r>
            </a:p>
          </p:txBody>
        </p:sp>
      </p:grpSp>
      <p:pic>
        <p:nvPicPr>
          <p:cNvPr id="19" name="Picture 18">
            <a:extLst>
              <a:ext uri="{FF2B5EF4-FFF2-40B4-BE49-F238E27FC236}">
                <a16:creationId xmlns:a16="http://schemas.microsoft.com/office/drawing/2014/main" id="{C952A803-9735-4A6C-AE15-779EB3CD0EF3}"/>
              </a:ext>
            </a:extLst>
          </p:cNvPr>
          <p:cNvPicPr>
            <a:picLocks noChangeAspect="1"/>
          </p:cNvPicPr>
          <p:nvPr/>
        </p:nvPicPr>
        <p:blipFill>
          <a:blip r:embed="rId3"/>
          <a:stretch>
            <a:fillRect/>
          </a:stretch>
        </p:blipFill>
        <p:spPr>
          <a:xfrm>
            <a:off x="4871864" y="1339823"/>
            <a:ext cx="6856629" cy="4369273"/>
          </a:xfrm>
          <a:prstGeom prst="rect">
            <a:avLst/>
          </a:prstGeom>
        </p:spPr>
      </p:pic>
    </p:spTree>
    <p:extLst>
      <p:ext uri="{BB962C8B-B14F-4D97-AF65-F5344CB8AC3E}">
        <p14:creationId xmlns:p14="http://schemas.microsoft.com/office/powerpoint/2010/main" val="405944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79F8A35-D63E-4027-B9FD-FDE6A5344C3E}"/>
              </a:ext>
            </a:extLst>
          </p:cNvPr>
          <p:cNvGraphicFramePr>
            <a:graphicFrameLocks noGrp="1"/>
          </p:cNvGraphicFramePr>
          <p:nvPr/>
        </p:nvGraphicFramePr>
        <p:xfrm>
          <a:off x="1520777" y="1196752"/>
          <a:ext cx="10283181" cy="5178337"/>
        </p:xfrm>
        <a:graphic>
          <a:graphicData uri="http://schemas.openxmlformats.org/drawingml/2006/table">
            <a:tbl>
              <a:tblPr firstRow="1" firstCol="1" bandRow="1"/>
              <a:tblGrid>
                <a:gridCol w="10283181">
                  <a:extLst>
                    <a:ext uri="{9D8B030D-6E8A-4147-A177-3AD203B41FA5}">
                      <a16:colId xmlns:a16="http://schemas.microsoft.com/office/drawing/2014/main" val="3082977570"/>
                    </a:ext>
                  </a:extLst>
                </a:gridCol>
              </a:tblGrid>
              <a:tr h="443002">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9.1</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Improves</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by reflecting on own and others’ prescribing practice, and by acting upon feedback and discussion.</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091102"/>
                  </a:ext>
                </a:extLst>
              </a:tr>
              <a:tr h="555823">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9.2</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Acts upon inappropriate or unsafe prescribing practice using appropriate </a:t>
                      </a:r>
                      <a:r>
                        <a:rPr lang="en-GB" sz="2000"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processes.</a:t>
                      </a:r>
                      <a:r>
                        <a:rPr lang="en-GB" sz="2000" kern="1200" baseline="30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t>
                      </a:r>
                      <a:endParaRPr lang="en-GB" sz="2000" kern="120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019469"/>
                  </a:ext>
                </a:extLst>
              </a:tr>
              <a:tr h="522461">
                <a:tc>
                  <a:txBody>
                    <a:bodyPr/>
                    <a:lstStyle/>
                    <a:p>
                      <a:pPr>
                        <a:lnSpc>
                          <a:spcPct val="115000"/>
                        </a:lnSpc>
                        <a:spcAft>
                          <a:spcPts val="800"/>
                        </a:spcAft>
                      </a:pPr>
                      <a:r>
                        <a:rPr lang="en-GB" sz="20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9.3</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Understands and uses available </a:t>
                      </a:r>
                      <a:r>
                        <a:rPr lang="en-GB" sz="2000"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tools</a:t>
                      </a:r>
                      <a:r>
                        <a:rPr lang="en-GB" sz="2000" kern="1200" baseline="30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a:t>
                      </a:r>
                      <a:r>
                        <a:rPr lang="en-GB" sz="20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to improve prescribing practice.</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552103"/>
                  </a:ext>
                </a:extLst>
              </a:tr>
              <a:tr h="823332">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9.4 </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Takes responsibility for own learning and continuing professional development relevant to the prescribing </a:t>
                      </a:r>
                      <a:r>
                        <a:rPr lang="en-GB" sz="2000" kern="1200" dirty="0" err="1">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role.</a:t>
                      </a:r>
                      <a:r>
                        <a:rPr lang="en-GB" sz="2000" kern="1200" baseline="30000" dirty="0" err="1">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c</a:t>
                      </a:r>
                      <a:endParaRPr lang="en-GB" sz="2000" kern="1200" baseline="30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651663"/>
                  </a:ext>
                </a:extLst>
              </a:tr>
              <a:tr h="522461">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9.5</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Makes use of networks for support and learning.</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757614"/>
                  </a:ext>
                </a:extLst>
              </a:tr>
              <a:tr h="823332">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9.6</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Encourages and supports others with their prescribing practice and continuing professional </a:t>
                      </a:r>
                      <a:r>
                        <a:rPr lang="en-GB" sz="2000" kern="1200" dirty="0" err="1">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development.</a:t>
                      </a:r>
                      <a:r>
                        <a:rPr lang="en-GB" sz="2000" kern="1200" baseline="30000" dirty="0" err="1">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d</a:t>
                      </a:r>
                      <a:endParaRPr lang="en-GB" sz="2000" kern="1200" baseline="30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919914"/>
                  </a:ext>
                </a:extLst>
              </a:tr>
              <a:tr h="846093">
                <a:tc>
                  <a:txBody>
                    <a:bodyPr/>
                    <a:lstStyle/>
                    <a:p>
                      <a:pPr>
                        <a:lnSpc>
                          <a:spcPct val="115000"/>
                        </a:lnSpc>
                        <a:spcAft>
                          <a:spcPts val="800"/>
                        </a:spcAft>
                      </a:pPr>
                      <a:r>
                        <a:rPr lang="en-GB" sz="2000" b="1"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9.7</a:t>
                      </a:r>
                      <a:r>
                        <a:rPr lang="en-GB" sz="2000" kern="12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Considers the impact of prescribing on sustainability, as well as methods of reducing the carbon footprint and environmental impact of any </a:t>
                      </a:r>
                      <a:r>
                        <a:rPr lang="en-GB" sz="2000" kern="1200" dirty="0" err="1">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medicine.</a:t>
                      </a:r>
                      <a:r>
                        <a:rPr lang="en-GB" sz="2000" kern="1200" baseline="30000" dirty="0" err="1">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e</a:t>
                      </a:r>
                      <a:endParaRPr lang="en-GB" sz="2000" kern="1200" baseline="30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125399"/>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9. Improve prescribing practice </a:t>
            </a: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126310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79F8A35-D63E-4027-B9FD-FDE6A5344C3E}"/>
              </a:ext>
            </a:extLst>
          </p:cNvPr>
          <p:cNvGraphicFramePr>
            <a:graphicFrameLocks noGrp="1"/>
          </p:cNvGraphicFramePr>
          <p:nvPr>
            <p:extLst>
              <p:ext uri="{D42A27DB-BD31-4B8C-83A1-F6EECF244321}">
                <p14:modId xmlns:p14="http://schemas.microsoft.com/office/powerpoint/2010/main" val="4075442485"/>
              </p:ext>
            </p:extLst>
          </p:nvPr>
        </p:nvGraphicFramePr>
        <p:xfrm>
          <a:off x="1524000" y="1004048"/>
          <a:ext cx="10279958" cy="5853952"/>
        </p:xfrm>
        <a:graphic>
          <a:graphicData uri="http://schemas.openxmlformats.org/drawingml/2006/table">
            <a:tbl>
              <a:tblPr firstRow="1" firstCol="1" bandRow="1"/>
              <a:tblGrid>
                <a:gridCol w="10279958">
                  <a:extLst>
                    <a:ext uri="{9D8B030D-6E8A-4147-A177-3AD203B41FA5}">
                      <a16:colId xmlns:a16="http://schemas.microsoft.com/office/drawing/2014/main" val="3082977570"/>
                    </a:ext>
                  </a:extLst>
                </a:gridCol>
              </a:tblGrid>
              <a:tr h="889626">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a Processes include whistleblowing, regulatory and professional guidance, and employer procedures.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019469"/>
                  </a:ext>
                </a:extLst>
              </a:tr>
              <a:tr h="1592537">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b Tools include supervision, observation of practice and clinical assessment skills, portfolios, workplace competency-based assessments, questionnaires, prescribing data analysis, audits, case-based discussions, personal formularies and actively seeking regular patient and peer feedback</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552103"/>
                  </a:ext>
                </a:extLst>
              </a:tr>
              <a:tr h="889626">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c By continuously reviewing, reflecting, identifying gaps, planning, acting, applying and evidencing learning or competencies.</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651663"/>
                  </a:ext>
                </a:extLst>
              </a:tr>
              <a:tr h="889626">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d By considering mentoring, leadership and workforce development (for example, becoming a Designated Prescribing Practitioner).</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757614"/>
                  </a:ext>
                </a:extLst>
              </a:tr>
              <a:tr h="1592537">
                <a:tc>
                  <a:txBody>
                    <a:bodyPr/>
                    <a:lstStyle/>
                    <a:p>
                      <a:pPr>
                        <a:lnSpc>
                          <a:spcPct val="115000"/>
                        </a:lnSpc>
                        <a:spcAft>
                          <a:spcPts val="800"/>
                        </a:spcAft>
                      </a:pPr>
                      <a:r>
                        <a:rPr lang="en-GB" sz="2000" dirty="0">
                          <a:latin typeface="Arial" panose="020B0604020202020204" pitchFamily="34" charset="0"/>
                          <a:cs typeface="Arial" panose="020B0604020202020204" pitchFamily="34" charset="0"/>
                        </a:rPr>
                        <a:t>e Methods of reducing a medicine’s carbon footprint and environmental impact include proper disposal of medicine/device/equipment waste, recycling schemes, avoiding overprescribing and waste through regular reviews, deprescribing, dose and device optimisation.</a:t>
                      </a:r>
                    </a:p>
                  </a:txBody>
                  <a:tcPr marL="144000" marR="144000" marT="108000" marB="108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919914"/>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a:xfrm>
            <a:off x="1524000" y="368301"/>
            <a:ext cx="10139082" cy="395628"/>
          </a:xfrm>
        </p:spPr>
        <p:txBody>
          <a:bodyPr/>
          <a:lstStyle/>
          <a:p>
            <a:r>
              <a:rPr lang="en-GB" sz="3200" dirty="0"/>
              <a:t>9. </a:t>
            </a:r>
            <a:r>
              <a:rPr lang="en-GB" sz="2800" b="1" dirty="0"/>
              <a:t>Further information on the supporting statements</a:t>
            </a:r>
            <a:br>
              <a:rPr lang="en-GB" sz="2800" b="1" dirty="0"/>
            </a:br>
            <a:br>
              <a:rPr lang="en-GB" sz="2800" b="1" dirty="0"/>
            </a:br>
            <a:endParaRPr lang="en-GB" sz="3200" dirty="0">
              <a:solidFill>
                <a:schemeClr val="accent1"/>
              </a:solidFill>
            </a:endParaRP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308748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4D4-ECC9-4703-A021-05A54CE26E5B}"/>
              </a:ext>
            </a:extLst>
          </p:cNvPr>
          <p:cNvSpPr>
            <a:spLocks noGrp="1"/>
          </p:cNvSpPr>
          <p:nvPr>
            <p:ph type="title"/>
          </p:nvPr>
        </p:nvSpPr>
        <p:spPr/>
        <p:txBody>
          <a:bodyPr/>
          <a:lstStyle/>
          <a:p>
            <a:r>
              <a:rPr lang="en-GB" b="1" dirty="0">
                <a:solidFill>
                  <a:srgbClr val="006666"/>
                </a:solidFill>
              </a:rPr>
              <a:t>Deadlines for implementation</a:t>
            </a:r>
          </a:p>
        </p:txBody>
      </p:sp>
      <p:sp>
        <p:nvSpPr>
          <p:cNvPr id="3" name="Content Placeholder 2">
            <a:extLst>
              <a:ext uri="{FF2B5EF4-FFF2-40B4-BE49-F238E27FC236}">
                <a16:creationId xmlns:a16="http://schemas.microsoft.com/office/drawing/2014/main" id="{EEEAC9AF-CFCF-4D50-801A-22D30323FD8E}"/>
              </a:ext>
            </a:extLst>
          </p:cNvPr>
          <p:cNvSpPr>
            <a:spLocks noGrp="1"/>
          </p:cNvSpPr>
          <p:nvPr>
            <p:ph idx="1"/>
          </p:nvPr>
        </p:nvSpPr>
        <p:spPr/>
        <p:txBody>
          <a:bodyPr>
            <a:normAutofit/>
          </a:bodyPr>
          <a:lstStyle/>
          <a:p>
            <a:pPr>
              <a:lnSpc>
                <a:spcPct val="100000"/>
              </a:lnSpc>
            </a:pPr>
            <a:r>
              <a:rPr lang="en-GB" dirty="0"/>
              <a:t>Publication date: September 2021</a:t>
            </a:r>
          </a:p>
          <a:p>
            <a:pPr>
              <a:lnSpc>
                <a:spcPct val="100000"/>
              </a:lnSpc>
            </a:pPr>
            <a:r>
              <a:rPr lang="en-GB" dirty="0"/>
              <a:t>Effective date: by September 2022</a:t>
            </a:r>
          </a:p>
          <a:p>
            <a:pPr>
              <a:lnSpc>
                <a:spcPct val="100000"/>
              </a:lnSpc>
            </a:pPr>
            <a:r>
              <a:rPr lang="en-GB" dirty="0"/>
              <a:t>Next review date: September 2026 </a:t>
            </a:r>
          </a:p>
        </p:txBody>
      </p:sp>
    </p:spTree>
    <p:extLst>
      <p:ext uri="{BB962C8B-B14F-4D97-AF65-F5344CB8AC3E}">
        <p14:creationId xmlns:p14="http://schemas.microsoft.com/office/powerpoint/2010/main" val="3409686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PS Master - Teal">
  <a:themeElements>
    <a:clrScheme name="RPS Colours">
      <a:dk1>
        <a:srgbClr val="1C2045"/>
      </a:dk1>
      <a:lt1>
        <a:srgbClr val="FFFFFF"/>
      </a:lt1>
      <a:dk2>
        <a:srgbClr val="1C2045"/>
      </a:dk2>
      <a:lt2>
        <a:srgbClr val="FFFFFF"/>
      </a:lt2>
      <a:accent1>
        <a:srgbClr val="3CA6AB"/>
      </a:accent1>
      <a:accent2>
        <a:srgbClr val="BF498A"/>
      </a:accent2>
      <a:accent3>
        <a:srgbClr val="F3D03C"/>
      </a:accent3>
      <a:accent4>
        <a:srgbClr val="6BBF69"/>
      </a:accent4>
      <a:accent5>
        <a:srgbClr val="193E44"/>
      </a:accent5>
      <a:accent6>
        <a:srgbClr val="65305C"/>
      </a:accent6>
      <a:hlink>
        <a:srgbClr val="1C2045"/>
      </a:hlink>
      <a:folHlink>
        <a:srgbClr val="1C204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1787</TotalTime>
  <Words>1194</Words>
  <Application>Microsoft Office PowerPoint</Application>
  <PresentationFormat>Widescreen</PresentationFormat>
  <Paragraphs>117</Paragraphs>
  <Slides>17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Georgia</vt:lpstr>
      <vt:lpstr>Poppins</vt:lpstr>
      <vt:lpstr>Office Theme</vt:lpstr>
      <vt:lpstr>1_RPS Master - Teal</vt:lpstr>
      <vt:lpstr>The Revised (Sept 2021) National Competency Framework for All Practitioners</vt:lpstr>
      <vt:lpstr>My task (and yours)…</vt:lpstr>
      <vt:lpstr>So why did we need a revised framework?</vt:lpstr>
      <vt:lpstr>The revised framework: what has changed?</vt:lpstr>
      <vt:lpstr>Endorsed by:</vt:lpstr>
      <vt:lpstr>Structure of the framework</vt:lpstr>
      <vt:lpstr>9. Improve prescribing practice </vt:lpstr>
      <vt:lpstr>9. Further information on the supporting statements  </vt:lpstr>
      <vt:lpstr>Deadlines for implementation</vt:lpstr>
      <vt:lpstr>What does good prescribing look like?  (and who is best to ask?)</vt:lpstr>
      <vt:lpstr>How the national framework can be used in practice</vt:lpstr>
      <vt:lpstr>Levels of prescribing competence</vt:lpstr>
      <vt:lpstr>The competency framework for Designated Prescribing Practitioners</vt:lpstr>
      <vt:lpstr>Structure of the DPP competence framework</vt:lpstr>
      <vt:lpstr>Moving forward and current issues</vt:lpstr>
      <vt:lpstr>PowerPoint Presentation</vt:lpstr>
      <vt:lpstr>Small group breakout sessions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Designated Prescribing Practitioner Competency Framework</dc:title>
  <dc:creator>Angela Alexander</dc:creator>
  <cp:lastModifiedBy>Angela Alexander</cp:lastModifiedBy>
  <cp:revision>56</cp:revision>
  <dcterms:created xsi:type="dcterms:W3CDTF">2019-12-29T11:42:41Z</dcterms:created>
  <dcterms:modified xsi:type="dcterms:W3CDTF">2022-06-02T21:12:32Z</dcterms:modified>
</cp:coreProperties>
</file>