
<file path=[Content_Types].xml><?xml version="1.0" encoding="utf-8"?>
<Types xmlns="http://schemas.openxmlformats.org/package/2006/content-types">
  <Default Extension="fntdata" ContentType="application/x-fontdata"/>
  <Default Extension="glb" ContentType="model/gltf.binary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63" r:id="rId9"/>
    <p:sldId id="264" r:id="rId10"/>
    <p:sldId id="265" r:id="rId11"/>
    <p:sldId id="270" r:id="rId12"/>
    <p:sldId id="271" r:id="rId13"/>
    <p:sldId id="266" r:id="rId14"/>
    <p:sldId id="272" r:id="rId15"/>
    <p:sldId id="267" r:id="rId16"/>
    <p:sldId id="268" r:id="rId17"/>
    <p:sldId id="269" r:id="rId18"/>
  </p:sldIdLst>
  <p:sldSz cx="9144000" cy="6858000" type="screen4x3"/>
  <p:notesSz cx="6858000" cy="9144000"/>
  <p:embeddedFontLst>
    <p:embeddedFont>
      <p:font typeface="Bierstadt" panose="020B0004020202020204" pitchFamily="34" charset="0"/>
      <p:regular r:id="rId20"/>
      <p:bold r:id="rId21"/>
      <p:italic r:id="rId22"/>
      <p:boldItalic r:id="rId23"/>
    </p:embeddedFont>
    <p:embeddedFont>
      <p:font typeface="Bookman Old Style" panose="02050604050505020204" pitchFamily="18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Gill Sans" panose="020B0604020202020204" charset="0"/>
      <p:regular r:id="rId32"/>
      <p:bold r:id="rId33"/>
    </p:embeddedFont>
    <p:embeddedFont>
      <p:font typeface="Roboto" panose="02000000000000000000" pitchFamily="2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jsyUabrla96LoMii4zgKuzpYw5n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well Aleksandra (RTH) OUH" initials="HA(O" lastIdx="1" clrIdx="0">
    <p:extLst>
      <p:ext uri="{19B8F6BF-5375-455C-9EA6-DF929625EA0E}">
        <p15:presenceInfo xmlns:p15="http://schemas.microsoft.com/office/powerpoint/2012/main" userId="Howell Aleksandra (RTH) OU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7B36457-FEA1-4B15-A72E-B750DA167D02}">
  <a:tblStyle styleId="{97B36457-FEA1-4B15-A72E-B750DA167D0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82375" autoAdjust="0"/>
  </p:normalViewPr>
  <p:slideViewPr>
    <p:cSldViewPr snapToGrid="0">
      <p:cViewPr varScale="1">
        <p:scale>
          <a:sx n="59" d="100"/>
          <a:sy n="59" d="100"/>
        </p:scale>
        <p:origin x="17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93954694689096E-2"/>
          <c:y val="4.1498657011965992E-2"/>
          <c:w val="0.91485620371682841"/>
          <c:h val="0.486195161321944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5 medications</c:v>
                </c:pt>
                <c:pt idx="1">
                  <c:v>&gt;7 medications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0.56000000000000005</c:v>
                </c:pt>
                <c:pt idx="1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59-43CE-AD54-32AAA93440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5 medications</c:v>
                </c:pt>
                <c:pt idx="1">
                  <c:v>&gt;7 medications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0.44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59-43CE-AD54-32AAA93440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5598208"/>
        <c:axId val="65599744"/>
      </c:barChart>
      <c:catAx>
        <c:axId val="65598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5599744"/>
        <c:crosses val="autoZero"/>
        <c:auto val="1"/>
        <c:lblAlgn val="ctr"/>
        <c:lblOffset val="100"/>
        <c:noMultiLvlLbl val="0"/>
      </c:catAx>
      <c:valAx>
        <c:axId val="65599744"/>
        <c:scaling>
          <c:orientation val="minMax"/>
          <c:max val="1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65598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 err="1">
                <a:solidFill>
                  <a:srgbClr val="2E414F"/>
                </a:solidFill>
                <a:effectLst/>
                <a:latin typeface="Roboto" panose="02000000000000000000" pitchFamily="2" charset="0"/>
              </a:rPr>
              <a:t>Methaneethorn</a:t>
            </a:r>
            <a:r>
              <a:rPr lang="en-GB" b="0" i="0" dirty="0">
                <a:solidFill>
                  <a:srgbClr val="2E414F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GB" b="0" i="0" dirty="0" err="1">
                <a:solidFill>
                  <a:srgbClr val="2E414F"/>
                </a:solidFill>
                <a:effectLst/>
                <a:latin typeface="Roboto" panose="02000000000000000000" pitchFamily="2" charset="0"/>
              </a:rPr>
              <a:t>Janthima</a:t>
            </a:r>
            <a:r>
              <a:rPr lang="en-GB" b="0" i="0" dirty="0">
                <a:solidFill>
                  <a:srgbClr val="2E414F"/>
                </a:solidFill>
                <a:effectLst/>
                <a:latin typeface="Roboto" panose="02000000000000000000" pitchFamily="2" charset="0"/>
              </a:rPr>
              <a:t> et al. “A pharmacokinetic drug-drug interaction model of simvastatin and clarithromycin in humans.” </a:t>
            </a:r>
            <a:r>
              <a:rPr lang="en-GB" b="0" i="1" dirty="0">
                <a:solidFill>
                  <a:srgbClr val="2E414F"/>
                </a:solidFill>
                <a:effectLst/>
                <a:latin typeface="Roboto" panose="02000000000000000000" pitchFamily="2" charset="0"/>
              </a:rPr>
              <a:t>2014 36th Annual International Conference of the IEEE Engineering in Medicine and Biology Society</a:t>
            </a:r>
            <a:r>
              <a:rPr lang="en-GB" b="0" i="0" dirty="0">
                <a:solidFill>
                  <a:srgbClr val="2E414F"/>
                </a:solidFill>
                <a:effectLst/>
                <a:latin typeface="Roboto" panose="02000000000000000000" pitchFamily="2" charset="0"/>
              </a:rPr>
              <a:t> (2014): 5703-5706.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0851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bisphosphonates, used in osteoporosis such as alendronate, have a very low bioavailability of only 0.5% to 2%. Calcium ions in mineral water or milk sharply reduce this still further.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4782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 – appropriate environment for A (acidic for Calcium)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D – water-soluble (Digoxin) has lower D, so higher peaks and shorter half-loves; fat/water ratio – risk of sarcopenia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 – choose drugs less reliant on hepatic M (Lorazepam rather than Diazepam)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E – adjust doses or/and intervals for renal function (DOACs, Digoxin)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http://www.polypharmacy.scot.nhs.uk/polypharmacy-guidance-medicines-review/for-healthcare-professionals/principles/what-is-polypharmacy-and-why-is-it-important/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https://www.who.int/activities/promoting-rational-use-of-medicines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0" name="Google Shape;210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https://www.bps.ac.uk/education-engagement/teaching-pharmacology/ten-principles-of-good-prescribing</a:t>
            </a:r>
            <a:endParaRPr/>
          </a:p>
        </p:txBody>
      </p:sp>
      <p:sp>
        <p:nvSpPr>
          <p:cNvPr id="217" name="Google Shape;217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1. https://www.bps.ac.uk/about/about-pharmacology/what-is-clinical-pharmacology</a:t>
            </a:r>
            <a:endParaRPr dirty="0"/>
          </a:p>
        </p:txBody>
      </p:sp>
      <p:sp>
        <p:nvSpPr>
          <p:cNvPr id="121" name="Google Shape;12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https://www.kingsfund.org.uk/projects/time-think-differently/trends-disease-and-disability-long-term-conditions-multi-morbidity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Patterson, S. M. </a:t>
            </a:r>
            <a:r>
              <a:rPr lang="en-GB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 al.in Cochrane Database of Systematic Reviews(John Wiley &amp; Sons, Ltd, 2014).</a:t>
            </a:r>
            <a:endParaRPr sz="12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Johansson, T. </a:t>
            </a:r>
            <a:r>
              <a:rPr lang="en-GB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 </a:t>
            </a:r>
            <a:r>
              <a:rPr lang="en-GB" sz="12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al.Impact</a:t>
            </a:r>
            <a:r>
              <a:rPr lang="en-GB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strategies to reduce polypharmacy on clinically relevant endpoints: a systematic review and meta-analysis. Br. J. Clin. </a:t>
            </a:r>
            <a:r>
              <a:rPr lang="en-GB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Pharmacol.82,532–548 (2016)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https://www.ncbi.nlm.nih.gov/pmc/articles/PMC443443/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2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0070C0"/>
              </a:solidFill>
            </a:endParaRPr>
          </a:p>
        </p:txBody>
      </p:sp>
      <p:sp>
        <p:nvSpPr>
          <p:cNvPr id="174" name="Google Shape;17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https://www.nature.com/articles/s41746-019-0141-x – drug-drug interactions (blues higher risk for female, reds for male) </a:t>
            </a:r>
            <a:endParaRPr/>
          </a:p>
        </p:txBody>
      </p:sp>
      <p:sp>
        <p:nvSpPr>
          <p:cNvPr id="183" name="Google Shape;183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6"/>
          <p:cNvSpPr txBox="1"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600"/>
              </a:spcBef>
              <a:spcAft>
                <a:spcPts val="0"/>
              </a:spcAft>
              <a:buSzPts val="1520"/>
              <a:buNone/>
              <a:defRPr sz="2000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algn="ctr">
              <a:spcBef>
                <a:spcPts val="500"/>
              </a:spcBef>
              <a:spcAft>
                <a:spcPts val="0"/>
              </a:spcAft>
              <a:buSzPts val="1368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68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260"/>
              <a:buNone/>
              <a:defRPr/>
            </a:lvl4pPr>
            <a:lvl5pPr lvl="4" algn="ctr">
              <a:spcBef>
                <a:spcPts val="300"/>
              </a:spcBef>
              <a:spcAft>
                <a:spcPts val="0"/>
              </a:spcAft>
              <a:buSzPts val="1260"/>
              <a:buNone/>
              <a:defRPr/>
            </a:lvl5pPr>
            <a:lvl6pPr lvl="5" algn="ctr">
              <a:spcBef>
                <a:spcPts val="300"/>
              </a:spcBef>
              <a:spcAft>
                <a:spcPts val="0"/>
              </a:spcAft>
              <a:buSzPts val="1350"/>
              <a:buNone/>
              <a:defRPr/>
            </a:lvl6pPr>
            <a:lvl7pPr lvl="6" algn="ctr">
              <a:spcBef>
                <a:spcPts val="300"/>
              </a:spcBef>
              <a:spcAft>
                <a:spcPts val="0"/>
              </a:spcAft>
              <a:buSzPts val="1350"/>
              <a:buNone/>
              <a:defRPr/>
            </a:lvl7pPr>
            <a:lvl8pPr lvl="7" algn="ctr">
              <a:spcBef>
                <a:spcPts val="300"/>
              </a:spcBef>
              <a:spcAft>
                <a:spcPts val="0"/>
              </a:spcAft>
              <a:buSzPts val="1350"/>
              <a:buNone/>
              <a:defRPr/>
            </a:lvl8pPr>
            <a:lvl9pPr lvl="8" algn="ctr">
              <a:spcBef>
                <a:spcPts val="300"/>
              </a:spcBef>
              <a:spcAft>
                <a:spcPts val="0"/>
              </a:spcAft>
              <a:buSzPts val="135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dt" idx="10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ftr" idx="11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sldNum" idx="12"/>
          </p:nvPr>
        </p:nvSpPr>
        <p:spPr>
          <a:xfrm>
            <a:off x="1216152" y="6355080"/>
            <a:ext cx="1219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" name="Google Shape;24;p16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" name="Google Shape;25;p16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952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" name="Google Shape;26;p16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" name="Google Shape;27;p1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5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5"/>
          <p:cNvSpPr txBox="1">
            <a:spLocks noGrp="1"/>
          </p:cNvSpPr>
          <p:nvPr>
            <p:ph type="body" idx="1"/>
          </p:nvPr>
        </p:nvSpPr>
        <p:spPr>
          <a:xfrm rot="5400000">
            <a:off x="2116836" y="-440436"/>
            <a:ext cx="4910328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5468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marL="914400" lvl="1" indent="-315468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marL="1371600" lvl="2" indent="-315467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marL="1828800" lvl="3" indent="-30861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0861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  <p:sp>
        <p:nvSpPr>
          <p:cNvPr id="93" name="Google Shape;93;p25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5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5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5468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marL="914400" lvl="1" indent="-315468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marL="1371600" lvl="2" indent="-315467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marL="1828800" lvl="3" indent="-30861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0861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  <p:sp>
        <p:nvSpPr>
          <p:cNvPr id="99" name="Google Shape;99;p26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6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6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02" name="Google Shape;102;p26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03" name="Google Shape;103;p26"/>
          <p:cNvSpPr/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04" name="Google Shape;104;p26"/>
          <p:cNvCxnSpPr/>
          <p:nvPr/>
        </p:nvCxnSpPr>
        <p:spPr>
          <a:xfrm rot="5400000">
            <a:off x="3629607" y="3201952"/>
            <a:ext cx="585216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5468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marL="914400" lvl="1" indent="-315468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marL="1371600" lvl="2" indent="-315467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marL="1828800" lvl="3" indent="-30861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0861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8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38" name="Google Shape;38;p18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9" name="Google Shape;39;p18"/>
          <p:cNvSpPr/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5" name="Google Shape;45;p19"/>
          <p:cNvSpPr/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0"/>
          <p:cNvSpPr txBox="1"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Bookman Old Style"/>
              <a:buNone/>
              <a:defRPr sz="32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spcBef>
                <a:spcPts val="600"/>
              </a:spcBef>
              <a:spcAft>
                <a:spcPts val="0"/>
              </a:spcAft>
              <a:buSzPts val="152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500"/>
              </a:spcBef>
              <a:spcAft>
                <a:spcPts val="0"/>
              </a:spcAft>
              <a:buSzPts val="1368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1216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dt" idx="10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ftr" idx="11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sldNum" idx="12"/>
          </p:nvPr>
        </p:nvSpPr>
        <p:spPr>
          <a:xfrm>
            <a:off x="1069848" y="6355080"/>
            <a:ext cx="1520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2" name="Google Shape;52;p20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3" name="Google Shape;53;p20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4041648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5468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marL="914400" lvl="1" indent="-315468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marL="1371600" lvl="2" indent="-315467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marL="1828800" lvl="3" indent="-30861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0861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2"/>
          </p:nvPr>
        </p:nvSpPr>
        <p:spPr>
          <a:xfrm>
            <a:off x="4632198" y="1216152"/>
            <a:ext cx="4041648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5468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marL="914400" lvl="1" indent="-315468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marL="1371600" lvl="2" indent="-315467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marL="1828800" lvl="3" indent="-30861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0861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Bookman Old Style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824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228600" algn="l">
              <a:spcBef>
                <a:spcPts val="500"/>
              </a:spcBef>
              <a:spcAft>
                <a:spcPts val="0"/>
              </a:spcAft>
              <a:buSzPts val="1520"/>
              <a:buNone/>
              <a:defRPr sz="2000" b="1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1368"/>
              <a:buNone/>
              <a:defRPr sz="1800" b="1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body" idx="2"/>
          </p:nvPr>
        </p:nvSpPr>
        <p:spPr>
          <a:xfrm>
            <a:off x="4648200" y="1295400"/>
            <a:ext cx="4041775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824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228600" algn="l">
              <a:spcBef>
                <a:spcPts val="500"/>
              </a:spcBef>
              <a:spcAft>
                <a:spcPts val="0"/>
              </a:spcAft>
              <a:buSzPts val="1520"/>
              <a:buNone/>
              <a:defRPr sz="2000" b="1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1368"/>
              <a:buNone/>
              <a:defRPr sz="1800" b="1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body" idx="3"/>
          </p:nvPr>
        </p:nvSpPr>
        <p:spPr>
          <a:xfrm>
            <a:off x="457200" y="2133600"/>
            <a:ext cx="40386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5468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marL="914400" lvl="1" indent="-315468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marL="1371600" lvl="2" indent="-315467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marL="1828800" lvl="3" indent="-30861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0861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body" idx="4"/>
          </p:nvPr>
        </p:nvSpPr>
        <p:spPr>
          <a:xfrm>
            <a:off x="4648200" y="2133600"/>
            <a:ext cx="40386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5468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marL="914400" lvl="1" indent="-315468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marL="1371600" lvl="2" indent="-315467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marL="1828800" lvl="3" indent="-30861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0861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3"/>
          <p:cNvSpPr txBox="1"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ill Sans"/>
              <a:buNone/>
              <a:defRPr sz="2000" b="1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body" idx="1"/>
          </p:nvPr>
        </p:nvSpPr>
        <p:spPr>
          <a:xfrm>
            <a:off x="6324600" y="1219200"/>
            <a:ext cx="2514600" cy="4843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600"/>
              </a:spcBef>
              <a:spcAft>
                <a:spcPts val="0"/>
              </a:spcAft>
              <a:buSzPts val="1216"/>
              <a:buNone/>
              <a:defRPr sz="16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12"/>
              <a:buNone/>
              <a:defRPr sz="1200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760"/>
              <a:buNone/>
              <a:defRPr sz="1000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76" name="Google Shape;76;p23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77" name="Google Shape;77;p23"/>
          <p:cNvCxnSpPr/>
          <p:nvPr/>
        </p:nvCxnSpPr>
        <p:spPr>
          <a:xfrm rot="5400000">
            <a:off x="3160645" y="3324225"/>
            <a:ext cx="603504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78" name="Google Shape;78;p23"/>
          <p:cNvSpPr/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9" name="Google Shape;79;p23"/>
          <p:cNvSpPr txBox="1">
            <a:spLocks noGrp="1"/>
          </p:cNvSpPr>
          <p:nvPr>
            <p:ph type="body" idx="2"/>
          </p:nvPr>
        </p:nvSpPr>
        <p:spPr>
          <a:xfrm>
            <a:off x="304800" y="304800"/>
            <a:ext cx="57150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5468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marL="914400" lvl="1" indent="-315468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marL="1371600" lvl="2" indent="-315467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marL="1828800" lvl="3" indent="-30861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0861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bg>
      <p:bgPr>
        <a:solidFill>
          <a:schemeClr val="dk2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4"/>
          <p:cNvSpPr txBox="1"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Bookman Old Style"/>
              <a:buNone/>
              <a:defRPr sz="2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>
            <a:spLocks noGrp="1"/>
          </p:cNvSpPr>
          <p:nvPr>
            <p:ph type="pic" idx="2"/>
          </p:nvPr>
        </p:nvSpPr>
        <p:spPr>
          <a:xfrm>
            <a:off x="457200" y="1905000"/>
            <a:ext cx="8229600" cy="4270248"/>
          </a:xfrm>
          <a:prstGeom prst="rect">
            <a:avLst/>
          </a:prstGeom>
          <a:solidFill>
            <a:srgbClr val="BABABA"/>
          </a:solidFill>
          <a:ln>
            <a:noFill/>
          </a:ln>
        </p:spPr>
      </p:sp>
      <p:sp>
        <p:nvSpPr>
          <p:cNvPr id="83" name="Google Shape;83;p24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064"/>
              <a:buFont typeface="Gill Sans"/>
              <a:buNone/>
              <a:defRPr sz="1400"/>
            </a:lvl1pPr>
            <a:lvl2pPr marL="914400" lvl="1" indent="-286512" algn="l">
              <a:spcBef>
                <a:spcPts val="500"/>
              </a:spcBef>
              <a:spcAft>
                <a:spcPts val="0"/>
              </a:spcAft>
              <a:buSzPts val="912"/>
              <a:buChar char="🞂"/>
              <a:defRPr sz="1200"/>
            </a:lvl2pPr>
            <a:lvl3pPr marL="1371600" lvl="2" indent="-276860" algn="l">
              <a:spcBef>
                <a:spcPts val="500"/>
              </a:spcBef>
              <a:spcAft>
                <a:spcPts val="0"/>
              </a:spcAft>
              <a:buSzPts val="760"/>
              <a:buChar char="🞂"/>
              <a:defRPr sz="1000"/>
            </a:lvl3pPr>
            <a:lvl4pPr marL="1828800" lvl="3" indent="-268605" algn="l">
              <a:spcBef>
                <a:spcPts val="400"/>
              </a:spcBef>
              <a:spcAft>
                <a:spcPts val="0"/>
              </a:spcAft>
              <a:buSzPts val="630"/>
              <a:buChar char="◻"/>
              <a:defRPr sz="900"/>
            </a:lvl4pPr>
            <a:lvl5pPr marL="2286000" lvl="4" indent="-268604" algn="l">
              <a:spcBef>
                <a:spcPts val="300"/>
              </a:spcBef>
              <a:spcAft>
                <a:spcPts val="0"/>
              </a:spcAft>
              <a:buSzPts val="630"/>
              <a:buChar char="◻"/>
              <a:defRPr sz="900"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  <p:sp>
        <p:nvSpPr>
          <p:cNvPr id="84" name="Google Shape;84;p24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4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4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87" name="Google Shape;87;p24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88" name="Google Shape;88;p24"/>
          <p:cNvSpPr/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9" name="Google Shape;89;p24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Bookman Old Style"/>
              <a:buNone/>
              <a:defRPr sz="32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407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Noto Sans Symbols"/>
              <a:buChar char="🞂"/>
              <a:defRPr sz="2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959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48"/>
              <a:buFont typeface="Noto Sans Symbols"/>
              <a:buChar char="🞂"/>
              <a:defRPr sz="23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25119" algn="l" rtl="0">
              <a:spcBef>
                <a:spcPts val="500"/>
              </a:spcBef>
              <a:spcAft>
                <a:spcPts val="0"/>
              </a:spcAft>
              <a:buClr>
                <a:srgbClr val="BABABA"/>
              </a:buClr>
              <a:buSzPts val="1520"/>
              <a:buFont typeface="Noto Sans Symbols"/>
              <a:buChar char="🞂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8610" algn="l" rtl="0">
              <a:spcBef>
                <a:spcPts val="400"/>
              </a:spcBef>
              <a:spcAft>
                <a:spcPts val="0"/>
              </a:spcAft>
              <a:buClr>
                <a:srgbClr val="8BA1B3"/>
              </a:buClr>
              <a:buSzPts val="1260"/>
              <a:buFont typeface="Noto Sans Symbols"/>
              <a:buChar char="◻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9972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04800" algn="l" rtl="0"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🞂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95275" algn="l" rtl="0"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🞂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95275" algn="l" rtl="0"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🞂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85750" algn="l" rtl="0"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🞂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5" name="Google Shape;15;p15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6" name="Google Shape;16;p15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7" name="Google Shape;17;p15"/>
          <p:cNvSpPr/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"/>
          <p:cNvSpPr txBox="1"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kman Old Style"/>
              <a:buNone/>
            </a:pPr>
            <a:r>
              <a:rPr lang="en-GB" sz="2800" dirty="0"/>
              <a:t>Understanding clinical pharmacology to improve prescribing competence </a:t>
            </a:r>
            <a:endParaRPr dirty="0"/>
          </a:p>
        </p:txBody>
      </p:sp>
      <p:sp>
        <p:nvSpPr>
          <p:cNvPr id="110" name="Google Shape;110;p1"/>
          <p:cNvSpPr txBox="1"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680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94"/>
              <a:buNone/>
            </a:pPr>
            <a:r>
              <a:rPr lang="en-GB" sz="1200" dirty="0"/>
              <a:t>Aleksandra Howell </a:t>
            </a:r>
            <a:endParaRPr sz="1200" dirty="0"/>
          </a:p>
          <a:p>
            <a:pPr marL="0" lvl="0" indent="0" algn="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494"/>
              <a:buNone/>
            </a:pPr>
            <a:r>
              <a:rPr lang="en-GB" sz="850" dirty="0"/>
              <a:t>Senior Clinical Pharmacist</a:t>
            </a:r>
            <a:endParaRPr sz="850" dirty="0"/>
          </a:p>
          <a:p>
            <a:pPr marL="0" lvl="0" indent="0" algn="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494"/>
              <a:buNone/>
            </a:pPr>
            <a:r>
              <a:rPr lang="en-GB" sz="850" dirty="0"/>
              <a:t>Oxford University Hospitals NHS Foundation Trust</a:t>
            </a:r>
            <a:endParaRPr sz="850" dirty="0"/>
          </a:p>
        </p:txBody>
      </p:sp>
      <p:pic>
        <p:nvPicPr>
          <p:cNvPr id="111" name="Google Shape;111;p1" descr="Nursing - Pharmacology, Dosage Calcul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42950" y="1052736"/>
            <a:ext cx="4342143" cy="2569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Bookman Old Style"/>
              <a:buNone/>
            </a:pPr>
            <a:r>
              <a:rPr lang="en-GB" dirty="0"/>
              <a:t>Case study </a:t>
            </a:r>
            <a:endParaRPr dirty="0"/>
          </a:p>
        </p:txBody>
      </p:sp>
      <p:sp>
        <p:nvSpPr>
          <p:cNvPr id="191" name="Google Shape;191;p10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lvl="0" indent="-457200">
              <a:spcBef>
                <a:spcPts val="0"/>
              </a:spcBef>
              <a:buSzPct val="76000"/>
              <a:buFont typeface="Arial" panose="020B0604020202020204" pitchFamily="34" charset="0"/>
              <a:buChar char="•"/>
            </a:pPr>
            <a:r>
              <a:rPr lang="en-GB" dirty="0"/>
              <a:t>A 54 year old woman presented to ED with general weakness, severe muscle pain (myalgia), dark urine (reddish-brown) </a:t>
            </a:r>
            <a:endParaRPr dirty="0"/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SzPct val="76000"/>
              <a:buFont typeface="Arial" panose="020B0604020202020204" pitchFamily="34" charset="0"/>
              <a:buChar char="•"/>
            </a:pPr>
            <a:r>
              <a:rPr lang="en-GB" dirty="0"/>
              <a:t>PMHx: hypercholesterolaemia, recent URTI </a:t>
            </a:r>
            <a:endParaRPr dirty="0"/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SzPct val="76000"/>
              <a:buFont typeface="Arial" panose="020B0604020202020204" pitchFamily="34" charset="0"/>
              <a:buChar char="•"/>
            </a:pPr>
            <a:r>
              <a:rPr lang="en-GB" dirty="0"/>
              <a:t>No recent trauma, no alcohol/substance abuse</a:t>
            </a:r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SzPct val="76000"/>
              <a:buFont typeface="Arial" panose="020B0604020202020204" pitchFamily="34" charset="0"/>
              <a:buChar char="•"/>
            </a:pPr>
            <a:r>
              <a:rPr lang="en-GB" dirty="0"/>
              <a:t>Medications: </a:t>
            </a:r>
            <a:endParaRPr dirty="0"/>
          </a:p>
          <a:p>
            <a:pPr marL="617196" lvl="1" indent="-342900" algn="l" rtl="0">
              <a:spcBef>
                <a:spcPts val="500"/>
              </a:spcBef>
              <a:spcAft>
                <a:spcPts val="0"/>
              </a:spcAft>
              <a:buSzPct val="76000"/>
              <a:buFont typeface="Arial" panose="020B0604020202020204" pitchFamily="34" charset="0"/>
              <a:buChar char="•"/>
            </a:pPr>
            <a:r>
              <a:rPr lang="en-GB" dirty="0"/>
              <a:t>Simvastatin 40mg</a:t>
            </a:r>
            <a:endParaRPr dirty="0"/>
          </a:p>
          <a:p>
            <a:pPr marL="617196" lvl="1" indent="-342900" algn="l" rtl="0">
              <a:spcBef>
                <a:spcPts val="500"/>
              </a:spcBef>
              <a:spcAft>
                <a:spcPts val="0"/>
              </a:spcAft>
              <a:buSzPct val="76000"/>
              <a:buFont typeface="Arial" panose="020B0604020202020204" pitchFamily="34" charset="0"/>
              <a:buChar char="•"/>
            </a:pPr>
            <a:r>
              <a:rPr lang="en-GB" dirty="0"/>
              <a:t>Recently completed course of Clarithromycin 500mg BD prescribed by Out of Hours Dr</a:t>
            </a:r>
            <a:endParaRPr dirty="0"/>
          </a:p>
          <a:p>
            <a:pPr marL="617196" lvl="1" indent="-342900" algn="l" rtl="0">
              <a:spcBef>
                <a:spcPts val="500"/>
              </a:spcBef>
              <a:spcAft>
                <a:spcPts val="0"/>
              </a:spcAft>
              <a:buSzPct val="76000"/>
              <a:buFont typeface="Arial" panose="020B0604020202020204" pitchFamily="34" charset="0"/>
              <a:buChar char="•"/>
            </a:pPr>
            <a:r>
              <a:rPr lang="en-GB" dirty="0"/>
              <a:t>OTC Fluconazole 150mg for vaginal thrush</a:t>
            </a:r>
          </a:p>
          <a:p>
            <a:pPr lvl="0" indent="-457200">
              <a:buSzPct val="76000"/>
              <a:buFont typeface="Arial" panose="020B0604020202020204" pitchFamily="34" charset="0"/>
              <a:buChar char="•"/>
            </a:pPr>
            <a:r>
              <a:rPr lang="en-GB" dirty="0"/>
              <a:t>Bloods: high creatinine, CK and ALT</a:t>
            </a:r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SzPct val="76000"/>
              <a:buFont typeface="Arial" panose="020B0604020202020204" pitchFamily="34" charset="0"/>
              <a:buChar char="•"/>
            </a:pPr>
            <a:r>
              <a:rPr lang="en-GB" dirty="0"/>
              <a:t>Diagnosis: rhabdomyolysis and AKI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gure 3. Simulated concentrations of simvastatin administered as monotherapy (40 mg once daily) versus combination therapy with clarithromycin (500 mg twice daily).">
            <a:extLst>
              <a:ext uri="{FF2B5EF4-FFF2-40B4-BE49-F238E27FC236}">
                <a16:creationId xmlns:a16="http://schemas.microsoft.com/office/drawing/2014/main" id="{DDC401DB-6E8B-46C3-8893-BA5513D38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56" y="385688"/>
            <a:ext cx="8018463" cy="534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707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FF3F36-CA15-471F-BA54-A3AA1D477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628" y="3210643"/>
            <a:ext cx="6923315" cy="3498223"/>
          </a:xfrm>
        </p:spPr>
        <p:txBody>
          <a:bodyPr/>
          <a:lstStyle/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SzPct val="76000"/>
              <a:buFont typeface="Arial" panose="020B0604020202020204" pitchFamily="34" charset="0"/>
              <a:buChar char="•"/>
            </a:pPr>
            <a:r>
              <a:rPr lang="en-GB" sz="2400" dirty="0"/>
              <a:t>Pharmacokinetic </a:t>
            </a:r>
            <a:br>
              <a:rPr lang="en-GB" sz="2400" dirty="0"/>
            </a:br>
            <a:r>
              <a:rPr lang="en-GB" sz="2400" u="sng" dirty="0"/>
              <a:t>– what the body does to a drug</a:t>
            </a:r>
            <a:endParaRPr lang="en-GB" u="sng" dirty="0"/>
          </a:p>
          <a:p>
            <a:pPr marL="617220" lvl="1" indent="-342900" algn="l" rtl="0">
              <a:spcBef>
                <a:spcPts val="500"/>
              </a:spcBef>
              <a:spcAft>
                <a:spcPts val="0"/>
              </a:spcAft>
              <a:buSzPct val="76000"/>
              <a:buFont typeface="Arial" panose="020B0604020202020204" pitchFamily="34" charset="0"/>
              <a:buChar char="•"/>
            </a:pPr>
            <a:r>
              <a:rPr lang="en-GB" sz="2000" dirty="0"/>
              <a:t>PPI with Calcium</a:t>
            </a:r>
            <a:endParaRPr lang="en-GB" dirty="0"/>
          </a:p>
          <a:p>
            <a:pPr marL="617220" lvl="1" indent="-342900" algn="l" rtl="0">
              <a:spcBef>
                <a:spcPts val="500"/>
              </a:spcBef>
              <a:spcAft>
                <a:spcPts val="0"/>
              </a:spcAft>
              <a:buSzPct val="76000"/>
              <a:buFont typeface="Arial" panose="020B0604020202020204" pitchFamily="34" charset="0"/>
              <a:buChar char="•"/>
            </a:pPr>
            <a:r>
              <a:rPr lang="en-GB" sz="2000" dirty="0"/>
              <a:t>Iron/calcium with Levothyroxine</a:t>
            </a:r>
            <a:endParaRPr lang="en-GB" dirty="0"/>
          </a:p>
          <a:p>
            <a:pPr marL="617220" lvl="1" indent="-342900" algn="l" rtl="0">
              <a:spcBef>
                <a:spcPts val="500"/>
              </a:spcBef>
              <a:spcAft>
                <a:spcPts val="0"/>
              </a:spcAft>
              <a:buSzPct val="76000"/>
              <a:buFont typeface="Arial" panose="020B0604020202020204" pitchFamily="34" charset="0"/>
              <a:buChar char="•"/>
            </a:pPr>
            <a:r>
              <a:rPr lang="en-GB" sz="2000" dirty="0"/>
              <a:t>Cytochrome P450 </a:t>
            </a:r>
            <a:endParaRPr lang="en-GB" dirty="0"/>
          </a:p>
          <a:p>
            <a:pPr marL="937260" lvl="2" indent="-342900" algn="l" rtl="0">
              <a:spcBef>
                <a:spcPts val="500"/>
              </a:spcBef>
              <a:spcAft>
                <a:spcPts val="0"/>
              </a:spcAft>
              <a:buSzPct val="76000"/>
              <a:buFont typeface="Arial" panose="020B0604020202020204" pitchFamily="34" charset="0"/>
              <a:buChar char="•"/>
            </a:pPr>
            <a:r>
              <a:rPr lang="en-GB" dirty="0"/>
              <a:t>Increased effect (Simvastatin + Clarithromycin, grapefruit juice + CCB) </a:t>
            </a:r>
          </a:p>
          <a:p>
            <a:pPr marL="937260" lvl="2" indent="-342900" algn="l" rtl="0">
              <a:spcBef>
                <a:spcPts val="500"/>
              </a:spcBef>
              <a:spcAft>
                <a:spcPts val="0"/>
              </a:spcAft>
              <a:buSzPct val="76000"/>
              <a:buFont typeface="Arial" panose="020B0604020202020204" pitchFamily="34" charset="0"/>
              <a:buChar char="•"/>
            </a:pPr>
            <a:r>
              <a:rPr lang="en-GB" dirty="0"/>
              <a:t>Decreased effect (</a:t>
            </a: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↑</a:t>
            </a:r>
            <a:r>
              <a:rPr lang="en-GB" dirty="0"/>
              <a:t>Carbamazepine  </a:t>
            </a: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↔</a:t>
            </a:r>
            <a:r>
              <a:rPr lang="en-GB" dirty="0"/>
              <a:t> </a:t>
            </a: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↓</a:t>
            </a:r>
            <a:r>
              <a:rPr lang="en-GB" dirty="0"/>
              <a:t>Fluconazole)</a:t>
            </a:r>
          </a:p>
          <a:p>
            <a:endParaRPr lang="en-GB" dirty="0"/>
          </a:p>
        </p:txBody>
      </p:sp>
      <p:pic>
        <p:nvPicPr>
          <p:cNvPr id="4" name="Google Shape;178;p8">
            <a:extLst>
              <a:ext uri="{FF2B5EF4-FFF2-40B4-BE49-F238E27FC236}">
                <a16:creationId xmlns:a16="http://schemas.microsoft.com/office/drawing/2014/main" id="{1F25F09B-CB2A-4E53-B54E-72D71D04E4D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4839" y="149134"/>
            <a:ext cx="3719161" cy="34982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B0EE35-8E78-4460-B51F-F3631DBE67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28" y="419100"/>
            <a:ext cx="4694334" cy="2536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792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"/>
          <p:cNvSpPr txBox="1">
            <a:spLocks noGrp="1"/>
          </p:cNvSpPr>
          <p:nvPr>
            <p:ph type="title"/>
          </p:nvPr>
        </p:nvSpPr>
        <p:spPr>
          <a:xfrm>
            <a:off x="304800" y="125328"/>
            <a:ext cx="8534400" cy="472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ookman Old Style"/>
              <a:buNone/>
            </a:pPr>
            <a:r>
              <a:rPr lang="en-GB" sz="2200" dirty="0"/>
              <a:t>Physiological changes and drug interactions in older people</a:t>
            </a:r>
            <a:endParaRPr sz="2200" dirty="0">
              <a:solidFill>
                <a:srgbClr val="88A44D"/>
              </a:solidFill>
            </a:endParaRPr>
          </a:p>
        </p:txBody>
      </p:sp>
      <p:graphicFrame>
        <p:nvGraphicFramePr>
          <p:cNvPr id="198" name="Google Shape;198;p11"/>
          <p:cNvGraphicFramePr/>
          <p:nvPr>
            <p:extLst>
              <p:ext uri="{D42A27DB-BD31-4B8C-83A1-F6EECF244321}">
                <p14:modId xmlns:p14="http://schemas.microsoft.com/office/powerpoint/2010/main" val="3696035442"/>
              </p:ext>
            </p:extLst>
          </p:nvPr>
        </p:nvGraphicFramePr>
        <p:xfrm>
          <a:off x="107504" y="685800"/>
          <a:ext cx="8929000" cy="3403895"/>
        </p:xfrm>
        <a:graphic>
          <a:graphicData uri="http://schemas.openxmlformats.org/drawingml/2006/table">
            <a:tbl>
              <a:tblPr bandRow="1">
                <a:noFill/>
                <a:tableStyleId>{97B36457-FEA1-4B15-A72E-B750DA167D02}</a:tableStyleId>
              </a:tblPr>
              <a:tblGrid>
                <a:gridCol w="446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837"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en-GB" sz="2000" b="0" u="none" strike="noStrike" cap="none">
                          <a:solidFill>
                            <a:schemeClr val="dk1"/>
                          </a:solidFill>
                        </a:rPr>
                        <a:t>ABSORPTION</a:t>
                      </a:r>
                      <a:endParaRPr sz="2000" b="0" u="none" strike="noStrike" cap="none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en-GB" sz="2000" b="0" u="none" strike="noStrike" cap="none">
                          <a:solidFill>
                            <a:schemeClr val="dk1"/>
                          </a:solidFill>
                        </a:rPr>
                        <a:t>DISTRIBUTION</a:t>
                      </a:r>
                      <a:endParaRPr sz="2000" b="0" u="none" strike="noStrike" cap="none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4976"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en-GB" sz="2000" u="none" strike="noStrike" cap="none"/>
                        <a:t>↑ gastric pH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en-GB" sz="2000" u="none" strike="noStrike" cap="none"/>
                        <a:t>Delayed gastric emptying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en-GB" sz="2000" u="none" strike="noStrike" cap="none"/>
                        <a:t>↓intestinal mobility</a:t>
                      </a:r>
                      <a:endParaRPr sz="20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en-GB" sz="2000" u="none" strike="noStrike" cap="none" dirty="0"/>
                        <a:t>Body water/fat content changes </a:t>
                      </a:r>
                      <a:endParaRPr dirty="0"/>
                    </a:p>
                    <a:p>
                      <a:pPr marL="800100" marR="0" lvl="1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en-GB" sz="2000" u="none" strike="noStrike" cap="none" dirty="0"/>
                        <a:t>Total body water ↓</a:t>
                      </a:r>
                      <a:endParaRPr dirty="0"/>
                    </a:p>
                    <a:p>
                      <a:pPr marL="800100" marR="0" lvl="1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en-GB" sz="2000" u="none" strike="noStrike" cap="none" dirty="0"/>
                        <a:t>Total body fat ↑ by ~50%</a:t>
                      </a:r>
                      <a:endParaRPr dirty="0"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en-GB" sz="2000" u="none" strike="noStrike" cap="none" dirty="0"/>
                        <a:t>↓ serum albumin</a:t>
                      </a:r>
                      <a:endParaRPr sz="2000" u="none" strike="noStrike" cap="none" dirty="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837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en-GB" sz="2000" b="0" u="none" strike="noStrike" cap="none" dirty="0">
                          <a:solidFill>
                            <a:schemeClr val="dk1"/>
                          </a:solidFill>
                        </a:rPr>
                        <a:t>METABOLISM</a:t>
                      </a:r>
                      <a:endParaRPr sz="2000" b="0" u="none" strike="noStrike" cap="none" dirty="0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en-GB" sz="2000" b="0" u="none" strike="noStrike" cap="none">
                          <a:solidFill>
                            <a:schemeClr val="dk1"/>
                          </a:solidFill>
                        </a:rPr>
                        <a:t>ELIMINATION</a:t>
                      </a:r>
                      <a:endParaRPr sz="2000" b="0" u="none" strike="noStrike" cap="none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1245"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en-GB" sz="2000" u="none" strike="noStrike" cap="none"/>
                        <a:t>↓ liver mass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en-GB" sz="2000" u="none" strike="noStrike" cap="none"/>
                        <a:t>↓ hepatic blood flow</a:t>
                      </a:r>
                      <a:endParaRPr sz="20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en-GB" sz="2000" u="none" strike="noStrike" cap="none" dirty="0"/>
                        <a:t>↓ kidney mass</a:t>
                      </a:r>
                      <a:endParaRPr dirty="0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en-GB" sz="2000" u="none" strike="noStrike" cap="none" dirty="0"/>
                        <a:t>↓ renal function</a:t>
                      </a:r>
                      <a:endParaRPr dirty="0"/>
                    </a:p>
                    <a:p>
                      <a:pPr marL="342900" marR="0" lvl="0" indent="-215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None/>
                      </a:pPr>
                      <a:endParaRPr sz="2000" u="none" strike="noStrike" cap="none" dirty="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99" name="Google Shape;199;p11"/>
          <p:cNvGraphicFramePr/>
          <p:nvPr/>
        </p:nvGraphicFramePr>
        <p:xfrm>
          <a:off x="107504" y="4077072"/>
          <a:ext cx="8929000" cy="2669350"/>
        </p:xfrm>
        <a:graphic>
          <a:graphicData uri="http://schemas.openxmlformats.org/drawingml/2006/table">
            <a:tbl>
              <a:tblPr bandRow="1">
                <a:noFill/>
                <a:tableStyleId>{97B36457-FEA1-4B15-A72E-B750DA167D02}</a:tableStyleId>
              </a:tblPr>
              <a:tblGrid>
                <a:gridCol w="89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2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Gill Sans"/>
                        <a:buNone/>
                      </a:pPr>
                      <a:r>
                        <a:rPr lang="en-GB" sz="2000" u="none" strike="noStrike" cap="none"/>
                        <a:t>Orthostatic responses and postural control</a:t>
                      </a:r>
                      <a:endParaRPr/>
                    </a:p>
                    <a:p>
                      <a:pPr marL="285750" marR="0" lvl="1" indent="-28575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GB" sz="2000" u="none" strike="noStrike" cap="none"/>
                        <a:t>↑risk of postural hypotension (due to ↓ reflex of tachycardia)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/>
                        <a:t>Cognitive function</a:t>
                      </a:r>
                      <a:endParaRPr/>
                    </a:p>
                    <a:p>
                      <a:pPr marL="285750" marR="0" lvl="1" indent="-28575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GB" sz="2000" u="none" strike="noStrike" cap="none"/>
                        <a:t>↑risk of medication-related confusion (↓ cholinergic transmission)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4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/>
                        <a:t>Visceral muscle function</a:t>
                      </a:r>
                      <a:endParaRPr/>
                    </a:p>
                    <a:p>
                      <a:pPr marL="285750" marR="0" lvl="0" indent="-28575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GB" sz="2000" u="none" strike="noStrike" cap="none"/>
                        <a:t>↑risk of constipation</a:t>
                      </a:r>
                      <a:endParaRPr/>
                    </a:p>
                    <a:p>
                      <a:pPr marL="285750" marR="0" lvl="0" indent="-28575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GB" sz="2000" u="none" strike="noStrike" cap="none"/>
                        <a:t>Bladder instability (incontinence and urinary retention)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0" name="Google Shape;200;p11"/>
          <p:cNvSpPr/>
          <p:nvPr/>
        </p:nvSpPr>
        <p:spPr>
          <a:xfrm>
            <a:off x="176580" y="1170099"/>
            <a:ext cx="4320480" cy="122413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2E2F2"/>
              </a:gs>
              <a:gs pos="30000">
                <a:srgbClr val="BFD7ED"/>
              </a:gs>
              <a:gs pos="45000">
                <a:srgbClr val="B9D3ED"/>
              </a:gs>
              <a:gs pos="55000">
                <a:srgbClr val="B9D3ED"/>
              </a:gs>
              <a:gs pos="73000">
                <a:srgbClr val="BFD7ED"/>
              </a:gs>
              <a:gs pos="100000">
                <a:srgbClr val="D2E2F2"/>
              </a:gs>
            </a:gsLst>
            <a:lin ang="950000" scaled="0"/>
          </a:gra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1" name="Google Shape;201;p11"/>
          <p:cNvSpPr/>
          <p:nvPr/>
        </p:nvSpPr>
        <p:spPr>
          <a:xfrm>
            <a:off x="4646940" y="1157300"/>
            <a:ext cx="4320480" cy="122413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2E2F2"/>
              </a:gs>
              <a:gs pos="30000">
                <a:srgbClr val="BFD7ED"/>
              </a:gs>
              <a:gs pos="45000">
                <a:srgbClr val="B9D3ED"/>
              </a:gs>
              <a:gs pos="55000">
                <a:srgbClr val="B9D3ED"/>
              </a:gs>
              <a:gs pos="73000">
                <a:srgbClr val="BFD7ED"/>
              </a:gs>
              <a:gs pos="100000">
                <a:srgbClr val="D2E2F2"/>
              </a:gs>
            </a:gsLst>
            <a:lin ang="950000" scaled="0"/>
          </a:gra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2" name="Google Shape;202;p11"/>
          <p:cNvSpPr/>
          <p:nvPr/>
        </p:nvSpPr>
        <p:spPr>
          <a:xfrm>
            <a:off x="179512" y="3068960"/>
            <a:ext cx="4320480" cy="100811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2E2F2"/>
              </a:gs>
              <a:gs pos="30000">
                <a:srgbClr val="BFD7ED"/>
              </a:gs>
              <a:gs pos="45000">
                <a:srgbClr val="B9D3ED"/>
              </a:gs>
              <a:gs pos="55000">
                <a:srgbClr val="B9D3ED"/>
              </a:gs>
              <a:gs pos="73000">
                <a:srgbClr val="BFD7ED"/>
              </a:gs>
              <a:gs pos="100000">
                <a:srgbClr val="D2E2F2"/>
              </a:gs>
            </a:gsLst>
            <a:lin ang="950000" scaled="0"/>
          </a:gra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3" name="Google Shape;203;p11"/>
          <p:cNvSpPr/>
          <p:nvPr/>
        </p:nvSpPr>
        <p:spPr>
          <a:xfrm>
            <a:off x="4646940" y="3068960"/>
            <a:ext cx="4320480" cy="100811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2E2F2"/>
              </a:gs>
              <a:gs pos="30000">
                <a:srgbClr val="BFD7ED"/>
              </a:gs>
              <a:gs pos="45000">
                <a:srgbClr val="B9D3ED"/>
              </a:gs>
              <a:gs pos="55000">
                <a:srgbClr val="B9D3ED"/>
              </a:gs>
              <a:gs pos="73000">
                <a:srgbClr val="BFD7ED"/>
              </a:gs>
              <a:gs pos="100000">
                <a:srgbClr val="D2E2F2"/>
              </a:gs>
            </a:gsLst>
            <a:lin ang="950000" scaled="0"/>
          </a:gra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4" name="Google Shape;204;p11"/>
          <p:cNvSpPr/>
          <p:nvPr/>
        </p:nvSpPr>
        <p:spPr>
          <a:xfrm>
            <a:off x="678676" y="4077072"/>
            <a:ext cx="7848872" cy="79208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ECCBC3"/>
              </a:gs>
              <a:gs pos="30000">
                <a:srgbClr val="E6B8AA"/>
              </a:gs>
              <a:gs pos="45000">
                <a:srgbClr val="E3AFA1"/>
              </a:gs>
              <a:gs pos="55000">
                <a:srgbClr val="E3AFA1"/>
              </a:gs>
              <a:gs pos="73000">
                <a:srgbClr val="E6B8AA"/>
              </a:gs>
              <a:gs pos="100000">
                <a:srgbClr val="ECCBC3"/>
              </a:gs>
            </a:gsLst>
            <a:lin ang="950000" scaled="0"/>
          </a:gra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PHARMACODYNAMICS</a:t>
            </a:r>
            <a:endParaRPr sz="2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5" name="Google Shape;205;p11"/>
          <p:cNvSpPr/>
          <p:nvPr/>
        </p:nvSpPr>
        <p:spPr>
          <a:xfrm>
            <a:off x="683568" y="4869160"/>
            <a:ext cx="7848872" cy="79208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ECCBC3"/>
              </a:gs>
              <a:gs pos="30000">
                <a:srgbClr val="E6B8AA"/>
              </a:gs>
              <a:gs pos="45000">
                <a:srgbClr val="E3AFA1"/>
              </a:gs>
              <a:gs pos="55000">
                <a:srgbClr val="E3AFA1"/>
              </a:gs>
              <a:gs pos="73000">
                <a:srgbClr val="E6B8AA"/>
              </a:gs>
              <a:gs pos="100000">
                <a:srgbClr val="ECCBC3"/>
              </a:gs>
            </a:gsLst>
            <a:lin ang="950000" scaled="0"/>
          </a:gra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6" name="Google Shape;206;p11"/>
          <p:cNvSpPr/>
          <p:nvPr/>
        </p:nvSpPr>
        <p:spPr>
          <a:xfrm>
            <a:off x="683568" y="5661248"/>
            <a:ext cx="7848872" cy="100811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ECCBC3"/>
              </a:gs>
              <a:gs pos="30000">
                <a:srgbClr val="E6B8AA"/>
              </a:gs>
              <a:gs pos="45000">
                <a:srgbClr val="E3AFA1"/>
              </a:gs>
              <a:gs pos="55000">
                <a:srgbClr val="E3AFA1"/>
              </a:gs>
              <a:gs pos="73000">
                <a:srgbClr val="E6B8AA"/>
              </a:gs>
              <a:gs pos="100000">
                <a:srgbClr val="ECCBC3"/>
              </a:gs>
            </a:gsLst>
            <a:lin ang="950000" scaled="0"/>
          </a:gra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3E948-B27E-4DF7-8488-B61E6500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0630"/>
            <a:ext cx="7886700" cy="778386"/>
          </a:xfrm>
        </p:spPr>
        <p:txBody>
          <a:bodyPr/>
          <a:lstStyle/>
          <a:p>
            <a:pPr algn="ctr"/>
            <a:r>
              <a:rPr lang="en-GB" dirty="0"/>
              <a:t>When is a medication inappropriate?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Content Placeholder 3" descr="Pharma Capsule Pill">
                <a:extLst>
                  <a:ext uri="{FF2B5EF4-FFF2-40B4-BE49-F238E27FC236}">
                    <a16:creationId xmlns:a16="http://schemas.microsoft.com/office/drawing/2014/main" id="{4800A167-4973-44E4-93D5-78AE99615DA4}"/>
                  </a:ext>
                </a:extLst>
              </p:cNvPr>
              <p:cNvGraphicFramePr>
                <a:graphicFrameLocks noGrp="1" noChangeAspect="1"/>
              </p:cNvGraphicFramePr>
              <p:nvPr>
                <p:ph idx="1"/>
              </p:nvPr>
            </p:nvGraphicFramePr>
            <p:xfrm>
              <a:off x="3632982" y="2463340"/>
              <a:ext cx="2204045" cy="584528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204045" cy="584528"/>
                    </a:xfrm>
                    <a:prstGeom prst="rect">
                      <a:avLst/>
                    </a:prstGeom>
                  </am3d:spPr>
                  <am3d:camera>
                    <am3d:pos x="0" y="0" z="4988949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0000043" d="1000000"/>
                    <am3d:preTrans dx="11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240260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Content Placeholder 3" descr="Pharma Capsule Pill">
                <a:extLst>
                  <a:ext uri="{FF2B5EF4-FFF2-40B4-BE49-F238E27FC236}">
                    <a16:creationId xmlns:a16="http://schemas.microsoft.com/office/drawing/2014/main" id="{4800A167-4973-44E4-93D5-78AE99615DA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32982" y="2463340"/>
                <a:ext cx="2204045" cy="584528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80FBF193-8098-4AAC-B6AB-89E1D0975AC9}"/>
              </a:ext>
            </a:extLst>
          </p:cNvPr>
          <p:cNvSpPr/>
          <p:nvPr/>
        </p:nvSpPr>
        <p:spPr>
          <a:xfrm>
            <a:off x="6516859" y="2057400"/>
            <a:ext cx="2479431" cy="1656471"/>
          </a:xfrm>
          <a:prstGeom prst="cloudCallout">
            <a:avLst>
              <a:gd name="adj1" fmla="val -71033"/>
              <a:gd name="adj2" fmla="val -10111"/>
            </a:avLst>
          </a:prstGeom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rgbClr val="FF0000"/>
                </a:solidFill>
              </a:rPr>
              <a:t>Unnecessary</a:t>
            </a:r>
          </a:p>
          <a:p>
            <a:pPr algn="ctr"/>
            <a:r>
              <a:rPr lang="en-GB" sz="1800" dirty="0"/>
              <a:t>(no indication or benefit)</a:t>
            </a: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E9852EFA-0507-43A7-AEB2-539D7390EE97}"/>
              </a:ext>
            </a:extLst>
          </p:cNvPr>
          <p:cNvSpPr/>
          <p:nvPr/>
        </p:nvSpPr>
        <p:spPr>
          <a:xfrm>
            <a:off x="147710" y="2211572"/>
            <a:ext cx="2643846" cy="1656471"/>
          </a:xfrm>
          <a:prstGeom prst="cloudCallout">
            <a:avLst>
              <a:gd name="adj1" fmla="val 74155"/>
              <a:gd name="adj2" fmla="val -14569"/>
            </a:avLst>
          </a:prstGeom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rgbClr val="FF0000"/>
                </a:solidFill>
              </a:rPr>
              <a:t>Unwanted</a:t>
            </a:r>
          </a:p>
          <a:p>
            <a:pPr algn="ctr"/>
            <a:r>
              <a:rPr lang="en-GB" sz="1800" dirty="0"/>
              <a:t>(by the </a:t>
            </a:r>
            <a:r>
              <a:rPr lang="en-GB" sz="1800" b="1" dirty="0"/>
              <a:t>patient</a:t>
            </a:r>
            <a:r>
              <a:rPr lang="en-GB" sz="1800" dirty="0"/>
              <a:t>)</a:t>
            </a: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322FDF5E-FF97-4F69-AC65-F7C639D94529}"/>
              </a:ext>
            </a:extLst>
          </p:cNvPr>
          <p:cNvSpPr/>
          <p:nvPr/>
        </p:nvSpPr>
        <p:spPr>
          <a:xfrm>
            <a:off x="3692769" y="4286250"/>
            <a:ext cx="2700997" cy="1545688"/>
          </a:xfrm>
          <a:prstGeom prst="cloudCallout">
            <a:avLst>
              <a:gd name="adj1" fmla="val -11961"/>
              <a:gd name="adj2" fmla="val -116316"/>
            </a:avLst>
          </a:prstGeom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rgbClr val="FF0000"/>
                </a:solidFill>
              </a:rPr>
              <a:t>Unjustifiable</a:t>
            </a:r>
          </a:p>
          <a:p>
            <a:pPr algn="ctr"/>
            <a:r>
              <a:rPr lang="en-GB" sz="1800" dirty="0"/>
              <a:t>(risks versus benefits)</a:t>
            </a:r>
          </a:p>
        </p:txBody>
      </p:sp>
    </p:spTree>
    <p:extLst>
      <p:ext uri="{BB962C8B-B14F-4D97-AF65-F5344CB8AC3E}">
        <p14:creationId xmlns:p14="http://schemas.microsoft.com/office/powerpoint/2010/main" val="243253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mph" presetSubtype="1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2"/>
          <p:cNvSpPr txBox="1">
            <a:spLocks noGrp="1"/>
          </p:cNvSpPr>
          <p:nvPr>
            <p:ph type="body" idx="1"/>
          </p:nvPr>
        </p:nvSpPr>
        <p:spPr>
          <a:xfrm>
            <a:off x="457200" y="1420584"/>
            <a:ext cx="8229600" cy="4867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ctr">
              <a:buSzPts val="2280"/>
              <a:buNone/>
            </a:pPr>
            <a:r>
              <a:rPr lang="en-GB" sz="4000" i="1" dirty="0">
                <a:solidFill>
                  <a:srgbClr val="002060"/>
                </a:solidFill>
              </a:rPr>
              <a:t>“WHO estimates that </a:t>
            </a:r>
            <a:r>
              <a:rPr lang="en-GB" sz="4000" b="1" i="1" dirty="0">
                <a:solidFill>
                  <a:srgbClr val="002060"/>
                </a:solidFill>
              </a:rPr>
              <a:t>more than </a:t>
            </a:r>
            <a:r>
              <a:rPr lang="en-GB" sz="4000" b="1" i="1" dirty="0">
                <a:solidFill>
                  <a:srgbClr val="FF0000"/>
                </a:solidFill>
              </a:rPr>
              <a:t>half of all medicines</a:t>
            </a:r>
            <a:r>
              <a:rPr lang="en-GB" sz="4000" b="1" i="1" dirty="0">
                <a:solidFill>
                  <a:srgbClr val="002060"/>
                </a:solidFill>
              </a:rPr>
              <a:t> are prescribed, dispensed or sold inappropriately</a:t>
            </a:r>
            <a:r>
              <a:rPr lang="en-GB" sz="4000" i="1" dirty="0">
                <a:solidFill>
                  <a:srgbClr val="002060"/>
                </a:solidFill>
              </a:rPr>
              <a:t>, and that </a:t>
            </a:r>
            <a:r>
              <a:rPr lang="en-GB" sz="4000" b="1" i="1" dirty="0">
                <a:solidFill>
                  <a:srgbClr val="FF0000"/>
                </a:solidFill>
              </a:rPr>
              <a:t>half of all patients </a:t>
            </a:r>
            <a:r>
              <a:rPr lang="en-GB" sz="4000" b="1" i="1" dirty="0">
                <a:solidFill>
                  <a:srgbClr val="002060"/>
                </a:solidFill>
              </a:rPr>
              <a:t>fail to take them correctly</a:t>
            </a:r>
            <a:r>
              <a:rPr lang="en-GB" sz="4000" i="1" dirty="0">
                <a:solidFill>
                  <a:srgbClr val="002060"/>
                </a:solidFill>
              </a:rPr>
              <a:t>.“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Bookman Old Style"/>
              <a:buNone/>
            </a:pPr>
            <a:r>
              <a:rPr lang="en-GB"/>
              <a:t>10 principles of good prescribing</a:t>
            </a:r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body" idx="1"/>
          </p:nvPr>
        </p:nvSpPr>
        <p:spPr>
          <a:xfrm>
            <a:off x="251520" y="1219200"/>
            <a:ext cx="8712968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SzPts val="1596"/>
              <a:buFont typeface="Bookman Old Style"/>
              <a:buAutoNum type="arabicPeriod"/>
            </a:pPr>
            <a:r>
              <a:rPr lang="en-GB" sz="2100"/>
              <a:t>Be clear about the reasons for prescribing</a:t>
            </a:r>
            <a:endParaRPr/>
          </a:p>
          <a:p>
            <a:pPr marL="514350" lvl="0" indent="-514350" algn="l" rtl="0">
              <a:spcBef>
                <a:spcPts val="600"/>
              </a:spcBef>
              <a:spcAft>
                <a:spcPts val="0"/>
              </a:spcAft>
              <a:buSzPts val="1596"/>
              <a:buFont typeface="Bookman Old Style"/>
              <a:buAutoNum type="arabicPeriod"/>
            </a:pPr>
            <a:r>
              <a:rPr lang="en-GB" sz="2100"/>
              <a:t>Take into account the patient’s medication history before prescribing</a:t>
            </a:r>
            <a:endParaRPr/>
          </a:p>
          <a:p>
            <a:pPr marL="514350" lvl="0" indent="-514350" algn="l" rtl="0">
              <a:spcBef>
                <a:spcPts val="600"/>
              </a:spcBef>
              <a:spcAft>
                <a:spcPts val="0"/>
              </a:spcAft>
              <a:buSzPts val="1596"/>
              <a:buFont typeface="Bookman Old Style"/>
              <a:buAutoNum type="arabicPeriod"/>
            </a:pPr>
            <a:r>
              <a:rPr lang="en-GB" sz="2100"/>
              <a:t>Take into account other factors that might alter the benefits and risks of treatment</a:t>
            </a:r>
            <a:endParaRPr/>
          </a:p>
          <a:p>
            <a:pPr marL="514350" lvl="0" indent="-514350" algn="l" rtl="0">
              <a:spcBef>
                <a:spcPts val="600"/>
              </a:spcBef>
              <a:spcAft>
                <a:spcPts val="0"/>
              </a:spcAft>
              <a:buSzPts val="1596"/>
              <a:buFont typeface="Bookman Old Style"/>
              <a:buAutoNum type="arabicPeriod"/>
            </a:pPr>
            <a:r>
              <a:rPr lang="en-GB" sz="2100"/>
              <a:t>Take into account the patient’s ideas, concerns, and expectations</a:t>
            </a:r>
            <a:endParaRPr/>
          </a:p>
          <a:p>
            <a:pPr marL="514350" lvl="0" indent="-514350" algn="l" rtl="0">
              <a:spcBef>
                <a:spcPts val="600"/>
              </a:spcBef>
              <a:spcAft>
                <a:spcPts val="0"/>
              </a:spcAft>
              <a:buSzPts val="1596"/>
              <a:buFont typeface="Bookman Old Style"/>
              <a:buAutoNum type="arabicPeriod"/>
            </a:pPr>
            <a:r>
              <a:rPr lang="en-GB" sz="2100"/>
              <a:t>Select effective, safe, and cost effective medicines individualised for the patient</a:t>
            </a:r>
            <a:endParaRPr/>
          </a:p>
          <a:p>
            <a:pPr marL="514350" lvl="0" indent="-514350" algn="l" rtl="0">
              <a:spcBef>
                <a:spcPts val="600"/>
              </a:spcBef>
              <a:spcAft>
                <a:spcPts val="0"/>
              </a:spcAft>
              <a:buSzPts val="1596"/>
              <a:buFont typeface="Bookman Old Style"/>
              <a:buAutoNum type="arabicPeriod"/>
            </a:pPr>
            <a:r>
              <a:rPr lang="en-GB" sz="2100"/>
              <a:t>Adhere to national guidelines and local formularies where appropriate</a:t>
            </a:r>
            <a:endParaRPr/>
          </a:p>
          <a:p>
            <a:pPr marL="514350" lvl="0" indent="-514350" algn="l" rtl="0">
              <a:spcBef>
                <a:spcPts val="600"/>
              </a:spcBef>
              <a:spcAft>
                <a:spcPts val="0"/>
              </a:spcAft>
              <a:buSzPts val="1596"/>
              <a:buFont typeface="Bookman Old Style"/>
              <a:buAutoNum type="arabicPeriod"/>
            </a:pPr>
            <a:r>
              <a:rPr lang="en-GB" sz="2100"/>
              <a:t>Write unambiguous legal prescriptions using the correct documentation</a:t>
            </a:r>
            <a:endParaRPr/>
          </a:p>
          <a:p>
            <a:pPr marL="514350" lvl="0" indent="-514350" algn="l" rtl="0">
              <a:spcBef>
                <a:spcPts val="600"/>
              </a:spcBef>
              <a:spcAft>
                <a:spcPts val="0"/>
              </a:spcAft>
              <a:buSzPts val="1596"/>
              <a:buFont typeface="Bookman Old Style"/>
              <a:buAutoNum type="arabicPeriod"/>
            </a:pPr>
            <a:r>
              <a:rPr lang="en-GB" sz="2100"/>
              <a:t>Monitor the beneficial and adverse effects of medicines</a:t>
            </a:r>
            <a:endParaRPr/>
          </a:p>
          <a:p>
            <a:pPr marL="514350" lvl="0" indent="-514350" algn="l" rtl="0">
              <a:spcBef>
                <a:spcPts val="600"/>
              </a:spcBef>
              <a:spcAft>
                <a:spcPts val="0"/>
              </a:spcAft>
              <a:buSzPts val="1596"/>
              <a:buFont typeface="Bookman Old Style"/>
              <a:buAutoNum type="arabicPeriod"/>
            </a:pPr>
            <a:r>
              <a:rPr lang="en-GB" sz="2100"/>
              <a:t>Communicate and document prescribing decisions and the reasons for them</a:t>
            </a:r>
            <a:endParaRPr/>
          </a:p>
          <a:p>
            <a:pPr marL="514350" lvl="0" indent="-514350" algn="l" rtl="0">
              <a:spcBef>
                <a:spcPts val="600"/>
              </a:spcBef>
              <a:spcAft>
                <a:spcPts val="0"/>
              </a:spcAft>
              <a:buSzPts val="1596"/>
              <a:buFont typeface="Bookman Old Style"/>
              <a:buAutoNum type="arabicPeriod"/>
            </a:pPr>
            <a:r>
              <a:rPr lang="en-GB" sz="2100"/>
              <a:t>Prescribe within the limitations of your knowledge, skills and experience</a:t>
            </a:r>
            <a:endParaRPr sz="2100"/>
          </a:p>
        </p:txBody>
      </p:sp>
      <p:sp>
        <p:nvSpPr>
          <p:cNvPr id="221" name="Google Shape;221;p13"/>
          <p:cNvSpPr txBox="1"/>
          <p:nvPr/>
        </p:nvSpPr>
        <p:spPr>
          <a:xfrm>
            <a:off x="683568" y="6381328"/>
            <a:ext cx="576064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By British Pharmacological Society</a:t>
            </a:r>
            <a:endParaRPr sz="1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14" descr="Gifts of Money - Brookings Regional Humane Societ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3728" y="328293"/>
            <a:ext cx="5904656" cy="6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4"/>
          <p:cNvSpPr txBox="1"/>
          <p:nvPr/>
        </p:nvSpPr>
        <p:spPr>
          <a:xfrm>
            <a:off x="395519" y="4941175"/>
            <a:ext cx="38661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 questions?</a:t>
            </a:r>
            <a:endParaRPr sz="4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Bookman Old Style"/>
              <a:buNone/>
            </a:pPr>
            <a:r>
              <a:rPr lang="en-GB" sz="5400"/>
              <a:t>Objectives</a:t>
            </a:r>
            <a:endParaRPr sz="5400"/>
          </a:p>
        </p:txBody>
      </p:sp>
      <p:sp>
        <p:nvSpPr>
          <p:cNvPr id="117" name="Google Shape;117;p2"/>
          <p:cNvSpPr txBox="1">
            <a:spLocks noGrp="1"/>
          </p:cNvSpPr>
          <p:nvPr>
            <p:ph type="body" idx="1"/>
          </p:nvPr>
        </p:nvSpPr>
        <p:spPr>
          <a:xfrm>
            <a:off x="457200" y="2105465"/>
            <a:ext cx="8423238" cy="3732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42950" lvl="0" indent="-742950" algn="l" rtl="0">
              <a:spcBef>
                <a:spcPts val="0"/>
              </a:spcBef>
              <a:spcAft>
                <a:spcPts val="0"/>
              </a:spcAft>
              <a:buSzPts val="2736"/>
              <a:buFont typeface="Wingdings" panose="05000000000000000000" pitchFamily="2" charset="2"/>
              <a:buChar char="v"/>
            </a:pPr>
            <a:r>
              <a:rPr lang="en-GB" sz="3600" dirty="0"/>
              <a:t>Clinical pharmacology - issues in prescribing practice</a:t>
            </a:r>
            <a:endParaRPr dirty="0"/>
          </a:p>
          <a:p>
            <a:pPr marL="742950" lvl="0" indent="-742950" algn="l" rtl="0">
              <a:spcBef>
                <a:spcPts val="600"/>
              </a:spcBef>
              <a:spcAft>
                <a:spcPts val="0"/>
              </a:spcAft>
              <a:buSzPts val="2736"/>
              <a:buFont typeface="Wingdings" panose="05000000000000000000" pitchFamily="2" charset="2"/>
              <a:buChar char="v"/>
            </a:pPr>
            <a:r>
              <a:rPr lang="en-GB" sz="3600" dirty="0"/>
              <a:t>Understanding drug interactions</a:t>
            </a:r>
            <a:endParaRPr dirty="0"/>
          </a:p>
          <a:p>
            <a:pPr marL="742950" lvl="0" indent="-742950" algn="l" rtl="0">
              <a:spcBef>
                <a:spcPts val="600"/>
              </a:spcBef>
              <a:spcAft>
                <a:spcPts val="0"/>
              </a:spcAft>
              <a:buSzPts val="2736"/>
              <a:buFont typeface="Wingdings" panose="05000000000000000000" pitchFamily="2" charset="2"/>
              <a:buChar char="v"/>
            </a:pPr>
            <a:r>
              <a:rPr lang="en-GB" sz="3600" dirty="0"/>
              <a:t>Physiological changes and drug interactions in older people</a:t>
            </a:r>
            <a:endParaRPr dirty="0"/>
          </a:p>
          <a:p>
            <a:pPr marL="742950" lvl="0" indent="-742950" algn="l" rtl="0">
              <a:spcBef>
                <a:spcPts val="600"/>
              </a:spcBef>
              <a:spcAft>
                <a:spcPts val="0"/>
              </a:spcAft>
              <a:buSzPts val="2736"/>
              <a:buFont typeface="Wingdings" panose="05000000000000000000" pitchFamily="2" charset="2"/>
              <a:buChar char="v"/>
            </a:pPr>
            <a:r>
              <a:rPr lang="en-GB" sz="3600" dirty="0"/>
              <a:t>Case studies in practice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3" descr="The Hidden Dangers of Self-Medicating with OTC Drugs — Pain News Networ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1532" y="3429000"/>
            <a:ext cx="4212468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Bookman Old Style"/>
              <a:buNone/>
            </a:pPr>
            <a:r>
              <a:rPr lang="en-GB"/>
              <a:t>Clinical pharmacology</a:t>
            </a:r>
            <a:endParaRPr/>
          </a:p>
        </p:txBody>
      </p:sp>
      <p:sp>
        <p:nvSpPr>
          <p:cNvPr id="125" name="Google Shape;125;p3"/>
          <p:cNvSpPr txBox="1">
            <a:spLocks noGrp="1"/>
          </p:cNvSpPr>
          <p:nvPr>
            <p:ph type="body" idx="1"/>
          </p:nvPr>
        </p:nvSpPr>
        <p:spPr>
          <a:xfrm>
            <a:off x="395536" y="1268760"/>
            <a:ext cx="7416824" cy="504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l" rtl="0">
              <a:spcBef>
                <a:spcPts val="0"/>
              </a:spcBef>
              <a:spcAft>
                <a:spcPts val="0"/>
              </a:spcAft>
              <a:buSzPts val="2128"/>
              <a:buFont typeface="Arial" panose="020B0604020202020204" pitchFamily="34" charset="0"/>
              <a:buChar char="•"/>
            </a:pPr>
            <a:r>
              <a:rPr lang="en-GB" sz="2800" dirty="0"/>
              <a:t>Arose in the 1960s</a:t>
            </a:r>
            <a:endParaRPr dirty="0"/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SzPts val="2128"/>
              <a:buFont typeface="Arial" panose="020B0604020202020204" pitchFamily="34" charset="0"/>
              <a:buChar char="•"/>
            </a:pPr>
            <a:r>
              <a:rPr lang="en-GB" sz="2800" dirty="0"/>
              <a:t>Relationship between drugs and humans</a:t>
            </a:r>
            <a:endParaRPr dirty="0"/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SzPts val="2128"/>
              <a:buFont typeface="Arial" panose="020B0604020202020204" pitchFamily="34" charset="0"/>
              <a:buChar char="•"/>
            </a:pPr>
            <a:r>
              <a:rPr lang="en-GB" sz="2800" dirty="0"/>
              <a:t>Focuses on the safe, effective and economic use of medicines</a:t>
            </a:r>
            <a:r>
              <a:rPr lang="en-GB" sz="2800" baseline="30000" dirty="0"/>
              <a:t>1</a:t>
            </a:r>
            <a:endParaRPr dirty="0"/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SzPts val="2128"/>
              <a:buFont typeface="Arial" panose="020B0604020202020204" pitchFamily="34" charset="0"/>
              <a:buChar char="•"/>
            </a:pPr>
            <a:r>
              <a:rPr lang="en-GB" sz="2800" dirty="0"/>
              <a:t>Clinical pharmacologists assess risk </a:t>
            </a:r>
            <a:br>
              <a:rPr lang="en-GB" sz="2800" dirty="0"/>
            </a:br>
            <a:r>
              <a:rPr lang="en-GB" sz="2800" i="1" dirty="0"/>
              <a:t>vs. </a:t>
            </a:r>
            <a:r>
              <a:rPr lang="en-GB" sz="2800" dirty="0"/>
              <a:t>benefit of medications and </a:t>
            </a:r>
            <a:br>
              <a:rPr lang="en-GB" sz="2800" dirty="0"/>
            </a:br>
            <a:r>
              <a:rPr lang="en-GB" sz="2800" dirty="0"/>
              <a:t>optimise treatments</a:t>
            </a:r>
            <a:endParaRPr sz="2800" baseline="30000" dirty="0"/>
          </a:p>
          <a:p>
            <a:pPr marL="617220" lvl="1" indent="-342900" algn="l" rtl="0">
              <a:spcBef>
                <a:spcPts val="500"/>
              </a:spcBef>
              <a:spcAft>
                <a:spcPts val="0"/>
              </a:spcAft>
              <a:buSzPts val="1900"/>
              <a:buFont typeface="Arial" panose="020B0604020202020204" pitchFamily="34" charset="0"/>
              <a:buChar char="•"/>
            </a:pPr>
            <a:r>
              <a:rPr lang="en-GB" sz="2500" dirty="0"/>
              <a:t>What a drug does to the body</a:t>
            </a:r>
            <a:endParaRPr dirty="0"/>
          </a:p>
          <a:p>
            <a:pPr marL="617220" lvl="1" indent="-342900" algn="l" rtl="0">
              <a:spcBef>
                <a:spcPts val="500"/>
              </a:spcBef>
              <a:spcAft>
                <a:spcPts val="0"/>
              </a:spcAft>
              <a:buSzPts val="1900"/>
              <a:buFont typeface="Arial" panose="020B0604020202020204" pitchFamily="34" charset="0"/>
              <a:buChar char="•"/>
            </a:pPr>
            <a:r>
              <a:rPr lang="en-GB" sz="2500" dirty="0"/>
              <a:t>What the body does to a drug</a:t>
            </a:r>
            <a:endParaRPr dirty="0"/>
          </a:p>
          <a:p>
            <a:pPr marL="617220" lvl="1" indent="-342900" algn="l" rtl="0">
              <a:spcBef>
                <a:spcPts val="500"/>
              </a:spcBef>
              <a:spcAft>
                <a:spcPts val="0"/>
              </a:spcAft>
              <a:buSzPts val="1900"/>
              <a:buFont typeface="Arial" panose="020B0604020202020204" pitchFamily="34" charset="0"/>
              <a:buChar char="•"/>
            </a:pPr>
            <a:r>
              <a:rPr lang="en-GB" sz="2500" dirty="0"/>
              <a:t>How a drug treats a disease</a:t>
            </a:r>
            <a:endParaRPr dirty="0"/>
          </a:p>
          <a:p>
            <a:pPr marL="617220" lvl="1" indent="-342900" algn="l" rtl="0">
              <a:spcBef>
                <a:spcPts val="500"/>
              </a:spcBef>
              <a:spcAft>
                <a:spcPts val="0"/>
              </a:spcAft>
              <a:buSzPts val="1900"/>
              <a:buFont typeface="Arial" panose="020B0604020202020204" pitchFamily="34" charset="0"/>
              <a:buChar char="•"/>
            </a:pPr>
            <a:r>
              <a:rPr lang="en-GB" sz="2500" dirty="0"/>
              <a:t>Is it the best available choice</a:t>
            </a:r>
            <a:endParaRPr sz="2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ookman Old Style"/>
              <a:buNone/>
            </a:pPr>
            <a:r>
              <a:rPr lang="en-GB" sz="2800"/>
              <a:t>Clinical Pharmacology in prescribing practice</a:t>
            </a:r>
            <a:endParaRPr/>
          </a:p>
        </p:txBody>
      </p:sp>
      <p:sp>
        <p:nvSpPr>
          <p:cNvPr id="132" name="Google Shape;132;p4"/>
          <p:cNvSpPr txBox="1">
            <a:spLocks noGrp="1"/>
          </p:cNvSpPr>
          <p:nvPr>
            <p:ph type="body" idx="1"/>
          </p:nvPr>
        </p:nvSpPr>
        <p:spPr>
          <a:xfrm>
            <a:off x="457200" y="1327448"/>
            <a:ext cx="8291264" cy="5378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lvl="0" indent="-457200" algn="l" rtl="0">
              <a:spcBef>
                <a:spcPts val="0"/>
              </a:spcBef>
              <a:spcAft>
                <a:spcPts val="0"/>
              </a:spcAft>
              <a:buSzPct val="76000"/>
              <a:buFont typeface="Arial" panose="020B0604020202020204" pitchFamily="34" charset="0"/>
              <a:buChar char="•"/>
            </a:pPr>
            <a:r>
              <a:rPr lang="en-GB" dirty="0"/>
              <a:t>Polypharmacy – common consequence of aging</a:t>
            </a:r>
            <a:endParaRPr dirty="0"/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SzPct val="76000"/>
              <a:buFont typeface="Arial" panose="020B0604020202020204" pitchFamily="34" charset="0"/>
              <a:buChar char="•"/>
            </a:pPr>
            <a:r>
              <a:rPr lang="en-GB" dirty="0"/>
              <a:t>Multimorbidity = more medicines</a:t>
            </a:r>
            <a:endParaRPr dirty="0"/>
          </a:p>
          <a:p>
            <a:pPr marL="617196" lvl="1" indent="-342900" algn="l" rtl="0">
              <a:spcBef>
                <a:spcPts val="500"/>
              </a:spcBef>
              <a:spcAft>
                <a:spcPts val="0"/>
              </a:spcAft>
              <a:buSzPct val="76000"/>
              <a:buFont typeface="Arial" panose="020B0604020202020204" pitchFamily="34" charset="0"/>
              <a:buChar char="•"/>
            </a:pPr>
            <a:r>
              <a:rPr lang="en-GB" dirty="0"/>
              <a:t>50% of people &gt;65 live with co-morbidities</a:t>
            </a:r>
            <a:endParaRPr dirty="0"/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SzPct val="76000"/>
              <a:buFont typeface="Arial" panose="020B0604020202020204" pitchFamily="34" charset="0"/>
              <a:buChar char="•"/>
            </a:pPr>
            <a:r>
              <a:rPr lang="en-GB" dirty="0"/>
              <a:t>Over </a:t>
            </a:r>
            <a:r>
              <a:rPr lang="en-GB" dirty="0">
                <a:solidFill>
                  <a:srgbClr val="C00000"/>
                </a:solidFill>
              </a:rPr>
              <a:t>1 million </a:t>
            </a:r>
            <a:r>
              <a:rPr lang="en-GB" dirty="0"/>
              <a:t>of people in the UK take ≥ 8 meds/day</a:t>
            </a:r>
            <a:endParaRPr dirty="0"/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SzPct val="76000"/>
              <a:buFont typeface="Arial" panose="020B0604020202020204" pitchFamily="34" charset="0"/>
              <a:buChar char="•"/>
            </a:pPr>
            <a:r>
              <a:rPr lang="en-GB" dirty="0"/>
              <a:t>Risk of side effects and ADRs:</a:t>
            </a:r>
            <a:endParaRPr dirty="0"/>
          </a:p>
          <a:p>
            <a:pPr marL="573266" lvl="0" indent="-457200" algn="l" rtl="0">
              <a:spcBef>
                <a:spcPts val="600"/>
              </a:spcBef>
              <a:spcAft>
                <a:spcPts val="0"/>
              </a:spcAft>
              <a:buSzPct val="76000"/>
              <a:buFont typeface="Arial" panose="020B0604020202020204" pitchFamily="34" charset="0"/>
              <a:buChar char="•"/>
            </a:pPr>
            <a:endParaRPr dirty="0"/>
          </a:p>
          <a:p>
            <a:pPr marL="573266" lvl="0" indent="-457200" algn="l" rtl="0">
              <a:spcBef>
                <a:spcPts val="600"/>
              </a:spcBef>
              <a:spcAft>
                <a:spcPts val="0"/>
              </a:spcAft>
              <a:buSzPct val="76000"/>
              <a:buFont typeface="Arial" panose="020B0604020202020204" pitchFamily="34" charset="0"/>
              <a:buChar char="•"/>
            </a:pPr>
            <a:endParaRPr dirty="0"/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SzPct val="76000"/>
              <a:buFont typeface="Arial" panose="020B0604020202020204" pitchFamily="34" charset="0"/>
              <a:buChar char="•"/>
            </a:pPr>
            <a:endParaRPr lang="en-GB" dirty="0"/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SzPct val="76000"/>
              <a:buFont typeface="Arial" panose="020B0604020202020204" pitchFamily="34" charset="0"/>
              <a:buChar char="•"/>
            </a:pPr>
            <a:r>
              <a:rPr lang="en-GB" dirty="0"/>
              <a:t>Patients on ≥10meds </a:t>
            </a:r>
            <a:r>
              <a:rPr lang="en-GB" dirty="0">
                <a:solidFill>
                  <a:srgbClr val="C00000"/>
                </a:solidFill>
              </a:rPr>
              <a:t>3x more likely to be admitted to hospital</a:t>
            </a:r>
            <a:endParaRPr dirty="0">
              <a:solidFill>
                <a:srgbClr val="C00000"/>
              </a:solidFill>
            </a:endParaRPr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SzPct val="76000"/>
              <a:buFont typeface="Arial" panose="020B0604020202020204" pitchFamily="34" charset="0"/>
              <a:buChar char="•"/>
            </a:pPr>
            <a:r>
              <a:rPr lang="en-GB" dirty="0"/>
              <a:t>Inappropriate polypharmacy leads to:</a:t>
            </a:r>
            <a:endParaRPr dirty="0"/>
          </a:p>
          <a:p>
            <a:pPr marL="617196" lvl="1" indent="-342900" algn="l" rtl="0">
              <a:spcBef>
                <a:spcPts val="500"/>
              </a:spcBef>
              <a:spcAft>
                <a:spcPts val="0"/>
              </a:spcAft>
              <a:buSzPct val="76000"/>
              <a:buFont typeface="Arial" panose="020B0604020202020204" pitchFamily="34" charset="0"/>
              <a:buChar char="•"/>
            </a:pP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↑</a:t>
            </a:r>
            <a:r>
              <a:rPr lang="en-GB" dirty="0"/>
              <a:t> hospital admissions</a:t>
            </a:r>
            <a:endParaRPr dirty="0"/>
          </a:p>
          <a:p>
            <a:pPr marL="937260" lvl="2" indent="-342900" algn="l" rtl="0">
              <a:spcBef>
                <a:spcPts val="500"/>
              </a:spcBef>
              <a:spcAft>
                <a:spcPts val="0"/>
              </a:spcAft>
              <a:buSzPct val="76000"/>
              <a:buFont typeface="Arial" panose="020B0604020202020204" pitchFamily="34" charset="0"/>
              <a:buChar char="•"/>
            </a:pPr>
            <a:r>
              <a:rPr lang="en-GB" dirty="0"/>
              <a:t>In 2016, 66% of hospital bed-days were occupied by people &gt;65 years of age</a:t>
            </a:r>
            <a:endParaRPr dirty="0"/>
          </a:p>
          <a:p>
            <a:pPr marL="617196" lvl="1" indent="-342900" algn="l" rtl="0">
              <a:spcBef>
                <a:spcPts val="500"/>
              </a:spcBef>
              <a:spcAft>
                <a:spcPts val="0"/>
              </a:spcAft>
              <a:buSzPct val="76000"/>
              <a:buFont typeface="Arial" panose="020B0604020202020204" pitchFamily="34" charset="0"/>
              <a:buChar char="•"/>
            </a:pP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↑</a:t>
            </a:r>
            <a:r>
              <a:rPr lang="en-GB" dirty="0"/>
              <a:t> mortality</a:t>
            </a:r>
            <a:endParaRPr dirty="0"/>
          </a:p>
          <a:p>
            <a:pPr marL="617196" lvl="1" indent="-342900" algn="l" rtl="0">
              <a:spcBef>
                <a:spcPts val="500"/>
              </a:spcBef>
              <a:spcAft>
                <a:spcPts val="0"/>
              </a:spcAft>
              <a:buSzPct val="76000"/>
              <a:buFont typeface="Arial" panose="020B0604020202020204" pitchFamily="34" charset="0"/>
              <a:buChar char="•"/>
            </a:pPr>
            <a:r>
              <a:rPr lang="en-GB" dirty="0"/>
              <a:t>physical and cognitive decline</a:t>
            </a:r>
            <a:endParaRPr dirty="0"/>
          </a:p>
        </p:txBody>
      </p:sp>
      <p:graphicFrame>
        <p:nvGraphicFramePr>
          <p:cNvPr id="133" name="Google Shape;133;p4"/>
          <p:cNvGraphicFramePr/>
          <p:nvPr>
            <p:extLst>
              <p:ext uri="{D42A27DB-BD31-4B8C-83A1-F6EECF244321}">
                <p14:modId xmlns:p14="http://schemas.microsoft.com/office/powerpoint/2010/main" val="1615397480"/>
              </p:ext>
            </p:extLst>
          </p:nvPr>
        </p:nvGraphicFramePr>
        <p:xfrm>
          <a:off x="1877786" y="3184274"/>
          <a:ext cx="4176464" cy="122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ookman Old Style"/>
              <a:buNone/>
            </a:pPr>
            <a:r>
              <a:rPr lang="en-GB" sz="2800"/>
              <a:t>Clinical Pharmacology issues in prescribing practice</a:t>
            </a:r>
            <a:endParaRPr/>
          </a:p>
        </p:txBody>
      </p:sp>
      <p:sp>
        <p:nvSpPr>
          <p:cNvPr id="139" name="Google Shape;139;p5"/>
          <p:cNvSpPr/>
          <p:nvPr/>
        </p:nvSpPr>
        <p:spPr>
          <a:xfrm>
            <a:off x="452500" y="5260032"/>
            <a:ext cx="2431504" cy="1152128"/>
          </a:xfrm>
          <a:prstGeom prst="roundRect">
            <a:avLst>
              <a:gd name="adj" fmla="val 16667"/>
            </a:avLst>
          </a:prstGeom>
          <a:solidFill>
            <a:srgbClr val="BBAAA4"/>
          </a:solidFill>
          <a:ln w="19050" cap="flat" cmpd="sng">
            <a:solidFill>
              <a:srgbClr val="535A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Problematic stopping medications prescribed in secondary care </a:t>
            </a: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696144" y="2604362"/>
            <a:ext cx="1944216" cy="720080"/>
          </a:xfrm>
          <a:prstGeom prst="roundRect">
            <a:avLst>
              <a:gd name="adj" fmla="val 16667"/>
            </a:avLst>
          </a:prstGeom>
          <a:solidFill>
            <a:srgbClr val="E1E4EC"/>
          </a:solidFill>
          <a:ln w="19050" cap="flat" cmpd="sng">
            <a:solidFill>
              <a:srgbClr val="535A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Prescribing cascades</a:t>
            </a:r>
            <a:endParaRPr sz="1800" b="0" i="0" u="none" strike="noStrike" cap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1" name="Google Shape;141;p5"/>
          <p:cNvSpPr/>
          <p:nvPr/>
        </p:nvSpPr>
        <p:spPr>
          <a:xfrm>
            <a:off x="3742023" y="1340768"/>
            <a:ext cx="1944216" cy="720080"/>
          </a:xfrm>
          <a:prstGeom prst="roundRect">
            <a:avLst>
              <a:gd name="adj" fmla="val 16667"/>
            </a:avLst>
          </a:prstGeom>
          <a:solidFill>
            <a:srgbClr val="EDF0C8"/>
          </a:solidFill>
          <a:ln w="19050" cap="flat" cmpd="sng">
            <a:solidFill>
              <a:srgbClr val="535A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Single disease guidelines</a:t>
            </a:r>
            <a:endParaRPr/>
          </a:p>
        </p:txBody>
      </p:sp>
      <p:sp>
        <p:nvSpPr>
          <p:cNvPr id="142" name="Google Shape;142;p5"/>
          <p:cNvSpPr/>
          <p:nvPr/>
        </p:nvSpPr>
        <p:spPr>
          <a:xfrm>
            <a:off x="6522293" y="1282099"/>
            <a:ext cx="2431504" cy="837418"/>
          </a:xfrm>
          <a:prstGeom prst="roundRect">
            <a:avLst>
              <a:gd name="adj" fmla="val 16667"/>
            </a:avLst>
          </a:prstGeom>
          <a:solidFill>
            <a:srgbClr val="E4E8AE"/>
          </a:solidFill>
          <a:ln w="19050" cap="flat" cmpd="sng">
            <a:solidFill>
              <a:srgbClr val="535A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Little evidence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in </a:t>
            </a:r>
            <a:r>
              <a:rPr lang="en-GB" sz="18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paediatric and 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frail/older population</a:t>
            </a:r>
            <a:endParaRPr sz="1800" b="0" i="0" u="none" strike="noStrike" cap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6571220" y="4100618"/>
            <a:ext cx="2431504" cy="822920"/>
          </a:xfrm>
          <a:prstGeom prst="roundRect">
            <a:avLst>
              <a:gd name="adj" fmla="val 16667"/>
            </a:avLst>
          </a:prstGeom>
          <a:solidFill>
            <a:srgbClr val="C4D3E0"/>
          </a:solidFill>
          <a:ln w="19050" cap="flat" cmpd="sng">
            <a:solidFill>
              <a:srgbClr val="535A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Unclear guidelines regarding deprescribing</a:t>
            </a: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4" name="Google Shape;144;p5"/>
          <p:cNvSpPr/>
          <p:nvPr/>
        </p:nvSpPr>
        <p:spPr>
          <a:xfrm>
            <a:off x="3573728" y="5395961"/>
            <a:ext cx="2280804" cy="720080"/>
          </a:xfrm>
          <a:prstGeom prst="roundRect">
            <a:avLst>
              <a:gd name="adj" fmla="val 16667"/>
            </a:avLst>
          </a:prstGeom>
          <a:solidFill>
            <a:srgbClr val="D1C6C2"/>
          </a:solidFill>
          <a:ln w="19050" cap="flat" cmpd="sng">
            <a:solidFill>
              <a:srgbClr val="535A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Unclear indications</a:t>
            </a: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5" name="Google Shape;145;p5"/>
          <p:cNvSpPr/>
          <p:nvPr/>
        </p:nvSpPr>
        <p:spPr>
          <a:xfrm>
            <a:off x="3352056" y="2487023"/>
            <a:ext cx="2431504" cy="954757"/>
          </a:xfrm>
          <a:prstGeom prst="roundRect">
            <a:avLst>
              <a:gd name="adj" fmla="val 16667"/>
            </a:avLst>
          </a:prstGeom>
          <a:solidFill>
            <a:srgbClr val="C5CADA"/>
          </a:solidFill>
          <a:ln w="19050" cap="flat" cmpd="sng">
            <a:solidFill>
              <a:srgbClr val="535A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Medications started for 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short course 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and 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never stopped</a:t>
            </a:r>
            <a:endParaRPr sz="1800" b="1" i="0" u="none" strike="noStrike" cap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6" name="Google Shape;146;p5"/>
          <p:cNvSpPr/>
          <p:nvPr/>
        </p:nvSpPr>
        <p:spPr>
          <a:xfrm>
            <a:off x="6572058" y="2357953"/>
            <a:ext cx="2429828" cy="1277068"/>
          </a:xfrm>
          <a:prstGeom prst="roundRect">
            <a:avLst>
              <a:gd name="adj" fmla="val 16667"/>
            </a:avLst>
          </a:prstGeom>
          <a:solidFill>
            <a:srgbClr val="A9AFC7"/>
          </a:solidFill>
          <a:ln w="19050" cap="flat" cmpd="sng">
            <a:solidFill>
              <a:srgbClr val="535A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Medications 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started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for new complaints 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and never reviewed</a:t>
            </a:r>
            <a:endParaRPr sz="1800" b="1" i="0" u="none" strike="noStrike" cap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3206155" y="3817260"/>
            <a:ext cx="3015951" cy="1048289"/>
          </a:xfrm>
          <a:prstGeom prst="roundRect">
            <a:avLst>
              <a:gd name="adj" fmla="val 16667"/>
            </a:avLst>
          </a:prstGeom>
          <a:solidFill>
            <a:srgbClr val="EAF0F4"/>
          </a:solidFill>
          <a:ln w="19050" cap="flat" cmpd="sng">
            <a:solidFill>
              <a:srgbClr val="535A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harmacokinetics and pharmacodynamics variations in children and elderly</a:t>
            </a:r>
            <a:endParaRPr sz="1800" b="0" i="0" u="none" strike="noStrike" cap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8" name="Google Shape;148;p5"/>
          <p:cNvSpPr/>
          <p:nvPr/>
        </p:nvSpPr>
        <p:spPr>
          <a:xfrm>
            <a:off x="190203" y="1403196"/>
            <a:ext cx="3015952" cy="954757"/>
          </a:xfrm>
          <a:prstGeom prst="roundRect">
            <a:avLst>
              <a:gd name="adj" fmla="val 16667"/>
            </a:avLst>
          </a:prstGeom>
          <a:solidFill>
            <a:srgbClr val="F6F7E3"/>
          </a:solidFill>
          <a:ln w="19050" cap="flat" cmpd="sng">
            <a:solidFill>
              <a:srgbClr val="535A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Relative 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ease of starting 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 medication and 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difficulty in stopping</a:t>
            </a:r>
            <a:endParaRPr sz="1800" b="1" i="0" u="none" strike="noStrike" cap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9" name="Google Shape;149;p5"/>
          <p:cNvSpPr/>
          <p:nvPr/>
        </p:nvSpPr>
        <p:spPr>
          <a:xfrm>
            <a:off x="452500" y="3817260"/>
            <a:ext cx="2289808" cy="924545"/>
          </a:xfrm>
          <a:prstGeom prst="roundRect">
            <a:avLst>
              <a:gd name="adj" fmla="val 16667"/>
            </a:avLst>
          </a:prstGeom>
          <a:solidFill>
            <a:srgbClr val="D7E1EA"/>
          </a:solidFill>
          <a:ln w="19050" cap="flat" cmpd="sng">
            <a:solidFill>
              <a:srgbClr val="535A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Limited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time/skill for structured medication reviews</a:t>
            </a:r>
            <a:endParaRPr sz="1800" b="0" i="0" u="none" strike="noStrike" cap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0" name="Google Shape;150;p5"/>
          <p:cNvSpPr/>
          <p:nvPr/>
        </p:nvSpPr>
        <p:spPr>
          <a:xfrm>
            <a:off x="6814864" y="5395961"/>
            <a:ext cx="1944216" cy="720080"/>
          </a:xfrm>
          <a:prstGeom prst="roundRect">
            <a:avLst>
              <a:gd name="adj" fmla="val 16667"/>
            </a:avLst>
          </a:prstGeom>
          <a:solidFill>
            <a:srgbClr val="BBAAA4"/>
          </a:solidFill>
          <a:ln w="19050" cap="flat" cmpd="sng">
            <a:solidFill>
              <a:srgbClr val="535A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Multimorbidities</a:t>
            </a: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Bookman Old Style"/>
              <a:buNone/>
            </a:pPr>
            <a:r>
              <a:rPr lang="en-GB"/>
              <a:t>Drug interactions</a:t>
            </a:r>
            <a:endParaRPr/>
          </a:p>
        </p:txBody>
      </p:sp>
      <p:sp>
        <p:nvSpPr>
          <p:cNvPr id="156" name="Google Shape;156;p6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>
              <a:spcBef>
                <a:spcPts val="0"/>
              </a:spcBef>
              <a:buSzPts val="1976"/>
              <a:buFont typeface="Arial" panose="020B0604020202020204" pitchFamily="34" charset="0"/>
              <a:buChar char="•"/>
            </a:pPr>
            <a:r>
              <a:rPr lang="en-GB" dirty="0"/>
              <a:t>When some medications taken together or with particular substances cause a different effect than they would individually</a:t>
            </a:r>
            <a:endParaRPr dirty="0"/>
          </a:p>
          <a:p>
            <a:pPr marL="731520" lvl="1" indent="-457200">
              <a:buSzPts val="1748"/>
              <a:buFont typeface="+mj-lt"/>
              <a:buAutoNum type="arabicPeriod"/>
            </a:pPr>
            <a:r>
              <a:rPr lang="en-GB" dirty="0"/>
              <a:t>Pharmacodynamic</a:t>
            </a:r>
            <a:endParaRPr dirty="0"/>
          </a:p>
          <a:p>
            <a:pPr marL="891540" lvl="2" indent="-342900">
              <a:buSzPts val="1520"/>
              <a:buFont typeface="Arial" panose="020B0604020202020204" pitchFamily="34" charset="0"/>
              <a:buChar char="•"/>
            </a:pPr>
            <a:r>
              <a:rPr lang="en-GB" dirty="0"/>
              <a:t>Drugs with similar or opposite effects and side-effects</a:t>
            </a:r>
            <a:endParaRPr dirty="0"/>
          </a:p>
          <a:p>
            <a:pPr marL="1108710" lvl="3" indent="-285750">
              <a:buFont typeface="Arial" panose="020B0604020202020204" pitchFamily="34" charset="0"/>
              <a:buChar char="•"/>
            </a:pPr>
            <a:r>
              <a:rPr lang="en-GB" dirty="0"/>
              <a:t>Compete for receptors</a:t>
            </a:r>
            <a:endParaRPr dirty="0"/>
          </a:p>
          <a:p>
            <a:pPr marL="1108710" lvl="3" indent="-285750">
              <a:buFont typeface="Arial" panose="020B0604020202020204" pitchFamily="34" charset="0"/>
              <a:buChar char="•"/>
            </a:pPr>
            <a:r>
              <a:rPr lang="en-GB" dirty="0"/>
              <a:t>Affect the same body system</a:t>
            </a:r>
            <a:endParaRPr dirty="0"/>
          </a:p>
          <a:p>
            <a:pPr marL="891540" lvl="2" indent="-342900">
              <a:buSzPts val="1520"/>
              <a:buFont typeface="Arial" panose="020B0604020202020204" pitchFamily="34" charset="0"/>
              <a:buChar char="•"/>
            </a:pPr>
            <a:r>
              <a:rPr lang="en-GB" dirty="0"/>
              <a:t>Usually predictable (based on the mechanism of action)</a:t>
            </a:r>
            <a:endParaRPr dirty="0"/>
          </a:p>
          <a:p>
            <a:pPr marL="891540" lvl="2" indent="-342900">
              <a:buSzPts val="1520"/>
              <a:buFont typeface="Arial" panose="020B0604020202020204" pitchFamily="34" charset="0"/>
              <a:buChar char="•"/>
            </a:pPr>
            <a:r>
              <a:rPr lang="en-GB" dirty="0"/>
              <a:t>Often can be extrapolated to the whole group</a:t>
            </a:r>
            <a:endParaRPr dirty="0"/>
          </a:p>
          <a:p>
            <a:pPr marL="731520" lvl="1" indent="-457200">
              <a:buSzPts val="1748"/>
              <a:buFont typeface="+mj-lt"/>
              <a:buAutoNum type="arabicPeriod"/>
            </a:pPr>
            <a:r>
              <a:rPr lang="en-GB" dirty="0"/>
              <a:t>Pharmacokinetic</a:t>
            </a:r>
            <a:endParaRPr dirty="0"/>
          </a:p>
          <a:p>
            <a:pPr marL="891540" lvl="2" indent="-342900">
              <a:buSzPts val="1520"/>
              <a:buFont typeface="Arial" panose="020B0604020202020204" pitchFamily="34" charset="0"/>
              <a:buChar char="•"/>
            </a:pPr>
            <a:r>
              <a:rPr lang="en-GB" dirty="0"/>
              <a:t>One drug affecting the journey of another through the body</a:t>
            </a:r>
            <a:endParaRPr dirty="0"/>
          </a:p>
          <a:p>
            <a:pPr marL="1108710" lvl="3" indent="-285750">
              <a:buFont typeface="Arial" panose="020B0604020202020204" pitchFamily="34" charset="0"/>
              <a:buChar char="•"/>
            </a:pPr>
            <a:r>
              <a:rPr lang="en-GB" dirty="0"/>
              <a:t>Increasing/decreasing the amount of the other drug </a:t>
            </a:r>
            <a:endParaRPr dirty="0"/>
          </a:p>
          <a:p>
            <a:pPr marL="891540" lvl="2" indent="-342900">
              <a:buSzPts val="1520"/>
              <a:buFont typeface="Arial" panose="020B0604020202020204" pitchFamily="34" charset="0"/>
              <a:buChar char="•"/>
            </a:pPr>
            <a:r>
              <a:rPr lang="en-GB" dirty="0"/>
              <a:t>Should not be extrapolated to the whole group of related drugs</a:t>
            </a:r>
            <a:endParaRPr dirty="0"/>
          </a:p>
        </p:txBody>
      </p:sp>
      <p:sp>
        <p:nvSpPr>
          <p:cNvPr id="157" name="Google Shape;157;p6" descr="Free Medicine Cliparts, Download Free Clip Art, Free Clip Art on Clipart  Library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8" name="Google Shape;158;p6" descr="Free Medicine Cliparts, Download Free Clip Art, Free Clip Art on Clipart  Library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9" name="Google Shape;159;p6" descr="Free Medicine Cliparts, Download Free Clip Art, Free Clip Art on Clipart  Library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0" name="Google Shape;160;p6" descr="Blank Medicine Bottles Clip Art At Clker Com Vector - Pill Bottle Clipart  PNG Image | Transparent PNG Free Download on SeekPNG"/>
          <p:cNvSpPr/>
          <p:nvPr/>
        </p:nvSpPr>
        <p:spPr>
          <a:xfrm>
            <a:off x="612775" y="3127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61" name="Google Shape;161;p6" descr="cartoon clipart,cartoon capsule,cartoon pills,pill,capsule,medicine,cartoon, pills,capsule clipart | Cartoon clip art, Medical clip art, Medical drawing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99681" y="2060733"/>
            <a:ext cx="576064" cy="576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36221" y="2141651"/>
            <a:ext cx="566936" cy="496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6848" y="2132856"/>
            <a:ext cx="918270" cy="4620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9195E-0779-4DAA-8550-73F4FD607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CAB91D-DEAD-4D65-9F94-45C65937B5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86 year old man presenting with a fall, </a:t>
            </a:r>
            <a:r>
              <a:rPr lang="en-GB" dirty="0" err="1"/>
              <a:t>bg</a:t>
            </a:r>
            <a:r>
              <a:rPr lang="en-GB" dirty="0"/>
              <a:t> confusion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PMHx: acid reflux, moderate frailty, depression, HTN, AF, leg pain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Medications: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Sertraline 50mg OD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Amitriptyline 10mg 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Apixaban 5mg BD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Lansoprazole 15mg OD while on Naproxen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Indapamide 2.5mg OD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Bisoprolol 5mg OD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Ramipril 10mg OD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Bloods: low Na+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1604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Bookman Old Style"/>
              <a:buNone/>
            </a:pPr>
            <a:r>
              <a:rPr lang="en-GB" dirty="0"/>
              <a:t>Drug interactions - examples</a:t>
            </a:r>
            <a:endParaRPr dirty="0"/>
          </a:p>
        </p:txBody>
      </p:sp>
      <p:sp>
        <p:nvSpPr>
          <p:cNvPr id="177" name="Google Shape;177;p8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5421086" cy="509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ct val="76000"/>
              <a:buFont typeface="Arial" panose="020B0604020202020204" pitchFamily="34" charset="0"/>
              <a:buChar char="•"/>
            </a:pPr>
            <a:r>
              <a:rPr lang="en-GB" sz="3000" dirty="0"/>
              <a:t>Pharmacodynamic</a:t>
            </a:r>
            <a:r>
              <a:rPr lang="en-GB" sz="2800" dirty="0"/>
              <a:t> </a:t>
            </a:r>
            <a:br>
              <a:rPr lang="en-GB" sz="2800" dirty="0"/>
            </a:br>
            <a:r>
              <a:rPr lang="en-GB" sz="2800" u="sng" dirty="0"/>
              <a:t>– what a drug does to the body</a:t>
            </a:r>
            <a:endParaRPr sz="2800" u="sng" dirty="0"/>
          </a:p>
          <a:p>
            <a:pPr marL="617220" lvl="1" indent="-342900" algn="l" rtl="0">
              <a:spcBef>
                <a:spcPts val="500"/>
              </a:spcBef>
              <a:spcAft>
                <a:spcPts val="0"/>
              </a:spcAft>
              <a:buSzPct val="76000"/>
              <a:buFont typeface="Arial" panose="020B0604020202020204" pitchFamily="34" charset="0"/>
              <a:buChar char="•"/>
            </a:pPr>
            <a:r>
              <a:rPr lang="en-GB" sz="2400" dirty="0"/>
              <a:t>NSAIDs with anticoagulants/antiplatelets - </a:t>
            </a:r>
            <a:r>
              <a:rPr lang="en-GB" sz="2400" dirty="0">
                <a:latin typeface="Calibri"/>
                <a:ea typeface="Calibri"/>
                <a:cs typeface="Calibri"/>
                <a:sym typeface="Calibri"/>
              </a:rPr>
              <a:t>↑ </a:t>
            </a:r>
            <a:r>
              <a:rPr lang="en-GB" sz="2400" dirty="0"/>
              <a:t>risk of bleeding</a:t>
            </a:r>
            <a:r>
              <a:rPr lang="en-GB" sz="2400"/>
              <a:t>/gastrotoxicity</a:t>
            </a:r>
            <a:endParaRPr sz="2400" dirty="0"/>
          </a:p>
          <a:p>
            <a:pPr marL="617220" lvl="1" indent="-342900" algn="l" rtl="0">
              <a:spcBef>
                <a:spcPts val="500"/>
              </a:spcBef>
              <a:spcAft>
                <a:spcPts val="0"/>
              </a:spcAft>
              <a:buSzPct val="76000"/>
              <a:buFont typeface="Arial" panose="020B0604020202020204" pitchFamily="34" charset="0"/>
              <a:buChar char="•"/>
            </a:pPr>
            <a:r>
              <a:rPr lang="en-GB" sz="2400" dirty="0"/>
              <a:t>Warfarin + vit. K </a:t>
            </a:r>
            <a:r>
              <a:rPr lang="en-GB" sz="2400" dirty="0">
                <a:latin typeface="Calibri"/>
                <a:ea typeface="Calibri"/>
                <a:cs typeface="Calibri"/>
                <a:sym typeface="Calibri"/>
              </a:rPr>
              <a:t>↓ anticoagulation </a:t>
            </a:r>
            <a:br>
              <a:rPr lang="en-GB" sz="24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GB" sz="2400" dirty="0">
                <a:latin typeface="Calibri"/>
                <a:ea typeface="Calibri"/>
                <a:cs typeface="Calibri"/>
                <a:sym typeface="Calibri"/>
              </a:rPr>
              <a:t>(risk of clots) - food</a:t>
            </a:r>
            <a:endParaRPr sz="2400" dirty="0"/>
          </a:p>
          <a:p>
            <a:pPr marL="617220" lvl="1" indent="-342900" algn="l" rtl="0">
              <a:spcBef>
                <a:spcPts val="500"/>
              </a:spcBef>
              <a:spcAft>
                <a:spcPts val="0"/>
              </a:spcAft>
              <a:buSzPct val="76000"/>
              <a:buFont typeface="Arial" panose="020B0604020202020204" pitchFamily="34" charset="0"/>
              <a:buChar char="•"/>
            </a:pPr>
            <a:r>
              <a:rPr lang="en-GB" sz="2400" dirty="0"/>
              <a:t>Salbutamol + </a:t>
            </a:r>
            <a:r>
              <a:rPr lang="en-GB" sz="2400" dirty="0">
                <a:latin typeface="Bierstadt" panose="020B0604020202020204" pitchFamily="34" charset="0"/>
              </a:rPr>
              <a:t> </a:t>
            </a:r>
            <a:r>
              <a:rPr lang="en-GB" sz="2400" dirty="0">
                <a:latin typeface="Bierstadt" panose="020B0004020202020204" pitchFamily="34" charset="0"/>
              </a:rPr>
              <a:t>ß</a:t>
            </a:r>
            <a:r>
              <a:rPr lang="en-GB" sz="2400" dirty="0"/>
              <a:t>-blockers – respiratory depression</a:t>
            </a:r>
            <a:endParaRPr sz="2400" dirty="0"/>
          </a:p>
          <a:p>
            <a:pPr marL="617220" lvl="1" indent="-342900" algn="l" rtl="0">
              <a:spcBef>
                <a:spcPts val="500"/>
              </a:spcBef>
              <a:spcAft>
                <a:spcPts val="0"/>
              </a:spcAft>
              <a:buSzPct val="76000"/>
              <a:buFont typeface="Arial" panose="020B0604020202020204" pitchFamily="34" charset="0"/>
              <a:buChar char="•"/>
            </a:pPr>
            <a:r>
              <a:rPr lang="en-GB" sz="2400" dirty="0"/>
              <a:t>Z-drugs and Benzos </a:t>
            </a:r>
            <a:r>
              <a:rPr lang="en-GB" sz="2400" dirty="0">
                <a:latin typeface="Calibri"/>
                <a:ea typeface="Calibri"/>
                <a:cs typeface="Calibri"/>
                <a:sym typeface="Calibri"/>
              </a:rPr>
              <a:t>↑</a:t>
            </a:r>
            <a:r>
              <a:rPr lang="en-GB" sz="2400" dirty="0"/>
              <a:t> sedative effect</a:t>
            </a:r>
            <a:endParaRPr sz="2400" dirty="0"/>
          </a:p>
          <a:p>
            <a:pPr marL="617220" lvl="1" indent="-342900" algn="l" rtl="0">
              <a:spcBef>
                <a:spcPts val="500"/>
              </a:spcBef>
              <a:spcAft>
                <a:spcPts val="0"/>
              </a:spcAft>
              <a:buSzPct val="76000"/>
              <a:buFont typeface="Arial" panose="020B0604020202020204" pitchFamily="34" charset="0"/>
              <a:buChar char="•"/>
            </a:pPr>
            <a:r>
              <a:rPr lang="en-GB" sz="2400" dirty="0"/>
              <a:t>CCB with ACEI - </a:t>
            </a:r>
            <a:r>
              <a:rPr lang="en-GB" sz="2400" dirty="0">
                <a:latin typeface="Calibri"/>
                <a:ea typeface="Calibri"/>
                <a:cs typeface="Calibri"/>
                <a:sym typeface="Calibri"/>
              </a:rPr>
              <a:t>↓ </a:t>
            </a:r>
            <a:r>
              <a:rPr lang="en-GB" sz="2400" dirty="0"/>
              <a:t>BP</a:t>
            </a:r>
            <a:endParaRPr sz="2400" dirty="0"/>
          </a:p>
          <a:p>
            <a:pPr marL="617220" lvl="1" indent="-342900" algn="l" rtl="0">
              <a:spcBef>
                <a:spcPts val="500"/>
              </a:spcBef>
              <a:spcAft>
                <a:spcPts val="0"/>
              </a:spcAft>
              <a:buSzPct val="76000"/>
              <a:buFont typeface="Arial" panose="020B0604020202020204" pitchFamily="34" charset="0"/>
              <a:buChar char="•"/>
            </a:pPr>
            <a:r>
              <a:rPr lang="en-GB" sz="2400" dirty="0"/>
              <a:t>BP meds + NSAIDs - </a:t>
            </a:r>
            <a:r>
              <a:rPr lang="en-GB" sz="2400" dirty="0">
                <a:latin typeface="Calibri"/>
                <a:ea typeface="Calibri"/>
                <a:cs typeface="Calibri"/>
                <a:sym typeface="Calibri"/>
              </a:rPr>
              <a:t>↑ </a:t>
            </a:r>
            <a:r>
              <a:rPr lang="en-GB" sz="2400" dirty="0"/>
              <a:t>BP</a:t>
            </a:r>
            <a:endParaRPr sz="2400" dirty="0"/>
          </a:p>
          <a:p>
            <a:pPr marL="617220" lvl="1" indent="-342900" algn="l" rtl="0">
              <a:spcBef>
                <a:spcPts val="500"/>
              </a:spcBef>
              <a:spcAft>
                <a:spcPts val="0"/>
              </a:spcAft>
              <a:buSzPct val="76000"/>
              <a:buFont typeface="Arial" panose="020B0604020202020204" pitchFamily="34" charset="0"/>
              <a:buChar char="•"/>
            </a:pPr>
            <a:r>
              <a:rPr lang="en-GB" sz="2400" dirty="0"/>
              <a:t>A/depressants + opioids </a:t>
            </a:r>
            <a:br>
              <a:rPr lang="en-GB" sz="2400" dirty="0"/>
            </a:br>
            <a:r>
              <a:rPr lang="en-GB" sz="2400" dirty="0"/>
              <a:t>- serotonin syndrome</a:t>
            </a:r>
          </a:p>
          <a:p>
            <a:pPr marL="617220" lvl="1" indent="-342900" algn="l" rtl="0">
              <a:spcBef>
                <a:spcPts val="500"/>
              </a:spcBef>
              <a:spcAft>
                <a:spcPts val="0"/>
              </a:spcAft>
              <a:buSzPct val="76000"/>
              <a:buFont typeface="Arial" panose="020B0604020202020204" pitchFamily="34" charset="0"/>
              <a:buChar char="•"/>
            </a:pPr>
            <a:r>
              <a:rPr lang="en-GB" sz="2400" dirty="0"/>
              <a:t>Prednisolone + NSAIDs - gastrotoxicity</a:t>
            </a:r>
            <a:endParaRPr sz="2400" dirty="0"/>
          </a:p>
          <a:p>
            <a:pPr marL="617220" lvl="1" indent="-342900" algn="l" rtl="0">
              <a:spcBef>
                <a:spcPts val="500"/>
              </a:spcBef>
              <a:spcAft>
                <a:spcPts val="0"/>
              </a:spcAft>
              <a:buSzPct val="76000"/>
              <a:buFont typeface="Arial" panose="020B0604020202020204" pitchFamily="34" charset="0"/>
              <a:buChar char="•"/>
            </a:pPr>
            <a:endParaRPr sz="2000" dirty="0"/>
          </a:p>
        </p:txBody>
      </p:sp>
      <p:pic>
        <p:nvPicPr>
          <p:cNvPr id="179" name="Google Shape;179;p8" descr="Pharmacodynamics - Wikipe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0557" y="1219200"/>
            <a:ext cx="2821089" cy="33255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9" descr="Drug interaction networ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714" y="35942"/>
            <a:ext cx="8955782" cy="6705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rigin">
  <a:themeElements>
    <a:clrScheme name="Origin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1208</Words>
  <Application>Microsoft Office PowerPoint</Application>
  <PresentationFormat>On-screen Show (4:3)</PresentationFormat>
  <Paragraphs>166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Calibri</vt:lpstr>
      <vt:lpstr>Bierstadt</vt:lpstr>
      <vt:lpstr>Wingdings</vt:lpstr>
      <vt:lpstr>Bookman Old Style</vt:lpstr>
      <vt:lpstr>Gill Sans</vt:lpstr>
      <vt:lpstr>Noto Sans Symbols</vt:lpstr>
      <vt:lpstr>Arial</vt:lpstr>
      <vt:lpstr>Roboto</vt:lpstr>
      <vt:lpstr>Origin</vt:lpstr>
      <vt:lpstr>Understanding clinical pharmacology to improve prescribing competence </vt:lpstr>
      <vt:lpstr>Objectives</vt:lpstr>
      <vt:lpstr>Clinical pharmacology</vt:lpstr>
      <vt:lpstr>Clinical Pharmacology in prescribing practice</vt:lpstr>
      <vt:lpstr>Clinical Pharmacology issues in prescribing practice</vt:lpstr>
      <vt:lpstr>Drug interactions</vt:lpstr>
      <vt:lpstr>Case study </vt:lpstr>
      <vt:lpstr>Drug interactions - examples</vt:lpstr>
      <vt:lpstr>PowerPoint Presentation</vt:lpstr>
      <vt:lpstr>Case study </vt:lpstr>
      <vt:lpstr>PowerPoint Presentation</vt:lpstr>
      <vt:lpstr>PowerPoint Presentation</vt:lpstr>
      <vt:lpstr>Physiological changes and drug interactions in older people</vt:lpstr>
      <vt:lpstr>When is a medication inappropriate?</vt:lpstr>
      <vt:lpstr>PowerPoint Presentation</vt:lpstr>
      <vt:lpstr>10 principles of good prescribing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clinical pharmacology to improve prescribing competence</dc:title>
  <dc:creator>Rutkowska-Howell, Ola</dc:creator>
  <cp:lastModifiedBy>Howell Aleksandra (West of England Academic Health Science Network)</cp:lastModifiedBy>
  <cp:revision>6</cp:revision>
  <dcterms:created xsi:type="dcterms:W3CDTF">2021-03-05T12:49:16Z</dcterms:created>
  <dcterms:modified xsi:type="dcterms:W3CDTF">2022-06-13T11:58:54Z</dcterms:modified>
</cp:coreProperties>
</file>