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  <p:sldMasterId id="2147483663" r:id="rId3"/>
  </p:sldMasterIdLst>
  <p:notesMasterIdLst>
    <p:notesMasterId r:id="rId31"/>
  </p:notesMasterIdLst>
  <p:sldIdLst>
    <p:sldId id="256" r:id="rId4"/>
    <p:sldId id="258" r:id="rId5"/>
    <p:sldId id="282" r:id="rId6"/>
    <p:sldId id="283" r:id="rId7"/>
    <p:sldId id="260" r:id="rId8"/>
    <p:sldId id="261" r:id="rId9"/>
    <p:sldId id="262" r:id="rId10"/>
    <p:sldId id="263" r:id="rId11"/>
    <p:sldId id="264" r:id="rId12"/>
    <p:sldId id="276" r:id="rId13"/>
    <p:sldId id="277" r:id="rId14"/>
    <p:sldId id="278" r:id="rId15"/>
    <p:sldId id="279" r:id="rId16"/>
    <p:sldId id="259" r:id="rId17"/>
    <p:sldId id="265" r:id="rId18"/>
    <p:sldId id="266" r:id="rId19"/>
    <p:sldId id="267" r:id="rId20"/>
    <p:sldId id="280" r:id="rId21"/>
    <p:sldId id="281" r:id="rId22"/>
    <p:sldId id="284" r:id="rId23"/>
    <p:sldId id="268" r:id="rId24"/>
    <p:sldId id="269" r:id="rId25"/>
    <p:sldId id="270" r:id="rId26"/>
    <p:sldId id="271" r:id="rId27"/>
    <p:sldId id="272" r:id="rId28"/>
    <p:sldId id="273" r:id="rId29"/>
    <p:sldId id="27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DBD4"/>
    <a:srgbClr val="005EB8"/>
    <a:srgbClr val="141B4D"/>
    <a:srgbClr val="FFC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392" autoAdjust="0"/>
  </p:normalViewPr>
  <p:slideViewPr>
    <p:cSldViewPr>
      <p:cViewPr varScale="1">
        <p:scale>
          <a:sx n="61" d="100"/>
          <a:sy n="61" d="100"/>
        </p:scale>
        <p:origin x="165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4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37D3A-0B3C-4DF7-B529-D813CAE0B530}" type="datetimeFigureOut">
              <a:rPr lang="en-GB" smtClean="0"/>
              <a:t>20/02/2022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49D58-AA66-4B03-8AFC-AADA8907116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6479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ZIlAExvneo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F49D58-AA66-4B03-8AFC-AADA8907116B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549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Brenda Blethyn</a:t>
            </a:r>
            <a:r>
              <a:rPr lang="en-GB" baseline="0" dirty="0"/>
              <a:t> as DCI </a:t>
            </a:r>
            <a:r>
              <a:rPr lang="en-GB" dirty="0"/>
              <a:t>Vera Stanhope in the ITV</a:t>
            </a:r>
            <a:r>
              <a:rPr lang="en-GB" baseline="0" dirty="0"/>
              <a:t> detective series</a:t>
            </a:r>
            <a:r>
              <a:rPr lang="en-GB" dirty="0"/>
              <a:t> ‘Vera’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Basil Rathbone</a:t>
            </a:r>
            <a:r>
              <a:rPr lang="en-GB" baseline="0" dirty="0"/>
              <a:t> as Sherlock Holmes and Nigel Bruce as Dr Watson in the 1939 classic ‘The Adventure of Sherlock Holmes’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3F64C-0903-4CD9-B958-6E11DD7825D3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8986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Diana Rigg as Emma Peel in The Avengers</a:t>
            </a:r>
          </a:p>
          <a:p>
            <a:r>
              <a:rPr lang="en-GB" dirty="0"/>
              <a:t>Alec Guinness as George Smiley in the landmark BBC dramatisation of John Le Carre’s novel</a:t>
            </a:r>
            <a:r>
              <a:rPr lang="en-GB" baseline="0" dirty="0"/>
              <a:t> </a:t>
            </a:r>
            <a:r>
              <a:rPr lang="en-GB" dirty="0"/>
              <a:t>‘Tinker,</a:t>
            </a:r>
            <a:r>
              <a:rPr lang="en-GB" baseline="0" dirty="0"/>
              <a:t> Tailor, Soldier, Spy’  (1979)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3F64C-0903-4CD9-B958-6E11DD7825D3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5261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Judge Dredd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3F64C-0903-4CD9-B958-6E11DD7825D3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166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Unfortunately, being “sure” isn’t a major feature of the CDAO role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and anyone looking for it is going to have to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3"/>
              </a:rPr>
              <a:t>learn to live with disappointment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3F64C-0903-4CD9-B958-6E11DD7825D3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027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3F64C-0903-4CD9-B958-6E11DD7825D3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4199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D948-0927-4D40-A1E2-89BDD5FD645D}" type="datetimeFigureOut">
              <a:rPr lang="en-US" smtClean="0"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0571-1576-4546-9EA9-5F6E1D1199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643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D948-0927-4D40-A1E2-89BDD5FD645D}" type="datetimeFigureOut">
              <a:rPr lang="en-US" smtClean="0"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0571-1576-4546-9EA9-5F6E1D1199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392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D948-0927-4D40-A1E2-89BDD5FD645D}" type="datetimeFigureOut">
              <a:rPr lang="en-US" smtClean="0"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0571-1576-4546-9EA9-5F6E1D1199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499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5288" y="623728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88528BD-9C9B-4F6A-B254-30D495E53CAE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19072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4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23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D234E9-0D15-4842-AB5F-C11F0BF981F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6874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D948-0927-4D40-A1E2-89BDD5FD645D}" type="datetimeFigureOut">
              <a:rPr lang="en-US" smtClean="0"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0571-1576-4546-9EA9-5F6E1D1199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102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D948-0927-4D40-A1E2-89BDD5FD645D}" type="datetimeFigureOut">
              <a:rPr lang="en-US" smtClean="0"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0571-1576-4546-9EA9-5F6E1D1199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388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D948-0927-4D40-A1E2-89BDD5FD645D}" type="datetimeFigureOut">
              <a:rPr lang="en-US" smtClean="0"/>
              <a:t>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0571-1576-4546-9EA9-5F6E1D1199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20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D948-0927-4D40-A1E2-89BDD5FD645D}" type="datetimeFigureOut">
              <a:rPr lang="en-US" smtClean="0"/>
              <a:t>2/20/2022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0571-1576-4546-9EA9-5F6E1D1199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8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D948-0927-4D40-A1E2-89BDD5FD645D}" type="datetimeFigureOut">
              <a:rPr lang="en-US" smtClean="0"/>
              <a:t>2/20/2022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0571-1576-4546-9EA9-5F6E1D1199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085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D948-0927-4D40-A1E2-89BDD5FD645D}" type="datetimeFigureOut">
              <a:rPr lang="en-US" smtClean="0"/>
              <a:t>2/20/2022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0571-1576-4546-9EA9-5F6E1D1199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995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D948-0927-4D40-A1E2-89BDD5FD645D}" type="datetimeFigureOut">
              <a:rPr lang="en-US" smtClean="0"/>
              <a:t>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0571-1576-4546-9EA9-5F6E1D1199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874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D948-0927-4D40-A1E2-89BDD5FD645D}" type="datetimeFigureOut">
              <a:rPr lang="en-US" smtClean="0"/>
              <a:t>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0571-1576-4546-9EA9-5F6E1D1199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75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8D948-0927-4D40-A1E2-89BDD5FD645D}" type="datetimeFigureOut">
              <a:rPr lang="en-US" smtClean="0"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40571-1576-4546-9EA9-5F6E1D1199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66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1513" y="73714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470" y="119765"/>
            <a:ext cx="2330460" cy="1100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6335487"/>
            <a:ext cx="7929562" cy="44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1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Picture 4" descr="NTWFT_lh_ppt_hea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7734417-2372-4315-97AA-26581659D6E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6104422"/>
            <a:ext cx="7364066" cy="5113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0"/>
            <a:ext cx="2987824" cy="135533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7968129-5691-4B47-A267-5A652C2AB9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Developing the role of the Controlled Drugs Accountable Officer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59027AB-BA16-4640-BE69-293CEE887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5596" y="4077072"/>
            <a:ext cx="6872808" cy="1752600"/>
          </a:xfrm>
        </p:spPr>
        <p:txBody>
          <a:bodyPr>
            <a:normAutofit fontScale="70000" lnSpcReduction="20000"/>
          </a:bodyPr>
          <a:lstStyle/>
          <a:p>
            <a:r>
              <a:rPr lang="en-GB" dirty="0">
                <a:solidFill>
                  <a:schemeClr val="tx1"/>
                </a:solidFill>
              </a:rPr>
              <a:t>Tim Donaldson</a:t>
            </a:r>
          </a:p>
          <a:p>
            <a:r>
              <a:rPr lang="en-GB" dirty="0">
                <a:solidFill>
                  <a:schemeClr val="tx1"/>
                </a:solidFill>
              </a:rPr>
              <a:t>Chief Pharmacist/Controlled Drugs Accountable Officer</a:t>
            </a:r>
          </a:p>
          <a:p>
            <a:r>
              <a:rPr lang="en-GB" dirty="0">
                <a:solidFill>
                  <a:schemeClr val="tx1"/>
                </a:solidFill>
              </a:rPr>
              <a:t>Cumbria, Northumberland Tyne and Wear </a:t>
            </a:r>
          </a:p>
          <a:p>
            <a:r>
              <a:rPr lang="en-GB" dirty="0">
                <a:solidFill>
                  <a:schemeClr val="tx1"/>
                </a:solidFill>
              </a:rPr>
              <a:t>NHS Foundation Trust</a:t>
            </a:r>
          </a:p>
        </p:txBody>
      </p:sp>
    </p:spTree>
    <p:extLst>
      <p:ext uri="{BB962C8B-B14F-4D97-AF65-F5344CB8AC3E}">
        <p14:creationId xmlns:p14="http://schemas.microsoft.com/office/powerpoint/2010/main" val="1151329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90AF0-5B45-4FB1-AE15-9B80AC5D0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Ensuring adequate time for the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3E5BD-579C-466F-8391-7CA224BAE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Ensure appropriate lines of accountability </a:t>
            </a:r>
          </a:p>
          <a:p>
            <a:r>
              <a:rPr lang="en-GB" dirty="0"/>
              <a:t>Identify process for delegation/escalation</a:t>
            </a:r>
          </a:p>
          <a:p>
            <a:r>
              <a:rPr lang="en-GB" dirty="0"/>
              <a:t>Incorporate CDAO role in job description/person spec</a:t>
            </a:r>
          </a:p>
          <a:p>
            <a:r>
              <a:rPr lang="en-GB" dirty="0"/>
              <a:t>Identify appropriate support resources</a:t>
            </a:r>
          </a:p>
          <a:p>
            <a:pPr lvl="1"/>
            <a:r>
              <a:rPr lang="en-GB" dirty="0"/>
              <a:t>operational managers</a:t>
            </a:r>
          </a:p>
          <a:p>
            <a:pPr lvl="1"/>
            <a:r>
              <a:rPr lang="en-GB" dirty="0"/>
              <a:t>clinical governance </a:t>
            </a:r>
          </a:p>
          <a:p>
            <a:pPr lvl="1"/>
            <a:r>
              <a:rPr lang="en-GB" dirty="0"/>
              <a:t>patient safety</a:t>
            </a:r>
          </a:p>
          <a:p>
            <a:pPr lvl="1"/>
            <a:r>
              <a:rPr lang="en-GB" dirty="0"/>
              <a:t>CDLO/police liaison officer</a:t>
            </a:r>
          </a:p>
          <a:p>
            <a:pPr lvl="1"/>
            <a:r>
              <a:rPr lang="en-GB" dirty="0"/>
              <a:t>CDLIN/Trusted peer support</a:t>
            </a:r>
          </a:p>
          <a:p>
            <a:pPr lvl="1"/>
            <a:r>
              <a:rPr lang="en-GB" dirty="0"/>
              <a:t>Technical</a:t>
            </a:r>
          </a:p>
          <a:p>
            <a:r>
              <a:rPr lang="en-GB" dirty="0"/>
              <a:t>Ensure local practice guidance/SOPs are easily accessible </a:t>
            </a:r>
          </a:p>
          <a:p>
            <a:r>
              <a:rPr lang="en-GB" dirty="0"/>
              <a:t>Protect time in weekly schedule/job plan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7258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15D7B-1EF8-4479-A766-CFCBF1017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How to get assurance on controlled drugs governance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514BB-6201-4627-9DE1-42CDE19B4C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18856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Use CQC self –assessment toolkit </a:t>
            </a:r>
          </a:p>
          <a:p>
            <a:pPr lvl="1"/>
            <a:r>
              <a:rPr lang="en-GB" dirty="0"/>
              <a:t>CD Governance (SOPs, Audits, etc) </a:t>
            </a:r>
          </a:p>
          <a:p>
            <a:pPr lvl="1"/>
            <a:r>
              <a:rPr lang="en-GB" dirty="0"/>
              <a:t>Obtaining &amp; receiving CDs</a:t>
            </a:r>
          </a:p>
          <a:p>
            <a:pPr lvl="1"/>
            <a:r>
              <a:rPr lang="en-GB" dirty="0"/>
              <a:t>Storage</a:t>
            </a:r>
          </a:p>
          <a:p>
            <a:pPr lvl="1"/>
            <a:r>
              <a:rPr lang="en-GB" dirty="0"/>
              <a:t>Prescribing</a:t>
            </a:r>
          </a:p>
          <a:p>
            <a:pPr lvl="1"/>
            <a:r>
              <a:rPr lang="en-GB" dirty="0"/>
              <a:t>Dispensing &amp; supply</a:t>
            </a:r>
          </a:p>
          <a:p>
            <a:pPr lvl="1"/>
            <a:r>
              <a:rPr lang="en-GB" dirty="0"/>
              <a:t>Destruction</a:t>
            </a:r>
          </a:p>
          <a:p>
            <a:pPr lvl="1"/>
            <a:r>
              <a:rPr lang="en-GB" dirty="0"/>
              <a:t>Transport</a:t>
            </a:r>
          </a:p>
          <a:p>
            <a:pPr lvl="1"/>
            <a:r>
              <a:rPr lang="en-GB" dirty="0"/>
              <a:t>Controlled stationary</a:t>
            </a:r>
          </a:p>
          <a:p>
            <a:pPr lvl="1"/>
            <a:r>
              <a:rPr lang="en-GB" dirty="0"/>
              <a:t>Reporting and learning</a:t>
            </a:r>
          </a:p>
          <a:p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D59ED0-DAC3-4A8D-875E-91725823FC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92080" y="1589739"/>
            <a:ext cx="3523809" cy="12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55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BD10D-9BBE-473B-9ED8-CC2888586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/>
              <a:t>How to get assurance on controlled drugs governance (2)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B5DCC-9D17-4311-B181-E2FFF3FA9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Promote and support an open learning culture</a:t>
            </a:r>
          </a:p>
          <a:p>
            <a:r>
              <a:rPr lang="en-GB" dirty="0"/>
              <a:t>Encourage incident reporting</a:t>
            </a:r>
          </a:p>
          <a:p>
            <a:r>
              <a:rPr lang="en-GB" dirty="0"/>
              <a:t>Undertake regular audit/re-audit </a:t>
            </a:r>
          </a:p>
          <a:p>
            <a:r>
              <a:rPr lang="en-GB" dirty="0"/>
              <a:t>Report audit findings to both operational and governance committees</a:t>
            </a:r>
          </a:p>
          <a:p>
            <a:r>
              <a:rPr lang="en-GB" dirty="0"/>
              <a:t>Identify themes and mitigate risks</a:t>
            </a:r>
          </a:p>
          <a:p>
            <a:r>
              <a:rPr lang="en-GB" dirty="0"/>
              <a:t>‘Stuck’ improvement actions - engage operational managers/Directors</a:t>
            </a:r>
          </a:p>
          <a:p>
            <a:r>
              <a:rPr lang="en-GB" dirty="0"/>
              <a:t>Escalate to Board/CDLIN as appropriate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4471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8CB2D-F5E9-4D25-BD98-B514C5621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Reporting, investigating and closing incidents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D1B67-9ED2-4F04-A794-71F7B2D73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Why report?</a:t>
            </a:r>
          </a:p>
          <a:p>
            <a:r>
              <a:rPr lang="en-GB" dirty="0"/>
              <a:t>What to report?</a:t>
            </a:r>
          </a:p>
          <a:p>
            <a:r>
              <a:rPr lang="en-GB" dirty="0"/>
              <a:t>What to investigate</a:t>
            </a:r>
          </a:p>
          <a:p>
            <a:r>
              <a:rPr lang="en-GB" dirty="0"/>
              <a:t>How to investigate</a:t>
            </a:r>
          </a:p>
          <a:p>
            <a:r>
              <a:rPr lang="en-GB" dirty="0"/>
              <a:t>Closing incidents</a:t>
            </a:r>
          </a:p>
        </p:txBody>
      </p:sp>
    </p:spTree>
    <p:extLst>
      <p:ext uri="{BB962C8B-B14F-4D97-AF65-F5344CB8AC3E}">
        <p14:creationId xmlns:p14="http://schemas.microsoft.com/office/powerpoint/2010/main" val="1852639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062" y="839097"/>
            <a:ext cx="8311896" cy="1131683"/>
          </a:xfrm>
        </p:spPr>
        <p:txBody>
          <a:bodyPr/>
          <a:lstStyle/>
          <a:p>
            <a:r>
              <a:rPr lang="en-GB" dirty="0"/>
              <a:t>Why report?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A key enabler of CDAO role</a:t>
            </a:r>
          </a:p>
          <a:p>
            <a:r>
              <a:rPr lang="en-GB" sz="2400" dirty="0"/>
              <a:t>Meets legal obligations &amp; ensures best practice</a:t>
            </a:r>
          </a:p>
          <a:p>
            <a:r>
              <a:rPr lang="en-GB" sz="2400" dirty="0"/>
              <a:t>Protects patients from harm </a:t>
            </a:r>
          </a:p>
          <a:p>
            <a:r>
              <a:rPr lang="en-GB" sz="2400" dirty="0"/>
              <a:t>Provides Board and CQC assurance</a:t>
            </a:r>
          </a:p>
          <a:p>
            <a:r>
              <a:rPr lang="en-GB" sz="2400" dirty="0"/>
              <a:t>Enables reflection and shared learning</a:t>
            </a:r>
          </a:p>
          <a:p>
            <a:r>
              <a:rPr lang="en-GB" sz="2400" dirty="0"/>
              <a:t>Informs development of risk assessments, monitoring systems &amp; audits</a:t>
            </a:r>
          </a:p>
          <a:p>
            <a:r>
              <a:rPr lang="en-GB" sz="2400" dirty="0"/>
              <a:t>Identifies clinical practice or persons of concern</a:t>
            </a:r>
          </a:p>
          <a:p>
            <a:r>
              <a:rPr lang="en-GB" sz="2400" dirty="0"/>
              <a:t>Supports local investigation of CD occurrences, in association with CDLOs, CFS and CD Local Intelligence Networks</a:t>
            </a:r>
          </a:p>
        </p:txBody>
      </p:sp>
    </p:spTree>
    <p:extLst>
      <p:ext uri="{BB962C8B-B14F-4D97-AF65-F5344CB8AC3E}">
        <p14:creationId xmlns:p14="http://schemas.microsoft.com/office/powerpoint/2010/main" val="2991200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What to include within incident reports?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A summary of incident, date, time and location</a:t>
            </a:r>
          </a:p>
          <a:p>
            <a:r>
              <a:rPr lang="en-GB" sz="2400" dirty="0"/>
              <a:t>Details of the CD and administration route </a:t>
            </a:r>
          </a:p>
          <a:p>
            <a:r>
              <a:rPr lang="en-GB" sz="2400" dirty="0"/>
              <a:t>Impact or likely impact on the health and well-being of the patient(s)</a:t>
            </a:r>
          </a:p>
          <a:p>
            <a:r>
              <a:rPr lang="en-GB" sz="2400" dirty="0"/>
              <a:t>Immediate remedial action taken by those involved</a:t>
            </a:r>
          </a:p>
          <a:p>
            <a:r>
              <a:rPr lang="en-GB" sz="2400" dirty="0"/>
              <a:t>Whether external agencies have been notified, for example the police or the local authority</a:t>
            </a:r>
          </a:p>
          <a:p>
            <a:r>
              <a:rPr lang="en-GB" sz="2400" dirty="0"/>
              <a:t>Outcome of any investigation and any subsequent action (submitted as an update notification)</a:t>
            </a:r>
          </a:p>
          <a:p>
            <a:r>
              <a:rPr lang="en-GB" sz="2400" dirty="0"/>
              <a:t>All concerns should be reported </a:t>
            </a:r>
            <a:r>
              <a:rPr lang="en-GB" sz="2400" b="1" dirty="0"/>
              <a:t>immediately </a:t>
            </a:r>
            <a:r>
              <a:rPr lang="en-GB" sz="2400" dirty="0"/>
              <a:t>to the CDAO</a:t>
            </a:r>
          </a:p>
        </p:txBody>
      </p:sp>
    </p:spTree>
    <p:extLst>
      <p:ext uri="{BB962C8B-B14F-4D97-AF65-F5344CB8AC3E}">
        <p14:creationId xmlns:p14="http://schemas.microsoft.com/office/powerpoint/2010/main" val="55947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3646"/>
            <a:ext cx="8229600" cy="819998"/>
          </a:xfrm>
        </p:spPr>
        <p:txBody>
          <a:bodyPr/>
          <a:lstStyle/>
          <a:p>
            <a:r>
              <a:rPr lang="en-GB" sz="3600" dirty="0"/>
              <a:t>What to investigate (not exhaustive list)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Incidents resulting in patient harm</a:t>
            </a:r>
          </a:p>
          <a:p>
            <a:r>
              <a:rPr lang="en-GB" dirty="0"/>
              <a:t>Incidents/concerns about alleged  or suspected diversion of CDs</a:t>
            </a:r>
          </a:p>
          <a:p>
            <a:r>
              <a:rPr lang="en-GB" dirty="0"/>
              <a:t>Alleged of suspected fraudulent activity </a:t>
            </a:r>
          </a:p>
          <a:p>
            <a:r>
              <a:rPr lang="en-GB" dirty="0"/>
              <a:t>Unaccounted-for CD losses </a:t>
            </a:r>
          </a:p>
          <a:p>
            <a:r>
              <a:rPr lang="en-GB" dirty="0"/>
              <a:t>Concerns about fitness to practice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2725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investigate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b="1" dirty="0"/>
              <a:t>Maintain a contemporaneous record</a:t>
            </a:r>
            <a:r>
              <a:rPr lang="en-GB" sz="2800" dirty="0"/>
              <a:t> </a:t>
            </a:r>
          </a:p>
          <a:p>
            <a:r>
              <a:rPr lang="en-GB" sz="2800" dirty="0"/>
              <a:t>Use local procedure for incident investigation (where available)</a:t>
            </a:r>
          </a:p>
          <a:p>
            <a:r>
              <a:rPr lang="en-GB" sz="2800" dirty="0"/>
              <a:t>Undertake data analysis</a:t>
            </a:r>
          </a:p>
          <a:p>
            <a:r>
              <a:rPr lang="en-GB" sz="2800" dirty="0"/>
              <a:t>Root cause analysis (RCA)</a:t>
            </a:r>
          </a:p>
          <a:p>
            <a:r>
              <a:rPr lang="en-GB" sz="2800" dirty="0"/>
              <a:t>Use locally available experts e.g. LSMS/patient safety team, CDLO, CDLIN </a:t>
            </a:r>
          </a:p>
          <a:p>
            <a:r>
              <a:rPr lang="en-GB" sz="2800" dirty="0"/>
              <a:t>Check that appropriate well-being support is being offered to staff under investigation</a:t>
            </a:r>
          </a:p>
        </p:txBody>
      </p:sp>
    </p:spTree>
    <p:extLst>
      <p:ext uri="{BB962C8B-B14F-4D97-AF65-F5344CB8AC3E}">
        <p14:creationId xmlns:p14="http://schemas.microsoft.com/office/powerpoint/2010/main" val="1607843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0912F-E080-43E0-A23B-73BC6F921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49300"/>
            <a:ext cx="8229600" cy="1143000"/>
          </a:xfrm>
        </p:spPr>
        <p:txBody>
          <a:bodyPr/>
          <a:lstStyle/>
          <a:p>
            <a:r>
              <a:rPr lang="en-GB" dirty="0"/>
              <a:t>Closing incidents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74FB4-770E-40A6-BB29-124C12B6A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Identify clear aims &amp; objectives</a:t>
            </a:r>
          </a:p>
          <a:p>
            <a:pPr lvl="1"/>
            <a:r>
              <a:rPr lang="en-GB" sz="2400" dirty="0"/>
              <a:t>Learning lessons</a:t>
            </a:r>
          </a:p>
          <a:p>
            <a:pPr lvl="1"/>
            <a:r>
              <a:rPr lang="en-GB" sz="2400" dirty="0"/>
              <a:t>Prevention of diversion</a:t>
            </a:r>
          </a:p>
          <a:p>
            <a:pPr lvl="1"/>
            <a:r>
              <a:rPr lang="en-GB" sz="2400" dirty="0"/>
              <a:t>Detection of diversion </a:t>
            </a:r>
          </a:p>
          <a:p>
            <a:r>
              <a:rPr lang="en-GB" sz="2800" dirty="0"/>
              <a:t>Engage operational managers</a:t>
            </a:r>
          </a:p>
          <a:p>
            <a:r>
              <a:rPr lang="en-GB" sz="2800" dirty="0"/>
              <a:t>Named leads for improvement action</a:t>
            </a:r>
          </a:p>
          <a:p>
            <a:r>
              <a:rPr lang="en-GB" sz="2800" dirty="0"/>
              <a:t>Agree clear timelines for completion</a:t>
            </a:r>
          </a:p>
          <a:p>
            <a:r>
              <a:rPr lang="en-GB" sz="2800" dirty="0"/>
              <a:t>Provide regular updates to Board</a:t>
            </a:r>
          </a:p>
          <a:p>
            <a:r>
              <a:rPr lang="en-GB" sz="2800" dirty="0"/>
              <a:t>Report closed when objectives achieved</a:t>
            </a:r>
          </a:p>
        </p:txBody>
      </p:sp>
    </p:spTree>
    <p:extLst>
      <p:ext uri="{BB962C8B-B14F-4D97-AF65-F5344CB8AC3E}">
        <p14:creationId xmlns:p14="http://schemas.microsoft.com/office/powerpoint/2010/main" val="3969412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BD406-CBCE-4B4C-8370-70ECE1CD7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49300"/>
            <a:ext cx="8229600" cy="1143000"/>
          </a:xfrm>
        </p:spPr>
        <p:txBody>
          <a:bodyPr/>
          <a:lstStyle/>
          <a:p>
            <a:r>
              <a:rPr lang="en-GB" sz="2800" dirty="0"/>
              <a:t>Monitoring adherence to the NICE Guideline on the Safer Management of Controlled Drugs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A645F-24AC-4A29-8FB0-BA20971BC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Use NICE Baseline Assessment toolkit for Controlled Drugs</a:t>
            </a:r>
          </a:p>
          <a:p>
            <a:pPr lvl="1"/>
            <a:r>
              <a:rPr lang="en-GB" sz="2400" dirty="0"/>
              <a:t>Assess relevance</a:t>
            </a:r>
          </a:p>
          <a:p>
            <a:pPr lvl="1"/>
            <a:r>
              <a:rPr lang="en-GB" sz="2400" dirty="0"/>
              <a:t>Current evidence/activity?</a:t>
            </a:r>
          </a:p>
          <a:p>
            <a:pPr lvl="1"/>
            <a:r>
              <a:rPr lang="en-GB" sz="2400" dirty="0"/>
              <a:t>Recommendation met?</a:t>
            </a:r>
          </a:p>
          <a:p>
            <a:pPr lvl="1"/>
            <a:r>
              <a:rPr lang="en-GB" sz="2400" dirty="0"/>
              <a:t>Required improvement actions?</a:t>
            </a:r>
          </a:p>
          <a:p>
            <a:pPr lvl="1"/>
            <a:r>
              <a:rPr lang="en-GB" sz="2400" dirty="0"/>
              <a:t>Associated risk (if not implemented)?</a:t>
            </a:r>
          </a:p>
          <a:p>
            <a:pPr lvl="1"/>
            <a:r>
              <a:rPr lang="en-GB" sz="2400" dirty="0"/>
              <a:t>Cost/saving?</a:t>
            </a:r>
          </a:p>
          <a:p>
            <a:pPr lvl="1"/>
            <a:r>
              <a:rPr lang="en-GB" sz="2400" dirty="0"/>
              <a:t>Deadline &amp; lead(s)</a:t>
            </a:r>
          </a:p>
          <a:p>
            <a:r>
              <a:rPr lang="en-GB" sz="2800" dirty="0"/>
              <a:t>Report findings to Audit Committee/MOC/Board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5997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2182CA-2175-4778-AE12-7B760EDC22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-199773"/>
            <a:ext cx="2987824" cy="1355334"/>
          </a:xfrm>
          <a:prstGeom prst="rect">
            <a:avLst/>
          </a:prstGeom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5576" y="1124744"/>
            <a:ext cx="8448997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Cumbria, Northumberland Tyne And Wear NHS FT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71475" y="1804988"/>
            <a:ext cx="4038600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One of the largest mental health and disability NHS Trusts in England</a:t>
            </a:r>
          </a:p>
          <a:p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8920 staff operating from over 100 sites across 4,800 square miles</a:t>
            </a:r>
          </a:p>
          <a:p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Secondary care services to 1.4m people</a:t>
            </a:r>
          </a:p>
          <a:p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Regional and national specialist services, including neurological </a:t>
            </a:r>
          </a:p>
          <a:p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Rated ‘Outstanding’ by CQC 2016 &amp; 2018</a:t>
            </a: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AAD8D889-A29C-4AD7-9C70-4773862F88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1" y="1530080"/>
            <a:ext cx="3634250" cy="493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7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45E6237-277D-4B15-82D7-94E0E9513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2492896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en-GB" b="0" dirty="0"/>
              <a:t>Challenges &amp; Reflections</a:t>
            </a:r>
            <a:br>
              <a:rPr lang="en-GB" b="0" dirty="0"/>
            </a:br>
            <a:br>
              <a:rPr lang="en-GB" b="0" dirty="0"/>
            </a:br>
            <a:r>
              <a:rPr lang="en-GB" b="0" dirty="0"/>
              <a:t>‘top tips’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23BECFC-CA8E-4D56-8A86-BC7A469638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347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Top tip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Know who you are</a:t>
            </a:r>
          </a:p>
        </p:txBody>
      </p:sp>
      <p:pic>
        <p:nvPicPr>
          <p:cNvPr id="4" name="Picture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2021659" y="2726602"/>
            <a:ext cx="4566073" cy="342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20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Detective?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60848"/>
            <a:ext cx="4426538" cy="2630467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344" y="2348880"/>
            <a:ext cx="3834608" cy="283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509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Secret agent?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504" y="2653556"/>
            <a:ext cx="4037714" cy="2686914"/>
          </a:xfrm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3171173" cy="317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142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773" y="1021329"/>
            <a:ext cx="8229600" cy="1143000"/>
          </a:xfrm>
        </p:spPr>
        <p:txBody>
          <a:bodyPr/>
          <a:lstStyle/>
          <a:p>
            <a:pPr algn="ctr"/>
            <a:r>
              <a:rPr lang="en-GB" dirty="0"/>
              <a:t>Great Protector?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405" y="2393465"/>
            <a:ext cx="4464335" cy="3761751"/>
          </a:xfrm>
        </p:spPr>
      </p:pic>
    </p:spTree>
    <p:extLst>
      <p:ext uri="{BB962C8B-B14F-4D97-AF65-F5344CB8AC3E}">
        <p14:creationId xmlns:p14="http://schemas.microsoft.com/office/powerpoint/2010/main" val="42944436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Top tip # 2 – Assume Nothing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GB" dirty="0">
              <a:latin typeface="Lucida Sans Typewriter" panose="020B0509030504030204" pitchFamily="49" charset="0"/>
            </a:endParaRPr>
          </a:p>
          <a:p>
            <a:pPr marL="0" indent="0" algn="ctr">
              <a:buNone/>
            </a:pPr>
            <a:r>
              <a:rPr lang="en-GB" dirty="0">
                <a:latin typeface="Lucida Sans Typewriter" panose="020B0509030504030204" pitchFamily="49" charset="0"/>
              </a:rPr>
              <a:t>“It ain’t what you know that gets you into trouble. It’s what you know for sure that just ain’t so”</a:t>
            </a:r>
          </a:p>
          <a:p>
            <a:pPr marL="0" indent="0" algn="ctr">
              <a:buNone/>
            </a:pPr>
            <a:endParaRPr lang="en-GB" dirty="0">
              <a:latin typeface="Lucida Sans Typewriter" panose="020B0509030504030204" pitchFamily="49" charset="0"/>
            </a:endParaRPr>
          </a:p>
          <a:p>
            <a:pPr marL="0" indent="0" algn="ctr">
              <a:buNone/>
            </a:pPr>
            <a:r>
              <a:rPr lang="en-GB" dirty="0">
                <a:latin typeface="Lucida Sans Typewriter" panose="020B0509030504030204" pitchFamily="49" charset="0"/>
              </a:rPr>
              <a:t>Mark Twain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B56BD-1E13-450E-B197-AD35EBDCCF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>
              <a:latin typeface="Lucida Sans Typewriter" panose="020B05090305040302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Lucida Sans Typewriter" panose="020B0509030504030204" pitchFamily="49" charset="0"/>
              </a:rPr>
              <a:t>“Trust is like love -  declarations are good,but proof is better”</a:t>
            </a:r>
          </a:p>
          <a:p>
            <a:pPr marL="0" indent="0">
              <a:buNone/>
            </a:pPr>
            <a:endParaRPr lang="en-GB" dirty="0">
              <a:latin typeface="Lucida Sans Typewriter" panose="020B0509030504030204" pitchFamily="49" charset="0"/>
            </a:endParaRPr>
          </a:p>
          <a:p>
            <a:pPr marL="0" indent="0">
              <a:buNone/>
            </a:pPr>
            <a:endParaRPr lang="en-GB" dirty="0">
              <a:latin typeface="Lucida Sans Typewriter" panose="020B05090305040302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Lucida Sans Typewriter" panose="020B0509030504030204" pitchFamily="49" charset="0"/>
              </a:rPr>
              <a:t>Emmanuel Macron</a:t>
            </a:r>
          </a:p>
        </p:txBody>
      </p:sp>
    </p:spTree>
    <p:extLst>
      <p:ext uri="{BB962C8B-B14F-4D97-AF65-F5344CB8AC3E}">
        <p14:creationId xmlns:p14="http://schemas.microsoft.com/office/powerpoint/2010/main" val="122477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676" y="2510397"/>
            <a:ext cx="4807287" cy="2411226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Top tip # 3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0519" y="5318657"/>
            <a:ext cx="8229600" cy="643732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Find a Yoda, you must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2418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b="1" dirty="0">
              <a:solidFill>
                <a:schemeClr val="tx2"/>
              </a:solidFill>
              <a:latin typeface="Calibri Light" panose="020F0302020204030204" pitchFamily="34" charset="0"/>
              <a:ea typeface="+mj-ea"/>
              <a:cs typeface="+mj-cs"/>
            </a:endParaRPr>
          </a:p>
          <a:p>
            <a:pPr marL="0" indent="0" algn="ctr">
              <a:buNone/>
            </a:pPr>
            <a:endParaRPr lang="en-GB" b="1" dirty="0">
              <a:solidFill>
                <a:schemeClr val="tx2"/>
              </a:solidFill>
              <a:latin typeface="Calibri Light" panose="020F0302020204030204" pitchFamily="34" charset="0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en-GB" sz="4000" b="1" dirty="0">
                <a:solidFill>
                  <a:schemeClr val="tx2"/>
                </a:solidFill>
                <a:latin typeface="Calibri Light" panose="020F0302020204030204" pitchFamily="34" charset="0"/>
                <a:ea typeface="+mj-ea"/>
                <a:cs typeface="+mj-cs"/>
              </a:rPr>
              <a:t>Thanks for listening</a:t>
            </a:r>
          </a:p>
          <a:p>
            <a:pPr marL="0" indent="0" algn="ctr">
              <a:buNone/>
            </a:pPr>
            <a:endParaRPr lang="en-GB" sz="4000" b="1" dirty="0">
              <a:solidFill>
                <a:schemeClr val="tx2"/>
              </a:solidFill>
              <a:latin typeface="Calibri Light" panose="020F0302020204030204" pitchFamily="34" charset="0"/>
              <a:ea typeface="+mj-ea"/>
              <a:cs typeface="+mj-cs"/>
            </a:endParaRPr>
          </a:p>
          <a:p>
            <a:pPr marL="0" indent="0" algn="ctr">
              <a:buNone/>
            </a:pPr>
            <a:endParaRPr lang="en-GB" sz="4000" b="1" dirty="0">
              <a:solidFill>
                <a:schemeClr val="tx2"/>
              </a:solidFill>
              <a:latin typeface="Calibri Light" panose="020F03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48833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12943-CB29-407C-B3D4-1CE77257B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EF343-4ECB-4E52-B153-E2FFF3634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Setting the scene – the governance framework</a:t>
            </a:r>
          </a:p>
          <a:p>
            <a:r>
              <a:rPr lang="en-GB" dirty="0"/>
              <a:t>Ensuring adequate time for the role </a:t>
            </a:r>
          </a:p>
          <a:p>
            <a:r>
              <a:rPr lang="en-GB" dirty="0"/>
              <a:t>How to get assurance on controlled drugs governance, e.g. policies, procedures and audit</a:t>
            </a:r>
          </a:p>
          <a:p>
            <a:r>
              <a:rPr lang="en-GB" dirty="0"/>
              <a:t>Reporting, investigating and closing incidents</a:t>
            </a:r>
          </a:p>
          <a:p>
            <a:r>
              <a:rPr lang="en-GB" dirty="0"/>
              <a:t>Monitoring adherence to the NICE Guideline on the Safer Management of Controlled Drugs </a:t>
            </a:r>
          </a:p>
          <a:p>
            <a:r>
              <a:rPr lang="en-GB" dirty="0"/>
              <a:t>Top tips</a:t>
            </a:r>
          </a:p>
          <a:p>
            <a:r>
              <a:rPr lang="en-GB" dirty="0"/>
              <a:t>Discussion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5705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77EFB7-2BA7-4C2B-892B-C6ECF190D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21" y="698218"/>
            <a:ext cx="7772400" cy="1362075"/>
          </a:xfrm>
        </p:spPr>
        <p:txBody>
          <a:bodyPr/>
          <a:lstStyle/>
          <a:p>
            <a:r>
              <a:rPr lang="en-GB" b="0" dirty="0"/>
              <a:t>Setting the Scene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2A37F0-1491-458B-BDE9-0A0D86AE18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DC24C1-2FFD-4E56-B542-492E1626C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721" y="2906713"/>
            <a:ext cx="4246007" cy="13522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B971CA-3975-4E35-8181-D0F5529408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879" y="1693577"/>
            <a:ext cx="2633472" cy="11411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D843F5-6322-4B61-BF54-9DD7E82CD0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056" y="1829238"/>
            <a:ext cx="2867558" cy="7607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262F423-9EA5-473D-989D-F0D1A35E54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0343" y="2590019"/>
            <a:ext cx="3895779" cy="19170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C38D9D-75A3-4941-BC10-18D4FDED316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808" t="8365" r="10380" b="7344"/>
          <a:stretch/>
        </p:blipFill>
        <p:spPr>
          <a:xfrm>
            <a:off x="3208696" y="4579052"/>
            <a:ext cx="3014064" cy="182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700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4601" y="548680"/>
            <a:ext cx="8229600" cy="72104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Statutory Responsibilities</a:t>
            </a:r>
            <a:br>
              <a:rPr lang="en-GB" dirty="0"/>
            </a:br>
            <a:r>
              <a:rPr lang="en-GB" sz="2200" dirty="0"/>
              <a:t>Controlled Drugs (Supervision of Management and Use) Regulations 2013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54480"/>
            <a:ext cx="8229600" cy="48637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dirty="0"/>
              <a:t>A CDAO of a provider body must establish and operate appropriate arrangements for securing the safe management and use of CDs and to review them as appropriate. To:</a:t>
            </a:r>
          </a:p>
          <a:p>
            <a:pPr lvl="1"/>
            <a:r>
              <a:rPr lang="en-GB" sz="1800" dirty="0"/>
              <a:t>ensure the safe and effective use and management of CDs within their own organisations and by anybody or person providing services to their organisation</a:t>
            </a:r>
          </a:p>
          <a:p>
            <a:pPr lvl="1"/>
            <a:r>
              <a:rPr lang="en-GB" sz="1800" dirty="0">
                <a:solidFill>
                  <a:srgbClr val="00B050"/>
                </a:solidFill>
              </a:rPr>
              <a:t>ensure monitoring and auditing of the management and use of CDs</a:t>
            </a:r>
          </a:p>
          <a:p>
            <a:pPr lvl="1"/>
            <a:r>
              <a:rPr lang="en-GB" sz="1800" dirty="0">
                <a:solidFill>
                  <a:srgbClr val="00B050"/>
                </a:solidFill>
              </a:rPr>
              <a:t>maintain a record to assess and investigate concerns regarding relevant individuals</a:t>
            </a:r>
          </a:p>
          <a:p>
            <a:pPr lvl="1"/>
            <a:r>
              <a:rPr lang="en-GB" sz="1800" dirty="0">
                <a:solidFill>
                  <a:srgbClr val="00B050"/>
                </a:solidFill>
              </a:rPr>
              <a:t>take appropriate action if there are well-founded concerns</a:t>
            </a:r>
          </a:p>
          <a:p>
            <a:pPr lvl="1"/>
            <a:r>
              <a:rPr lang="en-GB" sz="1800" dirty="0">
                <a:solidFill>
                  <a:srgbClr val="00B050"/>
                </a:solidFill>
              </a:rPr>
              <a:t>establish arrangements for sharing information</a:t>
            </a:r>
          </a:p>
          <a:p>
            <a:pPr lvl="1"/>
            <a:r>
              <a:rPr lang="en-GB" sz="1800" dirty="0">
                <a:solidFill>
                  <a:srgbClr val="00B050"/>
                </a:solidFill>
              </a:rPr>
              <a:t>produce quarterly reports of CD occurrences for the lead CDAO</a:t>
            </a:r>
          </a:p>
          <a:p>
            <a:pPr lvl="1"/>
            <a:r>
              <a:rPr lang="en-GB" sz="1800" dirty="0"/>
              <a:t>ensure adequate and up to date standard operating procedures (SOPs) are in place in relation to the management and use of CDs</a:t>
            </a:r>
          </a:p>
          <a:p>
            <a:pPr lvl="1"/>
            <a:r>
              <a:rPr lang="en-GB" sz="1800" dirty="0">
                <a:solidFill>
                  <a:srgbClr val="00B050"/>
                </a:solidFill>
              </a:rPr>
              <a:t>ensure relevant individuals receive appropriate information, education or training to ensure adequate destruction and disposal arrangements for CDs</a:t>
            </a:r>
          </a:p>
        </p:txBody>
      </p:sp>
    </p:spTree>
    <p:extLst>
      <p:ext uri="{BB962C8B-B14F-4D97-AF65-F5344CB8AC3E}">
        <p14:creationId xmlns:p14="http://schemas.microsoft.com/office/powerpoint/2010/main" val="2853096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404664"/>
            <a:ext cx="8642959" cy="920206"/>
          </a:xfrm>
        </p:spPr>
        <p:txBody>
          <a:bodyPr>
            <a:noAutofit/>
          </a:bodyPr>
          <a:lstStyle/>
          <a:p>
            <a:pPr algn="ctr"/>
            <a:r>
              <a:rPr lang="en-GB" sz="4000" dirty="0"/>
              <a:t>Controlled Drugs Regulations 2013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000" b="1" dirty="0"/>
              <a:t>Regulation 11(3)</a:t>
            </a:r>
            <a:r>
              <a:rPr lang="en-GB" sz="2000" dirty="0"/>
              <a:t> - CDAOs must ensure they have systems to record concerns (including complaints) and incident reporting systems for untoward incidents which involve the safe management and use of controlled drugs</a:t>
            </a:r>
          </a:p>
          <a:p>
            <a:r>
              <a:rPr lang="en-GB" sz="2000" dirty="0"/>
              <a:t>The details of the incident or concern should be recorded and investigated, where appropriate, using locally agreed procedures. </a:t>
            </a:r>
          </a:p>
          <a:p>
            <a:r>
              <a:rPr lang="en-GB" sz="2000" dirty="0"/>
              <a:t>The information must continue to be recorded such as on an internal secure database with restricted access</a:t>
            </a:r>
          </a:p>
          <a:p>
            <a:r>
              <a:rPr lang="en-GB" sz="2000" dirty="0"/>
              <a:t>It may be that incidents in isolation may not require further investigation but these should still be recorded and stored for future review and to establish whether trends develop</a:t>
            </a:r>
          </a:p>
          <a:p>
            <a:r>
              <a:rPr lang="en-GB" sz="2000" dirty="0"/>
              <a:t>Depending on the nature of the incident, CDAOs will need to determine to which other organisations concerns and incidents are reported e.g. NRLS, CDLIN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73357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82793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/>
              <a:t>NICE Guideline: Controlled drugs: safe use and</a:t>
            </a:r>
            <a:br>
              <a:rPr lang="en-GB" sz="3600" dirty="0"/>
            </a:br>
            <a:r>
              <a:rPr lang="en-GB" sz="3600" dirty="0"/>
              <a:t>management (NG46)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998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/>
              <a:t>Recommendation 1.4 -  </a:t>
            </a:r>
            <a:r>
              <a:rPr lang="en-GB" sz="2000" dirty="0"/>
              <a:t>Processes for reporting controlled drug-related incidents</a:t>
            </a:r>
          </a:p>
          <a:p>
            <a:r>
              <a:rPr lang="en-GB" sz="2000" b="1" dirty="0"/>
              <a:t>1.4.1</a:t>
            </a:r>
            <a:r>
              <a:rPr lang="en-GB" sz="2000" dirty="0"/>
              <a:t> When multiple systems (e.g. internal, CDLIN, NRLS) are used for reporting controlled drug-related incidents, consider developing a local process that coordinates these systems within the organisation. This may include:</a:t>
            </a:r>
          </a:p>
          <a:p>
            <a:pPr lvl="1"/>
            <a:r>
              <a:rPr lang="en-GB" sz="1600" dirty="0"/>
              <a:t>reviewing arrangements regularly to reflect local and national learning </a:t>
            </a:r>
          </a:p>
          <a:p>
            <a:pPr lvl="1"/>
            <a:r>
              <a:rPr lang="en-GB" sz="1600" dirty="0"/>
              <a:t>carrying out risk assessments of incidents</a:t>
            </a:r>
          </a:p>
          <a:p>
            <a:pPr lvl="1"/>
            <a:r>
              <a:rPr lang="en-GB" sz="1600" dirty="0"/>
              <a:t>sharing learning</a:t>
            </a:r>
          </a:p>
          <a:p>
            <a:r>
              <a:rPr lang="en-GB" sz="2000" b="1" dirty="0"/>
              <a:t>1.4.2</a:t>
            </a:r>
            <a:r>
              <a:rPr lang="en-GB" sz="2000" dirty="0"/>
              <a:t> Include in local processes for reporting controlled drug-related concerns or incidents:</a:t>
            </a:r>
          </a:p>
          <a:p>
            <a:pPr lvl="1"/>
            <a:r>
              <a:rPr lang="en-GB" sz="1600" dirty="0"/>
              <a:t>how to inform the controlled drugs accountable officer or nominated person</a:t>
            </a:r>
          </a:p>
          <a:p>
            <a:pPr lvl="1"/>
            <a:r>
              <a:rPr lang="en-GB" sz="1600" dirty="0"/>
              <a:t>reporting incidents in a timely way, ideally within 48 hours</a:t>
            </a:r>
          </a:p>
        </p:txBody>
      </p:sp>
    </p:spTree>
    <p:extLst>
      <p:ext uri="{BB962C8B-B14F-4D97-AF65-F5344CB8AC3E}">
        <p14:creationId xmlns:p14="http://schemas.microsoft.com/office/powerpoint/2010/main" val="4087127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/>
              <a:t>NICE Guideline: Controlled drugs: safe use and</a:t>
            </a:r>
            <a:br>
              <a:rPr lang="en-GB" sz="3600" dirty="0"/>
            </a:br>
            <a:r>
              <a:rPr lang="en-GB" sz="3600" dirty="0"/>
              <a:t>management (NG46)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998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Recommendation 1.9.3 </a:t>
            </a:r>
            <a:r>
              <a:rPr lang="en-GB" sz="2400" dirty="0"/>
              <a:t>- Systems for reporting concerns and incidents</a:t>
            </a:r>
          </a:p>
          <a:p>
            <a:r>
              <a:rPr lang="en-GB" sz="2400" b="1" dirty="0"/>
              <a:t>1.9.3 </a:t>
            </a:r>
            <a:r>
              <a:rPr lang="en-GB" sz="2400" dirty="0"/>
              <a:t>Controlled drugs accountable officers must ensure that robust systems are in place for raising and reporting concerns or incidents about controlled drugs in a timely way (including systems for starting investigations) in line with Regulations 11 and Regulation 13 of the 2013 Regulations. This should involve liaising with the following responsible bodies:</a:t>
            </a:r>
          </a:p>
          <a:p>
            <a:pPr lvl="1"/>
            <a:r>
              <a:rPr lang="en-GB" sz="1800" dirty="0"/>
              <a:t>a designated body</a:t>
            </a:r>
          </a:p>
          <a:p>
            <a:pPr lvl="1"/>
            <a:r>
              <a:rPr lang="en-GB" sz="1800" dirty="0"/>
              <a:t>Care Quality Commission</a:t>
            </a:r>
          </a:p>
          <a:p>
            <a:pPr lvl="1"/>
            <a:r>
              <a:rPr lang="en-GB" sz="1800" dirty="0"/>
              <a:t>NHS Counter Fraud Authority</a:t>
            </a:r>
          </a:p>
          <a:p>
            <a:pPr lvl="1"/>
            <a:r>
              <a:rPr lang="en-GB" sz="1800" dirty="0"/>
              <a:t>Police</a:t>
            </a:r>
          </a:p>
        </p:txBody>
      </p:sp>
    </p:spTree>
    <p:extLst>
      <p:ext uri="{BB962C8B-B14F-4D97-AF65-F5344CB8AC3E}">
        <p14:creationId xmlns:p14="http://schemas.microsoft.com/office/powerpoint/2010/main" val="1822370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3600" dirty="0"/>
              <a:t>NICE Guideline: Controlled drugs: safe use and</a:t>
            </a:r>
            <a:br>
              <a:rPr lang="en-GB" sz="3600" dirty="0"/>
            </a:br>
            <a:r>
              <a:rPr lang="en-GB" sz="3600" dirty="0"/>
              <a:t>management (NG46)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998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/>
              <a:t>Recommendation 1.9.4 - Identifying and reporting trends and barriers</a:t>
            </a:r>
          </a:p>
          <a:p>
            <a:r>
              <a:rPr lang="en-GB" sz="2000" dirty="0"/>
              <a:t>1.9.4 NHS England lead controlled drugs accountable officers should consider identifying trends in incidents reported and barriers to reporting.</a:t>
            </a:r>
          </a:p>
          <a:p>
            <a:pPr marL="0" indent="0">
              <a:buNone/>
            </a:pPr>
            <a:r>
              <a:rPr lang="en-GB" sz="2800" b="1" dirty="0"/>
              <a:t>Recommendation 1.9.5 - Reviewing concerns and incidents and sharing information</a:t>
            </a:r>
          </a:p>
          <a:p>
            <a:r>
              <a:rPr lang="en-GB" sz="2000" dirty="0"/>
              <a:t>An organisation's controlled drugs accountable officer or nominated person should:</a:t>
            </a:r>
          </a:p>
          <a:p>
            <a:pPr lvl="1"/>
            <a:r>
              <a:rPr lang="en-GB" sz="1800" dirty="0"/>
              <a:t>review controlled drug-related concerns or incidents and take any action needed on a case-by-case basis</a:t>
            </a:r>
          </a:p>
          <a:p>
            <a:pPr lvl="1"/>
            <a:r>
              <a:rPr lang="en-GB" sz="1800" dirty="0"/>
              <a:t>share information and learning throughout the organisation from CDLINs</a:t>
            </a:r>
          </a:p>
        </p:txBody>
      </p:sp>
    </p:spTree>
    <p:extLst>
      <p:ext uri="{BB962C8B-B14F-4D97-AF65-F5344CB8AC3E}">
        <p14:creationId xmlns:p14="http://schemas.microsoft.com/office/powerpoint/2010/main" val="2497076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NTW -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NTW -PRESENTATION" id="{2453CC0C-C319-4D77-A669-A89F8FD9D276}" vid="{BD6B2022-60D8-41D6-A13C-D1C9D3BE529C}"/>
    </a:ext>
  </a:extLst>
</a:theme>
</file>

<file path=ppt/theme/theme3.xml><?xml version="1.0" encoding="utf-8"?>
<a:theme xmlns:a="http://schemas.openxmlformats.org/drawingml/2006/main" name="1_NTWFT_Slide_white_top">
  <a:themeElements>
    <a:clrScheme name="NTWFT_Slide_white_top 1">
      <a:dk1>
        <a:srgbClr val="000000"/>
      </a:dk1>
      <a:lt1>
        <a:srgbClr val="FFFFFF"/>
      </a:lt1>
      <a:dk2>
        <a:srgbClr val="00338C"/>
      </a:dk2>
      <a:lt2>
        <a:srgbClr val="808080"/>
      </a:lt2>
      <a:accent1>
        <a:srgbClr val="D1D1FF"/>
      </a:accent1>
      <a:accent2>
        <a:srgbClr val="FFC39B"/>
      </a:accent2>
      <a:accent3>
        <a:srgbClr val="FFFFFF"/>
      </a:accent3>
      <a:accent4>
        <a:srgbClr val="000000"/>
      </a:accent4>
      <a:accent5>
        <a:srgbClr val="E5E5FF"/>
      </a:accent5>
      <a:accent6>
        <a:srgbClr val="E7B08C"/>
      </a:accent6>
      <a:hlink>
        <a:srgbClr val="FF6600"/>
      </a:hlink>
      <a:folHlink>
        <a:srgbClr val="66CC33"/>
      </a:folHlink>
    </a:clrScheme>
    <a:fontScheme name="NTWFT_Slide_white_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TWFT_Slide_white_top 1">
        <a:dk1>
          <a:srgbClr val="000000"/>
        </a:dk1>
        <a:lt1>
          <a:srgbClr val="FFFFFF"/>
        </a:lt1>
        <a:dk2>
          <a:srgbClr val="00338C"/>
        </a:dk2>
        <a:lt2>
          <a:srgbClr val="808080"/>
        </a:lt2>
        <a:accent1>
          <a:srgbClr val="D1D1FF"/>
        </a:accent1>
        <a:accent2>
          <a:srgbClr val="FFC39B"/>
        </a:accent2>
        <a:accent3>
          <a:srgbClr val="FFFFFF"/>
        </a:accent3>
        <a:accent4>
          <a:srgbClr val="000000"/>
        </a:accent4>
        <a:accent5>
          <a:srgbClr val="E5E5FF"/>
        </a:accent5>
        <a:accent6>
          <a:srgbClr val="E7B08C"/>
        </a:accent6>
        <a:hlink>
          <a:srgbClr val="FF6600"/>
        </a:hlink>
        <a:folHlink>
          <a:srgbClr val="66C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1446</Words>
  <Application>Microsoft Office PowerPoint</Application>
  <PresentationFormat>On-screen Show (4:3)</PresentationFormat>
  <Paragraphs>187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Lucida Sans Typewriter</vt:lpstr>
      <vt:lpstr>Office Theme</vt:lpstr>
      <vt:lpstr>CNTW -PRESENTATION</vt:lpstr>
      <vt:lpstr>1_NTWFT_Slide_white_top</vt:lpstr>
      <vt:lpstr>Developing the role of the Controlled Drugs Accountable Officer</vt:lpstr>
      <vt:lpstr>Cumbria, Northumberland Tyne And Wear NHS FT</vt:lpstr>
      <vt:lpstr>Agenda</vt:lpstr>
      <vt:lpstr>Setting the Scene</vt:lpstr>
      <vt:lpstr>Statutory Responsibilities Controlled Drugs (Supervision of Management and Use) Regulations 2013</vt:lpstr>
      <vt:lpstr>Controlled Drugs Regulations 2013 </vt:lpstr>
      <vt:lpstr>NICE Guideline: Controlled drugs: safe use and management (NG46)</vt:lpstr>
      <vt:lpstr>NICE Guideline: Controlled drugs: safe use and management (NG46)</vt:lpstr>
      <vt:lpstr>NICE Guideline: Controlled drugs: safe use and management (NG46)</vt:lpstr>
      <vt:lpstr>Ensuring adequate time for the role</vt:lpstr>
      <vt:lpstr>How to get assurance on controlled drugs governance (1)</vt:lpstr>
      <vt:lpstr>How to get assurance on controlled drugs governance (2)</vt:lpstr>
      <vt:lpstr>Reporting, investigating and closing incidents</vt:lpstr>
      <vt:lpstr>Why report?</vt:lpstr>
      <vt:lpstr>What to include within incident reports?</vt:lpstr>
      <vt:lpstr>What to investigate (not exhaustive list)</vt:lpstr>
      <vt:lpstr>How to investigate</vt:lpstr>
      <vt:lpstr>Closing incidents </vt:lpstr>
      <vt:lpstr>Monitoring adherence to the NICE Guideline on the Safer Management of Controlled Drugs </vt:lpstr>
      <vt:lpstr>Challenges &amp; Reflections  ‘top tips’ </vt:lpstr>
      <vt:lpstr>Top tip #1</vt:lpstr>
      <vt:lpstr>Detective?</vt:lpstr>
      <vt:lpstr>Secret agent?</vt:lpstr>
      <vt:lpstr>Great Protector?</vt:lpstr>
      <vt:lpstr>Top tip # 2 – Assume Nothing </vt:lpstr>
      <vt:lpstr>Top tip # 3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Esther Beadle</dc:creator>
  <cp:lastModifiedBy>Donaldson, Timothy (Pharmacy)</cp:lastModifiedBy>
  <cp:revision>12</cp:revision>
  <dcterms:created xsi:type="dcterms:W3CDTF">2017-07-07T16:05:34Z</dcterms:created>
  <dcterms:modified xsi:type="dcterms:W3CDTF">2022-02-20T15:05:28Z</dcterms:modified>
</cp:coreProperties>
</file>