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 id="2147483671" r:id="rId3"/>
    <p:sldMasterId id="2147483674" r:id="rId4"/>
    <p:sldMasterId id="2147483675" r:id="rId5"/>
    <p:sldMasterId id="2147483677" r:id="rId6"/>
  </p:sldMasterIdLst>
  <p:notesMasterIdLst>
    <p:notesMasterId r:id="rId41"/>
  </p:notesMasterIdLst>
  <p:sldIdLst>
    <p:sldId id="256" r:id="rId7"/>
    <p:sldId id="257" r:id="rId8"/>
    <p:sldId id="285" r:id="rId9"/>
    <p:sldId id="258" r:id="rId10"/>
    <p:sldId id="268" r:id="rId11"/>
    <p:sldId id="291" r:id="rId12"/>
    <p:sldId id="438" r:id="rId13"/>
    <p:sldId id="280" r:id="rId14"/>
    <p:sldId id="286" r:id="rId15"/>
    <p:sldId id="281" r:id="rId16"/>
    <p:sldId id="265" r:id="rId17"/>
    <p:sldId id="266" r:id="rId18"/>
    <p:sldId id="264" r:id="rId19"/>
    <p:sldId id="282" r:id="rId20"/>
    <p:sldId id="283" r:id="rId21"/>
    <p:sldId id="284" r:id="rId22"/>
    <p:sldId id="290" r:id="rId23"/>
    <p:sldId id="287" r:id="rId24"/>
    <p:sldId id="273" r:id="rId25"/>
    <p:sldId id="275" r:id="rId26"/>
    <p:sldId id="274" r:id="rId27"/>
    <p:sldId id="276" r:id="rId28"/>
    <p:sldId id="277" r:id="rId29"/>
    <p:sldId id="278" r:id="rId30"/>
    <p:sldId id="289" r:id="rId31"/>
    <p:sldId id="279" r:id="rId32"/>
    <p:sldId id="267" r:id="rId33"/>
    <p:sldId id="270" r:id="rId34"/>
    <p:sldId id="271" r:id="rId35"/>
    <p:sldId id="272" r:id="rId36"/>
    <p:sldId id="260" r:id="rId37"/>
    <p:sldId id="261" r:id="rId38"/>
    <p:sldId id="269"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04" autoAdjust="0"/>
  </p:normalViewPr>
  <p:slideViewPr>
    <p:cSldViewPr>
      <p:cViewPr varScale="1">
        <p:scale>
          <a:sx n="108" d="100"/>
          <a:sy n="108" d="100"/>
        </p:scale>
        <p:origin x="1302"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BB6E4-8B36-4B2E-8106-6EE84E37EC1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B2CAA8EB-B85A-47B3-9EF7-2007A2FBCDA7}">
      <dgm:prSet phldrT="[Text]" custT="1"/>
      <dgm:spPr/>
      <dgm:t>
        <a:bodyPr/>
        <a:lstStyle/>
        <a:p>
          <a:r>
            <a:rPr lang="en-GB" sz="1400" dirty="0"/>
            <a:t>Staff Experience = Patient Experience</a:t>
          </a:r>
        </a:p>
      </dgm:t>
    </dgm:pt>
    <dgm:pt modelId="{1F815796-253A-4D8D-B10D-C5AF61D0E4CE}" type="parTrans" cxnId="{DB5CC705-1758-41B5-B2DD-C4723EF54BD9}">
      <dgm:prSet/>
      <dgm:spPr/>
      <dgm:t>
        <a:bodyPr/>
        <a:lstStyle/>
        <a:p>
          <a:endParaRPr lang="en-GB"/>
        </a:p>
      </dgm:t>
    </dgm:pt>
    <dgm:pt modelId="{951DC5CA-12A2-4AF2-B960-B7AE3BC03A1C}" type="sibTrans" cxnId="{DB5CC705-1758-41B5-B2DD-C4723EF54BD9}">
      <dgm:prSet/>
      <dgm:spPr/>
      <dgm:t>
        <a:bodyPr/>
        <a:lstStyle/>
        <a:p>
          <a:endParaRPr lang="en-GB"/>
        </a:p>
      </dgm:t>
    </dgm:pt>
    <dgm:pt modelId="{CDBA6CC9-5EB6-404B-ADC2-FB192AA4389C}">
      <dgm:prSet phldrT="[Text]" custT="1"/>
      <dgm:spPr/>
      <dgm:t>
        <a:bodyPr/>
        <a:lstStyle/>
        <a:p>
          <a:r>
            <a:rPr lang="en-GB" sz="1400" dirty="0"/>
            <a:t>Education </a:t>
          </a:r>
        </a:p>
        <a:p>
          <a:endParaRPr lang="en-GB" sz="1400" dirty="0"/>
        </a:p>
        <a:p>
          <a:r>
            <a:rPr lang="en-GB" sz="1400" dirty="0"/>
            <a:t>Learning and development</a:t>
          </a:r>
        </a:p>
        <a:p>
          <a:r>
            <a:rPr lang="en-GB" sz="1400" dirty="0"/>
            <a:t>Appraisal</a:t>
          </a:r>
        </a:p>
        <a:p>
          <a:r>
            <a:rPr lang="en-GB" sz="1400" dirty="0"/>
            <a:t>Succession planning</a:t>
          </a:r>
        </a:p>
        <a:p>
          <a:r>
            <a:rPr lang="en-GB" sz="1400" dirty="0"/>
            <a:t>Career progression</a:t>
          </a:r>
        </a:p>
        <a:p>
          <a:r>
            <a:rPr lang="en-GB" sz="1400" dirty="0"/>
            <a:t>On boarding</a:t>
          </a:r>
        </a:p>
        <a:p>
          <a:r>
            <a:rPr lang="en-GB" sz="1400" dirty="0"/>
            <a:t>Continuous Improvement</a:t>
          </a:r>
        </a:p>
        <a:p>
          <a:endParaRPr lang="en-GB" sz="1400" dirty="0"/>
        </a:p>
      </dgm:t>
    </dgm:pt>
    <dgm:pt modelId="{BBEC160F-630C-48E0-B024-CD4A4F254D06}" type="parTrans" cxnId="{7AB982B3-DAE7-48FB-A4C6-2C4B2002829F}">
      <dgm:prSet/>
      <dgm:spPr/>
      <dgm:t>
        <a:bodyPr/>
        <a:lstStyle/>
        <a:p>
          <a:endParaRPr lang="en-GB"/>
        </a:p>
      </dgm:t>
    </dgm:pt>
    <dgm:pt modelId="{F3AF6294-CB75-4842-A49B-7AA7F0507E2B}" type="sibTrans" cxnId="{7AB982B3-DAE7-48FB-A4C6-2C4B2002829F}">
      <dgm:prSet/>
      <dgm:spPr/>
      <dgm:t>
        <a:bodyPr/>
        <a:lstStyle/>
        <a:p>
          <a:endParaRPr lang="en-GB"/>
        </a:p>
      </dgm:t>
    </dgm:pt>
    <dgm:pt modelId="{8685CF43-1E00-44A5-9C97-7B6BDE689BAF}">
      <dgm:prSet phldrT="[Text]" custT="1"/>
      <dgm:spPr/>
      <dgm:t>
        <a:bodyPr/>
        <a:lstStyle/>
        <a:p>
          <a:endParaRPr lang="en-GB" sz="1400" dirty="0"/>
        </a:p>
        <a:p>
          <a:endParaRPr lang="en-GB" sz="1400" dirty="0"/>
        </a:p>
        <a:p>
          <a:r>
            <a:rPr lang="en-GB" sz="1400" dirty="0"/>
            <a:t>Staff health and well being</a:t>
          </a:r>
        </a:p>
        <a:p>
          <a:r>
            <a:rPr lang="en-GB" sz="1400" dirty="0"/>
            <a:t>Leadership Development</a:t>
          </a:r>
        </a:p>
        <a:p>
          <a:r>
            <a:rPr lang="en-GB" sz="1400" dirty="0"/>
            <a:t>Conflict resolution</a:t>
          </a:r>
        </a:p>
        <a:p>
          <a:r>
            <a:rPr lang="en-GB" sz="1400" dirty="0"/>
            <a:t>Inclusion</a:t>
          </a:r>
        </a:p>
        <a:p>
          <a:r>
            <a:rPr lang="en-GB" sz="1400" dirty="0"/>
            <a:t>Learning culture</a:t>
          </a:r>
        </a:p>
        <a:p>
          <a:endParaRPr lang="en-GB" sz="1100" dirty="0"/>
        </a:p>
        <a:p>
          <a:endParaRPr lang="en-GB" sz="1100" dirty="0"/>
        </a:p>
      </dgm:t>
    </dgm:pt>
    <dgm:pt modelId="{8B4F9127-84CC-452D-918F-AFD755E8A5AE}" type="parTrans" cxnId="{5AA2AC2D-3C2F-430F-AE42-3DFC6DEBC69F}">
      <dgm:prSet/>
      <dgm:spPr/>
      <dgm:t>
        <a:bodyPr/>
        <a:lstStyle/>
        <a:p>
          <a:endParaRPr lang="en-GB"/>
        </a:p>
      </dgm:t>
    </dgm:pt>
    <dgm:pt modelId="{CD0618F9-F946-4122-B07C-5668F60CEBA7}" type="sibTrans" cxnId="{5AA2AC2D-3C2F-430F-AE42-3DFC6DEBC69F}">
      <dgm:prSet/>
      <dgm:spPr/>
      <dgm:t>
        <a:bodyPr/>
        <a:lstStyle/>
        <a:p>
          <a:endParaRPr lang="en-GB"/>
        </a:p>
      </dgm:t>
    </dgm:pt>
    <dgm:pt modelId="{52AB73ED-F0E4-4BD2-B871-F4657F78F629}">
      <dgm:prSet phldrT="[Text]" custT="1"/>
      <dgm:spPr/>
      <dgm:t>
        <a:bodyPr/>
        <a:lstStyle/>
        <a:p>
          <a:r>
            <a:rPr lang="en-GB" sz="1400" dirty="0"/>
            <a:t>Reward strategies</a:t>
          </a:r>
        </a:p>
        <a:p>
          <a:r>
            <a:rPr lang="en-GB" sz="1400" dirty="0"/>
            <a:t>Recruitment and retention</a:t>
          </a:r>
        </a:p>
        <a:p>
          <a:r>
            <a:rPr lang="en-GB" sz="1400" dirty="0"/>
            <a:t>Job design</a:t>
          </a:r>
        </a:p>
        <a:p>
          <a:r>
            <a:rPr lang="en-GB" sz="1400" dirty="0"/>
            <a:t>Accountability autonomy and responsibility</a:t>
          </a:r>
        </a:p>
        <a:p>
          <a:r>
            <a:rPr lang="en-GB" sz="1400" dirty="0"/>
            <a:t>Positivity and Pride</a:t>
          </a:r>
        </a:p>
        <a:p>
          <a:endParaRPr lang="en-GB" sz="1300" dirty="0"/>
        </a:p>
      </dgm:t>
    </dgm:pt>
    <dgm:pt modelId="{61424D7E-66DE-4618-A5C5-D074F44C546E}" type="parTrans" cxnId="{ED7FA7AD-0D86-4628-A17E-B3D3C1FA8271}">
      <dgm:prSet/>
      <dgm:spPr/>
      <dgm:t>
        <a:bodyPr/>
        <a:lstStyle/>
        <a:p>
          <a:endParaRPr lang="en-GB"/>
        </a:p>
      </dgm:t>
    </dgm:pt>
    <dgm:pt modelId="{3FC34626-0EAF-4191-B5CF-59F757437F8E}" type="sibTrans" cxnId="{ED7FA7AD-0D86-4628-A17E-B3D3C1FA8271}">
      <dgm:prSet/>
      <dgm:spPr/>
      <dgm:t>
        <a:bodyPr/>
        <a:lstStyle/>
        <a:p>
          <a:endParaRPr lang="en-GB"/>
        </a:p>
      </dgm:t>
    </dgm:pt>
    <dgm:pt modelId="{B18BC2F4-18D3-49E4-85C8-FBB5B3816BEE}">
      <dgm:prSet phldrT="[Text]" custT="1"/>
      <dgm:spPr/>
      <dgm:t>
        <a:bodyPr/>
        <a:lstStyle/>
        <a:p>
          <a:r>
            <a:rPr lang="en-GB" sz="1400" dirty="0"/>
            <a:t>Exemplar employment practices</a:t>
          </a:r>
        </a:p>
        <a:p>
          <a:r>
            <a:rPr lang="en-GB" sz="1400" dirty="0"/>
            <a:t>Listening with fascination</a:t>
          </a:r>
        </a:p>
        <a:p>
          <a:r>
            <a:rPr lang="en-GB" sz="1400" dirty="0"/>
            <a:t>Excellence in  two way communications</a:t>
          </a:r>
        </a:p>
        <a:p>
          <a:r>
            <a:rPr lang="en-GB" sz="1400" dirty="0"/>
            <a:t>Clear organisational strategy</a:t>
          </a:r>
        </a:p>
        <a:p>
          <a:r>
            <a:rPr lang="en-GB" sz="1400" dirty="0"/>
            <a:t>Compassionate  leadership</a:t>
          </a:r>
        </a:p>
        <a:p>
          <a:endParaRPr lang="en-GB" sz="1300" dirty="0"/>
        </a:p>
      </dgm:t>
    </dgm:pt>
    <dgm:pt modelId="{DFEA9676-3E6A-4173-9F99-82E054FAA9EA}" type="parTrans" cxnId="{09EF6A1D-9155-400B-ABB3-64C3A249F226}">
      <dgm:prSet/>
      <dgm:spPr/>
      <dgm:t>
        <a:bodyPr/>
        <a:lstStyle/>
        <a:p>
          <a:endParaRPr lang="en-GB"/>
        </a:p>
      </dgm:t>
    </dgm:pt>
    <dgm:pt modelId="{742BD212-7F76-409F-9FD1-50AEA2821E35}" type="sibTrans" cxnId="{09EF6A1D-9155-400B-ABB3-64C3A249F226}">
      <dgm:prSet/>
      <dgm:spPr/>
      <dgm:t>
        <a:bodyPr/>
        <a:lstStyle/>
        <a:p>
          <a:endParaRPr lang="en-GB"/>
        </a:p>
      </dgm:t>
    </dgm:pt>
    <dgm:pt modelId="{45971309-E50F-4326-95DD-506815E4BAA7}" type="pres">
      <dgm:prSet presAssocID="{5C2BB6E4-8B36-4B2E-8106-6EE84E37EC10}" presName="diagram" presStyleCnt="0">
        <dgm:presLayoutVars>
          <dgm:chMax val="1"/>
          <dgm:dir/>
          <dgm:animLvl val="ctr"/>
          <dgm:resizeHandles val="exact"/>
        </dgm:presLayoutVars>
      </dgm:prSet>
      <dgm:spPr/>
    </dgm:pt>
    <dgm:pt modelId="{5CE247F4-D12F-43E7-982C-DC7EAD20D678}" type="pres">
      <dgm:prSet presAssocID="{5C2BB6E4-8B36-4B2E-8106-6EE84E37EC10}" presName="matrix" presStyleCnt="0"/>
      <dgm:spPr/>
    </dgm:pt>
    <dgm:pt modelId="{91D9A10A-E5F9-489F-A23B-103FE6D89ADC}" type="pres">
      <dgm:prSet presAssocID="{5C2BB6E4-8B36-4B2E-8106-6EE84E37EC10}" presName="tile1" presStyleLbl="node1" presStyleIdx="0" presStyleCnt="4"/>
      <dgm:spPr/>
    </dgm:pt>
    <dgm:pt modelId="{5184C36C-EBF9-49EB-9C9D-C4565E57F44B}" type="pres">
      <dgm:prSet presAssocID="{5C2BB6E4-8B36-4B2E-8106-6EE84E37EC10}" presName="tile1text" presStyleLbl="node1" presStyleIdx="0" presStyleCnt="4">
        <dgm:presLayoutVars>
          <dgm:chMax val="0"/>
          <dgm:chPref val="0"/>
          <dgm:bulletEnabled val="1"/>
        </dgm:presLayoutVars>
      </dgm:prSet>
      <dgm:spPr/>
    </dgm:pt>
    <dgm:pt modelId="{DC262D5E-83BE-4843-9680-C263BA4F0D50}" type="pres">
      <dgm:prSet presAssocID="{5C2BB6E4-8B36-4B2E-8106-6EE84E37EC10}" presName="tile2" presStyleLbl="node1" presStyleIdx="1" presStyleCnt="4"/>
      <dgm:spPr/>
    </dgm:pt>
    <dgm:pt modelId="{EFE9D1AA-7DD2-4165-90F5-F33CE55A663A}" type="pres">
      <dgm:prSet presAssocID="{5C2BB6E4-8B36-4B2E-8106-6EE84E37EC10}" presName="tile2text" presStyleLbl="node1" presStyleIdx="1" presStyleCnt="4">
        <dgm:presLayoutVars>
          <dgm:chMax val="0"/>
          <dgm:chPref val="0"/>
          <dgm:bulletEnabled val="1"/>
        </dgm:presLayoutVars>
      </dgm:prSet>
      <dgm:spPr/>
    </dgm:pt>
    <dgm:pt modelId="{76A52574-EC6C-4B7E-89B6-4F5612B0D578}" type="pres">
      <dgm:prSet presAssocID="{5C2BB6E4-8B36-4B2E-8106-6EE84E37EC10}" presName="tile3" presStyleLbl="node1" presStyleIdx="2" presStyleCnt="4"/>
      <dgm:spPr/>
    </dgm:pt>
    <dgm:pt modelId="{63B01F70-6AA3-41C0-A64A-F7C9CB0434D7}" type="pres">
      <dgm:prSet presAssocID="{5C2BB6E4-8B36-4B2E-8106-6EE84E37EC10}" presName="tile3text" presStyleLbl="node1" presStyleIdx="2" presStyleCnt="4">
        <dgm:presLayoutVars>
          <dgm:chMax val="0"/>
          <dgm:chPref val="0"/>
          <dgm:bulletEnabled val="1"/>
        </dgm:presLayoutVars>
      </dgm:prSet>
      <dgm:spPr/>
    </dgm:pt>
    <dgm:pt modelId="{C8882FF7-BC1B-4D92-9FCF-FBA912E1B860}" type="pres">
      <dgm:prSet presAssocID="{5C2BB6E4-8B36-4B2E-8106-6EE84E37EC10}" presName="tile4" presStyleLbl="node1" presStyleIdx="3" presStyleCnt="4"/>
      <dgm:spPr/>
    </dgm:pt>
    <dgm:pt modelId="{98A8D76F-6EA5-4580-8052-016C2312B2F0}" type="pres">
      <dgm:prSet presAssocID="{5C2BB6E4-8B36-4B2E-8106-6EE84E37EC10}" presName="tile4text" presStyleLbl="node1" presStyleIdx="3" presStyleCnt="4">
        <dgm:presLayoutVars>
          <dgm:chMax val="0"/>
          <dgm:chPref val="0"/>
          <dgm:bulletEnabled val="1"/>
        </dgm:presLayoutVars>
      </dgm:prSet>
      <dgm:spPr/>
    </dgm:pt>
    <dgm:pt modelId="{CA4C88B6-10B9-4CE0-AE66-3AC5628FA020}" type="pres">
      <dgm:prSet presAssocID="{5C2BB6E4-8B36-4B2E-8106-6EE84E37EC10}" presName="centerTile" presStyleLbl="fgShp" presStyleIdx="0" presStyleCnt="1">
        <dgm:presLayoutVars>
          <dgm:chMax val="0"/>
          <dgm:chPref val="0"/>
        </dgm:presLayoutVars>
      </dgm:prSet>
      <dgm:spPr/>
    </dgm:pt>
  </dgm:ptLst>
  <dgm:cxnLst>
    <dgm:cxn modelId="{DB5CC705-1758-41B5-B2DD-C4723EF54BD9}" srcId="{5C2BB6E4-8B36-4B2E-8106-6EE84E37EC10}" destId="{B2CAA8EB-B85A-47B3-9EF7-2007A2FBCDA7}" srcOrd="0" destOrd="0" parTransId="{1F815796-253A-4D8D-B10D-C5AF61D0E4CE}" sibTransId="{951DC5CA-12A2-4AF2-B960-B7AE3BC03A1C}"/>
    <dgm:cxn modelId="{09EF6A1D-9155-400B-ABB3-64C3A249F226}" srcId="{B2CAA8EB-B85A-47B3-9EF7-2007A2FBCDA7}" destId="{B18BC2F4-18D3-49E4-85C8-FBB5B3816BEE}" srcOrd="3" destOrd="0" parTransId="{DFEA9676-3E6A-4173-9F99-82E054FAA9EA}" sibTransId="{742BD212-7F76-409F-9FD1-50AEA2821E35}"/>
    <dgm:cxn modelId="{709CAA2B-752F-470E-830C-F48E0D9E8036}" type="presOf" srcId="{5C2BB6E4-8B36-4B2E-8106-6EE84E37EC10}" destId="{45971309-E50F-4326-95DD-506815E4BAA7}" srcOrd="0" destOrd="0" presId="urn:microsoft.com/office/officeart/2005/8/layout/matrix1"/>
    <dgm:cxn modelId="{5AA2AC2D-3C2F-430F-AE42-3DFC6DEBC69F}" srcId="{B2CAA8EB-B85A-47B3-9EF7-2007A2FBCDA7}" destId="{8685CF43-1E00-44A5-9C97-7B6BDE689BAF}" srcOrd="1" destOrd="0" parTransId="{8B4F9127-84CC-452D-918F-AFD755E8A5AE}" sibTransId="{CD0618F9-F946-4122-B07C-5668F60CEBA7}"/>
    <dgm:cxn modelId="{62F5134B-D9EC-49BB-9580-999B1EBA8050}" type="presOf" srcId="{8685CF43-1E00-44A5-9C97-7B6BDE689BAF}" destId="{DC262D5E-83BE-4843-9680-C263BA4F0D50}" srcOrd="0" destOrd="0" presId="urn:microsoft.com/office/officeart/2005/8/layout/matrix1"/>
    <dgm:cxn modelId="{A406F681-FE61-4048-AA87-CD5544AB674E}" type="presOf" srcId="{CDBA6CC9-5EB6-404B-ADC2-FB192AA4389C}" destId="{91D9A10A-E5F9-489F-A23B-103FE6D89ADC}" srcOrd="0" destOrd="0" presId="urn:microsoft.com/office/officeart/2005/8/layout/matrix1"/>
    <dgm:cxn modelId="{45CA3F83-28AF-47DD-8CCF-CF0E86C6A838}" type="presOf" srcId="{CDBA6CC9-5EB6-404B-ADC2-FB192AA4389C}" destId="{5184C36C-EBF9-49EB-9C9D-C4565E57F44B}" srcOrd="1" destOrd="0" presId="urn:microsoft.com/office/officeart/2005/8/layout/matrix1"/>
    <dgm:cxn modelId="{0AA5EB85-E5D6-42C2-B340-56DCC5EC4085}" type="presOf" srcId="{B2CAA8EB-B85A-47B3-9EF7-2007A2FBCDA7}" destId="{CA4C88B6-10B9-4CE0-AE66-3AC5628FA020}" srcOrd="0" destOrd="0" presId="urn:microsoft.com/office/officeart/2005/8/layout/matrix1"/>
    <dgm:cxn modelId="{DC29ABA1-7BDE-4A94-9F80-5D1F8243740E}" type="presOf" srcId="{B18BC2F4-18D3-49E4-85C8-FBB5B3816BEE}" destId="{C8882FF7-BC1B-4D92-9FCF-FBA912E1B860}" srcOrd="0" destOrd="0" presId="urn:microsoft.com/office/officeart/2005/8/layout/matrix1"/>
    <dgm:cxn modelId="{ED7FA7AD-0D86-4628-A17E-B3D3C1FA8271}" srcId="{B2CAA8EB-B85A-47B3-9EF7-2007A2FBCDA7}" destId="{52AB73ED-F0E4-4BD2-B871-F4657F78F629}" srcOrd="2" destOrd="0" parTransId="{61424D7E-66DE-4618-A5C5-D074F44C546E}" sibTransId="{3FC34626-0EAF-4191-B5CF-59F757437F8E}"/>
    <dgm:cxn modelId="{227E71B0-299A-48FF-9B72-B91DB908D9D7}" type="presOf" srcId="{8685CF43-1E00-44A5-9C97-7B6BDE689BAF}" destId="{EFE9D1AA-7DD2-4165-90F5-F33CE55A663A}" srcOrd="1" destOrd="0" presId="urn:microsoft.com/office/officeart/2005/8/layout/matrix1"/>
    <dgm:cxn modelId="{7AB982B3-DAE7-48FB-A4C6-2C4B2002829F}" srcId="{B2CAA8EB-B85A-47B3-9EF7-2007A2FBCDA7}" destId="{CDBA6CC9-5EB6-404B-ADC2-FB192AA4389C}" srcOrd="0" destOrd="0" parTransId="{BBEC160F-630C-48E0-B024-CD4A4F254D06}" sibTransId="{F3AF6294-CB75-4842-A49B-7AA7F0507E2B}"/>
    <dgm:cxn modelId="{BD5FCFB6-41CF-40B2-AFFA-BF1279DF528B}" type="presOf" srcId="{52AB73ED-F0E4-4BD2-B871-F4657F78F629}" destId="{76A52574-EC6C-4B7E-89B6-4F5612B0D578}" srcOrd="0" destOrd="0" presId="urn:microsoft.com/office/officeart/2005/8/layout/matrix1"/>
    <dgm:cxn modelId="{A4E8F5CB-965E-4130-A1C0-95B9FB6C1319}" type="presOf" srcId="{52AB73ED-F0E4-4BD2-B871-F4657F78F629}" destId="{63B01F70-6AA3-41C0-A64A-F7C9CB0434D7}" srcOrd="1" destOrd="0" presId="urn:microsoft.com/office/officeart/2005/8/layout/matrix1"/>
    <dgm:cxn modelId="{209304ED-3B76-4AB2-8CB0-F69BA13E9567}" type="presOf" srcId="{B18BC2F4-18D3-49E4-85C8-FBB5B3816BEE}" destId="{98A8D76F-6EA5-4580-8052-016C2312B2F0}" srcOrd="1" destOrd="0" presId="urn:microsoft.com/office/officeart/2005/8/layout/matrix1"/>
    <dgm:cxn modelId="{EF92E2E5-9A55-41B1-8013-6A34933AD0B4}" type="presParOf" srcId="{45971309-E50F-4326-95DD-506815E4BAA7}" destId="{5CE247F4-D12F-43E7-982C-DC7EAD20D678}" srcOrd="0" destOrd="0" presId="urn:microsoft.com/office/officeart/2005/8/layout/matrix1"/>
    <dgm:cxn modelId="{ABAE2324-1F06-4176-8A27-2ADC329C2F18}" type="presParOf" srcId="{5CE247F4-D12F-43E7-982C-DC7EAD20D678}" destId="{91D9A10A-E5F9-489F-A23B-103FE6D89ADC}" srcOrd="0" destOrd="0" presId="urn:microsoft.com/office/officeart/2005/8/layout/matrix1"/>
    <dgm:cxn modelId="{133B24DD-939E-4002-AEEE-AC9FDEF81156}" type="presParOf" srcId="{5CE247F4-D12F-43E7-982C-DC7EAD20D678}" destId="{5184C36C-EBF9-49EB-9C9D-C4565E57F44B}" srcOrd="1" destOrd="0" presId="urn:microsoft.com/office/officeart/2005/8/layout/matrix1"/>
    <dgm:cxn modelId="{E940C0A5-A69E-484B-8F02-13C4350281DE}" type="presParOf" srcId="{5CE247F4-D12F-43E7-982C-DC7EAD20D678}" destId="{DC262D5E-83BE-4843-9680-C263BA4F0D50}" srcOrd="2" destOrd="0" presId="urn:microsoft.com/office/officeart/2005/8/layout/matrix1"/>
    <dgm:cxn modelId="{2B5C0D83-4F94-4DF4-ADB9-58672DD4144F}" type="presParOf" srcId="{5CE247F4-D12F-43E7-982C-DC7EAD20D678}" destId="{EFE9D1AA-7DD2-4165-90F5-F33CE55A663A}" srcOrd="3" destOrd="0" presId="urn:microsoft.com/office/officeart/2005/8/layout/matrix1"/>
    <dgm:cxn modelId="{E9345FE7-A064-42E9-8543-F8D9013622B0}" type="presParOf" srcId="{5CE247F4-D12F-43E7-982C-DC7EAD20D678}" destId="{76A52574-EC6C-4B7E-89B6-4F5612B0D578}" srcOrd="4" destOrd="0" presId="urn:microsoft.com/office/officeart/2005/8/layout/matrix1"/>
    <dgm:cxn modelId="{156B0C01-A45C-43BA-A9AC-6A99215B2EA0}" type="presParOf" srcId="{5CE247F4-D12F-43E7-982C-DC7EAD20D678}" destId="{63B01F70-6AA3-41C0-A64A-F7C9CB0434D7}" srcOrd="5" destOrd="0" presId="urn:microsoft.com/office/officeart/2005/8/layout/matrix1"/>
    <dgm:cxn modelId="{B709DA48-5B96-4D01-8D2D-BE756FDB141A}" type="presParOf" srcId="{5CE247F4-D12F-43E7-982C-DC7EAD20D678}" destId="{C8882FF7-BC1B-4D92-9FCF-FBA912E1B860}" srcOrd="6" destOrd="0" presId="urn:microsoft.com/office/officeart/2005/8/layout/matrix1"/>
    <dgm:cxn modelId="{3BF45C4E-CE5C-4862-A0AA-2EFA554D5708}" type="presParOf" srcId="{5CE247F4-D12F-43E7-982C-DC7EAD20D678}" destId="{98A8D76F-6EA5-4580-8052-016C2312B2F0}" srcOrd="7" destOrd="0" presId="urn:microsoft.com/office/officeart/2005/8/layout/matrix1"/>
    <dgm:cxn modelId="{797839AA-E45C-433F-B650-4ABF753CE64D}" type="presParOf" srcId="{45971309-E50F-4326-95DD-506815E4BAA7}" destId="{CA4C88B6-10B9-4CE0-AE66-3AC5628FA02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9A10A-E5F9-489F-A23B-103FE6D89ADC}">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Education </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Learning and development</a:t>
          </a:r>
        </a:p>
        <a:p>
          <a:pPr marL="0" lvl="0" indent="0" algn="ctr" defTabSz="622300">
            <a:lnSpc>
              <a:spcPct val="90000"/>
            </a:lnSpc>
            <a:spcBef>
              <a:spcPct val="0"/>
            </a:spcBef>
            <a:spcAft>
              <a:spcPct val="35000"/>
            </a:spcAft>
            <a:buNone/>
          </a:pPr>
          <a:r>
            <a:rPr lang="en-GB" sz="1400" kern="1200" dirty="0"/>
            <a:t>Appraisal</a:t>
          </a:r>
        </a:p>
        <a:p>
          <a:pPr marL="0" lvl="0" indent="0" algn="ctr" defTabSz="622300">
            <a:lnSpc>
              <a:spcPct val="90000"/>
            </a:lnSpc>
            <a:spcBef>
              <a:spcPct val="0"/>
            </a:spcBef>
            <a:spcAft>
              <a:spcPct val="35000"/>
            </a:spcAft>
            <a:buNone/>
          </a:pPr>
          <a:r>
            <a:rPr lang="en-GB" sz="1400" kern="1200" dirty="0"/>
            <a:t>Succession planning</a:t>
          </a:r>
        </a:p>
        <a:p>
          <a:pPr marL="0" lvl="0" indent="0" algn="ctr" defTabSz="622300">
            <a:lnSpc>
              <a:spcPct val="90000"/>
            </a:lnSpc>
            <a:spcBef>
              <a:spcPct val="0"/>
            </a:spcBef>
            <a:spcAft>
              <a:spcPct val="35000"/>
            </a:spcAft>
            <a:buNone/>
          </a:pPr>
          <a:r>
            <a:rPr lang="en-GB" sz="1400" kern="1200" dirty="0"/>
            <a:t>Career progression</a:t>
          </a:r>
        </a:p>
        <a:p>
          <a:pPr marL="0" lvl="0" indent="0" algn="ctr" defTabSz="622300">
            <a:lnSpc>
              <a:spcPct val="90000"/>
            </a:lnSpc>
            <a:spcBef>
              <a:spcPct val="0"/>
            </a:spcBef>
            <a:spcAft>
              <a:spcPct val="35000"/>
            </a:spcAft>
            <a:buNone/>
          </a:pPr>
          <a:r>
            <a:rPr lang="en-GB" sz="1400" kern="1200" dirty="0"/>
            <a:t>On boarding</a:t>
          </a:r>
        </a:p>
        <a:p>
          <a:pPr marL="0" lvl="0" indent="0" algn="ctr" defTabSz="622300">
            <a:lnSpc>
              <a:spcPct val="90000"/>
            </a:lnSpc>
            <a:spcBef>
              <a:spcPct val="0"/>
            </a:spcBef>
            <a:spcAft>
              <a:spcPct val="35000"/>
            </a:spcAft>
            <a:buNone/>
          </a:pPr>
          <a:r>
            <a:rPr lang="en-GB" sz="1400" kern="1200" dirty="0"/>
            <a:t>Continuous Improvement</a:t>
          </a:r>
        </a:p>
        <a:p>
          <a:pPr marL="0" lvl="0" indent="0" algn="ctr" defTabSz="622300">
            <a:lnSpc>
              <a:spcPct val="90000"/>
            </a:lnSpc>
            <a:spcBef>
              <a:spcPct val="0"/>
            </a:spcBef>
            <a:spcAft>
              <a:spcPct val="35000"/>
            </a:spcAft>
            <a:buNone/>
          </a:pPr>
          <a:endParaRPr lang="en-GB" sz="1400" kern="1200" dirty="0"/>
        </a:p>
      </dsp:txBody>
      <dsp:txXfrm rot="5400000">
        <a:off x="-1" y="1"/>
        <a:ext cx="4114800" cy="1697236"/>
      </dsp:txXfrm>
    </dsp:sp>
    <dsp:sp modelId="{DC262D5E-83BE-4843-9680-C263BA4F0D50}">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Staff health and well being</a:t>
          </a:r>
        </a:p>
        <a:p>
          <a:pPr marL="0" lvl="0" indent="0" algn="ctr" defTabSz="622300">
            <a:lnSpc>
              <a:spcPct val="90000"/>
            </a:lnSpc>
            <a:spcBef>
              <a:spcPct val="0"/>
            </a:spcBef>
            <a:spcAft>
              <a:spcPct val="35000"/>
            </a:spcAft>
            <a:buNone/>
          </a:pPr>
          <a:r>
            <a:rPr lang="en-GB" sz="1400" kern="1200" dirty="0"/>
            <a:t>Leadership Development</a:t>
          </a:r>
        </a:p>
        <a:p>
          <a:pPr marL="0" lvl="0" indent="0" algn="ctr" defTabSz="622300">
            <a:lnSpc>
              <a:spcPct val="90000"/>
            </a:lnSpc>
            <a:spcBef>
              <a:spcPct val="0"/>
            </a:spcBef>
            <a:spcAft>
              <a:spcPct val="35000"/>
            </a:spcAft>
            <a:buNone/>
          </a:pPr>
          <a:r>
            <a:rPr lang="en-GB" sz="1400" kern="1200" dirty="0"/>
            <a:t>Conflict resolution</a:t>
          </a:r>
        </a:p>
        <a:p>
          <a:pPr marL="0" lvl="0" indent="0" algn="ctr" defTabSz="622300">
            <a:lnSpc>
              <a:spcPct val="90000"/>
            </a:lnSpc>
            <a:spcBef>
              <a:spcPct val="0"/>
            </a:spcBef>
            <a:spcAft>
              <a:spcPct val="35000"/>
            </a:spcAft>
            <a:buNone/>
          </a:pPr>
          <a:r>
            <a:rPr lang="en-GB" sz="1400" kern="1200" dirty="0"/>
            <a:t>Inclusion</a:t>
          </a:r>
        </a:p>
        <a:p>
          <a:pPr marL="0" lvl="0" indent="0" algn="ctr" defTabSz="622300">
            <a:lnSpc>
              <a:spcPct val="90000"/>
            </a:lnSpc>
            <a:spcBef>
              <a:spcPct val="0"/>
            </a:spcBef>
            <a:spcAft>
              <a:spcPct val="35000"/>
            </a:spcAft>
            <a:buNone/>
          </a:pPr>
          <a:r>
            <a:rPr lang="en-GB" sz="1400" kern="1200" dirty="0"/>
            <a:t>Learning culture</a:t>
          </a:r>
        </a:p>
        <a:p>
          <a:pPr marL="0" lvl="0" indent="0" algn="ctr" defTabSz="622300">
            <a:lnSpc>
              <a:spcPct val="90000"/>
            </a:lnSpc>
            <a:spcBef>
              <a:spcPct val="0"/>
            </a:spcBef>
            <a:spcAft>
              <a:spcPct val="35000"/>
            </a:spcAft>
            <a:buNone/>
          </a:pPr>
          <a:endParaRPr lang="en-GB" sz="1100" kern="1200" dirty="0"/>
        </a:p>
        <a:p>
          <a:pPr marL="0" lvl="0" indent="0" algn="ctr" defTabSz="622300">
            <a:lnSpc>
              <a:spcPct val="90000"/>
            </a:lnSpc>
            <a:spcBef>
              <a:spcPct val="0"/>
            </a:spcBef>
            <a:spcAft>
              <a:spcPct val="35000"/>
            </a:spcAft>
            <a:buNone/>
          </a:pPr>
          <a:endParaRPr lang="en-GB" sz="1100" kern="1200" dirty="0"/>
        </a:p>
      </dsp:txBody>
      <dsp:txXfrm>
        <a:off x="4114800" y="0"/>
        <a:ext cx="4114800" cy="1697236"/>
      </dsp:txXfrm>
    </dsp:sp>
    <dsp:sp modelId="{76A52574-EC6C-4B7E-89B6-4F5612B0D578}">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Reward strategies</a:t>
          </a:r>
        </a:p>
        <a:p>
          <a:pPr marL="0" lvl="0" indent="0" algn="ctr" defTabSz="622300">
            <a:lnSpc>
              <a:spcPct val="90000"/>
            </a:lnSpc>
            <a:spcBef>
              <a:spcPct val="0"/>
            </a:spcBef>
            <a:spcAft>
              <a:spcPct val="35000"/>
            </a:spcAft>
            <a:buNone/>
          </a:pPr>
          <a:r>
            <a:rPr lang="en-GB" sz="1400" kern="1200" dirty="0"/>
            <a:t>Recruitment and retention</a:t>
          </a:r>
        </a:p>
        <a:p>
          <a:pPr marL="0" lvl="0" indent="0" algn="ctr" defTabSz="622300">
            <a:lnSpc>
              <a:spcPct val="90000"/>
            </a:lnSpc>
            <a:spcBef>
              <a:spcPct val="0"/>
            </a:spcBef>
            <a:spcAft>
              <a:spcPct val="35000"/>
            </a:spcAft>
            <a:buNone/>
          </a:pPr>
          <a:r>
            <a:rPr lang="en-GB" sz="1400" kern="1200" dirty="0"/>
            <a:t>Job design</a:t>
          </a:r>
        </a:p>
        <a:p>
          <a:pPr marL="0" lvl="0" indent="0" algn="ctr" defTabSz="622300">
            <a:lnSpc>
              <a:spcPct val="90000"/>
            </a:lnSpc>
            <a:spcBef>
              <a:spcPct val="0"/>
            </a:spcBef>
            <a:spcAft>
              <a:spcPct val="35000"/>
            </a:spcAft>
            <a:buNone/>
          </a:pPr>
          <a:r>
            <a:rPr lang="en-GB" sz="1400" kern="1200" dirty="0"/>
            <a:t>Accountability autonomy and responsibility</a:t>
          </a:r>
        </a:p>
        <a:p>
          <a:pPr marL="0" lvl="0" indent="0" algn="ctr" defTabSz="622300">
            <a:lnSpc>
              <a:spcPct val="90000"/>
            </a:lnSpc>
            <a:spcBef>
              <a:spcPct val="0"/>
            </a:spcBef>
            <a:spcAft>
              <a:spcPct val="35000"/>
            </a:spcAft>
            <a:buNone/>
          </a:pPr>
          <a:r>
            <a:rPr lang="en-GB" sz="1400" kern="1200" dirty="0"/>
            <a:t>Positivity and Pride</a:t>
          </a:r>
        </a:p>
        <a:p>
          <a:pPr marL="0" lvl="0" indent="0" algn="ctr" defTabSz="622300">
            <a:lnSpc>
              <a:spcPct val="90000"/>
            </a:lnSpc>
            <a:spcBef>
              <a:spcPct val="0"/>
            </a:spcBef>
            <a:spcAft>
              <a:spcPct val="35000"/>
            </a:spcAft>
            <a:buNone/>
          </a:pPr>
          <a:endParaRPr lang="en-GB" sz="1300" kern="1200" dirty="0"/>
        </a:p>
      </dsp:txBody>
      <dsp:txXfrm rot="10800000">
        <a:off x="0" y="2828726"/>
        <a:ext cx="4114800" cy="1697236"/>
      </dsp:txXfrm>
    </dsp:sp>
    <dsp:sp modelId="{C8882FF7-BC1B-4D92-9FCF-FBA912E1B860}">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Exemplar employment practices</a:t>
          </a:r>
        </a:p>
        <a:p>
          <a:pPr marL="0" lvl="0" indent="0" algn="ctr" defTabSz="622300">
            <a:lnSpc>
              <a:spcPct val="90000"/>
            </a:lnSpc>
            <a:spcBef>
              <a:spcPct val="0"/>
            </a:spcBef>
            <a:spcAft>
              <a:spcPct val="35000"/>
            </a:spcAft>
            <a:buNone/>
          </a:pPr>
          <a:r>
            <a:rPr lang="en-GB" sz="1400" kern="1200" dirty="0"/>
            <a:t>Listening with fascination</a:t>
          </a:r>
        </a:p>
        <a:p>
          <a:pPr marL="0" lvl="0" indent="0" algn="ctr" defTabSz="622300">
            <a:lnSpc>
              <a:spcPct val="90000"/>
            </a:lnSpc>
            <a:spcBef>
              <a:spcPct val="0"/>
            </a:spcBef>
            <a:spcAft>
              <a:spcPct val="35000"/>
            </a:spcAft>
            <a:buNone/>
          </a:pPr>
          <a:r>
            <a:rPr lang="en-GB" sz="1400" kern="1200" dirty="0"/>
            <a:t>Excellence in  two way communications</a:t>
          </a:r>
        </a:p>
        <a:p>
          <a:pPr marL="0" lvl="0" indent="0" algn="ctr" defTabSz="622300">
            <a:lnSpc>
              <a:spcPct val="90000"/>
            </a:lnSpc>
            <a:spcBef>
              <a:spcPct val="0"/>
            </a:spcBef>
            <a:spcAft>
              <a:spcPct val="35000"/>
            </a:spcAft>
            <a:buNone/>
          </a:pPr>
          <a:r>
            <a:rPr lang="en-GB" sz="1400" kern="1200" dirty="0"/>
            <a:t>Clear organisational strategy</a:t>
          </a:r>
        </a:p>
        <a:p>
          <a:pPr marL="0" lvl="0" indent="0" algn="ctr" defTabSz="622300">
            <a:lnSpc>
              <a:spcPct val="90000"/>
            </a:lnSpc>
            <a:spcBef>
              <a:spcPct val="0"/>
            </a:spcBef>
            <a:spcAft>
              <a:spcPct val="35000"/>
            </a:spcAft>
            <a:buNone/>
          </a:pPr>
          <a:r>
            <a:rPr lang="en-GB" sz="1400" kern="1200" dirty="0"/>
            <a:t>Compassionate  leadership</a:t>
          </a:r>
        </a:p>
        <a:p>
          <a:pPr marL="0" lvl="0" indent="0" algn="ctr" defTabSz="622300">
            <a:lnSpc>
              <a:spcPct val="90000"/>
            </a:lnSpc>
            <a:spcBef>
              <a:spcPct val="0"/>
            </a:spcBef>
            <a:spcAft>
              <a:spcPct val="35000"/>
            </a:spcAft>
            <a:buNone/>
          </a:pPr>
          <a:endParaRPr lang="en-GB" sz="1300" kern="1200" dirty="0"/>
        </a:p>
      </dsp:txBody>
      <dsp:txXfrm rot="-5400000">
        <a:off x="4114799" y="2828726"/>
        <a:ext cx="4114800" cy="1697236"/>
      </dsp:txXfrm>
    </dsp:sp>
    <dsp:sp modelId="{CA4C88B6-10B9-4CE0-AE66-3AC5628FA020}">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Staff Experience = Patient Experience</a:t>
          </a:r>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1BED7-379B-43C9-AE7E-5CB62BE22560}" type="datetimeFigureOut">
              <a:rPr lang="en-GB" smtClean="0"/>
              <a:t>18/06/2022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57387-9920-42B7-BDF5-550CA702DB73}" type="slidenum">
              <a:rPr lang="en-GB" smtClean="0"/>
              <a:t>‹#›</a:t>
            </a:fld>
            <a:endParaRPr lang="en-GB"/>
          </a:p>
        </p:txBody>
      </p:sp>
    </p:spTree>
    <p:extLst>
      <p:ext uri="{BB962C8B-B14F-4D97-AF65-F5344CB8AC3E}">
        <p14:creationId xmlns:p14="http://schemas.microsoft.com/office/powerpoint/2010/main" val="60057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49A6C9-9244-42CC-B20C-D7E3CF146105}" type="slidenum">
              <a:rPr lang="en-GB" smtClean="0">
                <a:latin typeface="Arial" pitchFamily="34" charset="0"/>
              </a:rPr>
              <a:pPr>
                <a:defRPr/>
              </a:pPr>
              <a:t>3</a:t>
            </a:fld>
            <a:endParaRPr lang="en-GB">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49A6C9-9244-42CC-B20C-D7E3CF146105}" type="slidenum">
              <a:rPr lang="en-GB" smtClean="0">
                <a:latin typeface="Arial" pitchFamily="34" charset="0"/>
              </a:rPr>
              <a:pPr>
                <a:defRPr/>
              </a:pPr>
              <a:t>8</a:t>
            </a:fld>
            <a:endParaRPr lang="en-GB">
              <a:latin typeface="Arial" pitchFamily="34" charset="0"/>
            </a:endParaRPr>
          </a:p>
        </p:txBody>
      </p:sp>
    </p:spTree>
    <p:extLst>
      <p:ext uri="{BB962C8B-B14F-4D97-AF65-F5344CB8AC3E}">
        <p14:creationId xmlns:p14="http://schemas.microsoft.com/office/powerpoint/2010/main" val="171544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49A6C9-9244-42CC-B20C-D7E3CF146105}" type="slidenum">
              <a:rPr lang="en-GB" smtClean="0">
                <a:latin typeface="Arial" pitchFamily="34" charset="0"/>
              </a:rPr>
              <a:pPr>
                <a:defRPr/>
              </a:pPr>
              <a:t>19</a:t>
            </a:fld>
            <a:endParaRPr lang="en-GB">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49A6C9-9244-42CC-B20C-D7E3CF146105}" type="slidenum">
              <a:rPr lang="en-GB" smtClean="0">
                <a:latin typeface="Arial" pitchFamily="34" charset="0"/>
              </a:rPr>
              <a:pPr>
                <a:defRPr/>
              </a:pPr>
              <a:t>27</a:t>
            </a:fld>
            <a:endParaRPr lang="en-GB">
              <a:latin typeface="Arial" pitchFamily="34" charset="0"/>
            </a:endParaRPr>
          </a:p>
        </p:txBody>
      </p:sp>
    </p:spTree>
    <p:extLst>
      <p:ext uri="{BB962C8B-B14F-4D97-AF65-F5344CB8AC3E}">
        <p14:creationId xmlns:p14="http://schemas.microsoft.com/office/powerpoint/2010/main" val="221079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49A6C9-9244-42CC-B20C-D7E3CF146105}" type="slidenum">
              <a:rPr lang="en-GB" smtClean="0">
                <a:latin typeface="Arial" pitchFamily="34" charset="0"/>
              </a:rPr>
              <a:pPr>
                <a:defRPr/>
              </a:pPr>
              <a:t>31</a:t>
            </a:fld>
            <a:endParaRPr lang="en-GB">
              <a:latin typeface="Arial" pitchFamily="34" charset="0"/>
            </a:endParaRPr>
          </a:p>
        </p:txBody>
      </p:sp>
    </p:spTree>
    <p:extLst>
      <p:ext uri="{BB962C8B-B14F-4D97-AF65-F5344CB8AC3E}">
        <p14:creationId xmlns:p14="http://schemas.microsoft.com/office/powerpoint/2010/main" val="405229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11560" y="4581128"/>
            <a:ext cx="7920880" cy="648072"/>
          </a:xfrm>
          <a:prstGeom prst="rect">
            <a:avLst/>
          </a:prstGeom>
        </p:spPr>
        <p:txBody>
          <a:bodyPr/>
          <a:lstStyle>
            <a:lvl1pPr algn="l">
              <a:defRPr sz="3700" b="1">
                <a:solidFill>
                  <a:srgbClr val="0070C0"/>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22807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11560" y="4581128"/>
            <a:ext cx="7920880" cy="648072"/>
          </a:xfrm>
          <a:prstGeom prst="rect">
            <a:avLst/>
          </a:prstGeom>
        </p:spPr>
        <p:txBody>
          <a:bodyPr/>
          <a:lstStyle>
            <a:lvl1pPr algn="l">
              <a:defRPr sz="3700" b="1">
                <a:solidFill>
                  <a:srgbClr val="0070C0"/>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68958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581127"/>
            <a:ext cx="7772400" cy="864097"/>
          </a:xfrm>
          <a:prstGeom prst="rect">
            <a:avLst/>
          </a:prstGeom>
        </p:spPr>
        <p:txBody>
          <a:bodyPr/>
          <a:lstStyle>
            <a:lvl1pPr algn="l">
              <a:defRPr sz="4000" b="1">
                <a:solidFill>
                  <a:srgbClr val="0070C0"/>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39552" y="5445224"/>
            <a:ext cx="6400800" cy="622920"/>
          </a:xfrm>
          <a:prstGeom prst="rect">
            <a:avLst/>
          </a:prstGeom>
        </p:spPr>
        <p:txBody>
          <a:bodyPr/>
          <a:lstStyle>
            <a:lvl1pPr marL="0" indent="0" algn="l">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60720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141439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20653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3181083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1)">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a:prstGeom prst="rect">
            <a:avLst/>
          </a:prstGeom>
        </p:spPr>
        <p:txBody>
          <a:bodyPr/>
          <a:lstStyle/>
          <a:p>
            <a:fld id="{B3D1E516-37B8-4ED4-862E-F9B32FBA8412}" type="slidenum">
              <a:rPr lang="en-GB" smtClean="0"/>
              <a:pPr/>
              <a:t>‹#›</a:t>
            </a:fld>
            <a:endParaRPr lang="en-GB" dirty="0"/>
          </a:p>
        </p:txBody>
      </p:sp>
      <p:sp>
        <p:nvSpPr>
          <p:cNvPr id="6" name="Title Placeholder 1"/>
          <p:cNvSpPr>
            <a:spLocks noGrp="1"/>
          </p:cNvSpPr>
          <p:nvPr>
            <p:ph type="title"/>
          </p:nvPr>
        </p:nvSpPr>
        <p:spPr>
          <a:xfrm>
            <a:off x="457200" y="1052736"/>
            <a:ext cx="8229600" cy="868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Text Placeholder 2"/>
          <p:cNvSpPr>
            <a:spLocks noGrp="1"/>
          </p:cNvSpPr>
          <p:nvPr>
            <p:ph idx="1"/>
          </p:nvPr>
        </p:nvSpPr>
        <p:spPr>
          <a:xfrm>
            <a:off x="457200" y="1916832"/>
            <a:ext cx="8229600" cy="42093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00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142938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02">
    <p:spTree>
      <p:nvGrpSpPr>
        <p:cNvPr id="1" name=""/>
        <p:cNvGrpSpPr/>
        <p:nvPr/>
      </p:nvGrpSpPr>
      <p:grpSpPr>
        <a:xfrm>
          <a:off x="0" y="0"/>
          <a:ext cx="0" cy="0"/>
          <a:chOff x="0" y="0"/>
          <a:chExt cx="0" cy="0"/>
        </a:xfrm>
      </p:grpSpPr>
      <p:sp>
        <p:nvSpPr>
          <p:cNvPr id="6" name="Title 7"/>
          <p:cNvSpPr>
            <a:spLocks noGrp="1"/>
          </p:cNvSpPr>
          <p:nvPr>
            <p:ph type="title"/>
          </p:nvPr>
        </p:nvSpPr>
        <p:spPr>
          <a:xfrm>
            <a:off x="251520" y="476672"/>
            <a:ext cx="8640960" cy="720080"/>
          </a:xfrm>
        </p:spPr>
        <p:txBody>
          <a:bodyPr>
            <a:noAutofit/>
          </a:bodyPr>
          <a:lstStyle>
            <a:lvl1pPr algn="l">
              <a:defRPr sz="3700" b="1">
                <a:solidFill>
                  <a:srgbClr val="0070C0"/>
                </a:solidFill>
                <a:latin typeface="Arial" pitchFamily="34" charset="0"/>
                <a:cs typeface="Arial" pitchFamily="34" charset="0"/>
              </a:defRPr>
            </a:lvl1pPr>
          </a:lstStyle>
          <a:p>
            <a:r>
              <a:rPr lang="en-US"/>
              <a:t>Click to edit Master title style</a:t>
            </a:r>
            <a:endParaRPr lang="en-GB" dirty="0"/>
          </a:p>
        </p:txBody>
      </p:sp>
      <p:sp>
        <p:nvSpPr>
          <p:cNvPr id="7" name="Picture Placeholder 6"/>
          <p:cNvSpPr>
            <a:spLocks noGrp="1"/>
          </p:cNvSpPr>
          <p:nvPr>
            <p:ph type="pic" sz="quarter" idx="10"/>
          </p:nvPr>
        </p:nvSpPr>
        <p:spPr>
          <a:xfrm>
            <a:off x="1295400" y="1773238"/>
            <a:ext cx="6553200" cy="4464050"/>
          </a:xfrm>
        </p:spPr>
        <p:txBody>
          <a:bodyPr rtlCol="0">
            <a:normAutofit/>
          </a:bodyPr>
          <a:lstStyle>
            <a:lvl1pPr>
              <a:defRPr sz="280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241810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79912" y="4941168"/>
            <a:ext cx="4824338" cy="1008667"/>
          </a:xfrm>
          <a:prstGeom prst="rect">
            <a:avLst/>
          </a:prstGeom>
        </p:spPr>
        <p:txBody>
          <a:bodyPr/>
          <a:lstStyle>
            <a:lvl1pPr marL="0" indent="0" algn="r">
              <a:buNone/>
              <a:defRPr sz="2800" b="1">
                <a:solidFill>
                  <a:srgbClr val="0070C0"/>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23666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581127"/>
            <a:ext cx="7772400" cy="864097"/>
          </a:xfrm>
          <a:prstGeom prst="rect">
            <a:avLst/>
          </a:prstGeom>
        </p:spPr>
        <p:txBody>
          <a:bodyPr/>
          <a:lstStyle>
            <a:lvl1pPr algn="l">
              <a:defRPr sz="4000" b="1">
                <a:solidFill>
                  <a:srgbClr val="0070C0"/>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39552" y="5445224"/>
            <a:ext cx="6400800" cy="622920"/>
          </a:xfrm>
          <a:prstGeom prst="rect">
            <a:avLst/>
          </a:prstGeom>
        </p:spPr>
        <p:txBody>
          <a:bodyPr/>
          <a:lstStyle>
            <a:lvl1pPr marL="0" indent="0" algn="l">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60720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141439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20653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318108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1)">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a:prstGeom prst="rect">
            <a:avLst/>
          </a:prstGeom>
        </p:spPr>
        <p:txBody>
          <a:bodyPr/>
          <a:lstStyle/>
          <a:p>
            <a:fld id="{B3D1E516-37B8-4ED4-862E-F9B32FBA8412}" type="slidenum">
              <a:rPr lang="en-GB" smtClean="0"/>
              <a:pPr/>
              <a:t>‹#›</a:t>
            </a:fld>
            <a:endParaRPr lang="en-GB" dirty="0"/>
          </a:p>
        </p:txBody>
      </p:sp>
      <p:sp>
        <p:nvSpPr>
          <p:cNvPr id="6" name="Title Placeholder 1"/>
          <p:cNvSpPr>
            <a:spLocks noGrp="1"/>
          </p:cNvSpPr>
          <p:nvPr>
            <p:ph type="title"/>
          </p:nvPr>
        </p:nvSpPr>
        <p:spPr>
          <a:xfrm>
            <a:off x="457200" y="1052736"/>
            <a:ext cx="8229600" cy="868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Text Placeholder 2"/>
          <p:cNvSpPr>
            <a:spLocks noGrp="1"/>
          </p:cNvSpPr>
          <p:nvPr>
            <p:ph idx="1"/>
          </p:nvPr>
        </p:nvSpPr>
        <p:spPr>
          <a:xfrm>
            <a:off x="457200" y="1916832"/>
            <a:ext cx="8229600" cy="42093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0065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492D93-835C-44E5-A828-6519F87D243E}" type="datetimeFigureOut">
              <a:rPr lang="en-GB" smtClean="0"/>
              <a:t>18/06/2022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FFFA18-E678-4681-A289-FBE0D6F018CD}" type="slidenum">
              <a:rPr lang="en-GB" smtClean="0"/>
              <a:t>‹#›</a:t>
            </a:fld>
            <a:endParaRPr lang="en-GB"/>
          </a:p>
        </p:txBody>
      </p:sp>
    </p:spTree>
    <p:extLst>
      <p:ext uri="{BB962C8B-B14F-4D97-AF65-F5344CB8AC3E}">
        <p14:creationId xmlns:p14="http://schemas.microsoft.com/office/powerpoint/2010/main" val="290883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95470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a:prstGeom prst="rect">
            <a:avLst/>
          </a:prstGeo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a:t>Click to edit Master text styles</a:t>
            </a:r>
          </a:p>
        </p:txBody>
      </p:sp>
      <p:sp>
        <p:nvSpPr>
          <p:cNvPr id="4" name="Title 7"/>
          <p:cNvSpPr>
            <a:spLocks noGrp="1"/>
          </p:cNvSpPr>
          <p:nvPr>
            <p:ph type="title"/>
          </p:nvPr>
        </p:nvSpPr>
        <p:spPr>
          <a:xfrm>
            <a:off x="251520" y="1124744"/>
            <a:ext cx="8640960" cy="720080"/>
          </a:xfrm>
          <a:prstGeom prst="rect">
            <a:avLst/>
          </a:prstGeom>
        </p:spPr>
        <p:txBody>
          <a:bodyPr>
            <a:noAutofit/>
          </a:bodyPr>
          <a:lstStyle>
            <a:lvl1pPr algn="l">
              <a:defRPr sz="3700" b="1">
                <a:solidFill>
                  <a:srgbClr val="0070C0"/>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8665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42A9F1-30E2-49A9-9F74-082CB7543379}" type="datetimeFigureOut">
              <a:rPr lang="en-GB"/>
              <a:pPr>
                <a:defRPr/>
              </a:pPr>
              <a:t>18/06/2022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C8C4D9-3259-43ED-B476-AD91CBD5EB94}" type="slidenum">
              <a:rPr lang="en-GB"/>
              <a:pPr>
                <a:defRPr/>
              </a:pPr>
              <a:t>‹#›</a:t>
            </a:fld>
            <a:endParaRPr lang="en-GB" dirty="0"/>
          </a:p>
        </p:txBody>
      </p:sp>
      <p:pic>
        <p:nvPicPr>
          <p:cNvPr id="2055" name="Picture 2" descr="\\BLU-SVR-01\Data\Studio Transfer Folder\ppjpgs\PP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9" r:id="rId3"/>
    <p:sldLayoutId id="2147483680" r:id="rId4"/>
    <p:sldLayoutId id="2147483681" r:id="rId5"/>
    <p:sldLayoutId id="2147483682" r:id="rId6"/>
    <p:sldLayoutId id="2147483683" r:id="rId7"/>
    <p:sldLayoutId id="2147483684"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36D94A-F935-48E0-A396-263C8E87B13C}" type="datetimeFigureOut">
              <a:rPr lang="en-GB"/>
              <a:pPr>
                <a:defRPr/>
              </a:pPr>
              <a:t>18/06/2022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A4DDAA-2D3E-4241-990C-A8EB7C651E82}" type="slidenum">
              <a:rPr lang="en-GB"/>
              <a:pPr>
                <a:defRPr/>
              </a:pPr>
              <a:t>‹#›</a:t>
            </a:fld>
            <a:endParaRPr lang="en-GB" dirty="0"/>
          </a:p>
        </p:txBody>
      </p:sp>
      <p:pic>
        <p:nvPicPr>
          <p:cNvPr id="4103" name="Picture 6" descr="PP 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5FA0F7-375B-4DD0-9783-266EDC645C7B}" type="datetimeFigureOut">
              <a:rPr lang="en-GB"/>
              <a:pPr>
                <a:defRPr/>
              </a:pPr>
              <a:t>18/06/2022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FB9173-5A0B-4D16-B5B5-3C0BA9D5CD47}" type="slidenum">
              <a:rPr lang="en-GB"/>
              <a:pPr>
                <a:defRPr/>
              </a:pPr>
              <a:t>‹#›</a:t>
            </a:fld>
            <a:endParaRPr lang="en-GB" dirty="0"/>
          </a:p>
        </p:txBody>
      </p:sp>
      <p:pic>
        <p:nvPicPr>
          <p:cNvPr id="5127" name="Picture 6" descr="PP 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ededucate.co.uk/to-err-is-human-surviving-humanity"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www.bma.org.uk/connecting-doctors/b/work/posts/nhs-performance-investigations-a-serious-risk-but-little-known"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thical-guidance/ethical-guidance-for-doctors/good-medical-practice" TargetMode="External"/><Relationship Id="rId2" Type="http://schemas.openxmlformats.org/officeDocument/2006/relationships/hyperlink" Target="https://www.gmc-uk.org/-/media/documents/DC9089_Referal_Guidance.pdf_66767403.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4680520" cy="864097"/>
          </a:xfrm>
        </p:spPr>
        <p:txBody>
          <a:bodyPr>
            <a:noAutofit/>
          </a:bodyPr>
          <a:lstStyle/>
          <a:p>
            <a:r>
              <a:rPr lang="en-US" b="1" dirty="0">
                <a:solidFill>
                  <a:schemeClr val="bg1"/>
                </a:solidFill>
              </a:rPr>
              <a:t>Managing &amp; Supporting Doctors in Difficulty</a:t>
            </a:r>
            <a:endParaRPr lang="en-GB" dirty="0">
              <a:solidFill>
                <a:schemeClr val="bg1"/>
              </a:solidFill>
            </a:endParaRPr>
          </a:p>
        </p:txBody>
      </p:sp>
      <p:sp>
        <p:nvSpPr>
          <p:cNvPr id="3" name="Subtitle 2"/>
          <p:cNvSpPr>
            <a:spLocks noGrp="1"/>
          </p:cNvSpPr>
          <p:nvPr>
            <p:ph type="subTitle" idx="1"/>
          </p:nvPr>
        </p:nvSpPr>
        <p:spPr>
          <a:xfrm>
            <a:off x="539552" y="4437112"/>
            <a:ext cx="6400800" cy="622920"/>
          </a:xfrm>
        </p:spPr>
        <p:txBody>
          <a:bodyPr>
            <a:noAutofit/>
          </a:bodyPr>
          <a:lstStyle/>
          <a:p>
            <a:r>
              <a:rPr lang="en-GB" sz="2000" b="1" dirty="0"/>
              <a:t>Dr Jeremy </a:t>
            </a:r>
            <a:r>
              <a:rPr lang="en-GB" sz="2000" b="1" dirty="0" err="1"/>
              <a:t>Rushmer</a:t>
            </a:r>
            <a:endParaRPr lang="en-GB" sz="2000" dirty="0"/>
          </a:p>
          <a:p>
            <a:r>
              <a:rPr lang="en-GB" sz="2000" dirty="0"/>
              <a:t>Executive Medical Director</a:t>
            </a:r>
          </a:p>
          <a:p>
            <a:r>
              <a:rPr lang="en-GB" sz="2000" dirty="0"/>
              <a:t>Northumbria Healthcare NHS Foundation Trust</a:t>
            </a:r>
            <a:br>
              <a:rPr lang="en-GB" sz="2000" dirty="0"/>
            </a:br>
            <a:r>
              <a:rPr lang="en-GB" sz="2000" dirty="0"/>
              <a:t>@</a:t>
            </a:r>
            <a:r>
              <a:rPr lang="en-GB" sz="2000" dirty="0" err="1"/>
              <a:t>jeremyrushmer</a:t>
            </a:r>
            <a:endParaRPr lang="en-GB" sz="2000" dirty="0"/>
          </a:p>
          <a:p>
            <a:endParaRPr lang="en-GB" sz="2000" dirty="0"/>
          </a:p>
        </p:txBody>
      </p:sp>
    </p:spTree>
    <p:extLst>
      <p:ext uri="{BB962C8B-B14F-4D97-AF65-F5344CB8AC3E}">
        <p14:creationId xmlns:p14="http://schemas.microsoft.com/office/powerpoint/2010/main" val="267409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8958"/>
          </a:xfrm>
        </p:spPr>
        <p:txBody>
          <a:bodyPr/>
          <a:lstStyle/>
          <a:p>
            <a:endParaRPr lang="en-GB" dirty="0"/>
          </a:p>
        </p:txBody>
      </p:sp>
      <p:sp>
        <p:nvSpPr>
          <p:cNvPr id="3" name="Content Placeholder 2"/>
          <p:cNvSpPr>
            <a:spLocks noGrp="1"/>
          </p:cNvSpPr>
          <p:nvPr>
            <p:ph idx="1"/>
          </p:nvPr>
        </p:nvSpPr>
        <p:spPr>
          <a:xfrm>
            <a:off x="457200" y="1268760"/>
            <a:ext cx="8229600" cy="4857403"/>
          </a:xfrm>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1" y="0"/>
            <a:ext cx="9260742" cy="692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59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latin typeface="Arial" panose="020B0604020202020204" pitchFamily="34" charset="0"/>
                <a:cs typeface="Arial" panose="020B0604020202020204" pitchFamily="34" charset="0"/>
              </a:rPr>
              <a:t>Difficult Doctors</a:t>
            </a:r>
          </a:p>
        </p:txBody>
      </p:sp>
      <p:sp>
        <p:nvSpPr>
          <p:cNvPr id="3" name="Content Placeholder 2"/>
          <p:cNvSpPr>
            <a:spLocks noGrp="1"/>
          </p:cNvSpPr>
          <p:nvPr>
            <p:ph idx="1"/>
          </p:nvPr>
        </p:nvSpPr>
        <p:spPr/>
        <p:txBody>
          <a:bodyPr>
            <a:normAutofit lnSpcReduction="10000"/>
          </a:bodyPr>
          <a:lstStyle/>
          <a:p>
            <a:r>
              <a:rPr lang="en-GB" dirty="0">
                <a:latin typeface="Arial" panose="020B0604020202020204" pitchFamily="34" charset="0"/>
                <a:cs typeface="Arial" panose="020B0604020202020204" pitchFamily="34" charset="0"/>
              </a:rPr>
              <a:t>There is a very clear route from being a difficult doctor to a doctor in difficulty</a:t>
            </a:r>
          </a:p>
          <a:p>
            <a:r>
              <a:rPr lang="en-GB" dirty="0">
                <a:latin typeface="Arial" panose="020B0604020202020204" pitchFamily="34" charset="0"/>
                <a:cs typeface="Arial" panose="020B0604020202020204" pitchFamily="34" charset="0"/>
              </a:rPr>
              <a:t>The link between effective team working and good patient outcomes has been established by Prof Michael West</a:t>
            </a:r>
          </a:p>
          <a:p>
            <a:r>
              <a:rPr lang="en-GB" dirty="0">
                <a:latin typeface="Arial" panose="020B0604020202020204" pitchFamily="34" charset="0"/>
                <a:cs typeface="Arial" panose="020B0604020202020204" pitchFamily="34" charset="0"/>
              </a:rPr>
              <a:t>Effective teams rely on the facilitation of good behaviours – ‘Collective Leadership’ skillset, based around inclusivity and compassion</a:t>
            </a:r>
          </a:p>
        </p:txBody>
      </p:sp>
    </p:spTree>
    <p:extLst>
      <p:ext uri="{BB962C8B-B14F-4D97-AF65-F5344CB8AC3E}">
        <p14:creationId xmlns:p14="http://schemas.microsoft.com/office/powerpoint/2010/main" val="290859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4664"/>
            <a:ext cx="4559422" cy="605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0"/>
            <a:ext cx="4990302" cy="68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547664" y="980728"/>
            <a:ext cx="6408712"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800" dirty="0"/>
              <a:t>The values and rules are what set your moral compass </a:t>
            </a:r>
          </a:p>
          <a:p>
            <a:pPr marL="285750" indent="-285750">
              <a:buFont typeface="Arial" panose="020B0604020202020204" pitchFamily="34" charset="0"/>
              <a:buChar char="•"/>
            </a:pPr>
            <a:r>
              <a:rPr lang="en-GB" sz="2800" dirty="0"/>
              <a:t>To navigate your organisation must ensure there is reliable, visible  feedback against these values from all staff and patients</a:t>
            </a:r>
          </a:p>
          <a:p>
            <a:pPr marL="285750" indent="-285750">
              <a:buFont typeface="Arial" panose="020B0604020202020204" pitchFamily="34" charset="0"/>
              <a:buChar char="•"/>
            </a:pPr>
            <a:r>
              <a:rPr lang="en-GB" sz="2800" dirty="0"/>
              <a:t>Align everyone's expectations</a:t>
            </a:r>
          </a:p>
        </p:txBody>
      </p:sp>
    </p:spTree>
    <p:extLst>
      <p:ext uri="{BB962C8B-B14F-4D97-AF65-F5344CB8AC3E}">
        <p14:creationId xmlns:p14="http://schemas.microsoft.com/office/powerpoint/2010/main" val="1296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8958"/>
          </a:xfrm>
        </p:spPr>
        <p:txBody>
          <a:bodyPr/>
          <a:lstStyle/>
          <a:p>
            <a:pPr algn="l"/>
            <a:r>
              <a:rPr lang="en-GB" dirty="0">
                <a:latin typeface="Arial" panose="020B0604020202020204" pitchFamily="34" charset="0"/>
                <a:cs typeface="Arial" panose="020B0604020202020204" pitchFamily="34" charset="0"/>
              </a:rPr>
              <a:t>Zero Tolerance</a:t>
            </a:r>
          </a:p>
        </p:txBody>
      </p:sp>
      <p:sp>
        <p:nvSpPr>
          <p:cNvPr id="3" name="Content Placeholder 2"/>
          <p:cNvSpPr>
            <a:spLocks noGrp="1"/>
          </p:cNvSpPr>
          <p:nvPr>
            <p:ph idx="1"/>
          </p:nvPr>
        </p:nvSpPr>
        <p:spPr>
          <a:xfrm>
            <a:off x="457200" y="1412776"/>
            <a:ext cx="8229600" cy="5040560"/>
          </a:xfrm>
        </p:spPr>
        <p:txBody>
          <a:bodyPr>
            <a:normAutofit fontScale="92500" lnSpcReduction="10000"/>
          </a:bodyPr>
          <a:lstStyle/>
          <a:p>
            <a:r>
              <a:rPr lang="en-GB" dirty="0">
                <a:latin typeface="Arial" panose="020B0604020202020204" pitchFamily="34" charset="0"/>
                <a:cs typeface="Arial" panose="020B0604020202020204" pitchFamily="34" charset="0"/>
              </a:rPr>
              <a:t>Lt. General David Morrison</a:t>
            </a:r>
          </a:p>
          <a:p>
            <a:r>
              <a:rPr lang="en-GB" dirty="0">
                <a:latin typeface="Arial" panose="020B0604020202020204" pitchFamily="34" charset="0"/>
                <a:cs typeface="Arial" panose="020B0604020202020204" pitchFamily="34" charset="0"/>
              </a:rPr>
              <a:t>Chief of Army (Australia) 2011-2015</a:t>
            </a:r>
          </a:p>
          <a:p>
            <a:r>
              <a:rPr lang="en-GB" dirty="0">
                <a:latin typeface="Arial" panose="020B0604020202020204" pitchFamily="34" charset="0"/>
                <a:cs typeface="Arial" panose="020B0604020202020204" pitchFamily="34" charset="0"/>
              </a:rPr>
              <a:t>Australian of the Year 2016</a:t>
            </a:r>
          </a:p>
          <a:p>
            <a:pPr marL="0" indent="0">
              <a:buNone/>
            </a:pPr>
            <a:r>
              <a:rPr lang="en-GB" b="1" dirty="0">
                <a:latin typeface="Arial" panose="020B0604020202020204" pitchFamily="34" charset="0"/>
                <a:cs typeface="Arial" panose="020B0604020202020204" pitchFamily="34" charset="0"/>
              </a:rPr>
              <a:t>2013</a:t>
            </a:r>
          </a:p>
          <a:p>
            <a:pPr marL="0" indent="0">
              <a:buNone/>
            </a:pPr>
            <a:r>
              <a:rPr lang="en-GB" dirty="0">
                <a:latin typeface="Arial" panose="020B0604020202020204" pitchFamily="34" charset="0"/>
                <a:cs typeface="Arial" panose="020B0604020202020204" pitchFamily="34" charset="0"/>
              </a:rPr>
              <a:t>“The standard you walk past is the standard you accept”</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Don’t tell 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something you don’t want me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act on</a:t>
            </a:r>
          </a:p>
        </p:txBody>
      </p:sp>
      <p:pic>
        <p:nvPicPr>
          <p:cNvPr id="2050" name="Picture 2" descr="H:\Gen David Morri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8568" y="4077072"/>
            <a:ext cx="3668538" cy="206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84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8958"/>
          </a:xfrm>
        </p:spPr>
        <p:txBody>
          <a:bodyPr/>
          <a:lstStyle/>
          <a:p>
            <a:endParaRPr lang="en-GB" dirty="0"/>
          </a:p>
        </p:txBody>
      </p:sp>
      <p:sp>
        <p:nvSpPr>
          <p:cNvPr id="3" name="Content Placeholder 2"/>
          <p:cNvSpPr>
            <a:spLocks noGrp="1"/>
          </p:cNvSpPr>
          <p:nvPr>
            <p:ph idx="1"/>
          </p:nvPr>
        </p:nvSpPr>
        <p:spPr>
          <a:xfrm>
            <a:off x="457200" y="1268760"/>
            <a:ext cx="8229600" cy="4857403"/>
          </a:xfrm>
        </p:spPr>
        <p:txBody>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6" y="-18354"/>
            <a:ext cx="9205016" cy="689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09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8958"/>
          </a:xfrm>
        </p:spPr>
        <p:txBody>
          <a:bodyPr/>
          <a:lstStyle/>
          <a:p>
            <a:endParaRPr lang="en-GB" dirty="0"/>
          </a:p>
        </p:txBody>
      </p:sp>
      <p:sp>
        <p:nvSpPr>
          <p:cNvPr id="3" name="Content Placeholder 2"/>
          <p:cNvSpPr>
            <a:spLocks noGrp="1"/>
          </p:cNvSpPr>
          <p:nvPr>
            <p:ph idx="1"/>
          </p:nvPr>
        </p:nvSpPr>
        <p:spPr>
          <a:xfrm>
            <a:off x="457200" y="1268760"/>
            <a:ext cx="8229600" cy="4857403"/>
          </a:xfrm>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1" y="-42096"/>
            <a:ext cx="9200126" cy="690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30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8958"/>
          </a:xfrm>
        </p:spPr>
        <p:txBody>
          <a:bodyPr/>
          <a:lstStyle/>
          <a:p>
            <a:endParaRPr lang="en-GB" dirty="0"/>
          </a:p>
        </p:txBody>
      </p:sp>
      <p:sp>
        <p:nvSpPr>
          <p:cNvPr id="3" name="Content Placeholder 2"/>
          <p:cNvSpPr>
            <a:spLocks noGrp="1"/>
          </p:cNvSpPr>
          <p:nvPr>
            <p:ph idx="1"/>
          </p:nvPr>
        </p:nvSpPr>
        <p:spPr>
          <a:xfrm>
            <a:off x="457200" y="1268760"/>
            <a:ext cx="8229600" cy="4857403"/>
          </a:xfrm>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8" y="20582"/>
            <a:ext cx="8972848" cy="672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021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2D352E-C182-4555-9594-EE5E786CB453}"/>
              </a:ext>
            </a:extLst>
          </p:cNvPr>
          <p:cNvPicPr>
            <a:picLocks noChangeAspect="1"/>
          </p:cNvPicPr>
          <p:nvPr/>
        </p:nvPicPr>
        <p:blipFill>
          <a:blip r:embed="rId2"/>
          <a:stretch>
            <a:fillRect/>
          </a:stretch>
        </p:blipFill>
        <p:spPr>
          <a:xfrm>
            <a:off x="447608" y="0"/>
            <a:ext cx="8248783" cy="6858000"/>
          </a:xfrm>
          <a:prstGeom prst="rect">
            <a:avLst/>
          </a:prstGeom>
        </p:spPr>
      </p:pic>
      <p:pic>
        <p:nvPicPr>
          <p:cNvPr id="5" name="Picture 4">
            <a:extLst>
              <a:ext uri="{FF2B5EF4-FFF2-40B4-BE49-F238E27FC236}">
                <a16:creationId xmlns:a16="http://schemas.microsoft.com/office/drawing/2014/main" id="{40C09CC2-F1ED-4CB2-97C8-49FECD02E477}"/>
              </a:ext>
            </a:extLst>
          </p:cNvPr>
          <p:cNvPicPr>
            <a:picLocks noChangeAspect="1"/>
          </p:cNvPicPr>
          <p:nvPr/>
        </p:nvPicPr>
        <p:blipFill>
          <a:blip r:embed="rId3"/>
          <a:stretch>
            <a:fillRect/>
          </a:stretch>
        </p:blipFill>
        <p:spPr>
          <a:xfrm>
            <a:off x="6824183" y="1992196"/>
            <a:ext cx="1872208" cy="1526256"/>
          </a:xfrm>
          <a:prstGeom prst="rect">
            <a:avLst/>
          </a:prstGeom>
        </p:spPr>
      </p:pic>
    </p:spTree>
    <p:extLst>
      <p:ext uri="{BB962C8B-B14F-4D97-AF65-F5344CB8AC3E}">
        <p14:creationId xmlns:p14="http://schemas.microsoft.com/office/powerpoint/2010/main" val="408975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1143000"/>
          </a:xfrm>
        </p:spPr>
        <p:txBody>
          <a:bodyPr>
            <a:normAutofit/>
          </a:bodyPr>
          <a:lstStyle/>
          <a:p>
            <a:pPr algn="l"/>
            <a:r>
              <a:rPr lang="en-GB" sz="3200" dirty="0">
                <a:latin typeface="Arial" panose="020B0604020202020204" pitchFamily="34" charset="0"/>
                <a:cs typeface="Arial" panose="020B0604020202020204" pitchFamily="34" charset="0"/>
              </a:rPr>
              <a:t>Northumbria Consultant Selection</a:t>
            </a:r>
          </a:p>
        </p:txBody>
      </p:sp>
      <p:sp>
        <p:nvSpPr>
          <p:cNvPr id="5" name="Content Placeholder 4"/>
          <p:cNvSpPr>
            <a:spLocks noGrp="1"/>
          </p:cNvSpPr>
          <p:nvPr>
            <p:ph sz="half" idx="1"/>
          </p:nvPr>
        </p:nvSpPr>
        <p:spPr>
          <a:xfrm>
            <a:off x="467544" y="2564904"/>
            <a:ext cx="4038600" cy="3960440"/>
          </a:xfrm>
        </p:spPr>
        <p:txBody>
          <a:bodyPr/>
          <a:lstStyle/>
          <a:p>
            <a:pPr marL="514350" indent="-514350">
              <a:buFont typeface="+mj-lt"/>
              <a:buAutoNum type="arabicPeriod"/>
            </a:pPr>
            <a:r>
              <a:rPr lang="en-GB" sz="2400" dirty="0">
                <a:latin typeface="Arial" panose="020B0604020202020204" pitchFamily="34" charset="0"/>
                <a:cs typeface="Arial" panose="020B0604020202020204" pitchFamily="34" charset="0"/>
              </a:rPr>
              <a:t>Empathy &amp; Sensitivity</a:t>
            </a:r>
          </a:p>
          <a:p>
            <a:pPr marL="514350" indent="-514350">
              <a:buFont typeface="+mj-lt"/>
              <a:buAutoNum type="arabicPeriod"/>
            </a:pPr>
            <a:r>
              <a:rPr lang="en-GB" sz="2400" dirty="0">
                <a:latin typeface="Arial" panose="020B0604020202020204" pitchFamily="34" charset="0"/>
                <a:cs typeface="Arial" panose="020B0604020202020204" pitchFamily="34" charset="0"/>
              </a:rPr>
              <a:t>Communication &amp; Influencing</a:t>
            </a:r>
          </a:p>
          <a:p>
            <a:pPr marL="514350" indent="-514350">
              <a:buFont typeface="+mj-lt"/>
              <a:buAutoNum type="arabicPeriod"/>
            </a:pPr>
            <a:r>
              <a:rPr lang="en-GB" sz="2400" dirty="0">
                <a:latin typeface="Arial" panose="020B0604020202020204" pitchFamily="34" charset="0"/>
                <a:cs typeface="Arial" panose="020B0604020202020204" pitchFamily="34" charset="0"/>
              </a:rPr>
              <a:t>Personal Organisation</a:t>
            </a:r>
          </a:p>
          <a:p>
            <a:pPr marL="514350" indent="-514350">
              <a:buFont typeface="+mj-lt"/>
              <a:buAutoNum type="arabicPeriod"/>
            </a:pPr>
            <a:r>
              <a:rPr lang="en-GB" sz="2400" dirty="0">
                <a:latin typeface="Arial" panose="020B0604020202020204" pitchFamily="34" charset="0"/>
                <a:cs typeface="Arial" panose="020B0604020202020204" pitchFamily="34" charset="0"/>
              </a:rPr>
              <a:t>Coping with pressure</a:t>
            </a:r>
          </a:p>
          <a:p>
            <a:pPr marL="514350" indent="-514350">
              <a:buFont typeface="+mj-lt"/>
              <a:buAutoNum type="arabicPeriod"/>
            </a:pPr>
            <a:r>
              <a:rPr lang="en-GB" sz="2400" dirty="0">
                <a:latin typeface="Arial" panose="020B0604020202020204" pitchFamily="34" charset="0"/>
                <a:cs typeface="Arial" panose="020B0604020202020204" pitchFamily="34" charset="0"/>
              </a:rPr>
              <a:t>Team Working</a:t>
            </a:r>
          </a:p>
          <a:p>
            <a:pPr marL="514350" indent="-514350">
              <a:buFont typeface="+mj-lt"/>
              <a:buAutoNum type="arabicPeriod"/>
            </a:pPr>
            <a:r>
              <a:rPr lang="en-GB" sz="2400" dirty="0">
                <a:latin typeface="Arial" panose="020B0604020202020204" pitchFamily="34" charset="0"/>
                <a:cs typeface="Arial" panose="020B0604020202020204" pitchFamily="34" charset="0"/>
              </a:rPr>
              <a:t>Openness, Learning &amp; Self Awareness</a:t>
            </a:r>
          </a:p>
        </p:txBody>
      </p:sp>
      <p:sp>
        <p:nvSpPr>
          <p:cNvPr id="6" name="Content Placeholder 5"/>
          <p:cNvSpPr>
            <a:spLocks noGrp="1"/>
          </p:cNvSpPr>
          <p:nvPr>
            <p:ph sz="half" idx="2"/>
          </p:nvPr>
        </p:nvSpPr>
        <p:spPr>
          <a:xfrm>
            <a:off x="4644008" y="2564904"/>
            <a:ext cx="4038600" cy="3960440"/>
          </a:xfrm>
        </p:spPr>
        <p:txBody>
          <a:bodyPr/>
          <a:lstStyle/>
          <a:p>
            <a:pPr marL="514350" indent="-514350">
              <a:buFont typeface="+mj-lt"/>
              <a:buAutoNum type="arabicPeriod" startAt="7"/>
            </a:pPr>
            <a:r>
              <a:rPr lang="en-GB" sz="2400" dirty="0">
                <a:latin typeface="Arial" panose="020B0604020202020204" pitchFamily="34" charset="0"/>
                <a:cs typeface="Arial" panose="020B0604020202020204" pitchFamily="34" charset="0"/>
              </a:rPr>
              <a:t>Leading &amp; Managing</a:t>
            </a:r>
          </a:p>
          <a:p>
            <a:pPr marL="514350" indent="-514350">
              <a:buFont typeface="+mj-lt"/>
              <a:buAutoNum type="arabicPeriod" startAt="7"/>
            </a:pPr>
            <a:r>
              <a:rPr lang="en-GB" sz="2400" dirty="0">
                <a:latin typeface="Arial" panose="020B0604020202020204" pitchFamily="34" charset="0"/>
                <a:cs typeface="Arial" panose="020B0604020202020204" pitchFamily="34" charset="0"/>
              </a:rPr>
              <a:t>Organisational awareness &amp; commitment</a:t>
            </a:r>
          </a:p>
          <a:p>
            <a:pPr marL="514350" indent="-514350">
              <a:buFont typeface="+mj-lt"/>
              <a:buAutoNum type="arabicPeriod" startAt="7"/>
            </a:pPr>
            <a:r>
              <a:rPr lang="en-GB" sz="2400" dirty="0">
                <a:latin typeface="Arial" panose="020B0604020202020204" pitchFamily="34" charset="0"/>
                <a:cs typeface="Arial" panose="020B0604020202020204" pitchFamily="34" charset="0"/>
              </a:rPr>
              <a:t>Decision Making</a:t>
            </a:r>
          </a:p>
          <a:p>
            <a:pPr marL="514350" indent="-514350">
              <a:buFont typeface="+mj-lt"/>
              <a:buAutoNum type="arabicPeriod" startAt="7"/>
            </a:pPr>
            <a:r>
              <a:rPr lang="en-GB" sz="2400" dirty="0">
                <a:latin typeface="Arial" panose="020B0604020202020204" pitchFamily="34" charset="0"/>
                <a:cs typeface="Arial" panose="020B0604020202020204" pitchFamily="34" charset="0"/>
              </a:rPr>
              <a:t>Teaching</a:t>
            </a:r>
          </a:p>
          <a:p>
            <a:pPr marL="514350" indent="-514350">
              <a:buFont typeface="+mj-lt"/>
              <a:buAutoNum type="arabicPeriod" startAt="7"/>
            </a:pPr>
            <a:r>
              <a:rPr lang="en-GB" sz="2400" dirty="0">
                <a:latin typeface="Arial" panose="020B0604020202020204" pitchFamily="34" charset="0"/>
                <a:cs typeface="Arial" panose="020B0604020202020204" pitchFamily="34" charset="0"/>
              </a:rPr>
              <a:t>Clinical Capability</a:t>
            </a:r>
          </a:p>
          <a:p>
            <a:pPr marL="514350" indent="-514350">
              <a:buFont typeface="+mj-lt"/>
              <a:buAutoNum type="arabicPeriod" startAt="7"/>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06649" y="1381418"/>
            <a:ext cx="8768362" cy="954107"/>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Psychometric Testing, Clinical Assessment Centres &amp;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Competency based interview: </a:t>
            </a:r>
          </a:p>
        </p:txBody>
      </p:sp>
    </p:spTree>
    <p:extLst>
      <p:ext uri="{BB962C8B-B14F-4D97-AF65-F5344CB8AC3E}">
        <p14:creationId xmlns:p14="http://schemas.microsoft.com/office/powerpoint/2010/main" val="263597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wannas1\atjru\My Pictures\pexels-mountain photo-417173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0"/>
            <a:ext cx="9201302" cy="6898074"/>
          </a:xfrm>
          <a:prstGeom prst="rect">
            <a:avLst/>
          </a:prstGeom>
          <a:noFill/>
          <a:extLst>
            <a:ext uri="{909E8E84-426E-40DD-AFC4-6F175D3DCCD1}">
              <a14:hiddenFill xmlns:a14="http://schemas.microsoft.com/office/drawing/2010/main">
                <a:solidFill>
                  <a:srgbClr val="FFFFFF"/>
                </a:solidFill>
              </a14:hiddenFill>
            </a:ext>
          </a:extLst>
        </p:spPr>
      </p:pic>
      <p:sp>
        <p:nvSpPr>
          <p:cNvPr id="16" name="Line Callout 2 15"/>
          <p:cNvSpPr/>
          <p:nvPr/>
        </p:nvSpPr>
        <p:spPr>
          <a:xfrm>
            <a:off x="6808287" y="5733256"/>
            <a:ext cx="2304256" cy="409798"/>
          </a:xfrm>
          <a:prstGeom prst="borderCallout2">
            <a:avLst>
              <a:gd name="adj1" fmla="val 18750"/>
              <a:gd name="adj2" fmla="val -8333"/>
              <a:gd name="adj3" fmla="val 18750"/>
              <a:gd name="adj4" fmla="val -16667"/>
              <a:gd name="adj5" fmla="val -242909"/>
              <a:gd name="adj6" fmla="val -37445"/>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Appraisal </a:t>
            </a:r>
            <a:r>
              <a:rPr lang="en-GB" dirty="0" err="1"/>
              <a:t>inc</a:t>
            </a:r>
            <a:r>
              <a:rPr lang="en-GB" dirty="0"/>
              <a:t> 360</a:t>
            </a:r>
          </a:p>
        </p:txBody>
      </p:sp>
      <p:sp>
        <p:nvSpPr>
          <p:cNvPr id="17" name="Line Callout 2 16"/>
          <p:cNvSpPr/>
          <p:nvPr/>
        </p:nvSpPr>
        <p:spPr>
          <a:xfrm>
            <a:off x="6839744" y="3790391"/>
            <a:ext cx="2304256" cy="409798"/>
          </a:xfrm>
          <a:prstGeom prst="borderCallout2">
            <a:avLst>
              <a:gd name="adj1" fmla="val 18750"/>
              <a:gd name="adj2" fmla="val -8333"/>
              <a:gd name="adj3" fmla="val 18750"/>
              <a:gd name="adj4" fmla="val -16667"/>
              <a:gd name="adj5" fmla="val 22788"/>
              <a:gd name="adj6" fmla="val -16646"/>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Complaints</a:t>
            </a:r>
          </a:p>
        </p:txBody>
      </p:sp>
      <p:sp>
        <p:nvSpPr>
          <p:cNvPr id="18" name="Line Callout 2 17"/>
          <p:cNvSpPr/>
          <p:nvPr/>
        </p:nvSpPr>
        <p:spPr>
          <a:xfrm>
            <a:off x="6843746" y="4365104"/>
            <a:ext cx="2304256" cy="420924"/>
          </a:xfrm>
          <a:prstGeom prst="borderCallout2">
            <a:avLst>
              <a:gd name="adj1" fmla="val 18750"/>
              <a:gd name="adj2" fmla="val -8333"/>
              <a:gd name="adj3" fmla="val 12954"/>
              <a:gd name="adj4" fmla="val -8421"/>
              <a:gd name="adj5" fmla="val -66498"/>
              <a:gd name="adj6" fmla="val -17698"/>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Teams &amp; Performance</a:t>
            </a:r>
          </a:p>
        </p:txBody>
      </p:sp>
      <p:sp>
        <p:nvSpPr>
          <p:cNvPr id="3" name="Rectangle 2"/>
          <p:cNvSpPr/>
          <p:nvPr/>
        </p:nvSpPr>
        <p:spPr>
          <a:xfrm>
            <a:off x="27622" y="3846960"/>
            <a:ext cx="3744416" cy="6664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a:p>
            <a:pPr algn="ctr"/>
            <a:r>
              <a:rPr lang="en-GB" dirty="0"/>
              <a:t>Detecting Concerns</a:t>
            </a:r>
            <a:br>
              <a:rPr lang="en-GB" dirty="0"/>
            </a:br>
            <a:endParaRPr lang="en-GB" dirty="0"/>
          </a:p>
        </p:txBody>
      </p:sp>
      <p:sp>
        <p:nvSpPr>
          <p:cNvPr id="11" name="Line Callout 2 10"/>
          <p:cNvSpPr/>
          <p:nvPr/>
        </p:nvSpPr>
        <p:spPr>
          <a:xfrm>
            <a:off x="6820217" y="5013176"/>
            <a:ext cx="2304256" cy="576064"/>
          </a:xfrm>
          <a:prstGeom prst="borderCallout2">
            <a:avLst>
              <a:gd name="adj1" fmla="val 18750"/>
              <a:gd name="adj2" fmla="val -8333"/>
              <a:gd name="adj3" fmla="val 18750"/>
              <a:gd name="adj4" fmla="val -16667"/>
              <a:gd name="adj5" fmla="val -65854"/>
              <a:gd name="adj6" fmla="val -16153"/>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Trainees &amp; ARCP</a:t>
            </a:r>
          </a:p>
        </p:txBody>
      </p:sp>
      <p:sp>
        <p:nvSpPr>
          <p:cNvPr id="8" name="Line Callout 2 7"/>
          <p:cNvSpPr/>
          <p:nvPr/>
        </p:nvSpPr>
        <p:spPr>
          <a:xfrm>
            <a:off x="6879031" y="2701833"/>
            <a:ext cx="2304256" cy="576064"/>
          </a:xfrm>
          <a:prstGeom prst="borderCallout2">
            <a:avLst>
              <a:gd name="adj1" fmla="val 18750"/>
              <a:gd name="adj2" fmla="val -8333"/>
              <a:gd name="adj3" fmla="val 18750"/>
              <a:gd name="adj4" fmla="val -16667"/>
              <a:gd name="adj5" fmla="val 150599"/>
              <a:gd name="adj6" fmla="val -17699"/>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SIs &amp; Incident Reporting</a:t>
            </a:r>
          </a:p>
        </p:txBody>
      </p:sp>
      <p:cxnSp>
        <p:nvCxnSpPr>
          <p:cNvPr id="4" name="Straight Arrow Connector 3"/>
          <p:cNvCxnSpPr/>
          <p:nvPr/>
        </p:nvCxnSpPr>
        <p:spPr>
          <a:xfrm flipV="1">
            <a:off x="6012160" y="4581128"/>
            <a:ext cx="432048" cy="14825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44208" y="4200189"/>
            <a:ext cx="0" cy="31317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444208" y="3645024"/>
            <a:ext cx="72008" cy="31317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93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525963"/>
          </a:xfrm>
        </p:spPr>
        <p:txBody>
          <a:bodyPr>
            <a:normAutofit/>
          </a:bodyPr>
          <a:lstStyle/>
          <a:p>
            <a:r>
              <a:rPr lang="en-GB" dirty="0"/>
              <a:t>developing an approach based on values based leadership</a:t>
            </a:r>
          </a:p>
          <a:p>
            <a:r>
              <a:rPr lang="en-GB" dirty="0"/>
              <a:t>the impact of culture on behaviour and performance</a:t>
            </a:r>
          </a:p>
          <a:p>
            <a:r>
              <a:rPr lang="en-GB" dirty="0"/>
              <a:t>ensuring open and honest communication </a:t>
            </a:r>
          </a:p>
          <a:p>
            <a:r>
              <a:rPr lang="en-GB" dirty="0"/>
              <a:t>understanding the root cause of the problem and tackling concerns</a:t>
            </a:r>
          </a:p>
          <a:p>
            <a:r>
              <a:rPr lang="en-GB" dirty="0"/>
              <a:t>changing the focus from resilience to support</a:t>
            </a:r>
          </a:p>
          <a:p>
            <a:pPr marL="0" indent="0">
              <a:buNone/>
            </a:pP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94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86"/>
            <a:ext cx="8229600" cy="868958"/>
          </a:xfrm>
        </p:spPr>
        <p:txBody>
          <a:bodyPr>
            <a:normAutofit fontScale="90000"/>
          </a:bodyPr>
          <a:lstStyle/>
          <a:p>
            <a:pPr algn="l"/>
            <a:r>
              <a:rPr lang="en-GB" dirty="0">
                <a:latin typeface="Arial" panose="020B0604020202020204" pitchFamily="34" charset="0"/>
                <a:cs typeface="Arial" panose="020B0604020202020204" pitchFamily="34" charset="0"/>
              </a:rPr>
              <a:t>What is 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a concern ?</a:t>
            </a:r>
          </a:p>
        </p:txBody>
      </p:sp>
      <p:sp>
        <p:nvSpPr>
          <p:cNvPr id="4" name="Content Placeholder 3"/>
          <p:cNvSpPr>
            <a:spLocks noGrp="1"/>
          </p:cNvSpPr>
          <p:nvPr>
            <p:ph idx="1"/>
          </p:nvPr>
        </p:nvSpPr>
        <p:spPr>
          <a:xfrm>
            <a:off x="457200" y="1340768"/>
            <a:ext cx="8229600" cy="4785395"/>
          </a:xfrm>
        </p:spPr>
        <p:txBody>
          <a:bodyPr>
            <a:normAutofit fontScale="85000" lnSpcReduction="10000"/>
          </a:bodyPr>
          <a:lstStyle/>
          <a:p>
            <a:r>
              <a:rPr lang="en-GB" dirty="0">
                <a:latin typeface="Arial" panose="020B0604020202020204" pitchFamily="34" charset="0"/>
                <a:cs typeface="Arial" panose="020B0604020202020204" pitchFamily="34" charset="0"/>
              </a:rPr>
              <a:t>21 % critical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incidents</a:t>
            </a:r>
          </a:p>
          <a:p>
            <a:r>
              <a:rPr lang="en-GB" dirty="0">
                <a:latin typeface="Arial" panose="020B0604020202020204" pitchFamily="34" charset="0"/>
                <a:cs typeface="Arial" panose="020B0604020202020204" pitchFamily="34" charset="0"/>
              </a:rPr>
              <a:t>20% diagnostic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skills</a:t>
            </a:r>
          </a:p>
          <a:p>
            <a:r>
              <a:rPr lang="en-GB" dirty="0">
                <a:latin typeface="Arial" panose="020B0604020202020204" pitchFamily="34" charset="0"/>
                <a:cs typeface="Arial" panose="020B0604020202020204" pitchFamily="34" charset="0"/>
              </a:rPr>
              <a:t>18% record keeping and consultation skills</a:t>
            </a:r>
          </a:p>
          <a:p>
            <a:r>
              <a:rPr lang="en-GB" dirty="0">
                <a:latin typeface="Arial" panose="020B0604020202020204" pitchFamily="34" charset="0"/>
                <a:cs typeface="Arial" panose="020B0604020202020204" pitchFamily="34" charset="0"/>
              </a:rPr>
              <a:t>20% Communication with colleagues </a:t>
            </a:r>
          </a:p>
          <a:p>
            <a:r>
              <a:rPr lang="en-GB" dirty="0">
                <a:latin typeface="Arial" panose="020B0604020202020204" pitchFamily="34" charset="0"/>
                <a:cs typeface="Arial" panose="020B0604020202020204" pitchFamily="34" charset="0"/>
              </a:rPr>
              <a:t>Communication difficulties 12% each with</a:t>
            </a:r>
          </a:p>
          <a:p>
            <a:pPr lvl="1"/>
            <a:r>
              <a:rPr lang="en-GB" dirty="0">
                <a:latin typeface="Arial" panose="020B0604020202020204" pitchFamily="34" charset="0"/>
                <a:cs typeface="Arial" panose="020B0604020202020204" pitchFamily="34" charset="0"/>
              </a:rPr>
              <a:t>management </a:t>
            </a:r>
          </a:p>
          <a:p>
            <a:pPr lvl="1"/>
            <a:r>
              <a:rPr lang="en-GB" dirty="0">
                <a:latin typeface="Arial" panose="020B0604020202020204" pitchFamily="34" charset="0"/>
                <a:cs typeface="Arial" panose="020B0604020202020204" pitchFamily="34" charset="0"/>
              </a:rPr>
              <a:t>patients/carers/relatives</a:t>
            </a:r>
          </a:p>
          <a:p>
            <a:r>
              <a:rPr lang="en-GB" dirty="0">
                <a:latin typeface="Arial" panose="020B0604020202020204" pitchFamily="34" charset="0"/>
                <a:cs typeface="Arial" panose="020B0604020202020204" pitchFamily="34" charset="0"/>
              </a:rPr>
              <a:t>Health Issues: Burnout/anxiety, Alcohol &amp; Drugs, Affective disorders, cognitive impairment</a:t>
            </a:r>
          </a:p>
          <a:p>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4624"/>
            <a:ext cx="53751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0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dirty="0">
                <a:latin typeface="Arial" panose="020B0604020202020204" pitchFamily="34" charset="0"/>
                <a:cs typeface="Arial" panose="020B0604020202020204" pitchFamily="34" charset="0"/>
              </a:rPr>
              <a:t>Detecting Concerns</a:t>
            </a:r>
          </a:p>
        </p:txBody>
      </p:sp>
      <p:sp>
        <p:nvSpPr>
          <p:cNvPr id="4" name="Content Placeholder 3"/>
          <p:cNvSpPr>
            <a:spLocks noGrp="1"/>
          </p:cNvSpPr>
          <p:nvPr>
            <p:ph idx="1"/>
          </p:nvPr>
        </p:nvSpPr>
        <p:spPr/>
        <p:txBody>
          <a:bodyPr>
            <a:normAutofit fontScale="92500" lnSpcReduction="20000"/>
          </a:bodyPr>
          <a:lstStyle/>
          <a:p>
            <a:r>
              <a:rPr lang="en-GB" dirty="0">
                <a:latin typeface="Arial" panose="020B0604020202020204" pitchFamily="34" charset="0"/>
                <a:cs typeface="Arial" panose="020B0604020202020204" pitchFamily="34" charset="0"/>
              </a:rPr>
              <a:t>So there is a point to joined up, responsive, open and transparent governance ?</a:t>
            </a:r>
          </a:p>
          <a:p>
            <a:r>
              <a:rPr lang="en-GB" dirty="0">
                <a:latin typeface="Arial" panose="020B0604020202020204" pitchFamily="34" charset="0"/>
                <a:cs typeface="Arial" panose="020B0604020202020204" pitchFamily="34" charset="0"/>
              </a:rPr>
              <a:t>The core unit of this governance is ‘the team’</a:t>
            </a:r>
          </a:p>
          <a:p>
            <a:r>
              <a:rPr lang="en-GB" dirty="0">
                <a:latin typeface="Arial" panose="020B0604020202020204" pitchFamily="34" charset="0"/>
                <a:cs typeface="Arial" panose="020B0604020202020204" pitchFamily="34" charset="0"/>
              </a:rPr>
              <a:t>Staff stop reporting if listening and action doesn’t occur</a:t>
            </a:r>
          </a:p>
          <a:p>
            <a:r>
              <a:rPr lang="en-GB" dirty="0">
                <a:latin typeface="Arial" panose="020B0604020202020204" pitchFamily="34" charset="0"/>
                <a:cs typeface="Arial" panose="020B0604020202020204" pitchFamily="34" charset="0"/>
              </a:rPr>
              <a:t>Triangulation and scrutiny are important</a:t>
            </a:r>
          </a:p>
          <a:p>
            <a:r>
              <a:rPr lang="en-GB" dirty="0">
                <a:latin typeface="Arial" panose="020B0604020202020204" pitchFamily="34" charset="0"/>
                <a:cs typeface="Arial" panose="020B0604020202020204" pitchFamily="34" charset="0"/>
              </a:rPr>
              <a:t>Good teams measure and look at performance</a:t>
            </a:r>
          </a:p>
          <a:p>
            <a:r>
              <a:rPr lang="en-GB" dirty="0">
                <a:latin typeface="Arial" panose="020B0604020202020204" pitchFamily="34" charset="0"/>
                <a:cs typeface="Arial" panose="020B0604020202020204" pitchFamily="34" charset="0"/>
              </a:rPr>
              <a:t>Good teams set standards, measure, report and escalate against them</a:t>
            </a:r>
          </a:p>
        </p:txBody>
      </p:sp>
    </p:spTree>
    <p:extLst>
      <p:ext uri="{BB962C8B-B14F-4D97-AF65-F5344CB8AC3E}">
        <p14:creationId xmlns:p14="http://schemas.microsoft.com/office/powerpoint/2010/main" val="382335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Arial" panose="020B0604020202020204" pitchFamily="34" charset="0"/>
                <a:cs typeface="Arial" panose="020B0604020202020204" pitchFamily="34" charset="0"/>
              </a:rPr>
              <a:t>Detecting Concerns</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Incident Reporting</a:t>
            </a:r>
          </a:p>
          <a:p>
            <a:r>
              <a:rPr lang="en-GB" dirty="0">
                <a:latin typeface="Arial" panose="020B0604020202020204" pitchFamily="34" charset="0"/>
                <a:cs typeface="Arial" panose="020B0604020202020204" pitchFamily="34" charset="0"/>
              </a:rPr>
              <a:t>Patient and Staff complaints</a:t>
            </a:r>
          </a:p>
          <a:p>
            <a:r>
              <a:rPr lang="en-GB" dirty="0">
                <a:latin typeface="Arial" panose="020B0604020202020204" pitchFamily="34" charset="0"/>
                <a:cs typeface="Arial" panose="020B0604020202020204" pitchFamily="34" charset="0"/>
              </a:rPr>
              <a:t>Clinician level performance / outcome metrics including patient experience</a:t>
            </a:r>
          </a:p>
          <a:p>
            <a:r>
              <a:rPr lang="en-GB" dirty="0">
                <a:latin typeface="Arial" panose="020B0604020202020204" pitchFamily="34" charset="0"/>
                <a:cs typeface="Arial" panose="020B0604020202020204" pitchFamily="34" charset="0"/>
              </a:rPr>
              <a:t>Appraisal with feedback</a:t>
            </a:r>
          </a:p>
          <a:p>
            <a:r>
              <a:rPr lang="en-GB" dirty="0">
                <a:latin typeface="Arial" panose="020B0604020202020204" pitchFamily="34" charset="0"/>
                <a:cs typeface="Arial" panose="020B0604020202020204" pitchFamily="34" charset="0"/>
              </a:rPr>
              <a:t>Trainees and locums as peripatetic practitioners provide unique challenges</a:t>
            </a: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617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Arial" panose="020B0604020202020204" pitchFamily="34" charset="0"/>
                <a:cs typeface="Arial" panose="020B0604020202020204" pitchFamily="34" charset="0"/>
              </a:rPr>
              <a:t>Warning Signs</a:t>
            </a: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r>
              <a:rPr lang="en-GB" sz="2800" b="1" dirty="0">
                <a:latin typeface="Arial" panose="020B0604020202020204" pitchFamily="34" charset="0"/>
                <a:cs typeface="Arial" panose="020B0604020202020204" pitchFamily="34" charset="0"/>
              </a:rPr>
              <a:t>Disappearing Act</a:t>
            </a:r>
            <a:r>
              <a:rPr lang="en-GB" sz="2800" dirty="0">
                <a:latin typeface="Arial" panose="020B0604020202020204" pitchFamily="34" charset="0"/>
                <a:cs typeface="Arial" panose="020B0604020202020204" pitchFamily="34" charset="0"/>
              </a:rPr>
              <a:t>: Bleeps, lateness, sickness</a:t>
            </a:r>
          </a:p>
          <a:p>
            <a:r>
              <a:rPr lang="en-GB" sz="2800" b="1" dirty="0">
                <a:latin typeface="Arial" panose="020B0604020202020204" pitchFamily="34" charset="0"/>
                <a:cs typeface="Arial" panose="020B0604020202020204" pitchFamily="34" charset="0"/>
              </a:rPr>
              <a:t>Work Rate</a:t>
            </a:r>
            <a:r>
              <a:rPr lang="en-GB" sz="2800" dirty="0">
                <a:latin typeface="Arial" panose="020B0604020202020204" pitchFamily="34" charset="0"/>
                <a:cs typeface="Arial" panose="020B0604020202020204" pitchFamily="34" charset="0"/>
              </a:rPr>
              <a:t>: slowness, queues, not taking decisions</a:t>
            </a:r>
          </a:p>
          <a:p>
            <a:r>
              <a:rPr lang="en-GB" sz="2800" b="1" dirty="0">
                <a:latin typeface="Arial" panose="020B0604020202020204" pitchFamily="34" charset="0"/>
                <a:cs typeface="Arial" panose="020B0604020202020204" pitchFamily="34" charset="0"/>
              </a:rPr>
              <a:t>Ward rage</a:t>
            </a:r>
            <a:r>
              <a:rPr lang="en-GB" sz="2800" dirty="0">
                <a:latin typeface="Arial" panose="020B0604020202020204" pitchFamily="34" charset="0"/>
                <a:cs typeface="Arial" panose="020B0604020202020204" pitchFamily="34" charset="0"/>
              </a:rPr>
              <a:t>: Bursts of temper, shouting, slights</a:t>
            </a:r>
          </a:p>
          <a:p>
            <a:r>
              <a:rPr lang="en-GB" sz="2800" b="1" dirty="0">
                <a:latin typeface="Arial" panose="020B0604020202020204" pitchFamily="34" charset="0"/>
                <a:cs typeface="Arial" panose="020B0604020202020204" pitchFamily="34" charset="0"/>
              </a:rPr>
              <a:t>Rigidity</a:t>
            </a:r>
            <a:r>
              <a:rPr lang="en-GB" sz="2800" dirty="0">
                <a:latin typeface="Arial" panose="020B0604020202020204" pitchFamily="34" charset="0"/>
                <a:cs typeface="Arial" panose="020B0604020202020204" pitchFamily="34" charset="0"/>
              </a:rPr>
              <a:t>: difficulties with ambiguity &amp; compromise</a:t>
            </a:r>
          </a:p>
          <a:p>
            <a:r>
              <a:rPr lang="en-GB" sz="2800" b="1" dirty="0">
                <a:latin typeface="Arial" panose="020B0604020202020204" pitchFamily="34" charset="0"/>
                <a:cs typeface="Arial" panose="020B0604020202020204" pitchFamily="34" charset="0"/>
              </a:rPr>
              <a:t>Bypass syndrome</a:t>
            </a:r>
            <a:r>
              <a:rPr lang="en-GB" sz="2800" dirty="0">
                <a:latin typeface="Arial" panose="020B0604020202020204" pitchFamily="34" charset="0"/>
                <a:cs typeface="Arial" panose="020B0604020202020204" pitchFamily="34" charset="0"/>
              </a:rPr>
              <a:t>: Nurses and juniors ask someone else</a:t>
            </a:r>
          </a:p>
          <a:p>
            <a:r>
              <a:rPr lang="en-GB" sz="2800" b="1" dirty="0">
                <a:latin typeface="Arial" panose="020B0604020202020204" pitchFamily="34" charset="0"/>
                <a:cs typeface="Arial" panose="020B0604020202020204" pitchFamily="34" charset="0"/>
              </a:rPr>
              <a:t>Career concerns</a:t>
            </a:r>
            <a:r>
              <a:rPr lang="en-GB" sz="2800" dirty="0">
                <a:latin typeface="Arial" panose="020B0604020202020204" pitchFamily="34" charset="0"/>
                <a:cs typeface="Arial" panose="020B0604020202020204" pitchFamily="34" charset="0"/>
              </a:rPr>
              <a:t>: disillusionment, exam difficulty</a:t>
            </a:r>
          </a:p>
          <a:p>
            <a:r>
              <a:rPr lang="en-GB" sz="2800" b="1" dirty="0">
                <a:latin typeface="Arial" panose="020B0604020202020204" pitchFamily="34" charset="0"/>
                <a:cs typeface="Arial" panose="020B0604020202020204" pitchFamily="34" charset="0"/>
              </a:rPr>
              <a:t>Insight failure</a:t>
            </a:r>
            <a:r>
              <a:rPr lang="en-GB" sz="2800" dirty="0">
                <a:latin typeface="Arial" panose="020B0604020202020204" pitchFamily="34" charset="0"/>
                <a:cs typeface="Arial" panose="020B0604020202020204" pitchFamily="34" charset="0"/>
              </a:rPr>
              <a:t>: defensiveness, counter challenge</a:t>
            </a:r>
          </a:p>
          <a:p>
            <a:r>
              <a:rPr lang="en-GB" sz="2800" b="1" dirty="0">
                <a:latin typeface="Arial" panose="020B0604020202020204" pitchFamily="34" charset="0"/>
                <a:cs typeface="Arial" panose="020B0604020202020204" pitchFamily="34" charset="0"/>
              </a:rPr>
              <a:t>Disengagement</a:t>
            </a:r>
            <a:r>
              <a:rPr lang="en-GB" sz="2800" dirty="0">
                <a:latin typeface="Arial" panose="020B0604020202020204" pitchFamily="34" charset="0"/>
                <a:cs typeface="Arial" panose="020B0604020202020204" pitchFamily="34" charset="0"/>
              </a:rPr>
              <a:t>: appraisal, ARCP, portfolio, lack of clinical questioning</a:t>
            </a:r>
          </a:p>
          <a:p>
            <a:r>
              <a:rPr lang="en-GB" sz="2800" b="1" dirty="0">
                <a:latin typeface="Arial" panose="020B0604020202020204" pitchFamily="34" charset="0"/>
                <a:cs typeface="Arial" panose="020B0604020202020204" pitchFamily="34" charset="0"/>
              </a:rPr>
              <a:t>Inappropriate attitudes </a:t>
            </a:r>
            <a:r>
              <a:rPr lang="en-GB" sz="2800" dirty="0">
                <a:latin typeface="Arial" panose="020B0604020202020204" pitchFamily="34" charset="0"/>
                <a:cs typeface="Arial" panose="020B0604020202020204" pitchFamily="34" charset="0"/>
              </a:rPr>
              <a:t>to colleagues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47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pPr algn="l"/>
            <a:r>
              <a:rPr lang="en-GB" sz="3600" dirty="0">
                <a:latin typeface="Arial" panose="020B0604020202020204" pitchFamily="34" charset="0"/>
                <a:cs typeface="Arial" panose="020B0604020202020204" pitchFamily="34" charset="0"/>
              </a:rPr>
              <a:t>Understanding the Problem</a:t>
            </a:r>
          </a:p>
        </p:txBody>
      </p:sp>
      <p:sp>
        <p:nvSpPr>
          <p:cNvPr id="3" name="Content Placeholder 2"/>
          <p:cNvSpPr>
            <a:spLocks noGrp="1"/>
          </p:cNvSpPr>
          <p:nvPr>
            <p:ph idx="1"/>
          </p:nvPr>
        </p:nvSpPr>
        <p:spPr>
          <a:xfrm>
            <a:off x="457200" y="1268760"/>
            <a:ext cx="8229600" cy="5472608"/>
          </a:xfrm>
        </p:spPr>
        <p:txBody>
          <a:bodyPr>
            <a:normAutofit fontScale="70000" lnSpcReduction="20000"/>
          </a:bodyPr>
          <a:lstStyle/>
          <a:p>
            <a:r>
              <a:rPr lang="en-GB" dirty="0">
                <a:latin typeface="Arial" panose="020B0604020202020204" pitchFamily="34" charset="0"/>
                <a:cs typeface="Arial" panose="020B0604020202020204" pitchFamily="34" charset="0"/>
              </a:rPr>
              <a:t>Medicine is a personality based profession:</a:t>
            </a:r>
          </a:p>
          <a:p>
            <a:pPr lvl="1"/>
            <a:r>
              <a:rPr lang="en-GB" dirty="0">
                <a:latin typeface="Arial" panose="020B0604020202020204" pitchFamily="34" charset="0"/>
                <a:cs typeface="Arial" panose="020B0604020202020204" pitchFamily="34" charset="0"/>
              </a:rPr>
              <a:t>Great clinicians will understand their make-up and make appropriate adjustments at appropriate times</a:t>
            </a:r>
          </a:p>
          <a:p>
            <a:pPr lvl="1"/>
            <a:r>
              <a:rPr lang="en-GB" dirty="0">
                <a:latin typeface="Arial" panose="020B0604020202020204" pitchFamily="34" charset="0"/>
                <a:cs typeface="Arial" panose="020B0604020202020204" pitchFamily="34" charset="0"/>
              </a:rPr>
              <a:t>There aren’t any personal characteristics that are only good when applied well, there is always a ‘dark side’ when misapplied</a:t>
            </a:r>
          </a:p>
          <a:p>
            <a:pPr lvl="1"/>
            <a:r>
              <a:rPr lang="en-GB" dirty="0">
                <a:latin typeface="Arial" panose="020B0604020202020204" pitchFamily="34" charset="0"/>
                <a:cs typeface="Arial" panose="020B0604020202020204" pitchFamily="34" charset="0"/>
              </a:rPr>
              <a:t>Certain characteristics come out most when under stress</a:t>
            </a:r>
          </a:p>
          <a:p>
            <a:r>
              <a:rPr lang="en-GB" dirty="0">
                <a:latin typeface="Arial" panose="020B0604020202020204" pitchFamily="34" charset="0"/>
                <a:cs typeface="Arial" panose="020B0604020202020204" pitchFamily="34" charset="0"/>
              </a:rPr>
              <a:t>Human factors: No clinician can perform well in an impossible or excessively stressful clinical environment. </a:t>
            </a:r>
          </a:p>
          <a:p>
            <a:r>
              <a:rPr lang="en-GB" dirty="0">
                <a:latin typeface="Arial" panose="020B0604020202020204" pitchFamily="34" charset="0"/>
                <a:cs typeface="Arial" panose="020B0604020202020204" pitchFamily="34" charset="0"/>
              </a:rPr>
              <a:t>Problems in attitude can present in a variety of ways, not least because of a clinicians responsibility to keep knowledge up-to-date</a:t>
            </a:r>
          </a:p>
          <a:p>
            <a:r>
              <a:rPr lang="en-GB" dirty="0">
                <a:latin typeface="Arial" panose="020B0604020202020204" pitchFamily="34" charset="0"/>
                <a:cs typeface="Arial" panose="020B0604020202020204" pitchFamily="34" charset="0"/>
              </a:rPr>
              <a:t>No clinician performs in isolation and team relationships affect performance</a:t>
            </a:r>
          </a:p>
          <a:p>
            <a:r>
              <a:rPr lang="en-GB" dirty="0">
                <a:latin typeface="Arial" panose="020B0604020202020204" pitchFamily="34" charset="0"/>
                <a:cs typeface="Arial" panose="020B0604020202020204" pitchFamily="34" charset="0"/>
              </a:rPr>
              <a:t>Health issues must always be identified</a:t>
            </a:r>
          </a:p>
          <a:p>
            <a:r>
              <a:rPr lang="en-GB" dirty="0">
                <a:latin typeface="Arial" panose="020B0604020202020204" pitchFamily="34" charset="0"/>
                <a:cs typeface="Arial" panose="020B0604020202020204" pitchFamily="34" charset="0"/>
              </a:rPr>
              <a:t>External factors – outside the control of organisation but relevant to clinician performance</a:t>
            </a:r>
          </a:p>
        </p:txBody>
      </p:sp>
    </p:spTree>
    <p:extLst>
      <p:ext uri="{BB962C8B-B14F-4D97-AF65-F5344CB8AC3E}">
        <p14:creationId xmlns:p14="http://schemas.microsoft.com/office/powerpoint/2010/main" val="424167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2E15-4C6B-43E4-9E0C-667C3ADA59F7}"/>
              </a:ext>
            </a:extLst>
          </p:cNvPr>
          <p:cNvSpPr>
            <a:spLocks noGrp="1"/>
          </p:cNvSpPr>
          <p:nvPr>
            <p:ph type="title"/>
          </p:nvPr>
        </p:nvSpPr>
        <p:spPr/>
        <p:txBody>
          <a:bodyPr/>
          <a:lstStyle/>
          <a:p>
            <a:pPr algn="l"/>
            <a:r>
              <a:rPr lang="en-GB" dirty="0"/>
              <a:t>Great HR (Support)</a:t>
            </a:r>
          </a:p>
        </p:txBody>
      </p:sp>
      <p:sp>
        <p:nvSpPr>
          <p:cNvPr id="3" name="Content Placeholder 2">
            <a:extLst>
              <a:ext uri="{FF2B5EF4-FFF2-40B4-BE49-F238E27FC236}">
                <a16:creationId xmlns:a16="http://schemas.microsoft.com/office/drawing/2014/main" id="{58D2AB5E-4B94-4AB4-96D1-751FDE746F94}"/>
              </a:ext>
            </a:extLst>
          </p:cNvPr>
          <p:cNvSpPr>
            <a:spLocks noGrp="1"/>
          </p:cNvSpPr>
          <p:nvPr>
            <p:ph idx="1"/>
          </p:nvPr>
        </p:nvSpPr>
        <p:spPr>
          <a:xfrm>
            <a:off x="457200" y="1600200"/>
            <a:ext cx="4402832" cy="4525963"/>
          </a:xfrm>
        </p:spPr>
        <p:txBody>
          <a:bodyPr/>
          <a:lstStyle/>
          <a:p>
            <a:r>
              <a:rPr lang="en-GB" dirty="0"/>
              <a:t>Professional (trained) Mentoring Service</a:t>
            </a:r>
          </a:p>
          <a:p>
            <a:r>
              <a:rPr lang="en-GB" dirty="0"/>
              <a:t>Professional Coaching Service</a:t>
            </a:r>
          </a:p>
          <a:p>
            <a:r>
              <a:rPr lang="en-GB" dirty="0"/>
              <a:t>Access to Team Training</a:t>
            </a:r>
          </a:p>
          <a:p>
            <a:r>
              <a:rPr lang="en-GB" dirty="0"/>
              <a:t>Access to Team Building</a:t>
            </a:r>
          </a:p>
          <a:p>
            <a:endParaRPr lang="en-GB" dirty="0"/>
          </a:p>
        </p:txBody>
      </p:sp>
      <p:pic>
        <p:nvPicPr>
          <p:cNvPr id="4" name="Picture 3">
            <a:extLst>
              <a:ext uri="{FF2B5EF4-FFF2-40B4-BE49-F238E27FC236}">
                <a16:creationId xmlns:a16="http://schemas.microsoft.com/office/drawing/2014/main" id="{CBCAF4DA-835A-4710-B99E-030D45995328}"/>
              </a:ext>
            </a:extLst>
          </p:cNvPr>
          <p:cNvPicPr>
            <a:picLocks noChangeAspect="1"/>
          </p:cNvPicPr>
          <p:nvPr/>
        </p:nvPicPr>
        <p:blipFill>
          <a:blip r:embed="rId2"/>
          <a:stretch>
            <a:fillRect/>
          </a:stretch>
        </p:blipFill>
        <p:spPr>
          <a:xfrm>
            <a:off x="5001780" y="0"/>
            <a:ext cx="4109663" cy="6858000"/>
          </a:xfrm>
          <a:prstGeom prst="rect">
            <a:avLst/>
          </a:prstGeom>
        </p:spPr>
      </p:pic>
      <p:pic>
        <p:nvPicPr>
          <p:cNvPr id="5" name="Picture 4">
            <a:extLst>
              <a:ext uri="{FF2B5EF4-FFF2-40B4-BE49-F238E27FC236}">
                <a16:creationId xmlns:a16="http://schemas.microsoft.com/office/drawing/2014/main" id="{5B61E96D-6638-4C60-B258-4C8DEDBF913D}"/>
              </a:ext>
            </a:extLst>
          </p:cNvPr>
          <p:cNvPicPr>
            <a:picLocks noChangeAspect="1"/>
          </p:cNvPicPr>
          <p:nvPr/>
        </p:nvPicPr>
        <p:blipFill>
          <a:blip r:embed="rId3"/>
          <a:stretch>
            <a:fillRect/>
          </a:stretch>
        </p:blipFill>
        <p:spPr>
          <a:xfrm>
            <a:off x="7350191" y="692895"/>
            <a:ext cx="1761252" cy="816024"/>
          </a:xfrm>
          <a:prstGeom prst="rect">
            <a:avLst/>
          </a:prstGeom>
        </p:spPr>
      </p:pic>
    </p:spTree>
    <p:extLst>
      <p:ext uri="{BB962C8B-B14F-4D97-AF65-F5344CB8AC3E}">
        <p14:creationId xmlns:p14="http://schemas.microsoft.com/office/powerpoint/2010/main" val="123641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Arial" panose="020B0604020202020204" pitchFamily="34" charset="0"/>
                <a:cs typeface="Arial" panose="020B0604020202020204" pitchFamily="34" charset="0"/>
              </a:rPr>
              <a:t>Resolving the Issues</a:t>
            </a:r>
          </a:p>
        </p:txBody>
      </p:sp>
      <p:sp>
        <p:nvSpPr>
          <p:cNvPr id="3" name="Content Placeholder 2"/>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Establishing trust and an open, professional relationship with the clinician is key to seeing the whole picture</a:t>
            </a:r>
          </a:p>
          <a:p>
            <a:r>
              <a:rPr lang="en-GB" dirty="0">
                <a:latin typeface="Arial" panose="020B0604020202020204" pitchFamily="34" charset="0"/>
                <a:cs typeface="Arial" panose="020B0604020202020204" pitchFamily="34" charset="0"/>
              </a:rPr>
              <a:t>Keep things timely</a:t>
            </a:r>
          </a:p>
          <a:p>
            <a:r>
              <a:rPr lang="en-GB" dirty="0">
                <a:latin typeface="Arial" panose="020B0604020202020204" pitchFamily="34" charset="0"/>
                <a:cs typeface="Arial" panose="020B0604020202020204" pitchFamily="34" charset="0"/>
              </a:rPr>
              <a:t>Be open and honest about expectations and thresholds</a:t>
            </a:r>
          </a:p>
          <a:p>
            <a:r>
              <a:rPr lang="en-GB" dirty="0">
                <a:latin typeface="Arial" panose="020B0604020202020204" pitchFamily="34" charset="0"/>
                <a:cs typeface="Arial" panose="020B0604020202020204" pitchFamily="34" charset="0"/>
              </a:rPr>
              <a:t>Act on facts</a:t>
            </a:r>
          </a:p>
          <a:p>
            <a:r>
              <a:rPr lang="en-GB" dirty="0">
                <a:latin typeface="Arial" panose="020B0604020202020204" pitchFamily="34" charset="0"/>
                <a:cs typeface="Arial" panose="020B0604020202020204" pitchFamily="34" charset="0"/>
              </a:rPr>
              <a:t>Once information is gathered and facts established </a:t>
            </a:r>
            <a:r>
              <a:rPr lang="en-GB" b="1" dirty="0">
                <a:latin typeface="Arial" panose="020B0604020202020204" pitchFamily="34" charset="0"/>
                <a:cs typeface="Arial" panose="020B0604020202020204" pitchFamily="34" charset="0"/>
              </a:rPr>
              <a:t>judgement</a:t>
            </a:r>
            <a:r>
              <a:rPr lang="en-GB" dirty="0">
                <a:latin typeface="Arial" panose="020B0604020202020204" pitchFamily="34" charset="0"/>
                <a:cs typeface="Arial" panose="020B0604020202020204" pitchFamily="34" charset="0"/>
              </a:rPr>
              <a:t> must be applied</a:t>
            </a:r>
          </a:p>
        </p:txBody>
      </p:sp>
    </p:spTree>
    <p:extLst>
      <p:ext uri="{BB962C8B-B14F-4D97-AF65-F5344CB8AC3E}">
        <p14:creationId xmlns:p14="http://schemas.microsoft.com/office/powerpoint/2010/main" val="1287669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wannas1\atjru\My Pictures\pexels-mountain photo-417173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0"/>
            <a:ext cx="9201302" cy="6898074"/>
          </a:xfrm>
          <a:prstGeom prst="rect">
            <a:avLst/>
          </a:prstGeom>
          <a:noFill/>
          <a:extLst>
            <a:ext uri="{909E8E84-426E-40DD-AFC4-6F175D3DCCD1}">
              <a14:hiddenFill xmlns:a14="http://schemas.microsoft.com/office/drawing/2010/main">
                <a:solidFill>
                  <a:srgbClr val="FFFFFF"/>
                </a:solidFill>
              </a14:hiddenFill>
            </a:ext>
          </a:extLst>
        </p:spPr>
      </p:pic>
      <p:sp>
        <p:nvSpPr>
          <p:cNvPr id="16" name="Line Callout 2 15"/>
          <p:cNvSpPr/>
          <p:nvPr/>
        </p:nvSpPr>
        <p:spPr>
          <a:xfrm>
            <a:off x="6804248" y="1227057"/>
            <a:ext cx="2304256" cy="409798"/>
          </a:xfrm>
          <a:prstGeom prst="borderCallout2">
            <a:avLst>
              <a:gd name="adj1" fmla="val 18750"/>
              <a:gd name="adj2" fmla="val -8333"/>
              <a:gd name="adj3" fmla="val 18750"/>
              <a:gd name="adj4" fmla="val -16667"/>
              <a:gd name="adj5" fmla="val 449677"/>
              <a:gd name="adj6" fmla="val -42083"/>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Remediation</a:t>
            </a:r>
          </a:p>
        </p:txBody>
      </p:sp>
      <p:sp>
        <p:nvSpPr>
          <p:cNvPr id="17" name="Line Callout 2 16"/>
          <p:cNvSpPr/>
          <p:nvPr/>
        </p:nvSpPr>
        <p:spPr>
          <a:xfrm>
            <a:off x="6808287" y="1795066"/>
            <a:ext cx="2304256" cy="409798"/>
          </a:xfrm>
          <a:prstGeom prst="borderCallout2">
            <a:avLst>
              <a:gd name="adj1" fmla="val 18750"/>
              <a:gd name="adj2" fmla="val -8333"/>
              <a:gd name="adj3" fmla="val 18750"/>
              <a:gd name="adj4" fmla="val -16667"/>
              <a:gd name="adj5" fmla="val 248821"/>
              <a:gd name="adj6" fmla="val -23346"/>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Assessment</a:t>
            </a:r>
          </a:p>
        </p:txBody>
      </p:sp>
      <p:sp>
        <p:nvSpPr>
          <p:cNvPr id="18" name="Line Callout 2 17"/>
          <p:cNvSpPr/>
          <p:nvPr/>
        </p:nvSpPr>
        <p:spPr>
          <a:xfrm>
            <a:off x="6804248" y="2648037"/>
            <a:ext cx="2304256" cy="409798"/>
          </a:xfrm>
          <a:prstGeom prst="borderCallout2">
            <a:avLst>
              <a:gd name="adj1" fmla="val 18750"/>
              <a:gd name="adj2" fmla="val -8333"/>
              <a:gd name="adj3" fmla="val 12954"/>
              <a:gd name="adj4" fmla="val -8421"/>
              <a:gd name="adj5" fmla="val 91492"/>
              <a:gd name="adj6" fmla="val -16152"/>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Advice</a:t>
            </a:r>
          </a:p>
        </p:txBody>
      </p:sp>
      <p:sp>
        <p:nvSpPr>
          <p:cNvPr id="3" name="Rectangle 2"/>
          <p:cNvSpPr/>
          <p:nvPr/>
        </p:nvSpPr>
        <p:spPr>
          <a:xfrm>
            <a:off x="251520" y="2852936"/>
            <a:ext cx="3744416" cy="6664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a:p>
            <a:pPr algn="ctr"/>
            <a:r>
              <a:rPr lang="en-GB" dirty="0"/>
              <a:t>Case management: NHS Resolution PPA (NCAS) &amp; MHPS Investigations</a:t>
            </a:r>
            <a:br>
              <a:rPr lang="en-GB" dirty="0"/>
            </a:br>
            <a:endParaRPr lang="en-GB" dirty="0"/>
          </a:p>
        </p:txBody>
      </p:sp>
      <p:sp>
        <p:nvSpPr>
          <p:cNvPr id="11" name="Line Callout 2 10"/>
          <p:cNvSpPr/>
          <p:nvPr/>
        </p:nvSpPr>
        <p:spPr>
          <a:xfrm>
            <a:off x="6839744" y="3933056"/>
            <a:ext cx="2304256" cy="576064"/>
          </a:xfrm>
          <a:prstGeom prst="borderCallout2">
            <a:avLst>
              <a:gd name="adj1" fmla="val 18750"/>
              <a:gd name="adj2" fmla="val -8333"/>
              <a:gd name="adj3" fmla="val 18750"/>
              <a:gd name="adj4" fmla="val -16667"/>
              <a:gd name="adj5" fmla="val -129759"/>
              <a:gd name="adj6" fmla="val -9453"/>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Local Investigation (MHPS</a:t>
            </a:r>
          </a:p>
        </p:txBody>
      </p:sp>
      <p:cxnSp>
        <p:nvCxnSpPr>
          <p:cNvPr id="4" name="Straight Arrow Connector 3"/>
          <p:cNvCxnSpPr/>
          <p:nvPr/>
        </p:nvCxnSpPr>
        <p:spPr>
          <a:xfrm flipV="1">
            <a:off x="6480212" y="3140275"/>
            <a:ext cx="108012" cy="50474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480212" y="2979124"/>
            <a:ext cx="152400" cy="1261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300192" y="2780928"/>
            <a:ext cx="152400" cy="1261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940152" y="2708920"/>
            <a:ext cx="296416" cy="8039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44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5793507"/>
          </a:xfrm>
        </p:spPr>
        <p:txBody>
          <a:bodyPr>
            <a:noAutofit/>
          </a:bodyPr>
          <a:lstStyle/>
          <a:p>
            <a:r>
              <a:rPr lang="en-GB" sz="2500" dirty="0">
                <a:latin typeface="Arial" panose="020B0604020202020204" pitchFamily="34" charset="0"/>
                <a:cs typeface="Arial" panose="020B0604020202020204" pitchFamily="34" charset="0"/>
              </a:rPr>
              <a:t>NCAS is now the </a:t>
            </a:r>
            <a:r>
              <a:rPr lang="en-GB" sz="2500" b="1" dirty="0">
                <a:latin typeface="Arial" panose="020B0604020202020204" pitchFamily="34" charset="0"/>
                <a:cs typeface="Arial" panose="020B0604020202020204" pitchFamily="34" charset="0"/>
              </a:rPr>
              <a:t>Practitioner Performance Advice </a:t>
            </a:r>
            <a:r>
              <a:rPr lang="en-GB" sz="2500" dirty="0">
                <a:latin typeface="Arial" panose="020B0604020202020204" pitchFamily="34" charset="0"/>
                <a:cs typeface="Arial" panose="020B0604020202020204" pitchFamily="34" charset="0"/>
              </a:rPr>
              <a:t>section of NHS Resolution</a:t>
            </a:r>
          </a:p>
          <a:p>
            <a:r>
              <a:rPr lang="en-GB" sz="2500" dirty="0">
                <a:latin typeface="Arial" panose="020B0604020202020204" pitchFamily="34" charset="0"/>
                <a:cs typeface="Arial" panose="020B0604020202020204" pitchFamily="34" charset="0"/>
              </a:rPr>
              <a:t>The have broad and expert advice on a wide range of matters as well as their role in assessment and remediation. Use them via your regional link</a:t>
            </a:r>
          </a:p>
          <a:p>
            <a:r>
              <a:rPr lang="en-GB" sz="2500" dirty="0">
                <a:latin typeface="Arial" panose="020B0604020202020204" pitchFamily="34" charset="0"/>
                <a:cs typeface="Arial" panose="020B0604020202020204" pitchFamily="34" charset="0"/>
              </a:rPr>
              <a:t>They must be used if you are considering restriction and suspensions, or professional investigations (MHPS). They are especially useful in matters of health or other tricky issues (</a:t>
            </a:r>
            <a:r>
              <a:rPr lang="en-GB" sz="2500" dirty="0" err="1">
                <a:latin typeface="Arial" panose="020B0604020202020204" pitchFamily="34" charset="0"/>
                <a:cs typeface="Arial" panose="020B0604020202020204" pitchFamily="34" charset="0"/>
              </a:rPr>
              <a:t>eg</a:t>
            </a:r>
            <a:r>
              <a:rPr lang="en-GB" sz="2500" dirty="0">
                <a:latin typeface="Arial" panose="020B0604020202020204" pitchFamily="34" charset="0"/>
                <a:cs typeface="Arial" panose="020B0604020202020204" pitchFamily="34" charset="0"/>
              </a:rPr>
              <a:t> LADO) as they also understand employment law</a:t>
            </a:r>
          </a:p>
          <a:p>
            <a:r>
              <a:rPr lang="en-GB" sz="2500" dirty="0">
                <a:latin typeface="Arial" panose="020B0604020202020204" pitchFamily="34" charset="0"/>
                <a:cs typeface="Arial" panose="020B0604020202020204" pitchFamily="34" charset="0"/>
              </a:rPr>
              <a:t>They document all of your advice conversations. The practitioner must know you are speaking to them    and will have access to all their documented advice</a:t>
            </a:r>
          </a:p>
          <a:p>
            <a:endParaRPr lang="en-GB" sz="2500" dirty="0">
              <a:latin typeface="Arial" panose="020B0604020202020204" pitchFamily="34" charset="0"/>
              <a:cs typeface="Arial" panose="020B0604020202020204" pitchFamily="34" charset="0"/>
            </a:endParaRPr>
          </a:p>
          <a:p>
            <a:endParaRPr lang="en-GB"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846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Arial" panose="020B0604020202020204" pitchFamily="34" charset="0"/>
                <a:cs typeface="Arial" panose="020B0604020202020204" pitchFamily="34" charset="0"/>
              </a:rPr>
              <a:t>MHPS</a:t>
            </a:r>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r>
              <a:rPr lang="en-GB" dirty="0">
                <a:latin typeface="Arial" panose="020B0604020202020204" pitchFamily="34" charset="0"/>
                <a:cs typeface="Arial" panose="020B0604020202020204" pitchFamily="34" charset="0"/>
              </a:rPr>
              <a:t>A good case manager is the key to a good investigation, which is the key to the whole process.</a:t>
            </a:r>
          </a:p>
          <a:p>
            <a:r>
              <a:rPr lang="en-GB" dirty="0">
                <a:latin typeface="Arial" panose="020B0604020202020204" pitchFamily="34" charset="0"/>
                <a:cs typeface="Arial" panose="020B0604020202020204" pitchFamily="34" charset="0"/>
              </a:rPr>
              <a:t>It can be very hard work</a:t>
            </a:r>
          </a:p>
          <a:p>
            <a:r>
              <a:rPr lang="en-GB" dirty="0">
                <a:latin typeface="Arial" panose="020B0604020202020204" pitchFamily="34" charset="0"/>
                <a:cs typeface="Arial" panose="020B0604020202020204" pitchFamily="34" charset="0"/>
              </a:rPr>
              <a:t>Advice is needed: NCAS/GMC ELA/ </a:t>
            </a:r>
            <a:r>
              <a:rPr lang="en-GB" dirty="0" err="1">
                <a:latin typeface="Arial" panose="020B0604020202020204" pitchFamily="34" charset="0"/>
                <a:cs typeface="Arial" panose="020B0604020202020204" pitchFamily="34" charset="0"/>
              </a:rPr>
              <a:t>Occ</a:t>
            </a:r>
            <a:r>
              <a:rPr lang="en-GB" dirty="0">
                <a:latin typeface="Arial" panose="020B0604020202020204" pitchFamily="34" charset="0"/>
                <a:cs typeface="Arial" panose="020B0604020202020204" pitchFamily="34" charset="0"/>
              </a:rPr>
              <a:t> Health/ HR advisor/ Specialty Advisor</a:t>
            </a:r>
          </a:p>
          <a:p>
            <a:r>
              <a:rPr lang="en-GB" dirty="0">
                <a:latin typeface="Arial" panose="020B0604020202020204" pitchFamily="34" charset="0"/>
                <a:cs typeface="Arial" panose="020B0604020202020204" pitchFamily="34" charset="0"/>
              </a:rPr>
              <a:t>Be clear on the matter to be investigated, and set clear </a:t>
            </a:r>
            <a:r>
              <a:rPr lang="en-GB" dirty="0" err="1">
                <a:latin typeface="Arial" panose="020B0604020202020204" pitchFamily="34" charset="0"/>
                <a:cs typeface="Arial" panose="020B0604020202020204" pitchFamily="34" charset="0"/>
              </a:rPr>
              <a:t>ToR</a:t>
            </a:r>
            <a:r>
              <a:rPr lang="en-GB" dirty="0">
                <a:latin typeface="Arial" panose="020B0604020202020204" pitchFamily="34" charset="0"/>
                <a:cs typeface="Arial" panose="020B0604020202020204" pitchFamily="34" charset="0"/>
              </a:rPr>
              <a:t> accordingly</a:t>
            </a:r>
          </a:p>
          <a:p>
            <a:r>
              <a:rPr lang="en-GB" dirty="0">
                <a:latin typeface="Arial" panose="020B0604020202020204" pitchFamily="34" charset="0"/>
                <a:cs typeface="Arial" panose="020B0604020202020204" pitchFamily="34" charset="0"/>
              </a:rPr>
              <a:t>Northumbria support case managers with a Decision Making Group which documents all its advice</a:t>
            </a:r>
          </a:p>
          <a:p>
            <a:r>
              <a:rPr lang="en-GB" dirty="0">
                <a:latin typeface="Arial" panose="020B0604020202020204" pitchFamily="34" charset="0"/>
                <a:cs typeface="Arial" panose="020B0604020202020204" pitchFamily="34" charset="0"/>
              </a:rPr>
              <a:t>Everyone must be properly trained</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56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wannas1\atjru\My Pictures\pexels-mountain photo-417173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64"/>
            <a:ext cx="9201302" cy="68980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96" y="1682479"/>
            <a:ext cx="3168352" cy="3783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a:p>
            <a:pPr algn="ctr"/>
            <a:r>
              <a:rPr lang="en-GB" dirty="0"/>
              <a:t>Fitness to Practice: GMC</a:t>
            </a:r>
            <a:br>
              <a:rPr lang="en-GB" dirty="0"/>
            </a:br>
            <a:endParaRPr lang="en-GB" dirty="0"/>
          </a:p>
        </p:txBody>
      </p:sp>
      <p:cxnSp>
        <p:nvCxnSpPr>
          <p:cNvPr id="7" name="Straight Arrow Connector 6"/>
          <p:cNvCxnSpPr/>
          <p:nvPr/>
        </p:nvCxnSpPr>
        <p:spPr>
          <a:xfrm flipH="1" flipV="1">
            <a:off x="5595139" y="2448790"/>
            <a:ext cx="36004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220072" y="1916832"/>
            <a:ext cx="288032"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04048" y="1700808"/>
            <a:ext cx="144016" cy="1133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60032" y="1556792"/>
            <a:ext cx="144016" cy="1133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496" y="2852936"/>
            <a:ext cx="3744416" cy="6664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a:p>
            <a:pPr algn="ctr"/>
            <a:r>
              <a:rPr lang="en-GB" dirty="0"/>
              <a:t>Case management: NHS Resolution PPA (NCAS) &amp; MHPS Investigations</a:t>
            </a:r>
            <a:br>
              <a:rPr lang="en-GB" dirty="0"/>
            </a:br>
            <a:endParaRPr lang="en-GB" dirty="0"/>
          </a:p>
        </p:txBody>
      </p:sp>
      <p:cxnSp>
        <p:nvCxnSpPr>
          <p:cNvPr id="15" name="Straight Arrow Connector 14"/>
          <p:cNvCxnSpPr/>
          <p:nvPr/>
        </p:nvCxnSpPr>
        <p:spPr>
          <a:xfrm flipV="1">
            <a:off x="6480212" y="3140275"/>
            <a:ext cx="108012" cy="50474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480212" y="2979124"/>
            <a:ext cx="152400" cy="1261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300192" y="2780928"/>
            <a:ext cx="152400" cy="1261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40152" y="2708920"/>
            <a:ext cx="296416" cy="8039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7622" y="3783695"/>
            <a:ext cx="3744416" cy="6664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a:p>
            <a:pPr algn="ctr"/>
            <a:r>
              <a:rPr lang="en-GB" dirty="0"/>
              <a:t>Detecting Concerns</a:t>
            </a:r>
            <a:br>
              <a:rPr lang="en-GB" dirty="0"/>
            </a:br>
            <a:endParaRPr lang="en-GB" dirty="0"/>
          </a:p>
        </p:txBody>
      </p:sp>
      <p:cxnSp>
        <p:nvCxnSpPr>
          <p:cNvPr id="61" name="Straight Arrow Connector 60"/>
          <p:cNvCxnSpPr/>
          <p:nvPr/>
        </p:nvCxnSpPr>
        <p:spPr>
          <a:xfrm flipV="1">
            <a:off x="6012160" y="4581128"/>
            <a:ext cx="432048" cy="14825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444208" y="4200189"/>
            <a:ext cx="0" cy="31317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444208" y="3645024"/>
            <a:ext cx="72008" cy="31317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7622" y="4634807"/>
            <a:ext cx="3744416" cy="6664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a:p>
            <a:pPr algn="ctr"/>
            <a:r>
              <a:rPr lang="en-GB" dirty="0"/>
              <a:t>Prevention</a:t>
            </a:r>
            <a:br>
              <a:rPr lang="en-GB" dirty="0"/>
            </a:br>
            <a:endParaRPr lang="en-GB" dirty="0"/>
          </a:p>
        </p:txBody>
      </p:sp>
      <p:cxnSp>
        <p:nvCxnSpPr>
          <p:cNvPr id="65" name="Straight Arrow Connector 64"/>
          <p:cNvCxnSpPr/>
          <p:nvPr/>
        </p:nvCxnSpPr>
        <p:spPr>
          <a:xfrm flipV="1">
            <a:off x="467544" y="5794140"/>
            <a:ext cx="1872208" cy="50405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762322" y="5630442"/>
            <a:ext cx="1008112" cy="15514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3958995" y="5320549"/>
            <a:ext cx="757021" cy="220573"/>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004048" y="4797152"/>
            <a:ext cx="576064" cy="40059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688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Arial" panose="020B0604020202020204" pitchFamily="34" charset="0"/>
                <a:cs typeface="Arial" panose="020B0604020202020204" pitchFamily="34" charset="0"/>
              </a:rPr>
              <a:t>Practitioner Support</a:t>
            </a:r>
          </a:p>
        </p:txBody>
      </p:sp>
      <p:sp>
        <p:nvSpPr>
          <p:cNvPr id="3" name="Content Placeholder 2"/>
          <p:cNvSpPr>
            <a:spLocks noGrp="1"/>
          </p:cNvSpPr>
          <p:nvPr>
            <p:ph idx="1"/>
          </p:nvPr>
        </p:nvSpPr>
        <p:spPr>
          <a:xfrm>
            <a:off x="457200" y="1600200"/>
            <a:ext cx="8425408" cy="4525963"/>
          </a:xfrm>
        </p:spPr>
        <p:txBody>
          <a:bodyPr>
            <a:normAutofit fontScale="85000" lnSpcReduction="20000"/>
          </a:bodyPr>
          <a:lstStyle/>
          <a:p>
            <a:r>
              <a:rPr lang="en-GB" dirty="0">
                <a:latin typeface="Arial" panose="020B0604020202020204" pitchFamily="34" charset="0"/>
                <a:cs typeface="Arial" panose="020B0604020202020204" pitchFamily="34" charset="0"/>
              </a:rPr>
              <a:t>The impact of a professional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investigation is rarely negligible</a:t>
            </a:r>
          </a:p>
          <a:p>
            <a:r>
              <a:rPr lang="en-GB" dirty="0">
                <a:latin typeface="Arial" panose="020B0604020202020204" pitchFamily="34" charset="0"/>
                <a:cs typeface="Arial" panose="020B0604020202020204" pitchFamily="34" charset="0"/>
              </a:rPr>
              <a:t>Reliable support for practitioners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is needed from all points after 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formal process is started</a:t>
            </a:r>
          </a:p>
          <a:p>
            <a:r>
              <a:rPr lang="en-GB" dirty="0">
                <a:latin typeface="Arial" panose="020B0604020202020204" pitchFamily="34" charset="0"/>
                <a:cs typeface="Arial" panose="020B0604020202020204" pitchFamily="34" charset="0"/>
              </a:rPr>
              <a:t>Mentor / professional colleague</a:t>
            </a:r>
          </a:p>
          <a:p>
            <a:r>
              <a:rPr lang="en-GB" dirty="0">
                <a:latin typeface="Arial" panose="020B0604020202020204" pitchFamily="34" charset="0"/>
                <a:cs typeface="Arial" panose="020B0604020202020204" pitchFamily="34" charset="0"/>
              </a:rPr>
              <a:t>Professional advice please (MPS/MDU/BMA)</a:t>
            </a:r>
          </a:p>
          <a:p>
            <a:r>
              <a:rPr lang="en-GB" dirty="0">
                <a:latin typeface="Arial" panose="020B0604020202020204" pitchFamily="34" charset="0"/>
                <a:cs typeface="Arial" panose="020B0604020202020204" pitchFamily="34" charset="0"/>
              </a:rPr>
              <a:t>Health, health psychology advice all the way through</a:t>
            </a:r>
          </a:p>
          <a:p>
            <a:r>
              <a:rPr lang="en-GB" dirty="0">
                <a:latin typeface="Arial" panose="020B0604020202020204" pitchFamily="34" charset="0"/>
                <a:cs typeface="Arial" panose="020B0604020202020204" pitchFamily="34" charset="0"/>
              </a:rPr>
              <a:t>It IS the job of the CASE MANAGER to ensure sufficient support is present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340768"/>
            <a:ext cx="2438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342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wannas1\atjru\My Pictures\pexels-mountain photo-417173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0"/>
            <a:ext cx="9201302" cy="6898074"/>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2 1"/>
          <p:cNvSpPr/>
          <p:nvPr/>
        </p:nvSpPr>
        <p:spPr>
          <a:xfrm>
            <a:off x="5420122" y="48767"/>
            <a:ext cx="2304256" cy="409798"/>
          </a:xfrm>
          <a:prstGeom prst="borderCallout2">
            <a:avLst>
              <a:gd name="adj1" fmla="val 18750"/>
              <a:gd name="adj2" fmla="val -8333"/>
              <a:gd name="adj3" fmla="val 18750"/>
              <a:gd name="adj4" fmla="val -16667"/>
              <a:gd name="adj5" fmla="val 396067"/>
              <a:gd name="adj6" fmla="val -2269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Criminal Prosecutions</a:t>
            </a:r>
          </a:p>
        </p:txBody>
      </p:sp>
      <p:sp>
        <p:nvSpPr>
          <p:cNvPr id="16" name="Line Callout 2 15"/>
          <p:cNvSpPr/>
          <p:nvPr/>
        </p:nvSpPr>
        <p:spPr>
          <a:xfrm>
            <a:off x="5605264" y="535781"/>
            <a:ext cx="2304256" cy="409798"/>
          </a:xfrm>
          <a:prstGeom prst="borderCallout2">
            <a:avLst>
              <a:gd name="adj1" fmla="val 18750"/>
              <a:gd name="adj2" fmla="val -8333"/>
              <a:gd name="adj3" fmla="val 18750"/>
              <a:gd name="adj4" fmla="val -16667"/>
              <a:gd name="adj5" fmla="val 284500"/>
              <a:gd name="adj6" fmla="val -2765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Tribunal: Erasure</a:t>
            </a:r>
          </a:p>
        </p:txBody>
      </p:sp>
      <p:sp>
        <p:nvSpPr>
          <p:cNvPr id="17" name="Line Callout 2 16"/>
          <p:cNvSpPr/>
          <p:nvPr/>
        </p:nvSpPr>
        <p:spPr>
          <a:xfrm>
            <a:off x="5882233" y="1052958"/>
            <a:ext cx="2304256" cy="409798"/>
          </a:xfrm>
          <a:prstGeom prst="borderCallout2">
            <a:avLst>
              <a:gd name="adj1" fmla="val 18750"/>
              <a:gd name="adj2" fmla="val -8333"/>
              <a:gd name="adj3" fmla="val 18750"/>
              <a:gd name="adj4" fmla="val -16667"/>
              <a:gd name="adj5" fmla="val 158987"/>
              <a:gd name="adj6" fmla="val -3674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Tribunal: Suspension</a:t>
            </a:r>
          </a:p>
        </p:txBody>
      </p:sp>
      <p:sp>
        <p:nvSpPr>
          <p:cNvPr id="18" name="Line Callout 2 17"/>
          <p:cNvSpPr/>
          <p:nvPr/>
        </p:nvSpPr>
        <p:spPr>
          <a:xfrm>
            <a:off x="6134497" y="1615156"/>
            <a:ext cx="2304256" cy="409798"/>
          </a:xfrm>
          <a:prstGeom prst="borderCallout2">
            <a:avLst>
              <a:gd name="adj1" fmla="val 18750"/>
              <a:gd name="adj2" fmla="val -8333"/>
              <a:gd name="adj3" fmla="val 18750"/>
              <a:gd name="adj4" fmla="val -16667"/>
              <a:gd name="adj5" fmla="val 56717"/>
              <a:gd name="adj6" fmla="val -4501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Case Examination</a:t>
            </a:r>
          </a:p>
        </p:txBody>
      </p:sp>
      <p:sp>
        <p:nvSpPr>
          <p:cNvPr id="19" name="Line Callout 2 18"/>
          <p:cNvSpPr/>
          <p:nvPr/>
        </p:nvSpPr>
        <p:spPr>
          <a:xfrm>
            <a:off x="6572250" y="2183008"/>
            <a:ext cx="2304256" cy="409798"/>
          </a:xfrm>
          <a:prstGeom prst="borderCallout2">
            <a:avLst>
              <a:gd name="adj1" fmla="val 18750"/>
              <a:gd name="adj2" fmla="val -8333"/>
              <a:gd name="adj3" fmla="val 18750"/>
              <a:gd name="adj4" fmla="val -16667"/>
              <a:gd name="adj5" fmla="val 56717"/>
              <a:gd name="adj6" fmla="val -4501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Provisional  Enquiry</a:t>
            </a:r>
          </a:p>
        </p:txBody>
      </p:sp>
      <p:sp>
        <p:nvSpPr>
          <p:cNvPr id="3" name="Rectangle 2"/>
          <p:cNvSpPr/>
          <p:nvPr/>
        </p:nvSpPr>
        <p:spPr>
          <a:xfrm>
            <a:off x="395536" y="1682479"/>
            <a:ext cx="3168352" cy="3783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a:p>
            <a:pPr algn="ctr"/>
            <a:r>
              <a:rPr lang="en-GB" dirty="0"/>
              <a:t>Fitness to Practice: GMC</a:t>
            </a:r>
            <a:br>
              <a:rPr lang="en-GB" dirty="0"/>
            </a:br>
            <a:endParaRPr lang="en-GB" dirty="0"/>
          </a:p>
        </p:txBody>
      </p:sp>
      <p:cxnSp>
        <p:nvCxnSpPr>
          <p:cNvPr id="7" name="Straight Arrow Connector 6"/>
          <p:cNvCxnSpPr/>
          <p:nvPr/>
        </p:nvCxnSpPr>
        <p:spPr>
          <a:xfrm flipH="1" flipV="1">
            <a:off x="5595139" y="2448790"/>
            <a:ext cx="36004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220072" y="1916832"/>
            <a:ext cx="288032"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04048" y="1700808"/>
            <a:ext cx="144016" cy="1133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60032" y="1556792"/>
            <a:ext cx="144016" cy="1133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22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pPr algn="l"/>
            <a:r>
              <a:rPr lang="en-GB" dirty="0"/>
              <a:t>GMC Data 2014-2017</a:t>
            </a:r>
          </a:p>
        </p:txBody>
      </p:sp>
      <p:graphicFrame>
        <p:nvGraphicFramePr>
          <p:cNvPr id="5" name="Table 4"/>
          <p:cNvGraphicFramePr>
            <a:graphicFrameLocks noGrp="1"/>
          </p:cNvGraphicFramePr>
          <p:nvPr>
            <p:extLst/>
          </p:nvPr>
        </p:nvGraphicFramePr>
        <p:xfrm>
          <a:off x="-10066" y="1780454"/>
          <a:ext cx="9164134" cy="3897122"/>
        </p:xfrm>
        <a:graphic>
          <a:graphicData uri="http://schemas.openxmlformats.org/drawingml/2006/table">
            <a:tbl>
              <a:tblPr firstRow="1" firstCol="1" bandRow="1"/>
              <a:tblGrid>
                <a:gridCol w="3883925">
                  <a:extLst>
                    <a:ext uri="{9D8B030D-6E8A-4147-A177-3AD203B41FA5}">
                      <a16:colId xmlns:a16="http://schemas.microsoft.com/office/drawing/2014/main" val="20000"/>
                    </a:ext>
                  </a:extLst>
                </a:gridCol>
                <a:gridCol w="898759">
                  <a:extLst>
                    <a:ext uri="{9D8B030D-6E8A-4147-A177-3AD203B41FA5}">
                      <a16:colId xmlns:a16="http://schemas.microsoft.com/office/drawing/2014/main" val="20001"/>
                    </a:ext>
                  </a:extLst>
                </a:gridCol>
                <a:gridCol w="898759">
                  <a:extLst>
                    <a:ext uri="{9D8B030D-6E8A-4147-A177-3AD203B41FA5}">
                      <a16:colId xmlns:a16="http://schemas.microsoft.com/office/drawing/2014/main" val="20002"/>
                    </a:ext>
                  </a:extLst>
                </a:gridCol>
                <a:gridCol w="898759">
                  <a:extLst>
                    <a:ext uri="{9D8B030D-6E8A-4147-A177-3AD203B41FA5}">
                      <a16:colId xmlns:a16="http://schemas.microsoft.com/office/drawing/2014/main" val="20003"/>
                    </a:ext>
                  </a:extLst>
                </a:gridCol>
                <a:gridCol w="898759">
                  <a:extLst>
                    <a:ext uri="{9D8B030D-6E8A-4147-A177-3AD203B41FA5}">
                      <a16:colId xmlns:a16="http://schemas.microsoft.com/office/drawing/2014/main" val="20004"/>
                    </a:ext>
                  </a:extLst>
                </a:gridCol>
                <a:gridCol w="898759">
                  <a:extLst>
                    <a:ext uri="{9D8B030D-6E8A-4147-A177-3AD203B41FA5}">
                      <a16:colId xmlns:a16="http://schemas.microsoft.com/office/drawing/2014/main" val="20005"/>
                    </a:ext>
                  </a:extLst>
                </a:gridCol>
                <a:gridCol w="786414">
                  <a:extLst>
                    <a:ext uri="{9D8B030D-6E8A-4147-A177-3AD203B41FA5}">
                      <a16:colId xmlns:a16="http://schemas.microsoft.com/office/drawing/2014/main" val="20006"/>
                    </a:ext>
                  </a:extLst>
                </a:gridCol>
              </a:tblGrid>
              <a:tr h="564567">
                <a:tc>
                  <a:txBody>
                    <a:bodyPr/>
                    <a:lstStyle/>
                    <a:p>
                      <a:pPr>
                        <a:lnSpc>
                          <a:spcPct val="115000"/>
                        </a:lnSpc>
                        <a:spcAft>
                          <a:spcPts val="0"/>
                        </a:spcAft>
                      </a:pPr>
                      <a:r>
                        <a:rPr lang="en-GB" sz="1800" dirty="0">
                          <a:solidFill>
                            <a:srgbClr val="000000"/>
                          </a:solidFill>
                          <a:effectLst/>
                          <a:latin typeface="Calibri"/>
                          <a:ea typeface="Times New Roman"/>
                          <a:cs typeface="Times New Roman"/>
                        </a:rPr>
                        <a:t> </a:t>
                      </a:r>
                      <a:endParaRPr lang="en-GB" sz="1400" dirty="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800" b="1">
                          <a:solidFill>
                            <a:srgbClr val="000000"/>
                          </a:solidFill>
                          <a:effectLst/>
                          <a:latin typeface="Calibri"/>
                          <a:ea typeface="Times New Roman"/>
                          <a:cs typeface="Times New Roman"/>
                        </a:rPr>
                        <a:t>2013</a:t>
                      </a:r>
                      <a:endParaRPr lang="en-GB" sz="1400">
                        <a:effectLst/>
                        <a:latin typeface="Calibri"/>
                        <a:ea typeface="Calibri"/>
                        <a:cs typeface="Times New Roman"/>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effectLst/>
                          <a:latin typeface="Calibri"/>
                          <a:ea typeface="Times New Roman"/>
                          <a:cs typeface="Times New Roman"/>
                        </a:rPr>
                        <a:t>2014</a:t>
                      </a:r>
                      <a:endParaRPr lang="en-GB" sz="1400">
                        <a:effectLst/>
                        <a:latin typeface="Calibri"/>
                        <a:ea typeface="Calibri"/>
                        <a:cs typeface="Times New Roman"/>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effectLst/>
                          <a:latin typeface="Calibri"/>
                          <a:ea typeface="Times New Roman"/>
                          <a:cs typeface="Times New Roman"/>
                        </a:rPr>
                        <a:t>2015</a:t>
                      </a:r>
                      <a:endParaRPr lang="en-GB" sz="1400">
                        <a:effectLst/>
                        <a:latin typeface="Calibri"/>
                        <a:ea typeface="Calibri"/>
                        <a:cs typeface="Times New Roman"/>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effectLst/>
                          <a:latin typeface="Calibri"/>
                          <a:ea typeface="Times New Roman"/>
                          <a:cs typeface="Times New Roman"/>
                        </a:rPr>
                        <a:t>2016</a:t>
                      </a:r>
                      <a:endParaRPr lang="en-GB" sz="1400">
                        <a:effectLst/>
                        <a:latin typeface="Calibri"/>
                        <a:ea typeface="Calibri"/>
                        <a:cs typeface="Times New Roman"/>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effectLst/>
                          <a:latin typeface="Calibri"/>
                          <a:ea typeface="Times New Roman"/>
                          <a:cs typeface="Times New Roman"/>
                        </a:rPr>
                        <a:t>2017</a:t>
                      </a:r>
                      <a:endParaRPr lang="en-GB" sz="1400">
                        <a:effectLst/>
                        <a:latin typeface="Calibri"/>
                        <a:ea typeface="Calibri"/>
                        <a:cs typeface="Times New Roman"/>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FFFFFF"/>
                          </a:solidFill>
                          <a:effectLst/>
                          <a:latin typeface="Calibri"/>
                          <a:ea typeface="Times New Roman"/>
                          <a:cs typeface="Times New Roman"/>
                        </a:rPr>
                        <a:t>2017%</a:t>
                      </a:r>
                      <a:endParaRPr lang="en-GB" sz="1400">
                        <a:effectLst/>
                        <a:latin typeface="Calibri"/>
                        <a:ea typeface="Calibri"/>
                        <a:cs typeface="Times New Roman"/>
                      </a:endParaRPr>
                    </a:p>
                  </a:txBody>
                  <a:tcPr marL="86666" marR="8666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0"/>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Doctors on register </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259,651</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267,169</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273,767</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280,806</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288,521</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 </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1"/>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Total enquiries </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9,866</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9,624</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9,418</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9,146</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8,546</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3.0%</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2"/>
                  </a:ext>
                </a:extLst>
              </a:tr>
              <a:tr h="564567">
                <a:tc>
                  <a:txBody>
                    <a:bodyPr/>
                    <a:lstStyle/>
                    <a:p>
                      <a:pPr algn="r">
                        <a:lnSpc>
                          <a:spcPct val="115000"/>
                        </a:lnSpc>
                        <a:spcAft>
                          <a:spcPts val="0"/>
                        </a:spcAft>
                      </a:pPr>
                      <a:r>
                        <a:rPr lang="en-GB" sz="1800" b="1">
                          <a:solidFill>
                            <a:srgbClr val="000000"/>
                          </a:solidFill>
                          <a:effectLst/>
                          <a:latin typeface="Calibri"/>
                          <a:ea typeface="Times New Roman"/>
                          <a:cs typeface="Times New Roman"/>
                        </a:rPr>
                        <a:t>from Persons Acting in a Public Capacity </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1,316</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1,200</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1,105</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744</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807</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9.4%</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3"/>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from members of the public </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6,475</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6,572</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6,547</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6,688</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5,714</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66.9%</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4"/>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from other sources </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2,075</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1,852</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1,766</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1,714</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2,025</a:t>
                      </a:r>
                      <a:endParaRPr lang="en-GB" sz="1400">
                        <a:effectLst/>
                        <a:latin typeface="Calibri"/>
                        <a:ea typeface="Calibri"/>
                        <a:cs typeface="Times New Roman"/>
                      </a:endParaRPr>
                    </a:p>
                  </a:txBody>
                  <a:tcPr marL="86666" marR="86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23.7%</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5"/>
                  </a:ext>
                </a:extLst>
              </a:tr>
              <a:tr h="273736">
                <a:tc>
                  <a:txBody>
                    <a:bodyPr/>
                    <a:lstStyle/>
                    <a:p>
                      <a:pPr algn="r">
                        <a:lnSpc>
                          <a:spcPct val="115000"/>
                        </a:lnSpc>
                        <a:spcAft>
                          <a:spcPts val="0"/>
                        </a:spcAft>
                      </a:pPr>
                      <a:r>
                        <a:rPr lang="en-GB" sz="1800" b="1" dirty="0">
                          <a:solidFill>
                            <a:srgbClr val="000000"/>
                          </a:solidFill>
                          <a:effectLst/>
                          <a:latin typeface="Calibri"/>
                          <a:ea typeface="Times New Roman"/>
                          <a:cs typeface="Times New Roman"/>
                        </a:rPr>
                        <a:t> </a:t>
                      </a:r>
                      <a:endParaRPr lang="en-GB" sz="1400" dirty="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GB" sz="1400">
                        <a:effectLst/>
                        <a:latin typeface="Calibri"/>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400">
                        <a:effectLst/>
                        <a:latin typeface="Calibri"/>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400">
                        <a:effectLst/>
                        <a:latin typeface="Calibri"/>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400">
                        <a:effectLst/>
                        <a:latin typeface="Calibri"/>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400">
                        <a:effectLst/>
                        <a:latin typeface="Calibri"/>
                      </a:endParaRPr>
                    </a:p>
                  </a:txBody>
                  <a:tcPr marL="86666" marR="866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 </a:t>
                      </a:r>
                      <a:endParaRPr lang="en-GB" sz="1400">
                        <a:effectLst/>
                        <a:latin typeface="Calibri"/>
                        <a:ea typeface="Calibri"/>
                        <a:cs typeface="Times New Roman"/>
                      </a:endParaRPr>
                    </a:p>
                  </a:txBody>
                  <a:tcPr marL="86666" marR="8666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6"/>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Investigation </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2,939</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2,723</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2,306</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1,296</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1,306</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15.3%</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7"/>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Provisional enquiry </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 </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35</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351</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616</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614</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7.2%</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8"/>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Refer to employer/responsible officer </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1,035</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583</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553</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475</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493</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FFFFFF"/>
                          </a:solidFill>
                          <a:effectLst/>
                          <a:latin typeface="Tahoma"/>
                          <a:ea typeface="Times New Roman"/>
                          <a:cs typeface="Times New Roman"/>
                        </a:rPr>
                        <a:t>5.8%</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9"/>
                  </a:ext>
                </a:extLst>
              </a:tr>
              <a:tr h="273736">
                <a:tc>
                  <a:txBody>
                    <a:bodyPr/>
                    <a:lstStyle/>
                    <a:p>
                      <a:pPr algn="r">
                        <a:lnSpc>
                          <a:spcPct val="115000"/>
                        </a:lnSpc>
                        <a:spcAft>
                          <a:spcPts val="0"/>
                        </a:spcAft>
                      </a:pPr>
                      <a:r>
                        <a:rPr lang="en-GB" sz="1800" b="1">
                          <a:solidFill>
                            <a:srgbClr val="000000"/>
                          </a:solidFill>
                          <a:effectLst/>
                          <a:latin typeface="Calibri"/>
                          <a:ea typeface="Times New Roman"/>
                          <a:cs typeface="Times New Roman"/>
                        </a:rPr>
                        <a:t>Closed </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5,892</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6,283</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6,208</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6,759</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a:solidFill>
                            <a:srgbClr val="000000"/>
                          </a:solidFill>
                          <a:effectLst/>
                          <a:latin typeface="Tahoma"/>
                          <a:ea typeface="Times New Roman"/>
                          <a:cs typeface="Times New Roman"/>
                        </a:rPr>
                        <a:t>6,133</a:t>
                      </a:r>
                      <a:endParaRPr lang="en-GB" sz="140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500" dirty="0">
                          <a:solidFill>
                            <a:srgbClr val="FFFFFF"/>
                          </a:solidFill>
                          <a:effectLst/>
                          <a:latin typeface="Tahoma"/>
                          <a:ea typeface="Times New Roman"/>
                          <a:cs typeface="Times New Roman"/>
                        </a:rPr>
                        <a:t>71.8%</a:t>
                      </a:r>
                      <a:endParaRPr lang="en-GB" sz="1400" dirty="0">
                        <a:effectLst/>
                        <a:latin typeface="Calibri"/>
                        <a:ea typeface="Calibri"/>
                        <a:cs typeface="Times New Roman"/>
                      </a:endParaRPr>
                    </a:p>
                  </a:txBody>
                  <a:tcPr marL="86666" marR="866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2503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1810"/>
            <a:ext cx="8229600" cy="868958"/>
          </a:xfrm>
        </p:spPr>
        <p:txBody>
          <a:bodyPr>
            <a:normAutofit/>
          </a:bodyPr>
          <a:lstStyle/>
          <a:p>
            <a:pPr algn="l"/>
            <a:r>
              <a:rPr lang="en-GB" sz="3600" dirty="0">
                <a:latin typeface="Arial" panose="020B0604020202020204" pitchFamily="34" charset="0"/>
                <a:cs typeface="Arial" panose="020B0604020202020204" pitchFamily="34" charset="0"/>
              </a:rPr>
              <a:t>Medical Practitioners Tribunal</a:t>
            </a:r>
          </a:p>
        </p:txBody>
      </p:sp>
      <p:sp>
        <p:nvSpPr>
          <p:cNvPr id="3" name="Content Placeholder 2"/>
          <p:cNvSpPr>
            <a:spLocks noGrp="1"/>
          </p:cNvSpPr>
          <p:nvPr>
            <p:ph idx="1"/>
          </p:nvPr>
        </p:nvSpPr>
        <p:spPr>
          <a:xfrm>
            <a:off x="457200" y="1412776"/>
            <a:ext cx="8229600" cy="5328592"/>
          </a:xfrm>
        </p:spPr>
        <p:txBody>
          <a:bodyPr>
            <a:normAutofit fontScale="85000" lnSpcReduction="20000"/>
          </a:bodyPr>
          <a:lstStyle/>
          <a:p>
            <a:pPr marL="0" indent="0">
              <a:buNone/>
            </a:pPr>
            <a:r>
              <a:rPr lang="en-GB" dirty="0">
                <a:latin typeface="Arial" panose="020B0604020202020204" pitchFamily="34" charset="0"/>
                <a:cs typeface="Arial" panose="020B0604020202020204" pitchFamily="34" charset="0"/>
              </a:rPr>
              <a:t>An MPTS final hearing that hears the cases against doctors, decides whether the facts are proven and, if so, whether the doctor’s fitness to practise is impaired, and decides what, if any, sanctions are appropriate.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 tribunal can: </a:t>
            </a:r>
          </a:p>
          <a:p>
            <a:r>
              <a:rPr lang="en-GB" dirty="0">
                <a:latin typeface="Arial" panose="020B0604020202020204" pitchFamily="34" charset="0"/>
                <a:cs typeface="Arial" panose="020B0604020202020204" pitchFamily="34" charset="0"/>
              </a:rPr>
              <a:t>erase the doctor from the medical register </a:t>
            </a:r>
          </a:p>
          <a:p>
            <a:r>
              <a:rPr lang="en-GB" dirty="0">
                <a:latin typeface="Arial" panose="020B0604020202020204" pitchFamily="34" charset="0"/>
                <a:cs typeface="Arial" panose="020B0604020202020204" pitchFamily="34" charset="0"/>
              </a:rPr>
              <a:t>suspend the doctor from the medical register </a:t>
            </a:r>
          </a:p>
          <a:p>
            <a:r>
              <a:rPr lang="en-GB" dirty="0">
                <a:latin typeface="Arial" panose="020B0604020202020204" pitchFamily="34" charset="0"/>
                <a:cs typeface="Arial" panose="020B0604020202020204" pitchFamily="34" charset="0"/>
              </a:rPr>
              <a:t>put conditions on the doctor’s registration </a:t>
            </a:r>
          </a:p>
          <a:p>
            <a:r>
              <a:rPr lang="en-GB" dirty="0">
                <a:latin typeface="Arial" panose="020B0604020202020204" pitchFamily="34" charset="0"/>
                <a:cs typeface="Arial" panose="020B0604020202020204" pitchFamily="34" charset="0"/>
              </a:rPr>
              <a:t>agree undertakings with the doctor </a:t>
            </a:r>
          </a:p>
          <a:p>
            <a:r>
              <a:rPr lang="en-GB" dirty="0">
                <a:latin typeface="Arial" panose="020B0604020202020204" pitchFamily="34" charset="0"/>
                <a:cs typeface="Arial" panose="020B0604020202020204" pitchFamily="34" charset="0"/>
              </a:rPr>
              <a:t>give a warning to the doctor </a:t>
            </a:r>
          </a:p>
          <a:p>
            <a:r>
              <a:rPr lang="en-GB" dirty="0">
                <a:latin typeface="Arial" panose="020B0604020202020204" pitchFamily="34" charset="0"/>
                <a:cs typeface="Arial" panose="020B0604020202020204" pitchFamily="34" charset="0"/>
              </a:rPr>
              <a:t>decide to take no further action. </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5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6056" y="764704"/>
            <a:ext cx="3979934" cy="1143000"/>
          </a:xfrm>
        </p:spPr>
        <p:txBody>
          <a:bodyPr>
            <a:normAutofit fontScale="90000"/>
          </a:bodyPr>
          <a:lstStyle/>
          <a:p>
            <a:pPr algn="l"/>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Thank you</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Any Questions?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 y="-99392"/>
            <a:ext cx="5152184"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26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6138157" cy="299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3552" y="2636912"/>
            <a:ext cx="5904117" cy="369332"/>
          </a:xfrm>
          <a:prstGeom prst="rect">
            <a:avLst/>
          </a:prstGeom>
          <a:noFill/>
        </p:spPr>
        <p:txBody>
          <a:bodyPr wrap="none" rtlCol="0">
            <a:spAutoFit/>
          </a:bodyPr>
          <a:lstStyle/>
          <a:p>
            <a:r>
              <a:rPr lang="en-GB" dirty="0">
                <a:hlinkClick r:id="rId3"/>
              </a:rPr>
              <a:t>https://ededucate.co.uk/to-err-is-human-surviving-humanity</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181889"/>
            <a:ext cx="4032448" cy="356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52120" y="4581128"/>
            <a:ext cx="3899013" cy="738664"/>
          </a:xfrm>
          <a:prstGeom prst="rect">
            <a:avLst/>
          </a:prstGeom>
          <a:noFill/>
        </p:spPr>
        <p:txBody>
          <a:bodyPr wrap="square" rtlCol="0">
            <a:spAutoFit/>
          </a:bodyPr>
          <a:lstStyle/>
          <a:p>
            <a:r>
              <a:rPr lang="en-GB" sz="1400" dirty="0">
                <a:hlinkClick r:id="rId5"/>
              </a:rPr>
              <a:t>https://www.bma.org.uk/connecting-doctors/b/work/posts/nhs-performance-investigations-a-serious-risk-but-little-known</a:t>
            </a:r>
            <a:endParaRPr lang="en-GB" sz="1400"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221672"/>
            <a:ext cx="36099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93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3832"/>
            <a:ext cx="8229600" cy="1143000"/>
          </a:xfrm>
        </p:spPr>
        <p:txBody>
          <a:bodyPr>
            <a:normAutofit/>
          </a:bodyPr>
          <a:lstStyle/>
          <a:p>
            <a:pPr algn="l"/>
            <a:r>
              <a:rPr lang="en-GB" sz="3600" b="1" dirty="0">
                <a:latin typeface="Arial" panose="020B0604020202020204" pitchFamily="34" charset="0"/>
                <a:cs typeface="Arial" panose="020B0604020202020204" pitchFamily="34" charset="0"/>
              </a:rPr>
              <a:t>The GMC’s Role in Regulation </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141167"/>
          </a:xfrm>
        </p:spPr>
        <p:txBody>
          <a:bodyPr>
            <a:normAutofit fontScale="85000" lnSpcReduction="20000"/>
          </a:bodyPr>
          <a:lstStyle/>
          <a:p>
            <a:pPr marL="0" indent="0">
              <a:buNone/>
            </a:pPr>
            <a:r>
              <a:rPr lang="en-GB" dirty="0">
                <a:latin typeface="Arial" panose="020B0604020202020204" pitchFamily="34" charset="0"/>
                <a:cs typeface="Arial" panose="020B0604020202020204" pitchFamily="34" charset="0"/>
              </a:rPr>
              <a:t>“All human beings make mistakes from time to time. Doctors are no different. While occasional one-off mistakes need to be thoroughly investigated by those immediately involved where the incident occurred and any harm put right, </a:t>
            </a:r>
            <a:r>
              <a:rPr lang="en-GB" i="1" dirty="0">
                <a:latin typeface="Arial" panose="020B0604020202020204" pitchFamily="34" charset="0"/>
                <a:cs typeface="Arial" panose="020B0604020202020204" pitchFamily="34" charset="0"/>
              </a:rPr>
              <a:t>they are unlikely in themselves to indicate a fitness to practise problem</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Good medical practice puts it this way: </a:t>
            </a:r>
          </a:p>
          <a:p>
            <a:pPr marL="0" indent="0">
              <a:buNone/>
            </a:pPr>
            <a:r>
              <a:rPr lang="en-GB" i="1" dirty="0">
                <a:latin typeface="Arial" panose="020B0604020202020204" pitchFamily="34" charset="0"/>
                <a:cs typeface="Arial" panose="020B0604020202020204" pitchFamily="34" charset="0"/>
              </a:rPr>
              <a:t>‘Serious or persistent failures to follow this guidance will put your registration at risk’.</a:t>
            </a:r>
          </a:p>
          <a:p>
            <a:pPr marL="0" indent="0">
              <a:buNone/>
            </a:pPr>
            <a:endParaRPr lang="en-GB" i="1"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hlinkClick r:id="rId2"/>
              </a:rPr>
              <a:t>https://www.gmc-uk.org/-/media/documents/DC9089_Referal_Guidance.pdf_66767403.pdf</a:t>
            </a: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hlinkClick r:id="rId3"/>
              </a:rPr>
              <a:t>https://www.gmc-uk.org/ethical-guidance/ethical-guidance-for-doctors/good-medical-practice</a:t>
            </a:r>
            <a:endParaRPr lang="en-GB" sz="1900" dirty="0">
              <a:latin typeface="Arial" panose="020B0604020202020204" pitchFamily="34" charset="0"/>
              <a:cs typeface="Arial" panose="020B0604020202020204" pitchFamily="34" charset="0"/>
            </a:endParaRPr>
          </a:p>
          <a:p>
            <a:pPr marL="0" indent="0">
              <a:buNone/>
            </a:pPr>
            <a:endParaRPr lang="en-GB" sz="1900" dirty="0">
              <a:latin typeface="Arial" panose="020B0604020202020204" pitchFamily="34" charset="0"/>
              <a:cs typeface="Arial" panose="020B0604020202020204" pitchFamily="34" charset="0"/>
            </a:endParaRPr>
          </a:p>
          <a:p>
            <a:pPr marL="0" indent="0">
              <a:buNone/>
            </a:pPr>
            <a:endParaRPr lang="en-GB" sz="19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26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B130-28F3-4C93-8CA0-49E505DF0D1D}"/>
              </a:ext>
            </a:extLst>
          </p:cNvPr>
          <p:cNvSpPr>
            <a:spLocks noGrp="1"/>
          </p:cNvSpPr>
          <p:nvPr>
            <p:ph type="title"/>
          </p:nvPr>
        </p:nvSpPr>
        <p:spPr/>
        <p:txBody>
          <a:bodyPr/>
          <a:lstStyle/>
          <a:p>
            <a:pPr algn="l"/>
            <a:r>
              <a:rPr lang="en-GB" dirty="0"/>
              <a:t>Culture and Behaviour</a:t>
            </a:r>
          </a:p>
        </p:txBody>
      </p:sp>
      <p:sp>
        <p:nvSpPr>
          <p:cNvPr id="3" name="Content Placeholder 2">
            <a:extLst>
              <a:ext uri="{FF2B5EF4-FFF2-40B4-BE49-F238E27FC236}">
                <a16:creationId xmlns:a16="http://schemas.microsoft.com/office/drawing/2014/main" id="{256E8F45-F309-48E8-8291-DD4C8634ACAC}"/>
              </a:ext>
            </a:extLst>
          </p:cNvPr>
          <p:cNvSpPr>
            <a:spLocks noGrp="1"/>
          </p:cNvSpPr>
          <p:nvPr>
            <p:ph idx="1"/>
          </p:nvPr>
        </p:nvSpPr>
        <p:spPr>
          <a:xfrm>
            <a:off x="457200" y="1196752"/>
            <a:ext cx="8229600" cy="4929411"/>
          </a:xfrm>
        </p:spPr>
        <p:txBody>
          <a:bodyPr/>
          <a:lstStyle/>
          <a:p>
            <a:r>
              <a:rPr lang="en-GB" sz="2400" dirty="0"/>
              <a:t>The way we do things around here</a:t>
            </a:r>
          </a:p>
          <a:p>
            <a:r>
              <a:rPr lang="en-GB" sz="2400" dirty="0"/>
              <a:t>Shared beliefs, values, and assumptions as evidenced by the symbols, rituals and stories in an organisation</a:t>
            </a:r>
          </a:p>
          <a:p>
            <a:r>
              <a:rPr lang="en-GB" sz="2400" dirty="0"/>
              <a:t>Reciprocal Determinism </a:t>
            </a:r>
          </a:p>
          <a:p>
            <a:pPr lvl="1"/>
            <a:r>
              <a:rPr lang="en-GB" sz="2000" dirty="0"/>
              <a:t>Albert Bandura 1970’s: a person’s behaviour:</a:t>
            </a:r>
          </a:p>
          <a:p>
            <a:pPr lvl="2"/>
            <a:r>
              <a:rPr lang="en-GB" sz="1800" dirty="0"/>
              <a:t>both influences and is influenced by personal factors and the social environment. </a:t>
            </a:r>
          </a:p>
          <a:p>
            <a:pPr lvl="2"/>
            <a:r>
              <a:rPr lang="en-GB" sz="1800" dirty="0"/>
              <a:t>may be conditioned through the use of consequences</a:t>
            </a:r>
          </a:p>
          <a:p>
            <a:pPr lvl="2"/>
            <a:r>
              <a:rPr lang="en-GB" sz="1800" dirty="0"/>
              <a:t>can impact the environment</a:t>
            </a:r>
          </a:p>
          <a:p>
            <a:pPr lvl="2"/>
            <a:r>
              <a:rPr lang="en-GB" sz="1800" dirty="0"/>
              <a:t>Culture determines behaviour &amp; behaviour determines culture. </a:t>
            </a:r>
          </a:p>
          <a:p>
            <a:r>
              <a:rPr lang="en-GB" sz="2400" dirty="0"/>
              <a:t>Leadership has the single biggest impact on an organisations culture. 75% of NHS staff are led by a band 7.</a:t>
            </a:r>
          </a:p>
        </p:txBody>
      </p:sp>
    </p:spTree>
    <p:extLst>
      <p:ext uri="{BB962C8B-B14F-4D97-AF65-F5344CB8AC3E}">
        <p14:creationId xmlns:p14="http://schemas.microsoft.com/office/powerpoint/2010/main" val="264006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199" y="1173164"/>
            <a:ext cx="4038600" cy="4525963"/>
          </a:xfrm>
        </p:spPr>
        <p:txBody>
          <a:bodyPr/>
          <a:lstStyle/>
          <a:p>
            <a:pPr marL="0" indent="0" eaLnBrk="1" hangingPunct="1">
              <a:buNone/>
              <a:defRPr/>
            </a:pPr>
            <a:r>
              <a:rPr lang="en-GB" sz="4000" b="1" dirty="0">
                <a:solidFill>
                  <a:schemeClr val="tx2">
                    <a:lumMod val="60000"/>
                    <a:lumOff val="40000"/>
                  </a:schemeClr>
                </a:solidFill>
              </a:rPr>
              <a:t>Normal State</a:t>
            </a:r>
          </a:p>
          <a:p>
            <a:pPr eaLnBrk="1" hangingPunct="1">
              <a:defRPr/>
            </a:pPr>
            <a:r>
              <a:rPr lang="en-GB" sz="3600" dirty="0">
                <a:solidFill>
                  <a:schemeClr val="tx2">
                    <a:lumMod val="60000"/>
                    <a:lumOff val="40000"/>
                  </a:schemeClr>
                </a:solidFill>
              </a:rPr>
              <a:t>Comfort Centred</a:t>
            </a:r>
          </a:p>
          <a:p>
            <a:pPr eaLnBrk="1" hangingPunct="1">
              <a:defRPr/>
            </a:pPr>
            <a:r>
              <a:rPr lang="en-GB" sz="3600" dirty="0">
                <a:solidFill>
                  <a:schemeClr val="tx2">
                    <a:lumMod val="60000"/>
                    <a:lumOff val="40000"/>
                  </a:schemeClr>
                </a:solidFill>
              </a:rPr>
              <a:t>Externally Driven</a:t>
            </a:r>
          </a:p>
          <a:p>
            <a:pPr eaLnBrk="1" hangingPunct="1">
              <a:defRPr/>
            </a:pPr>
            <a:r>
              <a:rPr lang="en-GB" sz="3600" i="1" dirty="0">
                <a:solidFill>
                  <a:schemeClr val="tx2">
                    <a:lumMod val="60000"/>
                    <a:lumOff val="40000"/>
                  </a:schemeClr>
                </a:solidFill>
              </a:rPr>
              <a:t>Self Focussed</a:t>
            </a:r>
          </a:p>
          <a:p>
            <a:pPr eaLnBrk="1" hangingPunct="1">
              <a:defRPr/>
            </a:pPr>
            <a:r>
              <a:rPr lang="en-GB" sz="3600" dirty="0">
                <a:solidFill>
                  <a:schemeClr val="tx2">
                    <a:lumMod val="60000"/>
                    <a:lumOff val="40000"/>
                  </a:schemeClr>
                </a:solidFill>
              </a:rPr>
              <a:t>Internally Closed</a:t>
            </a:r>
          </a:p>
        </p:txBody>
      </p:sp>
      <p:sp>
        <p:nvSpPr>
          <p:cNvPr id="5" name="Content Placeholder 4"/>
          <p:cNvSpPr>
            <a:spLocks noGrp="1"/>
          </p:cNvSpPr>
          <p:nvPr>
            <p:ph sz="half" idx="2"/>
          </p:nvPr>
        </p:nvSpPr>
        <p:spPr>
          <a:xfrm>
            <a:off x="4648202" y="1166018"/>
            <a:ext cx="4038600" cy="4525963"/>
          </a:xfrm>
        </p:spPr>
        <p:txBody>
          <a:bodyPr/>
          <a:lstStyle/>
          <a:p>
            <a:pPr marL="0" indent="0" eaLnBrk="1" hangingPunct="1">
              <a:buNone/>
              <a:defRPr/>
            </a:pPr>
            <a:r>
              <a:rPr lang="en-GB" sz="4000" b="1" dirty="0">
                <a:solidFill>
                  <a:schemeClr val="accent1">
                    <a:lumMod val="75000"/>
                  </a:schemeClr>
                </a:solidFill>
              </a:rPr>
              <a:t>Leading State</a:t>
            </a:r>
          </a:p>
          <a:p>
            <a:pPr eaLnBrk="1" hangingPunct="1">
              <a:defRPr/>
            </a:pPr>
            <a:r>
              <a:rPr lang="en-GB" sz="3600" dirty="0">
                <a:solidFill>
                  <a:schemeClr val="accent1">
                    <a:lumMod val="75000"/>
                  </a:schemeClr>
                </a:solidFill>
              </a:rPr>
              <a:t>Results Centred</a:t>
            </a:r>
          </a:p>
          <a:p>
            <a:pPr eaLnBrk="1" hangingPunct="1">
              <a:defRPr/>
            </a:pPr>
            <a:r>
              <a:rPr lang="en-GB" sz="3600" dirty="0">
                <a:solidFill>
                  <a:schemeClr val="accent1">
                    <a:lumMod val="75000"/>
                  </a:schemeClr>
                </a:solidFill>
              </a:rPr>
              <a:t>Internally Driven</a:t>
            </a:r>
          </a:p>
          <a:p>
            <a:pPr eaLnBrk="1" hangingPunct="1">
              <a:defRPr/>
            </a:pPr>
            <a:r>
              <a:rPr lang="en-GB" sz="3600" i="1" dirty="0">
                <a:solidFill>
                  <a:schemeClr val="accent1">
                    <a:lumMod val="75000"/>
                  </a:schemeClr>
                </a:solidFill>
              </a:rPr>
              <a:t>Other Focussed</a:t>
            </a:r>
          </a:p>
          <a:p>
            <a:pPr eaLnBrk="1" hangingPunct="1">
              <a:defRPr/>
            </a:pPr>
            <a:r>
              <a:rPr lang="en-GB" sz="3600" dirty="0">
                <a:solidFill>
                  <a:schemeClr val="accent1">
                    <a:lumMod val="75000"/>
                  </a:schemeClr>
                </a:solidFill>
              </a:rPr>
              <a:t>Externally Open</a:t>
            </a:r>
          </a:p>
          <a:p>
            <a:pPr eaLnBrk="1" hangingPunct="1">
              <a:defRPr/>
            </a:pPr>
            <a:endParaRPr lang="en-GB" sz="4000" dirty="0"/>
          </a:p>
          <a:p>
            <a:pPr eaLnBrk="1" hangingPunct="1">
              <a:defRPr/>
            </a:pPr>
            <a:endParaRPr lang="en-GB" sz="4000" b="1" dirty="0"/>
          </a:p>
        </p:txBody>
      </p:sp>
      <p:sp>
        <p:nvSpPr>
          <p:cNvPr id="7" name="Speech Bubble: Oval 6">
            <a:extLst>
              <a:ext uri="{FF2B5EF4-FFF2-40B4-BE49-F238E27FC236}">
                <a16:creationId xmlns:a16="http://schemas.microsoft.com/office/drawing/2014/main" id="{CD2C00ED-3E5D-451C-9E34-8B601CCA380E}"/>
              </a:ext>
            </a:extLst>
          </p:cNvPr>
          <p:cNvSpPr/>
          <p:nvPr/>
        </p:nvSpPr>
        <p:spPr>
          <a:xfrm>
            <a:off x="304796" y="116632"/>
            <a:ext cx="3754761" cy="2016224"/>
          </a:xfrm>
          <a:prstGeom prst="wedgeEllipseCallout">
            <a:avLst>
              <a:gd name="adj1" fmla="val 67122"/>
              <a:gd name="adj2" fmla="val 52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Ensuring effective performance</a:t>
            </a:r>
            <a:br>
              <a:rPr lang="en-GB"/>
            </a:br>
            <a:r>
              <a:rPr lang="en-GB"/>
              <a:t>Ensuring necessary resources are available &amp; used</a:t>
            </a:r>
          </a:p>
        </p:txBody>
      </p:sp>
      <p:sp>
        <p:nvSpPr>
          <p:cNvPr id="9" name="Speech Bubble: Oval 8">
            <a:extLst>
              <a:ext uri="{FF2B5EF4-FFF2-40B4-BE49-F238E27FC236}">
                <a16:creationId xmlns:a16="http://schemas.microsoft.com/office/drawing/2014/main" id="{F8ECC0F4-6655-4AAA-8125-A3B496CCB193}"/>
              </a:ext>
            </a:extLst>
          </p:cNvPr>
          <p:cNvSpPr/>
          <p:nvPr/>
        </p:nvSpPr>
        <p:spPr>
          <a:xfrm>
            <a:off x="308732" y="2204864"/>
            <a:ext cx="3754761" cy="2016224"/>
          </a:xfrm>
          <a:prstGeom prst="wedgeEllipseCallout">
            <a:avLst>
              <a:gd name="adj1" fmla="val 66886"/>
              <a:gd name="adj2" fmla="val 1362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Model Support &amp; Compassion</a:t>
            </a:r>
            <a:br>
              <a:rPr lang="en-GB" dirty="0"/>
            </a:br>
            <a:r>
              <a:rPr lang="en-GB" dirty="0"/>
              <a:t>Valuing Diversity, fairness &amp; inclusion</a:t>
            </a:r>
          </a:p>
        </p:txBody>
      </p:sp>
      <p:sp>
        <p:nvSpPr>
          <p:cNvPr id="10" name="Speech Bubble: Oval 9">
            <a:extLst>
              <a:ext uri="{FF2B5EF4-FFF2-40B4-BE49-F238E27FC236}">
                <a16:creationId xmlns:a16="http://schemas.microsoft.com/office/drawing/2014/main" id="{8AB6E651-BC1C-4373-A0E3-2F482DEADF87}"/>
              </a:ext>
            </a:extLst>
          </p:cNvPr>
          <p:cNvSpPr/>
          <p:nvPr/>
        </p:nvSpPr>
        <p:spPr>
          <a:xfrm>
            <a:off x="286046" y="4329671"/>
            <a:ext cx="3754761" cy="2016224"/>
          </a:xfrm>
          <a:prstGeom prst="wedgeEllipseCallout">
            <a:avLst>
              <a:gd name="adj1" fmla="val 67595"/>
              <a:gd name="adj2" fmla="val -5594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Enabling learning &amp; Innovation</a:t>
            </a:r>
            <a:br>
              <a:rPr lang="en-GB" dirty="0"/>
            </a:br>
            <a:r>
              <a:rPr lang="en-GB" dirty="0"/>
              <a:t>Building partnerships between teams, departments &amp; organisations</a:t>
            </a:r>
          </a:p>
        </p:txBody>
      </p:sp>
    </p:spTree>
    <p:extLst>
      <p:ext uri="{BB962C8B-B14F-4D97-AF65-F5344CB8AC3E}">
        <p14:creationId xmlns:p14="http://schemas.microsoft.com/office/powerpoint/2010/main" val="36435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wannas1\atjru\My Pictures\pexels-mountain photo-417173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0"/>
            <a:ext cx="9201302" cy="6898074"/>
          </a:xfrm>
          <a:prstGeom prst="rect">
            <a:avLst/>
          </a:prstGeom>
          <a:noFill/>
          <a:extLst>
            <a:ext uri="{909E8E84-426E-40DD-AFC4-6F175D3DCCD1}">
              <a14:hiddenFill xmlns:a14="http://schemas.microsoft.com/office/drawing/2010/main">
                <a:solidFill>
                  <a:srgbClr val="FFFFFF"/>
                </a:solidFill>
              </a14:hiddenFill>
            </a:ext>
          </a:extLst>
        </p:spPr>
      </p:pic>
      <p:sp>
        <p:nvSpPr>
          <p:cNvPr id="16" name="Line Callout 2 15"/>
          <p:cNvSpPr/>
          <p:nvPr/>
        </p:nvSpPr>
        <p:spPr>
          <a:xfrm>
            <a:off x="643822" y="6135510"/>
            <a:ext cx="2304256" cy="604301"/>
          </a:xfrm>
          <a:prstGeom prst="borderCallout2">
            <a:avLst>
              <a:gd name="adj1" fmla="val 59283"/>
              <a:gd name="adj2" fmla="val -2170"/>
              <a:gd name="adj3" fmla="val 26196"/>
              <a:gd name="adj4" fmla="val -20806"/>
              <a:gd name="adj5" fmla="val -3356"/>
              <a:gd name="adj6" fmla="val -22208"/>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Collective Leadership &amp; Good HR</a:t>
            </a:r>
          </a:p>
        </p:txBody>
      </p:sp>
      <p:sp>
        <p:nvSpPr>
          <p:cNvPr id="17" name="Line Callout 2 16"/>
          <p:cNvSpPr/>
          <p:nvPr/>
        </p:nvSpPr>
        <p:spPr>
          <a:xfrm>
            <a:off x="6588224" y="5517232"/>
            <a:ext cx="2304256" cy="553814"/>
          </a:xfrm>
          <a:prstGeom prst="borderCallout2">
            <a:avLst>
              <a:gd name="adj1" fmla="val 18750"/>
              <a:gd name="adj2" fmla="val -8333"/>
              <a:gd name="adj3" fmla="val 18750"/>
              <a:gd name="adj4" fmla="val -16667"/>
              <a:gd name="adj5" fmla="val -44444"/>
              <a:gd name="adj6" fmla="val -75913"/>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Value Based Recruitment</a:t>
            </a:r>
          </a:p>
        </p:txBody>
      </p:sp>
      <p:sp>
        <p:nvSpPr>
          <p:cNvPr id="18" name="Line Callout 2 17"/>
          <p:cNvSpPr/>
          <p:nvPr/>
        </p:nvSpPr>
        <p:spPr>
          <a:xfrm>
            <a:off x="6588224" y="6298194"/>
            <a:ext cx="2304256" cy="420924"/>
          </a:xfrm>
          <a:prstGeom prst="borderCallout2">
            <a:avLst>
              <a:gd name="adj1" fmla="val 18750"/>
              <a:gd name="adj2" fmla="val -8333"/>
              <a:gd name="adj3" fmla="val -49114"/>
              <a:gd name="adj4" fmla="val -14090"/>
              <a:gd name="adj5" fmla="val -173705"/>
              <a:gd name="adj6" fmla="val -116133"/>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Just Culture</a:t>
            </a:r>
          </a:p>
        </p:txBody>
      </p:sp>
      <p:sp>
        <p:nvSpPr>
          <p:cNvPr id="3" name="Rectangle 2"/>
          <p:cNvSpPr/>
          <p:nvPr/>
        </p:nvSpPr>
        <p:spPr>
          <a:xfrm>
            <a:off x="27622" y="4634807"/>
            <a:ext cx="3744416" cy="6664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a:p>
            <a:pPr algn="ctr"/>
            <a:r>
              <a:rPr lang="en-GB" dirty="0"/>
              <a:t>Prevention</a:t>
            </a:r>
            <a:br>
              <a:rPr lang="en-GB" dirty="0"/>
            </a:br>
            <a:endParaRPr lang="en-GB" dirty="0"/>
          </a:p>
        </p:txBody>
      </p:sp>
      <p:sp>
        <p:nvSpPr>
          <p:cNvPr id="11" name="Line Callout 2 10"/>
          <p:cNvSpPr/>
          <p:nvPr/>
        </p:nvSpPr>
        <p:spPr>
          <a:xfrm>
            <a:off x="3770434" y="6071046"/>
            <a:ext cx="2304256" cy="648072"/>
          </a:xfrm>
          <a:prstGeom prst="borderCallout2">
            <a:avLst>
              <a:gd name="adj1" fmla="val 18750"/>
              <a:gd name="adj2" fmla="val -8333"/>
              <a:gd name="adj3" fmla="val -12113"/>
              <a:gd name="adj4" fmla="val -37812"/>
              <a:gd name="adj5" fmla="val -35666"/>
              <a:gd name="adj6" fmla="val -51153"/>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Staff Focus &amp; Psychological Safety</a:t>
            </a:r>
          </a:p>
        </p:txBody>
      </p:sp>
      <p:sp>
        <p:nvSpPr>
          <p:cNvPr id="8" name="Line Callout 2 7"/>
          <p:cNvSpPr/>
          <p:nvPr/>
        </p:nvSpPr>
        <p:spPr>
          <a:xfrm>
            <a:off x="6588224" y="4653136"/>
            <a:ext cx="2304256" cy="648072"/>
          </a:xfrm>
          <a:prstGeom prst="borderCallout2">
            <a:avLst>
              <a:gd name="adj1" fmla="val 18750"/>
              <a:gd name="adj2" fmla="val -8333"/>
              <a:gd name="adj3" fmla="val 18750"/>
              <a:gd name="adj4" fmla="val -16667"/>
              <a:gd name="adj5" fmla="val 3781"/>
              <a:gd name="adj6" fmla="val -4089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Value Based OD &amp; Induction programme</a:t>
            </a:r>
          </a:p>
        </p:txBody>
      </p:sp>
      <p:cxnSp>
        <p:nvCxnSpPr>
          <p:cNvPr id="4" name="Straight Arrow Connector 3"/>
          <p:cNvCxnSpPr>
            <a:cxnSpLocks/>
          </p:cNvCxnSpPr>
          <p:nvPr/>
        </p:nvCxnSpPr>
        <p:spPr>
          <a:xfrm flipV="1">
            <a:off x="269776" y="5837911"/>
            <a:ext cx="2016224" cy="276906"/>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762322" y="5630442"/>
            <a:ext cx="1008112" cy="15514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958995" y="5320549"/>
            <a:ext cx="757021" cy="220573"/>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004048" y="4797152"/>
            <a:ext cx="576064" cy="40059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5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Arial" pitchFamily="34" charset="0"/>
                <a:cs typeface="Arial" pitchFamily="34" charset="0"/>
              </a:rPr>
              <a:t>Components</a:t>
            </a: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55202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 Slide 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icture Slide 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750</TotalTime>
  <Words>1569</Words>
  <Application>Microsoft Office PowerPoint</Application>
  <PresentationFormat>On-screen Show (4:3)</PresentationFormat>
  <Paragraphs>293</Paragraphs>
  <Slides>34</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34</vt:i4>
      </vt:variant>
    </vt:vector>
  </HeadingPairs>
  <TitlesOfParts>
    <vt:vector size="44" baseType="lpstr">
      <vt:lpstr>Arial</vt:lpstr>
      <vt:lpstr>Calibri</vt:lpstr>
      <vt:lpstr>Tahoma</vt:lpstr>
      <vt:lpstr>Times New Roman</vt:lpstr>
      <vt:lpstr>Theme1</vt:lpstr>
      <vt:lpstr>Divider Slide (Text Only)</vt:lpstr>
      <vt:lpstr>Text Slide</vt:lpstr>
      <vt:lpstr>Picture Slide 01</vt:lpstr>
      <vt:lpstr>Picture Slide 02</vt:lpstr>
      <vt:lpstr>End Slide</vt:lpstr>
      <vt:lpstr>Managing &amp; Supporting Doctors in Difficulty</vt:lpstr>
      <vt:lpstr>PowerPoint Presentation</vt:lpstr>
      <vt:lpstr>PowerPoint Presentation</vt:lpstr>
      <vt:lpstr>PowerPoint Presentation</vt:lpstr>
      <vt:lpstr>The GMC’s Role in Regulation </vt:lpstr>
      <vt:lpstr>Culture and Behaviour</vt:lpstr>
      <vt:lpstr>PowerPoint Presentation</vt:lpstr>
      <vt:lpstr>PowerPoint Presentation</vt:lpstr>
      <vt:lpstr>Components</vt:lpstr>
      <vt:lpstr>PowerPoint Presentation</vt:lpstr>
      <vt:lpstr>Difficult Doctors</vt:lpstr>
      <vt:lpstr>PowerPoint Presentation</vt:lpstr>
      <vt:lpstr>Zero Tolerance</vt:lpstr>
      <vt:lpstr>PowerPoint Presentation</vt:lpstr>
      <vt:lpstr>PowerPoint Presentation</vt:lpstr>
      <vt:lpstr>PowerPoint Presentation</vt:lpstr>
      <vt:lpstr>PowerPoint Presentation</vt:lpstr>
      <vt:lpstr>Northumbria Consultant Selection</vt:lpstr>
      <vt:lpstr>PowerPoint Presentation</vt:lpstr>
      <vt:lpstr>What is a  in a concern ?</vt:lpstr>
      <vt:lpstr>Detecting Concerns</vt:lpstr>
      <vt:lpstr>Detecting Concerns</vt:lpstr>
      <vt:lpstr>Warning Signs</vt:lpstr>
      <vt:lpstr>Understanding the Problem</vt:lpstr>
      <vt:lpstr>Great HR (Support)</vt:lpstr>
      <vt:lpstr>Resolving the Issues</vt:lpstr>
      <vt:lpstr>PowerPoint Presentation</vt:lpstr>
      <vt:lpstr>PowerPoint Presentation</vt:lpstr>
      <vt:lpstr>MHPS</vt:lpstr>
      <vt:lpstr>Practitioner Support</vt:lpstr>
      <vt:lpstr>PowerPoint Presentation</vt:lpstr>
      <vt:lpstr>GMC Data 2014-2017</vt:lpstr>
      <vt:lpstr>Medical Practitioners Tribunal</vt:lpstr>
      <vt:lpstr>  Thank you  Any Questions? </vt:lpstr>
    </vt:vector>
  </TitlesOfParts>
  <Company>NHCT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Doctors in Difficulty, and Doctors exhibiting challenging behaviour</dc:title>
  <dc:creator>Rushmer Jeremy (RTF) NHCT</dc:creator>
  <cp:lastModifiedBy>Rushmer Jeremy (RTF) NHCT</cp:lastModifiedBy>
  <cp:revision>61</cp:revision>
  <dcterms:created xsi:type="dcterms:W3CDTF">2019-08-28T13:21:22Z</dcterms:created>
  <dcterms:modified xsi:type="dcterms:W3CDTF">2022-06-18T11:53:33Z</dcterms:modified>
</cp:coreProperties>
</file>