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31"/>
  </p:notesMasterIdLst>
  <p:handoutMasterIdLst>
    <p:handoutMasterId r:id="rId32"/>
  </p:handoutMasterIdLst>
  <p:sldIdLst>
    <p:sldId id="256" r:id="rId3"/>
    <p:sldId id="295" r:id="rId4"/>
    <p:sldId id="320" r:id="rId5"/>
    <p:sldId id="323" r:id="rId6"/>
    <p:sldId id="277" r:id="rId7"/>
    <p:sldId id="303" r:id="rId8"/>
    <p:sldId id="322" r:id="rId9"/>
    <p:sldId id="318" r:id="rId10"/>
    <p:sldId id="291" r:id="rId11"/>
    <p:sldId id="319" r:id="rId12"/>
    <p:sldId id="331" r:id="rId13"/>
    <p:sldId id="360" r:id="rId14"/>
    <p:sldId id="381" r:id="rId15"/>
    <p:sldId id="353" r:id="rId16"/>
    <p:sldId id="371" r:id="rId17"/>
    <p:sldId id="355" r:id="rId18"/>
    <p:sldId id="354" r:id="rId19"/>
    <p:sldId id="382" r:id="rId20"/>
    <p:sldId id="356" r:id="rId21"/>
    <p:sldId id="373" r:id="rId22"/>
    <p:sldId id="379" r:id="rId23"/>
    <p:sldId id="380" r:id="rId24"/>
    <p:sldId id="372" r:id="rId25"/>
    <p:sldId id="374" r:id="rId26"/>
    <p:sldId id="375" r:id="rId27"/>
    <p:sldId id="383" r:id="rId28"/>
    <p:sldId id="344" r:id="rId29"/>
    <p:sldId id="370" r:id="rId30"/>
  </p:sldIdLst>
  <p:sldSz cx="9144000" cy="6858000" type="screen4x3"/>
  <p:notesSz cx="685800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598" autoAdjust="0"/>
  </p:normalViewPr>
  <p:slideViewPr>
    <p:cSldViewPr>
      <p:cViewPr varScale="1">
        <p:scale>
          <a:sx n="76" d="100"/>
          <a:sy n="76" d="100"/>
        </p:scale>
        <p:origin x="83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76" y="-78"/>
      </p:cViewPr>
      <p:guideLst>
        <p:guide orient="horz" pos="311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98173" cy="5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0689" y="0"/>
            <a:ext cx="2921297" cy="5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98935"/>
            <a:ext cx="2998173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0689" y="9398935"/>
            <a:ext cx="2921297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150B333-89D5-4731-8831-B829A7EED3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72547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4" y="1"/>
            <a:ext cx="2972547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2" y="4691572"/>
            <a:ext cx="5487041" cy="444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407"/>
            <a:ext cx="2972547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4" y="9378407"/>
            <a:ext cx="2972547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2A444DA-D037-4C49-A1E3-FE86DB5BD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43F5F-FD13-4E9B-97A9-EC0B6D69C9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741363"/>
            <a:ext cx="4937125" cy="37020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rcplondon.ac.uk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3375-129F-4901-B4CC-DED41295D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2F3D-8781-4BCB-B294-67D4AD7D0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FDE9-42FB-466E-9418-29367590C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4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1436688" y="6219825"/>
            <a:ext cx="7561262" cy="52228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17" descr="RCP sheild fragment 6"/>
          <p:cNvPicPr>
            <a:picLocks noChangeAspect="1" noChangeArrowheads="1"/>
          </p:cNvPicPr>
          <p:nvPr/>
        </p:nvPicPr>
        <p:blipFill>
          <a:blip r:embed="rId2" cstate="print">
            <a:lum contrast="-50000"/>
          </a:blip>
          <a:srcRect/>
          <a:stretch>
            <a:fillRect/>
          </a:stretch>
        </p:blipFill>
        <p:spPr bwMode="auto">
          <a:xfrm>
            <a:off x="0" y="0"/>
            <a:ext cx="1304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RCP Logo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238875"/>
            <a:ext cx="13668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Royal College of General Practitioner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0688" y="6237288"/>
            <a:ext cx="14938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3"/>
          <p:cNvSpPr txBox="1">
            <a:spLocks noChangeArrowheads="1"/>
          </p:cNvSpPr>
          <p:nvPr userDrawn="1"/>
        </p:nvSpPr>
        <p:spPr bwMode="auto">
          <a:xfrm>
            <a:off x="1306513" y="5876925"/>
            <a:ext cx="75961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cs typeface="+mn-cs"/>
              </a:rPr>
              <a:t>The NCGC is a governance collaboration, hosted by the RCP and funded by NICE</a:t>
            </a:r>
          </a:p>
        </p:txBody>
      </p:sp>
      <p:pic>
        <p:nvPicPr>
          <p:cNvPr id="9" name="Picture 24" descr="logo_nhs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7913" y="6237288"/>
            <a:ext cx="1536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 descr="RCS_logo_classic_pantone 3165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8163" y="6267450"/>
            <a:ext cx="7921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4388" y="6251575"/>
            <a:ext cx="1403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55875" y="3636963"/>
            <a:ext cx="5256213" cy="1447800"/>
          </a:xfrm>
          <a:solidFill>
            <a:schemeClr val="bg1">
              <a:alpha val="0"/>
            </a:schemeClr>
          </a:solidFill>
          <a:ln w="76200"/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693863" y="1371600"/>
            <a:ext cx="6981825" cy="2057400"/>
          </a:xfrm>
          <a:solidFill>
            <a:schemeClr val="bg1">
              <a:alpha val="0"/>
            </a:schemeClr>
          </a:solidFill>
          <a:ln w="76200"/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019925" y="6237288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8AA43-507E-4B0F-AA92-3357C58C75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E538-4828-4EC8-B986-96CFFFD1ED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341438"/>
            <a:ext cx="392906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550" y="1341438"/>
            <a:ext cx="39306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7D790-10E1-4FA9-9C5E-656A5B1676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C0EDF-96E8-4C1C-AB2E-8242D905E3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C9DF-F58F-4DA1-A7F1-49C461AA7E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2EAF-FFC3-40BC-A365-C724CD2A25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9D32A-6A04-4D08-8B3E-01DFF8A4F1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8D659-D0CF-4C0B-BECB-32DC7E348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FD10-8A2A-416D-9B8F-BEEE49932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EC17-A105-4263-B141-91C3B32AC9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31750"/>
            <a:ext cx="2105025" cy="5989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0" y="31750"/>
            <a:ext cx="6167438" cy="5989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7E38-3493-41F0-96BA-ECB87314AB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BE9F-90DA-44BA-A9F5-996101AA3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027EC-0231-4C20-89A9-C1C0CBE0B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A75D-2013-4CFA-A428-A8F78024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E347-A63D-4484-8E4C-4360AB2D2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E9CB9-E14B-48C7-B7B4-88253AE8C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4001-6B64-47BF-B8EE-6AC384698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54ADD-67BF-4312-8C30-F179E76FF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C56194CC-0160-4B92-98B4-86F99501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1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4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522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0"/>
            <a:ext cx="9144000" cy="609282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1750"/>
            <a:ext cx="842486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style4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341438"/>
            <a:ext cx="80121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8263" y="6237288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23728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237288"/>
            <a:ext cx="73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C542327-7CF4-43F0-9317-584845107B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6" name="Picture 20" descr="logo for P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850" y="6181725"/>
            <a:ext cx="16002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107950" y="6169025"/>
            <a:ext cx="35274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i="1">
                <a:solidFill>
                  <a:srgbClr val="FFFFFF"/>
                </a:solidFill>
                <a:cs typeface="+mn-cs"/>
              </a:rPr>
              <a:t>National Clinical Guideline Centre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468313" y="0"/>
            <a:ext cx="0" cy="1052513"/>
          </a:xfrm>
          <a:prstGeom prst="line">
            <a:avLst/>
          </a:prstGeom>
          <a:noFill/>
          <a:ln w="38100" cap="sq">
            <a:solidFill>
              <a:srgbClr val="004895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489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895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400" b="1" dirty="0">
                <a:solidFill>
                  <a:srgbClr val="FFFF00"/>
                </a:solidFill>
              </a:rPr>
              <a:t>IMPROVING HIP FRACTURE CARE AND OUTCOMES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574675"/>
          </a:xfrm>
        </p:spPr>
        <p:txBody>
          <a:bodyPr/>
          <a:lstStyle/>
          <a:p>
            <a:pPr eaLnBrk="1" hangingPunct="1"/>
            <a:r>
              <a:rPr lang="en-GB" dirty="0"/>
              <a:t>Cameron Swift. King’s College School of Medicine, London</a:t>
            </a:r>
          </a:p>
          <a:p>
            <a:pPr eaLnBrk="1" hangingPunct="1"/>
            <a:r>
              <a:rPr lang="en-GB" b="0" i="1" dirty="0"/>
              <a:t>July 2022</a:t>
            </a:r>
            <a:endParaRPr lang="en-US" b="0" i="1" dirty="0"/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QS16 Statements (3-6)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>
                <a:solidFill>
                  <a:srgbClr val="FFFF00"/>
                </a:solidFill>
              </a:rPr>
              <a:t>4.</a:t>
            </a:r>
            <a:r>
              <a:rPr lang="en-GB" sz="2400" dirty="0"/>
              <a:t> Adults with </a:t>
            </a:r>
            <a:r>
              <a:rPr lang="en-GB" sz="2400" dirty="0" err="1"/>
              <a:t>trochanteric</a:t>
            </a:r>
            <a:r>
              <a:rPr lang="en-GB" sz="2400" dirty="0"/>
              <a:t> fractures above and including the lesser </a:t>
            </a:r>
            <a:r>
              <a:rPr lang="en-GB" sz="2400" dirty="0" err="1"/>
              <a:t>trochanter</a:t>
            </a:r>
            <a:r>
              <a:rPr lang="en-GB" sz="2400" dirty="0"/>
              <a:t> receive </a:t>
            </a:r>
            <a:r>
              <a:rPr lang="en-GB" sz="2400" dirty="0" err="1"/>
              <a:t>extramedullary</a:t>
            </a:r>
            <a:r>
              <a:rPr lang="en-GB" sz="2400" dirty="0"/>
              <a:t> implants. [2012, updated 2016]</a:t>
            </a:r>
          </a:p>
          <a:p>
            <a:pPr>
              <a:buNone/>
            </a:pPr>
            <a:r>
              <a:rPr lang="en-GB" sz="2400" b="1" dirty="0">
                <a:solidFill>
                  <a:srgbClr val="FFFF00"/>
                </a:solidFill>
              </a:rPr>
              <a:t>5. </a:t>
            </a:r>
            <a:r>
              <a:rPr lang="en-GB" sz="2400" dirty="0"/>
              <a:t>Adults with </a:t>
            </a:r>
            <a:r>
              <a:rPr lang="en-GB" sz="2400" dirty="0" err="1"/>
              <a:t>subtrochanteric</a:t>
            </a:r>
            <a:r>
              <a:rPr lang="en-GB" sz="2400" dirty="0"/>
              <a:t> fracture are treated with an </a:t>
            </a:r>
            <a:r>
              <a:rPr lang="en-GB" sz="2400" dirty="0" err="1"/>
              <a:t>intramedullary</a:t>
            </a:r>
            <a:r>
              <a:rPr lang="en-GB" sz="2400" dirty="0"/>
              <a:t> nail. [new 2016]</a:t>
            </a:r>
          </a:p>
          <a:p>
            <a:pPr>
              <a:buNone/>
            </a:pPr>
            <a:r>
              <a:rPr lang="en-GB" sz="2400" b="1" dirty="0">
                <a:solidFill>
                  <a:srgbClr val="FFFF00"/>
                </a:solidFill>
              </a:rPr>
              <a:t>6. </a:t>
            </a:r>
            <a:r>
              <a:rPr lang="en-GB" sz="2400" dirty="0"/>
              <a:t>Adults with hip fracture start rehabilitation at least once a day, no later than the day after surgery. [2012, updated 2016]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943D-B054-4CFA-862B-8BF3861B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NHFD KPI’s </a:t>
            </a:r>
            <a:r>
              <a:rPr lang="en-GB" sz="1800" dirty="0"/>
              <a:t>[NHFD 2018]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FA686-544E-4050-8DF7-A46CAE1F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06" y="1988840"/>
            <a:ext cx="7637788" cy="40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1019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AFA6DD0-FA7E-4DE0-BECF-3F740534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199"/>
            <a:ext cx="7010400" cy="13171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Seasonal variation in 30-day hip# mortality</a:t>
            </a:r>
            <a:r>
              <a:rPr lang="en-US" dirty="0"/>
              <a:t>, </a:t>
            </a:r>
            <a:r>
              <a:rPr lang="en-US" sz="3200" dirty="0">
                <a:solidFill>
                  <a:srgbClr val="FFFF00"/>
                </a:solidFill>
              </a:rPr>
              <a:t>2011-2018</a:t>
            </a:r>
            <a:r>
              <a:rPr lang="en-US" sz="2000" dirty="0"/>
              <a:t> (NHFD 2019) (See also Griffin et al 2021: EQ-5D-5L)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AC3E3-8F9D-4D38-A477-73951C33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916831"/>
            <a:ext cx="7931225" cy="4199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65257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339E-78EE-4C72-B36B-BF71D849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FFFF00"/>
                </a:solidFill>
              </a:rPr>
              <a:t>30-day mortality and COVID-19 status for people presenting with hip fracture in 2020 (overall 8.3% v 6.5% 2019) </a:t>
            </a:r>
            <a:r>
              <a:rPr lang="en-GB" sz="2000" dirty="0">
                <a:solidFill>
                  <a:srgbClr val="FFFF00"/>
                </a:solidFill>
              </a:rPr>
              <a:t>(NHFD 2021)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8E748-2F7C-4593-8F24-65B25745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420888"/>
            <a:ext cx="829126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1019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C51D36-2D92-4336-806D-CA24E37E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KPI 1 </a:t>
            </a:r>
            <a:r>
              <a:rPr lang="en-US" sz="3600" dirty="0">
                <a:solidFill>
                  <a:srgbClr val="FFFF00"/>
                </a:solidFill>
              </a:rPr>
              <a:t>(72h </a:t>
            </a:r>
            <a:r>
              <a:rPr lang="en-US" sz="3600" dirty="0" err="1">
                <a:solidFill>
                  <a:srgbClr val="FFFF00"/>
                </a:solidFill>
              </a:rPr>
              <a:t>Orthoger</a:t>
            </a:r>
            <a:r>
              <a:rPr lang="en-US" sz="3600" dirty="0">
                <a:solidFill>
                  <a:srgbClr val="FFFF00"/>
                </a:solidFill>
              </a:rPr>
              <a:t>. </a:t>
            </a:r>
            <a:r>
              <a:rPr lang="en-US" sz="3600" dirty="0" err="1">
                <a:solidFill>
                  <a:srgbClr val="FFFF00"/>
                </a:solidFill>
              </a:rPr>
              <a:t>Assmt</a:t>
            </a:r>
            <a:r>
              <a:rPr lang="en-US" sz="3600" dirty="0">
                <a:solidFill>
                  <a:srgbClr val="FFFF00"/>
                </a:solidFill>
              </a:rPr>
              <a:t>)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2000" dirty="0"/>
              <a:t>(NHFD 2021)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2AD75-108C-4749-9807-C004ED2F5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98" y="3858922"/>
            <a:ext cx="1765928" cy="1417014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C48684-3D06-458D-A693-CD868A048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2959"/>
            <a:ext cx="6948264" cy="4302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16216A-4413-4D71-A70F-D59ACE214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798" y="2108987"/>
            <a:ext cx="1782948" cy="1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6840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93AA-3C53-411F-8729-BDD1EFBE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KPI 2: </a:t>
            </a:r>
            <a:r>
              <a:rPr lang="en-GB" sz="3600" dirty="0">
                <a:solidFill>
                  <a:srgbClr val="FFFF00"/>
                </a:solidFill>
              </a:rPr>
              <a:t>(Time to </a:t>
            </a:r>
            <a:r>
              <a:rPr lang="en-GB" sz="3600" dirty="0" err="1">
                <a:solidFill>
                  <a:srgbClr val="FFFF00"/>
                </a:solidFill>
              </a:rPr>
              <a:t>surg</a:t>
            </a:r>
            <a:r>
              <a:rPr lang="en-GB" sz="3600" dirty="0">
                <a:solidFill>
                  <a:srgbClr val="FFFF00"/>
                </a:solidFill>
              </a:rPr>
              <a:t>,)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sz="2400" dirty="0"/>
              <a:t>(NHFD 2021)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F204A-AE3D-41BA-B924-A26217162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63" y="4149080"/>
            <a:ext cx="1758076" cy="1450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2CCDCE-8318-4797-8851-5A6663865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8860"/>
            <a:ext cx="7092280" cy="3636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2A1B6-ECCA-402A-AF13-63D3B3FBB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684" y="2204863"/>
            <a:ext cx="1758076" cy="13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224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3EA0-63AF-45A5-9726-FE1E4CDB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KPI 2: Reasons for surgical delay </a:t>
            </a:r>
            <a:r>
              <a:rPr lang="en-GB" sz="2000" dirty="0"/>
              <a:t>(NHFD 2019) (?case for earlier surgery)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A967D-C864-4BA5-A762-A734BD418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30" y="2348880"/>
            <a:ext cx="818742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8147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49E4-34B3-4821-848C-9ACEE2D5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FFFF00"/>
                </a:solidFill>
              </a:rPr>
              <a:t>Proposed DOAC Protocol </a:t>
            </a:r>
            <a:br>
              <a:rPr lang="en-GB" sz="3200" dirty="0"/>
            </a:br>
            <a:r>
              <a:rPr lang="en-GB" sz="2000" dirty="0"/>
              <a:t>(</a:t>
            </a:r>
            <a:r>
              <a:rPr lang="en-GB" sz="2000" dirty="0" err="1"/>
              <a:t>Taranu</a:t>
            </a:r>
            <a:r>
              <a:rPr lang="en-GB" sz="2000" dirty="0"/>
              <a:t> et al, 2018)</a:t>
            </a:r>
            <a:endParaRPr lang="en-GB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086BA5-7343-42DD-B2B4-0BECA3F62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204864"/>
            <a:ext cx="725607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017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182C-9E65-426C-AEFA-E7A7CBE5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KPI 3: CG124-Consistent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Surgical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2AD3-0D56-45D8-8DEA-190478C55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 nail for subtrochanteric fracture</a:t>
            </a:r>
          </a:p>
          <a:p>
            <a:r>
              <a:rPr lang="en-GB" dirty="0"/>
              <a:t>SHS (v IM nail) for A1 / A2 trochanteric fracture</a:t>
            </a:r>
          </a:p>
          <a:p>
            <a:r>
              <a:rPr lang="en-GB" dirty="0"/>
              <a:t>Cemented arthroplasty (hemi/THA) for displaced intracapsular fracture</a:t>
            </a:r>
          </a:p>
          <a:p>
            <a:r>
              <a:rPr lang="en-GB" dirty="0"/>
              <a:t>THA if (</a:t>
            </a:r>
            <a:r>
              <a:rPr lang="en-GB" dirty="0" err="1"/>
              <a:t>i</a:t>
            </a:r>
            <a:r>
              <a:rPr lang="en-GB" dirty="0"/>
              <a:t>) outdoor mobile (+/- stick), </a:t>
            </a:r>
          </a:p>
          <a:p>
            <a:pPr marL="0" indent="0">
              <a:buNone/>
            </a:pPr>
            <a:r>
              <a:rPr lang="en-GB" dirty="0"/>
              <a:t>(ii) cognitively intact &amp; (iii) medically GA fit. </a:t>
            </a:r>
          </a:p>
        </p:txBody>
      </p:sp>
    </p:spTree>
    <p:extLst>
      <p:ext uri="{BB962C8B-B14F-4D97-AF65-F5344CB8AC3E}">
        <p14:creationId xmlns:p14="http://schemas.microsoft.com/office/powerpoint/2010/main" val="91830992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22B602-48ED-493D-8C35-2E163501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KPI 3: (CG124 Surg Proc),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(33.4% - 25.3%THR)  </a:t>
            </a:r>
            <a:r>
              <a:rPr lang="en-US" sz="2000" dirty="0"/>
              <a:t>(NHFD 2021)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70357-44D9-4991-B227-FB6174BAE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149080"/>
            <a:ext cx="1758076" cy="1368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A2B8AD-F7C9-461F-9E1F-054C04DD0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8" y="1808818"/>
            <a:ext cx="7092280" cy="4104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AD23F8-FEF3-472D-A5FF-C063343B4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2492895"/>
            <a:ext cx="1706430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4301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FFFF00"/>
                </a:solidFill>
              </a:rPr>
              <a:t>Background – need &amp; opportunity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600" dirty="0"/>
              <a:t>Epidemiological and public health importance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600" dirty="0"/>
              <a:t>Recognised need to raise standards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600" dirty="0"/>
              <a:t>Professional &amp; political momentum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600" dirty="0"/>
              <a:t>Demographic paradigm for health care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600" dirty="0"/>
              <a:t>Contemporary national Clinical Guidance (CG124 &amp; QS16)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600" dirty="0"/>
              <a:t>National audit (NHFD) and Best Practice Tariff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2600" dirty="0"/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22B602-48ED-493D-8C35-2E163501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Variability in THR </a:t>
            </a:r>
            <a:br>
              <a:rPr lang="en-US" dirty="0"/>
            </a:br>
            <a:r>
              <a:rPr lang="en-US" sz="2000" dirty="0"/>
              <a:t>(NHFD 2019) </a:t>
            </a:r>
            <a:r>
              <a:rPr lang="en-US" sz="1800" dirty="0"/>
              <a:t>(see “HEALTH” </a:t>
            </a:r>
            <a:r>
              <a:rPr lang="en-US" sz="1800" dirty="0" err="1"/>
              <a:t>nejm</a:t>
            </a:r>
            <a:r>
              <a:rPr lang="en-US" sz="1800" dirty="0"/>
              <a:t> 2019: Judge et al </a:t>
            </a:r>
            <a:r>
              <a:rPr lang="en-US" sz="1800" dirty="0" err="1"/>
              <a:t>bjj</a:t>
            </a:r>
            <a:r>
              <a:rPr lang="en-US" sz="1800" dirty="0"/>
              <a:t> 2020)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4BB0E-9DB9-4B7B-88CF-CE5BB48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8287"/>
            <a:ext cx="7488832" cy="4389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683729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530C-FBCA-4829-808C-1EDBD0A8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THR Dec 2018 – Feb 2021 </a:t>
            </a:r>
            <a:r>
              <a:rPr lang="en-GB" sz="2800" dirty="0">
                <a:solidFill>
                  <a:schemeClr val="tx1"/>
                </a:solidFill>
              </a:rPr>
              <a:t>(NHFD 2021)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(see “HEALTH”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nejm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2019: Judge et 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bjj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2020)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E7F09A-E0DA-4719-9FF9-1967F3873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1" y="2132856"/>
            <a:ext cx="8231109" cy="3240360"/>
          </a:xfrm>
        </p:spPr>
      </p:pic>
    </p:spTree>
    <p:extLst>
      <p:ext uri="{BB962C8B-B14F-4D97-AF65-F5344CB8AC3E}">
        <p14:creationId xmlns:p14="http://schemas.microsoft.com/office/powerpoint/2010/main" val="760659197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9281-21B5-4C78-A1AA-4406B8A0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FFFF00"/>
                </a:solidFill>
              </a:rPr>
              <a:t>Rates of THA and hemiarthroplasty set  </a:t>
            </a:r>
            <a:br>
              <a:rPr lang="en-GB" sz="2800" dirty="0">
                <a:solidFill>
                  <a:srgbClr val="FFFF00"/>
                </a:solidFill>
              </a:rPr>
            </a:br>
            <a:r>
              <a:rPr lang="en-GB" sz="2800" dirty="0">
                <a:solidFill>
                  <a:srgbClr val="FFFF00"/>
                </a:solidFill>
              </a:rPr>
              <a:t>against criteria that define greatest fitness </a:t>
            </a:r>
            <a:r>
              <a:rPr lang="en-GB" sz="2400" dirty="0">
                <a:solidFill>
                  <a:srgbClr val="FFFF00"/>
                </a:solidFill>
              </a:rPr>
              <a:t>(NHFD 2021)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5E36C7-8116-4D11-A7A0-F1F8A8C09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824031"/>
            <a:ext cx="5472608" cy="4312506"/>
          </a:xfrm>
        </p:spPr>
      </p:pic>
    </p:spTree>
    <p:extLst>
      <p:ext uri="{BB962C8B-B14F-4D97-AF65-F5344CB8AC3E}">
        <p14:creationId xmlns:p14="http://schemas.microsoft.com/office/powerpoint/2010/main" val="1730395561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7014-4D0E-4566-B45D-E3D63C86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KPI 4: Mobilisation post-op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sz="2400" dirty="0"/>
              <a:t>(NHFD 2021)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55662-8594-4C0B-AE63-35D7D7907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220" y="3825044"/>
            <a:ext cx="1799002" cy="1439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710337-A635-4CF9-B8E8-A70BC3619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2" y="1844824"/>
            <a:ext cx="7080545" cy="3960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19B40A-CD76-4C29-B7CB-1A6811F0B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470" y="2132856"/>
            <a:ext cx="1817092" cy="14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3836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1CEA-CF99-4389-9D3E-95B97321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KPI 5: Prompt delirium assessment  </a:t>
            </a:r>
            <a:r>
              <a:rPr lang="en-US" sz="2000" dirty="0">
                <a:solidFill>
                  <a:schemeClr val="tx1"/>
                </a:solidFill>
              </a:rPr>
              <a:t>(NHFD 2021)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2BE7F-020C-4AAB-A7C0-1B3E6CD78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149080"/>
            <a:ext cx="1799002" cy="1397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2545F3-2FB8-4CF8-AC66-ED5310DE4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369520"/>
            <a:ext cx="1785824" cy="1491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48C4FB-D1EA-4F47-B596-AC16246BD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2" y="1752600"/>
            <a:ext cx="7055586" cy="42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7215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8A7E-46A9-4157-B95A-4CB5E281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KPI 6: Discharge destination: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US" sz="2400" dirty="0"/>
              <a:t>(NHFD 2021)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AC5CC-5721-4B20-B81C-7E47428F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149080"/>
            <a:ext cx="1791732" cy="1378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BE600-B58C-4D72-9DD5-1C1B8718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2" y="1700808"/>
            <a:ext cx="7048316" cy="4392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85621-1020-4E3C-8761-E28950D0A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688" y="2348880"/>
            <a:ext cx="1789340" cy="14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46361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12D8-C19F-4998-BF8F-9221609A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FF00"/>
                </a:solidFill>
              </a:rPr>
              <a:t>NHFD Additional developments </a:t>
            </a:r>
            <a:r>
              <a:rPr lang="en-GB" sz="2400" dirty="0"/>
              <a:t>(NHFD 2021)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269B5-6ED7-41F4-AFEB-3BD4FD65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981200"/>
            <a:ext cx="7139136" cy="4114800"/>
          </a:xfrm>
        </p:spPr>
        <p:txBody>
          <a:bodyPr/>
          <a:lstStyle/>
          <a:p>
            <a:r>
              <a:rPr lang="en-GB" dirty="0"/>
              <a:t>Proposed new KPI’s</a:t>
            </a:r>
          </a:p>
          <a:p>
            <a:pPr lvl="1"/>
            <a:r>
              <a:rPr lang="en-GB" dirty="0"/>
              <a:t>KPI 0: (</a:t>
            </a:r>
            <a:r>
              <a:rPr lang="en-GB" dirty="0" err="1"/>
              <a:t>i</a:t>
            </a:r>
            <a:r>
              <a:rPr lang="en-GB" dirty="0"/>
              <a:t>) prompt nerve block consideration &amp; (ii) prompt admission to appropriate ward.</a:t>
            </a:r>
          </a:p>
          <a:p>
            <a:pPr lvl="1"/>
            <a:r>
              <a:rPr lang="en-GB" dirty="0"/>
              <a:t>KPI 7: Medication for secondary prevention with 120-day follow-up</a:t>
            </a:r>
          </a:p>
          <a:p>
            <a:r>
              <a:rPr lang="en-GB" dirty="0"/>
              <a:t>Data on periprosthetic and non-hip femoral fractures</a:t>
            </a:r>
          </a:p>
        </p:txBody>
      </p:sp>
    </p:spTree>
    <p:extLst>
      <p:ext uri="{BB962C8B-B14F-4D97-AF65-F5344CB8AC3E}">
        <p14:creationId xmlns:p14="http://schemas.microsoft.com/office/powerpoint/2010/main" val="64767546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76FFB-87BF-4270-8D22-6319D2A6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Local implementation for progress across KPI’s: </a:t>
            </a:r>
            <a:r>
              <a:rPr lang="en-GB" sz="1800" dirty="0"/>
              <a:t>[NHFD 2018]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7AE13-678C-45D9-8A2E-BDDDDB51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916832"/>
            <a:ext cx="7010400" cy="4114800"/>
          </a:xfrm>
        </p:spPr>
        <p:txBody>
          <a:bodyPr/>
          <a:lstStyle/>
          <a:p>
            <a:r>
              <a:rPr lang="en-GB" sz="2400" dirty="0"/>
              <a:t>Examine own NHFD data in dashboards and run charts </a:t>
            </a:r>
          </a:p>
          <a:p>
            <a:r>
              <a:rPr lang="en-GB" sz="2400" dirty="0"/>
              <a:t>Investigate and address causes of poor performance</a:t>
            </a:r>
          </a:p>
          <a:p>
            <a:r>
              <a:rPr lang="en-GB" sz="2400" dirty="0"/>
              <a:t>Ensure full multidisciplinary clinical governance representation</a:t>
            </a:r>
          </a:p>
          <a:p>
            <a:r>
              <a:rPr lang="en-GB" sz="2400" dirty="0"/>
              <a:t>Achieve continuity of clinical governance, including post-discharge follow-up</a:t>
            </a:r>
          </a:p>
          <a:p>
            <a:r>
              <a:rPr lang="en-GB" sz="2400" dirty="0"/>
              <a:t>Identify local concerns/challenges and chart NHFD data  prospectively to drive QI.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7876741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168-0E4A-4877-ABB9-76A3818D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>
                <a:solidFill>
                  <a:srgbClr val="FFFF00"/>
                </a:solidFill>
              </a:rPr>
              <a:t>NHFD-based recommendations for local progress &amp; QI: </a:t>
            </a:r>
            <a:r>
              <a:rPr lang="en-GB" sz="2000" b="1"/>
              <a:t>[NHFD 2020]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B8542-544A-472B-9D9E-C36ACF47B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Use NHFD data on COVID-19 to identify and analyse local contexts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Use NHFD </a:t>
            </a:r>
            <a:r>
              <a:rPr lang="en-GB" sz="2400" dirty="0" err="1"/>
              <a:t>runcharts</a:t>
            </a:r>
            <a:r>
              <a:rPr lang="en-GB" sz="2400" dirty="0"/>
              <a:t> to monitor and respond to local pandemic impact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Carefully address ward-based social distancing challenges and use patient information and carer support resources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Continue to identify KPI-based deficit as basis for QI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Monitor </a:t>
            </a:r>
            <a:r>
              <a:rPr lang="en-GB" sz="2400" dirty="0" err="1"/>
              <a:t>casemix</a:t>
            </a:r>
            <a:r>
              <a:rPr lang="en-GB" sz="2400" dirty="0"/>
              <a:t> adjusted mortality using new NHFD </a:t>
            </a:r>
            <a:r>
              <a:rPr lang="en-GB" sz="2400" dirty="0" err="1"/>
              <a:t>runcharts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48961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CG124 </a:t>
            </a:r>
            <a:r>
              <a:rPr lang="en-GB" sz="2800" b="1" dirty="0">
                <a:solidFill>
                  <a:srgbClr val="FFFF00"/>
                </a:solidFill>
              </a:rPr>
              <a:t>(2011 -14 -17-19) </a:t>
            </a:r>
            <a:r>
              <a:rPr lang="en-GB" b="1" dirty="0">
                <a:solidFill>
                  <a:srgbClr val="FFFF00"/>
                </a:solidFill>
              </a:rPr>
              <a:t>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Imaging options in occult hip fracture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Timing of surgery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Analgesia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Anaesthesia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Planning the theatre team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92D050"/>
                </a:solidFill>
              </a:rPr>
              <a:t>Surgical procedures (2017 / 2019 updates)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Mobilisation strategies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Multidisciplinary management (HFP)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Patient and carer information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dirty="0">
                <a:solidFill>
                  <a:srgbClr val="FFFF00"/>
                </a:solidFill>
              </a:rPr>
              <a:t>Hip Fracture Programme Model </a:t>
            </a:r>
            <a:r>
              <a:rPr lang="en-GB" sz="1800" b="1" dirty="0">
                <a:solidFill>
                  <a:srgbClr val="FFFF00"/>
                </a:solidFill>
              </a:rPr>
              <a:t>[CG124]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6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Acute orthopaedic or </a:t>
            </a:r>
            <a:r>
              <a:rPr lang="en-GB" sz="1900" dirty="0" err="1"/>
              <a:t>orthogeriatric</a:t>
            </a:r>
            <a:r>
              <a:rPr lang="en-GB" sz="1900" dirty="0"/>
              <a:t> ward base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 err="1"/>
              <a:t>Orthogeriatric</a:t>
            </a:r>
            <a:r>
              <a:rPr lang="en-GB" sz="1900" dirty="0"/>
              <a:t> assessment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Rapid optimisation of fitness for surgery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b="1" u="sng" dirty="0"/>
              <a:t>Early</a:t>
            </a:r>
            <a:r>
              <a:rPr lang="en-GB" sz="1900" dirty="0"/>
              <a:t> identification of individual goals for multidisciplinary rehabilitation to recover mobility and independence, and to facilitate return to pre-fracture residence and long-term wellbeing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Continued, </a:t>
            </a:r>
            <a:r>
              <a:rPr lang="en-GB" sz="1900" b="1" u="sng" dirty="0"/>
              <a:t>coordinated</a:t>
            </a:r>
            <a:r>
              <a:rPr lang="en-GB" sz="1900" dirty="0"/>
              <a:t>, </a:t>
            </a:r>
            <a:r>
              <a:rPr lang="en-GB" sz="1900" dirty="0" err="1"/>
              <a:t>orthogeriatric</a:t>
            </a:r>
            <a:r>
              <a:rPr lang="en-GB" sz="1900" dirty="0"/>
              <a:t> and multidisciplinary review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Liaison or integration with related services, particularly mental health, falls prevention, bone health, primary care and social services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1900" dirty="0"/>
              <a:t>Clinical and service governance responsibility for all stages of the pathway of care and rehabilitation, including those delivered in the community.</a:t>
            </a:r>
          </a:p>
          <a:p>
            <a:pPr eaLnBrk="1" hangingPunct="1">
              <a:buFont typeface="Wingdings" pitchFamily="2" charset="2"/>
              <a:buChar char="Ø"/>
            </a:pPr>
            <a:endParaRPr lang="en-GB" sz="1600" b="1" dirty="0"/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908800" cy="1143000"/>
          </a:xfrm>
        </p:spPr>
        <p:txBody>
          <a:bodyPr/>
          <a:lstStyle/>
          <a:p>
            <a:pPr eaLnBrk="1" hangingPunct="1"/>
            <a:r>
              <a:rPr lang="en-GB" sz="3500" b="1" dirty="0">
                <a:solidFill>
                  <a:srgbClr val="FFFF00"/>
                </a:solidFill>
              </a:rPr>
              <a:t>Management of hip fracture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77863" y="1524000"/>
            <a:ext cx="4470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>
                <a:solidFill>
                  <a:schemeClr val="tx2"/>
                </a:solidFill>
              </a:rPr>
              <a:t>Accident &amp; Emergency: </a:t>
            </a:r>
            <a:r>
              <a:rPr lang="en-GB" sz="900">
                <a:solidFill>
                  <a:schemeClr val="tx2"/>
                </a:solidFill>
              </a:rPr>
              <a:t>Preliminary Assessment - </a:t>
            </a:r>
          </a:p>
          <a:p>
            <a:r>
              <a:rPr lang="en-GB" sz="900">
                <a:solidFill>
                  <a:schemeClr val="tx2"/>
                </a:solidFill>
              </a:rPr>
              <a:t>Surgical, Anaesthetic, Medical, Nursing, Rehab goals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09863" y="2362200"/>
            <a:ext cx="32512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Orthopaedic / Specialist Ward:</a:t>
            </a:r>
            <a:endParaRPr lang="en-GB" sz="900" dirty="0">
              <a:solidFill>
                <a:schemeClr val="tx2"/>
              </a:solidFill>
            </a:endParaRPr>
          </a:p>
          <a:p>
            <a:r>
              <a:rPr lang="en-GB" sz="900" dirty="0" err="1">
                <a:solidFill>
                  <a:schemeClr val="tx2"/>
                </a:solidFill>
              </a:rPr>
              <a:t>Perioperative</a:t>
            </a:r>
            <a:r>
              <a:rPr lang="en-GB" sz="900" dirty="0">
                <a:solidFill>
                  <a:schemeClr val="tx2"/>
                </a:solidFill>
              </a:rPr>
              <a:t> surgical, nursing and related management with</a:t>
            </a:r>
          </a:p>
          <a:p>
            <a:r>
              <a:rPr lang="en-GB" sz="900" dirty="0">
                <a:solidFill>
                  <a:schemeClr val="tx2"/>
                </a:solidFill>
              </a:rPr>
              <a:t> referral as  required</a:t>
            </a:r>
          </a:p>
          <a:p>
            <a:r>
              <a:rPr lang="en-GB" sz="900" dirty="0">
                <a:solidFill>
                  <a:schemeClr val="tx2"/>
                </a:solidFill>
              </a:rPr>
              <a:t>“Usual Care”</a:t>
            </a:r>
          </a:p>
          <a:p>
            <a:endParaRPr lang="en-GB" sz="1200" dirty="0">
              <a:solidFill>
                <a:schemeClr val="tx2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961063" y="1752600"/>
            <a:ext cx="1828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>
                <a:solidFill>
                  <a:schemeClr val="tx2"/>
                </a:solidFill>
              </a:rPr>
              <a:t>Theatre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6570663" y="2209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573338" y="2133600"/>
            <a:ext cx="1365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570663" y="3810000"/>
            <a:ext cx="1150937" cy="5334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200">
                <a:solidFill>
                  <a:schemeClr val="tx2"/>
                </a:solidFill>
              </a:rPr>
              <a:t>MDR: GORU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908800" y="4495800"/>
            <a:ext cx="1150938" cy="5334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200">
                <a:solidFill>
                  <a:schemeClr val="tx2"/>
                </a:solidFill>
              </a:rPr>
              <a:t>MDR: MARU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5961063" y="2590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5961063" y="2743200"/>
            <a:ext cx="148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7450138" y="2209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064000" y="3124200"/>
            <a:ext cx="1897063" cy="6096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>
                <a:solidFill>
                  <a:schemeClr val="tx2"/>
                </a:solidFill>
              </a:rPr>
              <a:t>MDM:  HFP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059738" y="4724400"/>
            <a:ext cx="40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422400" y="3733800"/>
            <a:ext cx="1219200" cy="4572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MDR: SD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219200" y="4343400"/>
            <a:ext cx="1219200" cy="4572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MDR: IC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947738" y="4953000"/>
            <a:ext cx="1219200" cy="4572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>
                <a:solidFill>
                  <a:schemeClr val="tx2"/>
                </a:solidFill>
              </a:rPr>
              <a:t>MDR: SC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744538" y="3810000"/>
            <a:ext cx="677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319463" y="5410200"/>
            <a:ext cx="2301875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tx2"/>
                </a:solidFill>
              </a:rPr>
              <a:t>FINAL DISCHARGE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5961063" y="3048000"/>
            <a:ext cx="230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609600" y="4495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74663" y="5105400"/>
            <a:ext cx="47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744538" y="30480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744538" y="3048000"/>
            <a:ext cx="1965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609600" y="2819400"/>
            <a:ext cx="2100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609600" y="28194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474663" y="2590800"/>
            <a:ext cx="223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474663" y="25908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V="1">
            <a:off x="8466138" y="28956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2573338" y="41910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2573338" y="5486400"/>
            <a:ext cx="74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2370138" y="48006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2370138" y="56388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2032000" y="5791200"/>
            <a:ext cx="1287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2032000" y="5410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6705600" y="43434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5621338" y="5486400"/>
            <a:ext cx="1084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6977063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>
            <a:off x="5621338" y="5638800"/>
            <a:ext cx="1355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5351463" y="37338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2641600" y="3505200"/>
            <a:ext cx="1422400" cy="304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H="1">
            <a:off x="2438400" y="3581400"/>
            <a:ext cx="1625600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 flipH="1">
            <a:off x="2166938" y="3657600"/>
            <a:ext cx="1897062" cy="1371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H="1">
            <a:off x="2641600" y="3886200"/>
            <a:ext cx="39290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 flipH="1">
            <a:off x="2438400" y="4038600"/>
            <a:ext cx="4132263" cy="457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2166938" y="4114800"/>
            <a:ext cx="4403725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 flipH="1" flipV="1">
            <a:off x="2641600" y="3886200"/>
            <a:ext cx="4267200" cy="762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 flipH="1" flipV="1">
            <a:off x="2438400" y="4495800"/>
            <a:ext cx="4470400" cy="228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 flipH="1">
            <a:off x="2166938" y="4800600"/>
            <a:ext cx="4741862" cy="228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>
            <a:off x="5961063" y="2895600"/>
            <a:ext cx="2505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>
            <a:off x="8262938" y="3048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>
            <a:off x="7721600" y="3886200"/>
            <a:ext cx="541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>
            <a:off x="3589338" y="34290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Key model inputs and CEA findings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950" y="1844675"/>
            <a:ext cx="3384550" cy="3455988"/>
          </a:xfrm>
          <a:solidFill>
            <a:schemeClr val="accent1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>
              <a:buFont typeface="Wingdings" pitchFamily="2" charset="2"/>
              <a:buChar char="v"/>
              <a:defRPr/>
            </a:pPr>
            <a:r>
              <a:rPr lang="en-GB" sz="1800" b="1" i="1" dirty="0">
                <a:solidFill>
                  <a:srgbClr val="FF0000"/>
                </a:solidFill>
              </a:rPr>
              <a:t>COSTS FOR EACH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800" b="1" i="1" dirty="0">
                <a:solidFill>
                  <a:srgbClr val="FF0000"/>
                </a:solidFill>
              </a:rPr>
              <a:t>	STRATEGY: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Rehab programme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Complications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Readmissions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Health care costs after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800" dirty="0">
                <a:solidFill>
                  <a:srgbClr val="000000"/>
                </a:solidFill>
              </a:rPr>
              <a:t>	hospital discharge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1800" dirty="0">
                <a:solidFill>
                  <a:srgbClr val="000000"/>
                </a:solidFill>
              </a:rPr>
              <a:t>Social care costs (when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800" dirty="0">
                <a:solidFill>
                  <a:srgbClr val="000000"/>
                </a:solidFill>
              </a:rPr>
              <a:t>	living in own home or in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800" dirty="0">
                <a:solidFill>
                  <a:srgbClr val="000000"/>
                </a:solidFill>
              </a:rPr>
              <a:t>	residential or nursing home)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300788" y="1844675"/>
            <a:ext cx="2592387" cy="2520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r>
              <a:rPr lang="en-GB" b="1" i="1" dirty="0">
                <a:solidFill>
                  <a:srgbClr val="FF0000"/>
                </a:solidFill>
                <a:cs typeface="+mn-cs"/>
              </a:rPr>
              <a:t>HEALTH OUTCOMES</a:t>
            </a:r>
          </a:p>
          <a:p>
            <a:pPr>
              <a:defRPr/>
            </a:pPr>
            <a:r>
              <a:rPr lang="en-GB" b="1" i="1" dirty="0">
                <a:solidFill>
                  <a:srgbClr val="FF0000"/>
                </a:solidFill>
                <a:cs typeface="+mn-cs"/>
              </a:rPr>
              <a:t>FOR EACH STRATEGY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EQ-5Ds scores for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     all health states*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Life expectancy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= QALYs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95738" y="2636838"/>
            <a:ext cx="1871662" cy="1201737"/>
          </a:xfrm>
          <a:prstGeom prst="ellipse">
            <a:avLst/>
          </a:prstGeom>
          <a:solidFill>
            <a:srgbClr val="FFFF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en-GB" b="1" i="1">
                <a:solidFill>
                  <a:srgbClr val="000000"/>
                </a:solidFill>
              </a:rPr>
              <a:t>HEALTH</a:t>
            </a:r>
          </a:p>
          <a:p>
            <a:pPr algn="ctr"/>
            <a:r>
              <a:rPr lang="en-GB" b="1" i="1">
                <a:solidFill>
                  <a:srgbClr val="000000"/>
                </a:solidFill>
              </a:rPr>
              <a:t>STATES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484438" y="5229225"/>
            <a:ext cx="4968875" cy="1296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GB" b="1" i="1" dirty="0">
                <a:solidFill>
                  <a:srgbClr val="FF0000"/>
                </a:solidFill>
                <a:cs typeface="+mn-cs"/>
              </a:rPr>
              <a:t>HFP is the DOMINANT STRATEGY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(more effective, less costly) 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cs typeface="+mn-cs"/>
              </a:rPr>
              <a:t>than both GORU/MARU and usual care</a:t>
            </a:r>
          </a:p>
        </p:txBody>
      </p:sp>
      <p:cxnSp>
        <p:nvCxnSpPr>
          <p:cNvPr id="8" name="Straight Arrow Connector 7"/>
          <p:cNvCxnSpPr>
            <a:cxnSpLocks noChangeShapeType="1"/>
            <a:endCxn id="6" idx="2"/>
          </p:cNvCxnSpPr>
          <p:nvPr/>
        </p:nvCxnSpPr>
        <p:spPr bwMode="auto">
          <a:xfrm>
            <a:off x="3492500" y="2852738"/>
            <a:ext cx="503238" cy="385762"/>
          </a:xfrm>
          <a:prstGeom prst="straightConnector1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2" name="Down Arrow 11"/>
          <p:cNvSpPr>
            <a:spLocks noChangeArrowheads="1"/>
          </p:cNvSpPr>
          <p:nvPr/>
        </p:nvSpPr>
        <p:spPr bwMode="auto">
          <a:xfrm>
            <a:off x="4859338" y="3860800"/>
            <a:ext cx="339725" cy="1368425"/>
          </a:xfrm>
          <a:prstGeom prst="downArrow">
            <a:avLst>
              <a:gd name="adj1" fmla="val 50000"/>
              <a:gd name="adj2" fmla="val 50108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5867400" y="2636838"/>
            <a:ext cx="433388" cy="504825"/>
          </a:xfrm>
          <a:prstGeom prst="straightConnector1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FFFF00"/>
                </a:solidFill>
              </a:rPr>
              <a:t>NICE Quality Standards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sz="2400" dirty="0"/>
              <a:t>Not fixed targets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/>
              <a:t>Measurable high level audit measures of local quality in structure, process or outcome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/>
              <a:t>Expressed as proportions – not necessarily 100% norm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/>
              <a:t>Maximally evidence-based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/>
              <a:t>Where possible, set in the context of national data collection – for Hip # the NHFD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sz="2400" dirty="0"/>
              <a:t>Selection periodically adjusted for perceived priority improvement  need.</a:t>
            </a: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QS16 Statements (1-3)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>
                <a:solidFill>
                  <a:srgbClr val="FFFF00"/>
                </a:solidFill>
              </a:rPr>
              <a:t>1. </a:t>
            </a:r>
            <a:r>
              <a:rPr lang="en-GB" sz="2400" dirty="0"/>
              <a:t>Adults with hip fracture are cared for within a Hip Fracture Programme at every stage of the care pathway. [2012, updated 2016] </a:t>
            </a:r>
          </a:p>
          <a:p>
            <a:pPr>
              <a:buNone/>
            </a:pPr>
            <a:r>
              <a:rPr lang="en-GB" sz="2400" b="1" dirty="0">
                <a:solidFill>
                  <a:srgbClr val="FFFF00"/>
                </a:solidFill>
              </a:rPr>
              <a:t>2. </a:t>
            </a:r>
            <a:r>
              <a:rPr lang="en-GB" sz="2400" dirty="0"/>
              <a:t>Adults with hip fracture receive surgery on a planned trauma list on the day of, or the day after, admission. [2012, updated 2016]</a:t>
            </a:r>
          </a:p>
          <a:p>
            <a:pPr>
              <a:buNone/>
            </a:pPr>
            <a:r>
              <a:rPr lang="en-GB" sz="2400" b="1" dirty="0">
                <a:solidFill>
                  <a:srgbClr val="FFFF00"/>
                </a:solidFill>
              </a:rPr>
              <a:t>3. </a:t>
            </a:r>
            <a:r>
              <a:rPr lang="en-GB" sz="2400" dirty="0"/>
              <a:t>Adults with displaced </a:t>
            </a:r>
            <a:r>
              <a:rPr lang="en-GB" sz="2400" dirty="0" err="1"/>
              <a:t>intracapsular</a:t>
            </a:r>
            <a:r>
              <a:rPr lang="en-GB" sz="2400" dirty="0"/>
              <a:t> hip fracture have a total hip replacement if clinically eligible, rather than </a:t>
            </a:r>
            <a:r>
              <a:rPr lang="en-GB" sz="2400" dirty="0" err="1"/>
              <a:t>hemiarthroplasty</a:t>
            </a:r>
            <a:r>
              <a:rPr lang="en-GB" sz="2400" dirty="0"/>
              <a:t>. [2012, updated 2017]</a:t>
            </a:r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138" y="304800"/>
            <a:ext cx="457993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23850" y="5229225"/>
            <a:ext cx="1616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solidFill>
                  <a:srgbClr val="FFFF00"/>
                </a:solidFill>
                <a:latin typeface="Times New Roman" charset="0"/>
              </a:rPr>
              <a:t>From Parker M &amp; Johansen A (2006)</a:t>
            </a:r>
            <a:endParaRPr lang="en-GB" sz="240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CP Presentation v1-5">
  <a:themeElements>
    <a:clrScheme name="RCP Presentation v1-5 9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C0000"/>
      </a:accent1>
      <a:accent2>
        <a:srgbClr val="339933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8A2D"/>
      </a:accent6>
      <a:hlink>
        <a:srgbClr val="0099FF"/>
      </a:hlink>
      <a:folHlink>
        <a:srgbClr val="FF9900"/>
      </a:folHlink>
    </a:clrScheme>
    <a:fontScheme name="RCP Presentation v1-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CP Presentation v1-5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P Presentation v1-5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P Presentation v1-5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P Presentation v1-5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P Presentation v1-5 9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C0000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8A2D"/>
        </a:accent6>
        <a:hlink>
          <a:srgbClr val="0099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1025</Words>
  <Application>Microsoft Office PowerPoint</Application>
  <PresentationFormat>On-screen Show (4:3)</PresentationFormat>
  <Paragraphs>123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Wingdings</vt:lpstr>
      <vt:lpstr>Cascade</vt:lpstr>
      <vt:lpstr>RCP Presentation v1-5</vt:lpstr>
      <vt:lpstr>IMPROVING HIP FRACTURE CARE AND OUTCOMES</vt:lpstr>
      <vt:lpstr>Background – need &amp; opportunity</vt:lpstr>
      <vt:lpstr>CG124 (2011 -14 -17-19) Categories</vt:lpstr>
      <vt:lpstr>Hip Fracture Programme Model [CG124]</vt:lpstr>
      <vt:lpstr>Management of hip fracture</vt:lpstr>
      <vt:lpstr>Key model inputs and CEA findings </vt:lpstr>
      <vt:lpstr>NICE Quality Standards</vt:lpstr>
      <vt:lpstr>QS16 Statements (1-3)</vt:lpstr>
      <vt:lpstr>PowerPoint Presentation</vt:lpstr>
      <vt:lpstr>QS16 Statements (3-6)</vt:lpstr>
      <vt:lpstr>NHFD KPI’s [NHFD 2018]</vt:lpstr>
      <vt:lpstr>Seasonal variation in 30-day hip# mortality, 2011-2018 (NHFD 2019) (See also Griffin et al 2021: EQ-5D-5L)</vt:lpstr>
      <vt:lpstr>30-day mortality and COVID-19 status for people presenting with hip fracture in 2020 (overall 8.3% v 6.5% 2019) (NHFD 2021)</vt:lpstr>
      <vt:lpstr>KPI 1 (72h Orthoger. Assmt) (NHFD 2021)</vt:lpstr>
      <vt:lpstr>KPI 2: (Time to surg,) (NHFD 2021)</vt:lpstr>
      <vt:lpstr>KPI 2: Reasons for surgical delay (NHFD 2019) (?case for earlier surgery)</vt:lpstr>
      <vt:lpstr>Proposed DOAC Protocol  (Taranu et al, 2018)</vt:lpstr>
      <vt:lpstr>KPI 3: CG124-Consistent  Surgical Procedure</vt:lpstr>
      <vt:lpstr>KPI 3: (CG124 Surg Proc),  (33.4% - 25.3%THR)  (NHFD 2021)</vt:lpstr>
      <vt:lpstr>Variability in THR  (NHFD 2019) (see “HEALTH” nejm 2019: Judge et al bjj 2020)</vt:lpstr>
      <vt:lpstr>THR Dec 2018 – Feb 2021 (NHFD 2021) (see “HEALTH” nejm 2019: Judge et al bjj 2020)</vt:lpstr>
      <vt:lpstr>Rates of THA and hemiarthroplasty set   against criteria that define greatest fitness (NHFD 2021)</vt:lpstr>
      <vt:lpstr>KPI 4: Mobilisation post-op (NHFD 2021)</vt:lpstr>
      <vt:lpstr>KPI 5: Prompt delirium assessment  (NHFD 2021)</vt:lpstr>
      <vt:lpstr>KPI 6: Discharge destination: (NHFD 2021)</vt:lpstr>
      <vt:lpstr>NHFD Additional developments (NHFD 2021)</vt:lpstr>
      <vt:lpstr>Local implementation for progress across KPI’s: [NHFD 2018]</vt:lpstr>
      <vt:lpstr>NHFD-based recommendations for local progress &amp; QI: [NHFD 2020]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HIP FRACTURE CARE AND OUTCOMES</dc:title>
  <dc:creator>Cameron Swift</dc:creator>
  <cp:lastModifiedBy>Swift, Cameron</cp:lastModifiedBy>
  <cp:revision>48</cp:revision>
  <dcterms:created xsi:type="dcterms:W3CDTF">2021-01-30T13:06:12Z</dcterms:created>
  <dcterms:modified xsi:type="dcterms:W3CDTF">2022-07-06T12:23:58Z</dcterms:modified>
</cp:coreProperties>
</file>