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4" r:id="rId1"/>
  </p:sldMasterIdLst>
  <p:notesMasterIdLst>
    <p:notesMasterId r:id="rId21"/>
  </p:notesMasterIdLst>
  <p:sldIdLst>
    <p:sldId id="256" r:id="rId2"/>
    <p:sldId id="350" r:id="rId3"/>
    <p:sldId id="367" r:id="rId4"/>
    <p:sldId id="382" r:id="rId5"/>
    <p:sldId id="334" r:id="rId6"/>
    <p:sldId id="391" r:id="rId7"/>
    <p:sldId id="386" r:id="rId8"/>
    <p:sldId id="390" r:id="rId9"/>
    <p:sldId id="387" r:id="rId10"/>
    <p:sldId id="336" r:id="rId11"/>
    <p:sldId id="394" r:id="rId12"/>
    <p:sldId id="392" r:id="rId13"/>
    <p:sldId id="393" r:id="rId14"/>
    <p:sldId id="371" r:id="rId15"/>
    <p:sldId id="398" r:id="rId16"/>
    <p:sldId id="396" r:id="rId17"/>
    <p:sldId id="395" r:id="rId18"/>
    <p:sldId id="358" r:id="rId19"/>
    <p:sldId id="3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2304"/>
  </p:normalViewPr>
  <p:slideViewPr>
    <p:cSldViewPr>
      <p:cViewPr varScale="1">
        <p:scale>
          <a:sx n="160" d="100"/>
          <a:sy n="160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3788B9-7D17-B64A-BEBA-A3D6419281A8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444B75-C597-E24B-9E46-18A1AD035C41}">
      <dgm:prSet phldrT="[Text]" custT="1"/>
      <dgm:spPr/>
      <dgm:t>
        <a:bodyPr/>
        <a:lstStyle/>
        <a:p>
          <a:endParaRPr lang="en-US" sz="4500" dirty="0"/>
        </a:p>
      </dgm:t>
    </dgm:pt>
    <dgm:pt modelId="{60F16466-E5F4-074C-AF45-FDCD875C9570}" type="parTrans" cxnId="{F5D58558-D923-3248-8933-B2C71F82DCD7}">
      <dgm:prSet/>
      <dgm:spPr/>
      <dgm:t>
        <a:bodyPr/>
        <a:lstStyle/>
        <a:p>
          <a:endParaRPr lang="en-US"/>
        </a:p>
      </dgm:t>
    </dgm:pt>
    <dgm:pt modelId="{3A2E591F-01F6-A64A-B8B2-39A0D4C1BBC5}" type="sibTrans" cxnId="{F5D58558-D923-3248-8933-B2C71F82DCD7}">
      <dgm:prSet/>
      <dgm:spPr/>
      <dgm:t>
        <a:bodyPr/>
        <a:lstStyle/>
        <a:p>
          <a:endParaRPr lang="en-US"/>
        </a:p>
      </dgm:t>
    </dgm:pt>
    <dgm:pt modelId="{C7AFD846-7B68-F641-B28C-45DF408143A5}">
      <dgm:prSet phldrT="[Text]"/>
      <dgm:spPr/>
      <dgm:t>
        <a:bodyPr/>
        <a:lstStyle/>
        <a:p>
          <a:r>
            <a:rPr lang="en-US" dirty="0"/>
            <a:t>COVID Treatment</a:t>
          </a:r>
        </a:p>
      </dgm:t>
    </dgm:pt>
    <dgm:pt modelId="{BC7F2422-DC2D-9845-8410-B1D3FDEE8619}" type="parTrans" cxnId="{2172A3BF-5192-AB4D-98C9-D0AE788D0768}">
      <dgm:prSet/>
      <dgm:spPr/>
      <dgm:t>
        <a:bodyPr/>
        <a:lstStyle/>
        <a:p>
          <a:endParaRPr lang="en-US"/>
        </a:p>
      </dgm:t>
    </dgm:pt>
    <dgm:pt modelId="{C9B40445-7CCC-3D45-AE37-BBDCA03CE3AA}" type="sibTrans" cxnId="{2172A3BF-5192-AB4D-98C9-D0AE788D0768}">
      <dgm:prSet/>
      <dgm:spPr/>
      <dgm:t>
        <a:bodyPr/>
        <a:lstStyle/>
        <a:p>
          <a:endParaRPr lang="en-US"/>
        </a:p>
      </dgm:t>
    </dgm:pt>
    <dgm:pt modelId="{D9560BC6-CA89-2A43-AA3E-D48A82700145}">
      <dgm:prSet phldrT="[Text]"/>
      <dgm:spPr/>
      <dgm:t>
        <a:bodyPr/>
        <a:lstStyle/>
        <a:p>
          <a:r>
            <a:rPr lang="en-US" dirty="0"/>
            <a:t>Orientation</a:t>
          </a:r>
        </a:p>
      </dgm:t>
    </dgm:pt>
    <dgm:pt modelId="{24667B8C-6AA5-6C40-B9C6-3786B0BFD8AD}" type="parTrans" cxnId="{07B0488B-B0CB-3E4C-BB7A-F642AF709C57}">
      <dgm:prSet/>
      <dgm:spPr/>
      <dgm:t>
        <a:bodyPr/>
        <a:lstStyle/>
        <a:p>
          <a:endParaRPr lang="en-US"/>
        </a:p>
      </dgm:t>
    </dgm:pt>
    <dgm:pt modelId="{45D184CE-E034-3446-9E0A-E68ADE51E45E}" type="sibTrans" cxnId="{07B0488B-B0CB-3E4C-BB7A-F642AF709C57}">
      <dgm:prSet/>
      <dgm:spPr/>
      <dgm:t>
        <a:bodyPr/>
        <a:lstStyle/>
        <a:p>
          <a:endParaRPr lang="en-US"/>
        </a:p>
      </dgm:t>
    </dgm:pt>
    <dgm:pt modelId="{97503B09-D5C2-A442-9546-84F3EDE855C2}">
      <dgm:prSet phldrT="[Text]" custT="1"/>
      <dgm:spPr/>
      <dgm:t>
        <a:bodyPr/>
        <a:lstStyle/>
        <a:p>
          <a:endParaRPr lang="en-US" sz="4500" dirty="0"/>
        </a:p>
      </dgm:t>
    </dgm:pt>
    <dgm:pt modelId="{33232CDF-A851-3445-B2E9-3469E10C25AC}" type="parTrans" cxnId="{976FAA7F-9A50-2D4A-9B24-0E300989E132}">
      <dgm:prSet/>
      <dgm:spPr/>
      <dgm:t>
        <a:bodyPr/>
        <a:lstStyle/>
        <a:p>
          <a:endParaRPr lang="en-US"/>
        </a:p>
      </dgm:t>
    </dgm:pt>
    <dgm:pt modelId="{97617C47-ED72-8948-8C20-B1F32BBD263D}" type="sibTrans" cxnId="{976FAA7F-9A50-2D4A-9B24-0E300989E132}">
      <dgm:prSet/>
      <dgm:spPr/>
      <dgm:t>
        <a:bodyPr/>
        <a:lstStyle/>
        <a:p>
          <a:endParaRPr lang="en-US"/>
        </a:p>
      </dgm:t>
    </dgm:pt>
    <dgm:pt modelId="{7C5BDF94-F12D-104D-BD77-D54C5AB798D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Oxygen, steroids, novel</a:t>
          </a:r>
        </a:p>
      </dgm:t>
    </dgm:pt>
    <dgm:pt modelId="{F1DD11DD-56DB-0F4F-818E-AF72286EDFEE}" type="parTrans" cxnId="{77EC629A-ECD1-0B44-90B4-5F8B646789C7}">
      <dgm:prSet/>
      <dgm:spPr/>
      <dgm:t>
        <a:bodyPr/>
        <a:lstStyle/>
        <a:p>
          <a:endParaRPr lang="en-US"/>
        </a:p>
      </dgm:t>
    </dgm:pt>
    <dgm:pt modelId="{DD110A84-BB3A-2B41-8C3A-00F4E40283F8}" type="sibTrans" cxnId="{77EC629A-ECD1-0B44-90B4-5F8B646789C7}">
      <dgm:prSet/>
      <dgm:spPr/>
      <dgm:t>
        <a:bodyPr/>
        <a:lstStyle/>
        <a:p>
          <a:endParaRPr lang="en-US"/>
        </a:p>
      </dgm:t>
    </dgm:pt>
    <dgm:pt modelId="{D02925C6-3757-D14F-A595-FAD5810876CB}">
      <dgm:prSet/>
      <dgm:spPr/>
      <dgm:t>
        <a:bodyPr/>
        <a:lstStyle/>
        <a:p>
          <a:r>
            <a:rPr lang="en-US" dirty="0"/>
            <a:t>Pain</a:t>
          </a:r>
        </a:p>
      </dgm:t>
    </dgm:pt>
    <dgm:pt modelId="{B6D2E7C3-549E-F940-B8EC-82A0C64D1A62}" type="parTrans" cxnId="{F55CDC1C-3087-3D43-8A86-EFFF8AB645CE}">
      <dgm:prSet/>
      <dgm:spPr/>
      <dgm:t>
        <a:bodyPr/>
        <a:lstStyle/>
        <a:p>
          <a:endParaRPr lang="en-US"/>
        </a:p>
      </dgm:t>
    </dgm:pt>
    <dgm:pt modelId="{593C4D6B-F542-B146-A3A3-5FF3E88B86A3}" type="sibTrans" cxnId="{F55CDC1C-3087-3D43-8A86-EFFF8AB645CE}">
      <dgm:prSet/>
      <dgm:spPr/>
      <dgm:t>
        <a:bodyPr/>
        <a:lstStyle/>
        <a:p>
          <a:endParaRPr lang="en-US"/>
        </a:p>
      </dgm:t>
    </dgm:pt>
    <dgm:pt modelId="{5547E867-3789-7E41-A248-30BD73FDDCB5}">
      <dgm:prSet/>
      <dgm:spPr/>
      <dgm:t>
        <a:bodyPr/>
        <a:lstStyle/>
        <a:p>
          <a:r>
            <a:rPr lang="en-US" dirty="0"/>
            <a:t>Delirium</a:t>
          </a:r>
        </a:p>
      </dgm:t>
    </dgm:pt>
    <dgm:pt modelId="{968CF0D4-2320-2A45-AFC2-8AA5963360F1}" type="parTrans" cxnId="{BD32D672-1B82-5646-8E9C-ED09138C1B34}">
      <dgm:prSet/>
      <dgm:spPr/>
      <dgm:t>
        <a:bodyPr/>
        <a:lstStyle/>
        <a:p>
          <a:endParaRPr lang="en-US"/>
        </a:p>
      </dgm:t>
    </dgm:pt>
    <dgm:pt modelId="{19D22783-E84B-E647-A4E2-004D966A5B9E}" type="sibTrans" cxnId="{BD32D672-1B82-5646-8E9C-ED09138C1B34}">
      <dgm:prSet/>
      <dgm:spPr/>
      <dgm:t>
        <a:bodyPr/>
        <a:lstStyle/>
        <a:p>
          <a:endParaRPr lang="en-US"/>
        </a:p>
      </dgm:t>
    </dgm:pt>
    <dgm:pt modelId="{329DB511-9264-A74A-BFEF-A64D6CD7580A}">
      <dgm:prSet/>
      <dgm:spPr/>
      <dgm:t>
        <a:bodyPr/>
        <a:lstStyle/>
        <a:p>
          <a:r>
            <a:rPr lang="en-US" dirty="0"/>
            <a:t>Operation</a:t>
          </a:r>
        </a:p>
      </dgm:t>
    </dgm:pt>
    <dgm:pt modelId="{662CE01A-6B67-E74C-8EB7-CAA6AFA66272}" type="parTrans" cxnId="{0D8A3835-752A-064D-B26A-C0D0ED6D778D}">
      <dgm:prSet/>
      <dgm:spPr/>
      <dgm:t>
        <a:bodyPr/>
        <a:lstStyle/>
        <a:p>
          <a:endParaRPr lang="en-US"/>
        </a:p>
      </dgm:t>
    </dgm:pt>
    <dgm:pt modelId="{CFB6F624-7E9B-464B-8210-ACD5779877AB}" type="sibTrans" cxnId="{0D8A3835-752A-064D-B26A-C0D0ED6D778D}">
      <dgm:prSet/>
      <dgm:spPr/>
      <dgm:t>
        <a:bodyPr/>
        <a:lstStyle/>
        <a:p>
          <a:endParaRPr lang="en-US"/>
        </a:p>
      </dgm:t>
    </dgm:pt>
    <dgm:pt modelId="{C7A1984C-1F7D-BE40-B7ED-98B249989374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Treat CAP, ACS, retention</a:t>
          </a:r>
        </a:p>
      </dgm:t>
    </dgm:pt>
    <dgm:pt modelId="{D1774047-B2AB-224E-A80F-AAE00FF9F6B7}" type="parTrans" cxnId="{36CC903B-8139-5F4A-A29B-74CDAFE74CB4}">
      <dgm:prSet/>
      <dgm:spPr/>
      <dgm:t>
        <a:bodyPr/>
        <a:lstStyle/>
        <a:p>
          <a:endParaRPr lang="en-US"/>
        </a:p>
      </dgm:t>
    </dgm:pt>
    <dgm:pt modelId="{E638A4FE-02A0-6B49-ACEF-54EEEDCB11CA}" type="sibTrans" cxnId="{36CC903B-8139-5F4A-A29B-74CDAFE74CB4}">
      <dgm:prSet/>
      <dgm:spPr/>
      <dgm:t>
        <a:bodyPr/>
        <a:lstStyle/>
        <a:p>
          <a:endParaRPr lang="en-US"/>
        </a:p>
      </dgm:t>
    </dgm:pt>
    <dgm:pt modelId="{2BBCA9CD-4227-4F43-B242-33DBF0FFA59F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Analgesia</a:t>
          </a:r>
        </a:p>
      </dgm:t>
    </dgm:pt>
    <dgm:pt modelId="{D9F510B8-305E-5944-92B0-8ACDD82F6048}" type="parTrans" cxnId="{FDFE63FE-B3B5-0F44-B81D-4E84793FE3B4}">
      <dgm:prSet/>
      <dgm:spPr/>
      <dgm:t>
        <a:bodyPr/>
        <a:lstStyle/>
        <a:p>
          <a:endParaRPr lang="en-US"/>
        </a:p>
      </dgm:t>
    </dgm:pt>
    <dgm:pt modelId="{1453E6E4-B0CB-A04A-B2AB-ADCE7EF826EC}" type="sibTrans" cxnId="{FDFE63FE-B3B5-0F44-B81D-4E84793FE3B4}">
      <dgm:prSet/>
      <dgm:spPr/>
      <dgm:t>
        <a:bodyPr/>
        <a:lstStyle/>
        <a:p>
          <a:endParaRPr lang="en-US"/>
        </a:p>
      </dgm:t>
    </dgm:pt>
    <dgm:pt modelId="{EE243B05-22F5-AB49-98C8-40ED063FD29B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Good holistic care</a:t>
          </a:r>
        </a:p>
      </dgm:t>
    </dgm:pt>
    <dgm:pt modelId="{4DC31172-4225-B746-8674-3E2C24D6BF63}" type="parTrans" cxnId="{CAC6A40B-EC4F-A04E-8C25-36BC4632662B}">
      <dgm:prSet/>
      <dgm:spPr/>
      <dgm:t>
        <a:bodyPr/>
        <a:lstStyle/>
        <a:p>
          <a:endParaRPr lang="en-US"/>
        </a:p>
      </dgm:t>
    </dgm:pt>
    <dgm:pt modelId="{C68FE976-58A8-1542-B063-5F3779560A3E}" type="sibTrans" cxnId="{CAC6A40B-EC4F-A04E-8C25-36BC4632662B}">
      <dgm:prSet/>
      <dgm:spPr/>
      <dgm:t>
        <a:bodyPr/>
        <a:lstStyle/>
        <a:p>
          <a:endParaRPr lang="en-US"/>
        </a:p>
      </dgm:t>
    </dgm:pt>
    <dgm:pt modelId="{8289A1B8-AC1F-3B40-A9B2-3D50B8C06924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Early intervention + senior</a:t>
          </a:r>
        </a:p>
      </dgm:t>
    </dgm:pt>
    <dgm:pt modelId="{95A84C56-CC75-C14D-AA46-C9B0AEF8E814}" type="parTrans" cxnId="{519FBCDC-4F61-3848-856C-2DA56190AA0B}">
      <dgm:prSet/>
      <dgm:spPr/>
      <dgm:t>
        <a:bodyPr/>
        <a:lstStyle/>
        <a:p>
          <a:endParaRPr lang="en-US"/>
        </a:p>
      </dgm:t>
    </dgm:pt>
    <dgm:pt modelId="{B5964381-6B71-A14B-826C-C43285DCDCAC}" type="sibTrans" cxnId="{519FBCDC-4F61-3848-856C-2DA56190AA0B}">
      <dgm:prSet/>
      <dgm:spPr/>
      <dgm:t>
        <a:bodyPr/>
        <a:lstStyle/>
        <a:p>
          <a:endParaRPr lang="en-US"/>
        </a:p>
      </dgm:t>
    </dgm:pt>
    <dgm:pt modelId="{6D6C6F1B-FDD3-A946-B866-1EB1DC916AEE}">
      <dgm:prSet/>
      <dgm:spPr/>
      <dgm:t>
        <a:bodyPr/>
        <a:lstStyle/>
        <a:p>
          <a:r>
            <a:rPr lang="en-GB" dirty="0"/>
            <a:t>MDT</a:t>
          </a:r>
        </a:p>
      </dgm:t>
    </dgm:pt>
    <dgm:pt modelId="{E4FE4F3A-ADFE-A248-B56F-81464A4D3A80}" type="parTrans" cxnId="{79E789B1-10B2-E746-BBF3-09179A1DAC8F}">
      <dgm:prSet/>
      <dgm:spPr/>
      <dgm:t>
        <a:bodyPr/>
        <a:lstStyle/>
        <a:p>
          <a:endParaRPr lang="en-GB"/>
        </a:p>
      </dgm:t>
    </dgm:pt>
    <dgm:pt modelId="{F1AF173B-CEF5-6C4E-BB88-15A1A51AB027}" type="sibTrans" cxnId="{79E789B1-10B2-E746-BBF3-09179A1DAC8F}">
      <dgm:prSet/>
      <dgm:spPr/>
      <dgm:t>
        <a:bodyPr/>
        <a:lstStyle/>
        <a:p>
          <a:endParaRPr lang="en-GB"/>
        </a:p>
      </dgm:t>
    </dgm:pt>
    <dgm:pt modelId="{4C6738BE-10DB-894A-BDDE-A113458A23CB}">
      <dgm:prSet/>
      <dgm:spPr>
        <a:solidFill>
          <a:srgbClr val="0070C0"/>
        </a:solidFill>
      </dgm:spPr>
      <dgm:t>
        <a:bodyPr/>
        <a:lstStyle/>
        <a:p>
          <a:r>
            <a:rPr lang="en-GB" dirty="0"/>
            <a:t>Holistic</a:t>
          </a:r>
        </a:p>
      </dgm:t>
    </dgm:pt>
    <dgm:pt modelId="{12B8D042-F276-164F-9DE5-6B1FB6C2139E}" type="parTrans" cxnId="{D1A19319-2838-724B-BB5A-D4DE48328248}">
      <dgm:prSet/>
      <dgm:spPr/>
      <dgm:t>
        <a:bodyPr/>
        <a:lstStyle/>
        <a:p>
          <a:endParaRPr lang="en-GB"/>
        </a:p>
      </dgm:t>
    </dgm:pt>
    <dgm:pt modelId="{4EA666D4-6A04-7049-9EE7-5537EF036F88}" type="sibTrans" cxnId="{D1A19319-2838-724B-BB5A-D4DE48328248}">
      <dgm:prSet/>
      <dgm:spPr/>
      <dgm:t>
        <a:bodyPr/>
        <a:lstStyle/>
        <a:p>
          <a:endParaRPr lang="en-GB"/>
        </a:p>
      </dgm:t>
    </dgm:pt>
    <dgm:pt modelId="{C40500A9-EC8C-094C-904E-B6D10600FD83}">
      <dgm:prSet/>
      <dgm:spPr/>
      <dgm:t>
        <a:bodyPr/>
        <a:lstStyle/>
        <a:p>
          <a:r>
            <a:rPr lang="en-GB" dirty="0"/>
            <a:t>Other things...</a:t>
          </a:r>
        </a:p>
      </dgm:t>
    </dgm:pt>
    <dgm:pt modelId="{47D231F0-A1C5-934F-9C8E-52A17ACBEC29}" type="parTrans" cxnId="{2629FD8C-FEBC-B146-8B88-BDD97994B3B0}">
      <dgm:prSet/>
      <dgm:spPr/>
    </dgm:pt>
    <dgm:pt modelId="{22BF0375-B7F5-6F45-A56B-045A6B26D6B3}" type="sibTrans" cxnId="{2629FD8C-FEBC-B146-8B88-BDD97994B3B0}">
      <dgm:prSet/>
      <dgm:spPr/>
    </dgm:pt>
    <dgm:pt modelId="{09E1A0B4-24A2-D84F-836B-AFB4DFD9F643}">
      <dgm:prSet/>
      <dgm:spPr>
        <a:solidFill>
          <a:srgbClr val="0070C0"/>
        </a:solidFill>
      </dgm:spPr>
      <dgm:t>
        <a:bodyPr/>
        <a:lstStyle/>
        <a:p>
          <a:r>
            <a:rPr lang="en-GB" dirty="0"/>
            <a:t>Reduced moves</a:t>
          </a:r>
        </a:p>
      </dgm:t>
    </dgm:pt>
    <dgm:pt modelId="{C441D795-E0D1-974E-A865-4E6B0BB7427A}" type="parTrans" cxnId="{54C022DD-26E0-B349-B558-A047BE651B39}">
      <dgm:prSet/>
      <dgm:spPr/>
    </dgm:pt>
    <dgm:pt modelId="{FD67D635-CD65-DD41-BFDF-3D10669DBD0E}" type="sibTrans" cxnId="{54C022DD-26E0-B349-B558-A047BE651B39}">
      <dgm:prSet/>
      <dgm:spPr/>
    </dgm:pt>
    <dgm:pt modelId="{46169894-7E78-D04F-BCF3-97B10E26FCAF}" type="pres">
      <dgm:prSet presAssocID="{8B3788B9-7D17-B64A-BEBA-A3D6419281A8}" presName="theList" presStyleCnt="0">
        <dgm:presLayoutVars>
          <dgm:dir/>
          <dgm:animLvl val="lvl"/>
          <dgm:resizeHandles val="exact"/>
        </dgm:presLayoutVars>
      </dgm:prSet>
      <dgm:spPr/>
    </dgm:pt>
    <dgm:pt modelId="{76543FB2-D850-664E-93D5-0E8532857883}" type="pres">
      <dgm:prSet presAssocID="{B7444B75-C597-E24B-9E46-18A1AD035C41}" presName="compNode" presStyleCnt="0"/>
      <dgm:spPr/>
    </dgm:pt>
    <dgm:pt modelId="{01B9F0DD-2AE0-204A-A937-CA1291B328D3}" type="pres">
      <dgm:prSet presAssocID="{B7444B75-C597-E24B-9E46-18A1AD035C41}" presName="aNode" presStyleLbl="bgShp" presStyleIdx="0" presStyleCnt="2" custLinFactNeighborX="-70816" custLinFactNeighborY="24175"/>
      <dgm:spPr/>
    </dgm:pt>
    <dgm:pt modelId="{1A5A9F1B-5904-1A4F-8C58-216E1AD26DCE}" type="pres">
      <dgm:prSet presAssocID="{B7444B75-C597-E24B-9E46-18A1AD035C41}" presName="textNode" presStyleLbl="bgShp" presStyleIdx="0" presStyleCnt="2"/>
      <dgm:spPr/>
    </dgm:pt>
    <dgm:pt modelId="{129A41B1-809E-6948-9AD8-918B1FA62518}" type="pres">
      <dgm:prSet presAssocID="{B7444B75-C597-E24B-9E46-18A1AD035C41}" presName="compChildNode" presStyleCnt="0"/>
      <dgm:spPr/>
    </dgm:pt>
    <dgm:pt modelId="{A6594A0A-7BF1-434B-9EE4-17AF8896257B}" type="pres">
      <dgm:prSet presAssocID="{B7444B75-C597-E24B-9E46-18A1AD035C41}" presName="theInnerList" presStyleCnt="0"/>
      <dgm:spPr/>
    </dgm:pt>
    <dgm:pt modelId="{B961064C-8892-0E45-B7EE-E8F94707B450}" type="pres">
      <dgm:prSet presAssocID="{C7AFD846-7B68-F641-B28C-45DF408143A5}" presName="childNode" presStyleLbl="node1" presStyleIdx="0" presStyleCnt="14">
        <dgm:presLayoutVars>
          <dgm:bulletEnabled val="1"/>
        </dgm:presLayoutVars>
      </dgm:prSet>
      <dgm:spPr/>
    </dgm:pt>
    <dgm:pt modelId="{1283D32A-1FB5-8349-8071-C016F8EAD633}" type="pres">
      <dgm:prSet presAssocID="{C7AFD846-7B68-F641-B28C-45DF408143A5}" presName="aSpace2" presStyleCnt="0"/>
      <dgm:spPr/>
    </dgm:pt>
    <dgm:pt modelId="{4A0E9DDC-40D1-5941-B47F-D75A1C18FBFF}" type="pres">
      <dgm:prSet presAssocID="{C40500A9-EC8C-094C-904E-B6D10600FD83}" presName="childNode" presStyleLbl="node1" presStyleIdx="1" presStyleCnt="14">
        <dgm:presLayoutVars>
          <dgm:bulletEnabled val="1"/>
        </dgm:presLayoutVars>
      </dgm:prSet>
      <dgm:spPr/>
    </dgm:pt>
    <dgm:pt modelId="{8DDBFA10-88D0-8D4E-AEE4-DFB18940DB04}" type="pres">
      <dgm:prSet presAssocID="{C40500A9-EC8C-094C-904E-B6D10600FD83}" presName="aSpace2" presStyleCnt="0"/>
      <dgm:spPr/>
    </dgm:pt>
    <dgm:pt modelId="{26FFCAB6-58CF-284B-8B17-0F8C1A5C56EC}" type="pres">
      <dgm:prSet presAssocID="{D9560BC6-CA89-2A43-AA3E-D48A82700145}" presName="childNode" presStyleLbl="node1" presStyleIdx="2" presStyleCnt="14">
        <dgm:presLayoutVars>
          <dgm:bulletEnabled val="1"/>
        </dgm:presLayoutVars>
      </dgm:prSet>
      <dgm:spPr/>
    </dgm:pt>
    <dgm:pt modelId="{16D75773-9D65-BE4C-9752-7DEA2BD2F1AB}" type="pres">
      <dgm:prSet presAssocID="{D9560BC6-CA89-2A43-AA3E-D48A82700145}" presName="aSpace2" presStyleCnt="0"/>
      <dgm:spPr/>
    </dgm:pt>
    <dgm:pt modelId="{68EF8229-2D70-7347-A642-2A16FBC5E8C3}" type="pres">
      <dgm:prSet presAssocID="{D02925C6-3757-D14F-A595-FAD5810876CB}" presName="childNode" presStyleLbl="node1" presStyleIdx="3" presStyleCnt="14">
        <dgm:presLayoutVars>
          <dgm:bulletEnabled val="1"/>
        </dgm:presLayoutVars>
      </dgm:prSet>
      <dgm:spPr/>
    </dgm:pt>
    <dgm:pt modelId="{23B36194-0D46-6C4A-94EA-A5658303A556}" type="pres">
      <dgm:prSet presAssocID="{D02925C6-3757-D14F-A595-FAD5810876CB}" presName="aSpace2" presStyleCnt="0"/>
      <dgm:spPr/>
    </dgm:pt>
    <dgm:pt modelId="{23A7857F-00EA-7D44-BB47-64168F960D88}" type="pres">
      <dgm:prSet presAssocID="{5547E867-3789-7E41-A248-30BD73FDDCB5}" presName="childNode" presStyleLbl="node1" presStyleIdx="4" presStyleCnt="14">
        <dgm:presLayoutVars>
          <dgm:bulletEnabled val="1"/>
        </dgm:presLayoutVars>
      </dgm:prSet>
      <dgm:spPr/>
    </dgm:pt>
    <dgm:pt modelId="{6C4D3C54-E283-EA4F-B916-F239DE4A8731}" type="pres">
      <dgm:prSet presAssocID="{5547E867-3789-7E41-A248-30BD73FDDCB5}" presName="aSpace2" presStyleCnt="0"/>
      <dgm:spPr/>
    </dgm:pt>
    <dgm:pt modelId="{3C9D189A-143B-C648-8871-4EDC0B6C6F0A}" type="pres">
      <dgm:prSet presAssocID="{329DB511-9264-A74A-BFEF-A64D6CD7580A}" presName="childNode" presStyleLbl="node1" presStyleIdx="5" presStyleCnt="14">
        <dgm:presLayoutVars>
          <dgm:bulletEnabled val="1"/>
        </dgm:presLayoutVars>
      </dgm:prSet>
      <dgm:spPr/>
    </dgm:pt>
    <dgm:pt modelId="{D4A09A12-C11D-5E49-9CD0-DAC27C53D24B}" type="pres">
      <dgm:prSet presAssocID="{329DB511-9264-A74A-BFEF-A64D6CD7580A}" presName="aSpace2" presStyleCnt="0"/>
      <dgm:spPr/>
    </dgm:pt>
    <dgm:pt modelId="{E93A59A1-944A-0549-ABF4-2285C7DD6BED}" type="pres">
      <dgm:prSet presAssocID="{6D6C6F1B-FDD3-A946-B866-1EB1DC916AEE}" presName="childNode" presStyleLbl="node1" presStyleIdx="6" presStyleCnt="14">
        <dgm:presLayoutVars>
          <dgm:bulletEnabled val="1"/>
        </dgm:presLayoutVars>
      </dgm:prSet>
      <dgm:spPr/>
    </dgm:pt>
    <dgm:pt modelId="{58023078-8301-584F-BDE6-409FFC1F6E2C}" type="pres">
      <dgm:prSet presAssocID="{B7444B75-C597-E24B-9E46-18A1AD035C41}" presName="aSpace" presStyleCnt="0"/>
      <dgm:spPr/>
    </dgm:pt>
    <dgm:pt modelId="{C442A8E5-9FF5-E240-8AEE-3A9ABB1ABFC5}" type="pres">
      <dgm:prSet presAssocID="{97503B09-D5C2-A442-9546-84F3EDE855C2}" presName="compNode" presStyleCnt="0"/>
      <dgm:spPr/>
    </dgm:pt>
    <dgm:pt modelId="{8ECCD827-0EAB-7E46-A539-A5097731B349}" type="pres">
      <dgm:prSet presAssocID="{97503B09-D5C2-A442-9546-84F3EDE855C2}" presName="aNode" presStyleLbl="bgShp" presStyleIdx="1" presStyleCnt="2"/>
      <dgm:spPr/>
    </dgm:pt>
    <dgm:pt modelId="{CD13D04A-1E16-4847-B891-3A07F9FB75F4}" type="pres">
      <dgm:prSet presAssocID="{97503B09-D5C2-A442-9546-84F3EDE855C2}" presName="textNode" presStyleLbl="bgShp" presStyleIdx="1" presStyleCnt="2"/>
      <dgm:spPr/>
    </dgm:pt>
    <dgm:pt modelId="{306ED053-2044-594C-8CFA-1919B11999FB}" type="pres">
      <dgm:prSet presAssocID="{97503B09-D5C2-A442-9546-84F3EDE855C2}" presName="compChildNode" presStyleCnt="0"/>
      <dgm:spPr/>
    </dgm:pt>
    <dgm:pt modelId="{95AE8E62-13A3-3041-82BD-672D119D5615}" type="pres">
      <dgm:prSet presAssocID="{97503B09-D5C2-A442-9546-84F3EDE855C2}" presName="theInnerList" presStyleCnt="0"/>
      <dgm:spPr/>
    </dgm:pt>
    <dgm:pt modelId="{FA2FCE66-BB3B-4E46-BE82-099E1D024A51}" type="pres">
      <dgm:prSet presAssocID="{7C5BDF94-F12D-104D-BD77-D54C5AB798D2}" presName="childNode" presStyleLbl="node1" presStyleIdx="7" presStyleCnt="14">
        <dgm:presLayoutVars>
          <dgm:bulletEnabled val="1"/>
        </dgm:presLayoutVars>
      </dgm:prSet>
      <dgm:spPr/>
    </dgm:pt>
    <dgm:pt modelId="{0876E198-741B-2E4F-AC63-078479AA0BF6}" type="pres">
      <dgm:prSet presAssocID="{7C5BDF94-F12D-104D-BD77-D54C5AB798D2}" presName="aSpace2" presStyleCnt="0"/>
      <dgm:spPr/>
    </dgm:pt>
    <dgm:pt modelId="{4FC13974-9C4B-394D-A4CE-9D2D92C2E4C7}" type="pres">
      <dgm:prSet presAssocID="{C7A1984C-1F7D-BE40-B7ED-98B249989374}" presName="childNode" presStyleLbl="node1" presStyleIdx="8" presStyleCnt="14">
        <dgm:presLayoutVars>
          <dgm:bulletEnabled val="1"/>
        </dgm:presLayoutVars>
      </dgm:prSet>
      <dgm:spPr/>
    </dgm:pt>
    <dgm:pt modelId="{A5267FA7-45F0-2540-BAFE-A3CDDD20DB21}" type="pres">
      <dgm:prSet presAssocID="{C7A1984C-1F7D-BE40-B7ED-98B249989374}" presName="aSpace2" presStyleCnt="0"/>
      <dgm:spPr/>
    </dgm:pt>
    <dgm:pt modelId="{B86256B9-BA7D-1743-8B49-4F56C217B01E}" type="pres">
      <dgm:prSet presAssocID="{09E1A0B4-24A2-D84F-836B-AFB4DFD9F643}" presName="childNode" presStyleLbl="node1" presStyleIdx="9" presStyleCnt="14">
        <dgm:presLayoutVars>
          <dgm:bulletEnabled val="1"/>
        </dgm:presLayoutVars>
      </dgm:prSet>
      <dgm:spPr/>
    </dgm:pt>
    <dgm:pt modelId="{DA95559B-8189-EF42-9C17-75D6D4D8D6CC}" type="pres">
      <dgm:prSet presAssocID="{09E1A0B4-24A2-D84F-836B-AFB4DFD9F643}" presName="aSpace2" presStyleCnt="0"/>
      <dgm:spPr/>
    </dgm:pt>
    <dgm:pt modelId="{7AAC0277-6BA9-4D4E-A7BE-B6363345BCC1}" type="pres">
      <dgm:prSet presAssocID="{2BBCA9CD-4227-4F43-B242-33DBF0FFA59F}" presName="childNode" presStyleLbl="node1" presStyleIdx="10" presStyleCnt="14">
        <dgm:presLayoutVars>
          <dgm:bulletEnabled val="1"/>
        </dgm:presLayoutVars>
      </dgm:prSet>
      <dgm:spPr/>
    </dgm:pt>
    <dgm:pt modelId="{BF95F8C4-0E10-5342-9DDB-AD09B06D3416}" type="pres">
      <dgm:prSet presAssocID="{2BBCA9CD-4227-4F43-B242-33DBF0FFA59F}" presName="aSpace2" presStyleCnt="0"/>
      <dgm:spPr/>
    </dgm:pt>
    <dgm:pt modelId="{2E2D7306-CB8E-8D4E-A57B-1B05ACA7700B}" type="pres">
      <dgm:prSet presAssocID="{EE243B05-22F5-AB49-98C8-40ED063FD29B}" presName="childNode" presStyleLbl="node1" presStyleIdx="11" presStyleCnt="14">
        <dgm:presLayoutVars>
          <dgm:bulletEnabled val="1"/>
        </dgm:presLayoutVars>
      </dgm:prSet>
      <dgm:spPr/>
    </dgm:pt>
    <dgm:pt modelId="{3EB017EE-EA9C-C14E-81CA-B9D5CE13D42D}" type="pres">
      <dgm:prSet presAssocID="{EE243B05-22F5-AB49-98C8-40ED063FD29B}" presName="aSpace2" presStyleCnt="0"/>
      <dgm:spPr/>
    </dgm:pt>
    <dgm:pt modelId="{2460983E-D4EE-DB46-8728-CE0ECC444862}" type="pres">
      <dgm:prSet presAssocID="{8289A1B8-AC1F-3B40-A9B2-3D50B8C06924}" presName="childNode" presStyleLbl="node1" presStyleIdx="12" presStyleCnt="14">
        <dgm:presLayoutVars>
          <dgm:bulletEnabled val="1"/>
        </dgm:presLayoutVars>
      </dgm:prSet>
      <dgm:spPr/>
    </dgm:pt>
    <dgm:pt modelId="{86700D0A-2E44-E24B-8C5B-4D7C6BC0D3AD}" type="pres">
      <dgm:prSet presAssocID="{8289A1B8-AC1F-3B40-A9B2-3D50B8C06924}" presName="aSpace2" presStyleCnt="0"/>
      <dgm:spPr/>
    </dgm:pt>
    <dgm:pt modelId="{256D4162-B7B6-6545-8FB8-5B099B96E9D3}" type="pres">
      <dgm:prSet presAssocID="{4C6738BE-10DB-894A-BDDE-A113458A23CB}" presName="childNode" presStyleLbl="node1" presStyleIdx="13" presStyleCnt="14">
        <dgm:presLayoutVars>
          <dgm:bulletEnabled val="1"/>
        </dgm:presLayoutVars>
      </dgm:prSet>
      <dgm:spPr/>
    </dgm:pt>
  </dgm:ptLst>
  <dgm:cxnLst>
    <dgm:cxn modelId="{F6FF4B0B-7D7E-714F-9126-FF3BF022C040}" type="presOf" srcId="{97503B09-D5C2-A442-9546-84F3EDE855C2}" destId="{CD13D04A-1E16-4847-B891-3A07F9FB75F4}" srcOrd="1" destOrd="0" presId="urn:microsoft.com/office/officeart/2005/8/layout/lProcess2"/>
    <dgm:cxn modelId="{CAC6A40B-EC4F-A04E-8C25-36BC4632662B}" srcId="{97503B09-D5C2-A442-9546-84F3EDE855C2}" destId="{EE243B05-22F5-AB49-98C8-40ED063FD29B}" srcOrd="4" destOrd="0" parTransId="{4DC31172-4225-B746-8674-3E2C24D6BF63}" sibTransId="{C68FE976-58A8-1542-B063-5F3779560A3E}"/>
    <dgm:cxn modelId="{3A635D12-4B2F-1148-BEED-107996BDC0D8}" type="presOf" srcId="{C40500A9-EC8C-094C-904E-B6D10600FD83}" destId="{4A0E9DDC-40D1-5941-B47F-D75A1C18FBFF}" srcOrd="0" destOrd="0" presId="urn:microsoft.com/office/officeart/2005/8/layout/lProcess2"/>
    <dgm:cxn modelId="{5EF96013-81AE-7646-890F-90FA627C651F}" type="presOf" srcId="{C7AFD846-7B68-F641-B28C-45DF408143A5}" destId="{B961064C-8892-0E45-B7EE-E8F94707B450}" srcOrd="0" destOrd="0" presId="urn:microsoft.com/office/officeart/2005/8/layout/lProcess2"/>
    <dgm:cxn modelId="{6C972E16-2A7F-134A-A542-99E8516FDF4D}" type="presOf" srcId="{EE243B05-22F5-AB49-98C8-40ED063FD29B}" destId="{2E2D7306-CB8E-8D4E-A57B-1B05ACA7700B}" srcOrd="0" destOrd="0" presId="urn:microsoft.com/office/officeart/2005/8/layout/lProcess2"/>
    <dgm:cxn modelId="{D1A19319-2838-724B-BB5A-D4DE48328248}" srcId="{97503B09-D5C2-A442-9546-84F3EDE855C2}" destId="{4C6738BE-10DB-894A-BDDE-A113458A23CB}" srcOrd="6" destOrd="0" parTransId="{12B8D042-F276-164F-9DE5-6B1FB6C2139E}" sibTransId="{4EA666D4-6A04-7049-9EE7-5537EF036F88}"/>
    <dgm:cxn modelId="{F55CDC1C-3087-3D43-8A86-EFFF8AB645CE}" srcId="{B7444B75-C597-E24B-9E46-18A1AD035C41}" destId="{D02925C6-3757-D14F-A595-FAD5810876CB}" srcOrd="3" destOrd="0" parTransId="{B6D2E7C3-549E-F940-B8EC-82A0C64D1A62}" sibTransId="{593C4D6B-F542-B146-A3A3-5FF3E88B86A3}"/>
    <dgm:cxn modelId="{F70CC52B-A8F8-4545-BBB6-B8211F29BE1C}" type="presOf" srcId="{D02925C6-3757-D14F-A595-FAD5810876CB}" destId="{68EF8229-2D70-7347-A642-2A16FBC5E8C3}" srcOrd="0" destOrd="0" presId="urn:microsoft.com/office/officeart/2005/8/layout/lProcess2"/>
    <dgm:cxn modelId="{0D8A3835-752A-064D-B26A-C0D0ED6D778D}" srcId="{B7444B75-C597-E24B-9E46-18A1AD035C41}" destId="{329DB511-9264-A74A-BFEF-A64D6CD7580A}" srcOrd="5" destOrd="0" parTransId="{662CE01A-6B67-E74C-8EB7-CAA6AFA66272}" sibTransId="{CFB6F624-7E9B-464B-8210-ACD5779877AB}"/>
    <dgm:cxn modelId="{36CC903B-8139-5F4A-A29B-74CDAFE74CB4}" srcId="{97503B09-D5C2-A442-9546-84F3EDE855C2}" destId="{C7A1984C-1F7D-BE40-B7ED-98B249989374}" srcOrd="1" destOrd="0" parTransId="{D1774047-B2AB-224E-A80F-AAE00FF9F6B7}" sibTransId="{E638A4FE-02A0-6B49-ACEF-54EEEDCB11CA}"/>
    <dgm:cxn modelId="{A477BD49-F6C5-C245-9753-0C2A55565122}" type="presOf" srcId="{6D6C6F1B-FDD3-A946-B866-1EB1DC916AEE}" destId="{E93A59A1-944A-0549-ABF4-2285C7DD6BED}" srcOrd="0" destOrd="0" presId="urn:microsoft.com/office/officeart/2005/8/layout/lProcess2"/>
    <dgm:cxn modelId="{F5D58558-D923-3248-8933-B2C71F82DCD7}" srcId="{8B3788B9-7D17-B64A-BEBA-A3D6419281A8}" destId="{B7444B75-C597-E24B-9E46-18A1AD035C41}" srcOrd="0" destOrd="0" parTransId="{60F16466-E5F4-074C-AF45-FDCD875C9570}" sibTransId="{3A2E591F-01F6-A64A-B8B2-39A0D4C1BBC5}"/>
    <dgm:cxn modelId="{BD32D672-1B82-5646-8E9C-ED09138C1B34}" srcId="{B7444B75-C597-E24B-9E46-18A1AD035C41}" destId="{5547E867-3789-7E41-A248-30BD73FDDCB5}" srcOrd="4" destOrd="0" parTransId="{968CF0D4-2320-2A45-AFC2-8AA5963360F1}" sibTransId="{19D22783-E84B-E647-A4E2-004D966A5B9E}"/>
    <dgm:cxn modelId="{976FAA7F-9A50-2D4A-9B24-0E300989E132}" srcId="{8B3788B9-7D17-B64A-BEBA-A3D6419281A8}" destId="{97503B09-D5C2-A442-9546-84F3EDE855C2}" srcOrd="1" destOrd="0" parTransId="{33232CDF-A851-3445-B2E9-3469E10C25AC}" sibTransId="{97617C47-ED72-8948-8C20-B1F32BBD263D}"/>
    <dgm:cxn modelId="{7330C685-3AF4-8343-A1ED-C14AAB0618C0}" type="presOf" srcId="{D9560BC6-CA89-2A43-AA3E-D48A82700145}" destId="{26FFCAB6-58CF-284B-8B17-0F8C1A5C56EC}" srcOrd="0" destOrd="0" presId="urn:microsoft.com/office/officeart/2005/8/layout/lProcess2"/>
    <dgm:cxn modelId="{07B0488B-B0CB-3E4C-BB7A-F642AF709C57}" srcId="{B7444B75-C597-E24B-9E46-18A1AD035C41}" destId="{D9560BC6-CA89-2A43-AA3E-D48A82700145}" srcOrd="2" destOrd="0" parTransId="{24667B8C-6AA5-6C40-B9C6-3786B0BFD8AD}" sibTransId="{45D184CE-E034-3446-9E0A-E68ADE51E45E}"/>
    <dgm:cxn modelId="{2629FD8C-FEBC-B146-8B88-BDD97994B3B0}" srcId="{B7444B75-C597-E24B-9E46-18A1AD035C41}" destId="{C40500A9-EC8C-094C-904E-B6D10600FD83}" srcOrd="1" destOrd="0" parTransId="{47D231F0-A1C5-934F-9C8E-52A17ACBEC29}" sibTransId="{22BF0375-B7F5-6F45-A56B-045A6B26D6B3}"/>
    <dgm:cxn modelId="{71512F8F-8A43-EB4F-B070-B04087E811FC}" type="presOf" srcId="{B7444B75-C597-E24B-9E46-18A1AD035C41}" destId="{1A5A9F1B-5904-1A4F-8C58-216E1AD26DCE}" srcOrd="1" destOrd="0" presId="urn:microsoft.com/office/officeart/2005/8/layout/lProcess2"/>
    <dgm:cxn modelId="{9B420D90-6D71-8B49-96E1-57E7E4E59552}" type="presOf" srcId="{2BBCA9CD-4227-4F43-B242-33DBF0FFA59F}" destId="{7AAC0277-6BA9-4D4E-A7BE-B6363345BCC1}" srcOrd="0" destOrd="0" presId="urn:microsoft.com/office/officeart/2005/8/layout/lProcess2"/>
    <dgm:cxn modelId="{17B2129A-0594-D04D-8E0D-40BFAEB9B91E}" type="presOf" srcId="{8B3788B9-7D17-B64A-BEBA-A3D6419281A8}" destId="{46169894-7E78-D04F-BCF3-97B10E26FCAF}" srcOrd="0" destOrd="0" presId="urn:microsoft.com/office/officeart/2005/8/layout/lProcess2"/>
    <dgm:cxn modelId="{77EC629A-ECD1-0B44-90B4-5F8B646789C7}" srcId="{97503B09-D5C2-A442-9546-84F3EDE855C2}" destId="{7C5BDF94-F12D-104D-BD77-D54C5AB798D2}" srcOrd="0" destOrd="0" parTransId="{F1DD11DD-56DB-0F4F-818E-AF72286EDFEE}" sibTransId="{DD110A84-BB3A-2B41-8C3A-00F4E40283F8}"/>
    <dgm:cxn modelId="{FA225FA3-40CA-9644-B2B8-0B52A6E07521}" type="presOf" srcId="{B7444B75-C597-E24B-9E46-18A1AD035C41}" destId="{01B9F0DD-2AE0-204A-A937-CA1291B328D3}" srcOrd="0" destOrd="0" presId="urn:microsoft.com/office/officeart/2005/8/layout/lProcess2"/>
    <dgm:cxn modelId="{AF07B4A3-657D-3141-9711-8DB030C61EE0}" type="presOf" srcId="{7C5BDF94-F12D-104D-BD77-D54C5AB798D2}" destId="{FA2FCE66-BB3B-4E46-BE82-099E1D024A51}" srcOrd="0" destOrd="0" presId="urn:microsoft.com/office/officeart/2005/8/layout/lProcess2"/>
    <dgm:cxn modelId="{C29124AB-5919-4546-B706-1C085AA84A1C}" type="presOf" srcId="{09E1A0B4-24A2-D84F-836B-AFB4DFD9F643}" destId="{B86256B9-BA7D-1743-8B49-4F56C217B01E}" srcOrd="0" destOrd="0" presId="urn:microsoft.com/office/officeart/2005/8/layout/lProcess2"/>
    <dgm:cxn modelId="{695F49AB-0E60-204B-ADBE-50A0ED94D756}" type="presOf" srcId="{C7A1984C-1F7D-BE40-B7ED-98B249989374}" destId="{4FC13974-9C4B-394D-A4CE-9D2D92C2E4C7}" srcOrd="0" destOrd="0" presId="urn:microsoft.com/office/officeart/2005/8/layout/lProcess2"/>
    <dgm:cxn modelId="{79E789B1-10B2-E746-BBF3-09179A1DAC8F}" srcId="{B7444B75-C597-E24B-9E46-18A1AD035C41}" destId="{6D6C6F1B-FDD3-A946-B866-1EB1DC916AEE}" srcOrd="6" destOrd="0" parTransId="{E4FE4F3A-ADFE-A248-B56F-81464A4D3A80}" sibTransId="{F1AF173B-CEF5-6C4E-BB88-15A1A51AB027}"/>
    <dgm:cxn modelId="{4BD553BA-5E83-774F-B43C-E92B6BD8D478}" type="presOf" srcId="{97503B09-D5C2-A442-9546-84F3EDE855C2}" destId="{8ECCD827-0EAB-7E46-A539-A5097731B349}" srcOrd="0" destOrd="0" presId="urn:microsoft.com/office/officeart/2005/8/layout/lProcess2"/>
    <dgm:cxn modelId="{2172A3BF-5192-AB4D-98C9-D0AE788D0768}" srcId="{B7444B75-C597-E24B-9E46-18A1AD035C41}" destId="{C7AFD846-7B68-F641-B28C-45DF408143A5}" srcOrd="0" destOrd="0" parTransId="{BC7F2422-DC2D-9845-8410-B1D3FDEE8619}" sibTransId="{C9B40445-7CCC-3D45-AE37-BBDCA03CE3AA}"/>
    <dgm:cxn modelId="{F0A036C8-B407-904B-9D52-D3C9BFA77B4E}" type="presOf" srcId="{5547E867-3789-7E41-A248-30BD73FDDCB5}" destId="{23A7857F-00EA-7D44-BB47-64168F960D88}" srcOrd="0" destOrd="0" presId="urn:microsoft.com/office/officeart/2005/8/layout/lProcess2"/>
    <dgm:cxn modelId="{D97985D0-1755-7743-A78F-AA9E8B8A3451}" type="presOf" srcId="{8289A1B8-AC1F-3B40-A9B2-3D50B8C06924}" destId="{2460983E-D4EE-DB46-8728-CE0ECC444862}" srcOrd="0" destOrd="0" presId="urn:microsoft.com/office/officeart/2005/8/layout/lProcess2"/>
    <dgm:cxn modelId="{519FBCDC-4F61-3848-856C-2DA56190AA0B}" srcId="{97503B09-D5C2-A442-9546-84F3EDE855C2}" destId="{8289A1B8-AC1F-3B40-A9B2-3D50B8C06924}" srcOrd="5" destOrd="0" parTransId="{95A84C56-CC75-C14D-AA46-C9B0AEF8E814}" sibTransId="{B5964381-6B71-A14B-826C-C43285DCDCAC}"/>
    <dgm:cxn modelId="{54C022DD-26E0-B349-B558-A047BE651B39}" srcId="{97503B09-D5C2-A442-9546-84F3EDE855C2}" destId="{09E1A0B4-24A2-D84F-836B-AFB4DFD9F643}" srcOrd="2" destOrd="0" parTransId="{C441D795-E0D1-974E-A865-4E6B0BB7427A}" sibTransId="{FD67D635-CD65-DD41-BFDF-3D10669DBD0E}"/>
    <dgm:cxn modelId="{16AA24EF-A269-444E-AAE0-5B8A4F1B1AF0}" type="presOf" srcId="{329DB511-9264-A74A-BFEF-A64D6CD7580A}" destId="{3C9D189A-143B-C648-8871-4EDC0B6C6F0A}" srcOrd="0" destOrd="0" presId="urn:microsoft.com/office/officeart/2005/8/layout/lProcess2"/>
    <dgm:cxn modelId="{9552ABF0-D55E-A54A-97A2-016A3827BA58}" type="presOf" srcId="{4C6738BE-10DB-894A-BDDE-A113458A23CB}" destId="{256D4162-B7B6-6545-8FB8-5B099B96E9D3}" srcOrd="0" destOrd="0" presId="urn:microsoft.com/office/officeart/2005/8/layout/lProcess2"/>
    <dgm:cxn modelId="{FDFE63FE-B3B5-0F44-B81D-4E84793FE3B4}" srcId="{97503B09-D5C2-A442-9546-84F3EDE855C2}" destId="{2BBCA9CD-4227-4F43-B242-33DBF0FFA59F}" srcOrd="3" destOrd="0" parTransId="{D9F510B8-305E-5944-92B0-8ACDD82F6048}" sibTransId="{1453E6E4-B0CB-A04A-B2AB-ADCE7EF826EC}"/>
    <dgm:cxn modelId="{6117741E-68F9-BD47-8D6D-AD13AD6E4E8F}" type="presParOf" srcId="{46169894-7E78-D04F-BCF3-97B10E26FCAF}" destId="{76543FB2-D850-664E-93D5-0E8532857883}" srcOrd="0" destOrd="0" presId="urn:microsoft.com/office/officeart/2005/8/layout/lProcess2"/>
    <dgm:cxn modelId="{4E291F81-397C-2342-9326-8F113DCF8BCC}" type="presParOf" srcId="{76543FB2-D850-664E-93D5-0E8532857883}" destId="{01B9F0DD-2AE0-204A-A937-CA1291B328D3}" srcOrd="0" destOrd="0" presId="urn:microsoft.com/office/officeart/2005/8/layout/lProcess2"/>
    <dgm:cxn modelId="{0423E978-117E-4448-9350-F815763B921E}" type="presParOf" srcId="{76543FB2-D850-664E-93D5-0E8532857883}" destId="{1A5A9F1B-5904-1A4F-8C58-216E1AD26DCE}" srcOrd="1" destOrd="0" presId="urn:microsoft.com/office/officeart/2005/8/layout/lProcess2"/>
    <dgm:cxn modelId="{DB41A2F6-7463-704D-841E-A7C0EE3001BD}" type="presParOf" srcId="{76543FB2-D850-664E-93D5-0E8532857883}" destId="{129A41B1-809E-6948-9AD8-918B1FA62518}" srcOrd="2" destOrd="0" presId="urn:microsoft.com/office/officeart/2005/8/layout/lProcess2"/>
    <dgm:cxn modelId="{82B17673-5E68-0C48-BA2B-1624E20EB662}" type="presParOf" srcId="{129A41B1-809E-6948-9AD8-918B1FA62518}" destId="{A6594A0A-7BF1-434B-9EE4-17AF8896257B}" srcOrd="0" destOrd="0" presId="urn:microsoft.com/office/officeart/2005/8/layout/lProcess2"/>
    <dgm:cxn modelId="{90E0B46D-41F9-BF4C-8F39-0B8A31B275DE}" type="presParOf" srcId="{A6594A0A-7BF1-434B-9EE4-17AF8896257B}" destId="{B961064C-8892-0E45-B7EE-E8F94707B450}" srcOrd="0" destOrd="0" presId="urn:microsoft.com/office/officeart/2005/8/layout/lProcess2"/>
    <dgm:cxn modelId="{04C3C82E-6064-BA45-A502-CEEF33E5ACD4}" type="presParOf" srcId="{A6594A0A-7BF1-434B-9EE4-17AF8896257B}" destId="{1283D32A-1FB5-8349-8071-C016F8EAD633}" srcOrd="1" destOrd="0" presId="urn:microsoft.com/office/officeart/2005/8/layout/lProcess2"/>
    <dgm:cxn modelId="{22343685-6BEB-3048-8D52-C37C0A6740F3}" type="presParOf" srcId="{A6594A0A-7BF1-434B-9EE4-17AF8896257B}" destId="{4A0E9DDC-40D1-5941-B47F-D75A1C18FBFF}" srcOrd="2" destOrd="0" presId="urn:microsoft.com/office/officeart/2005/8/layout/lProcess2"/>
    <dgm:cxn modelId="{F28B2726-8609-204C-8A42-BABD985EDBAC}" type="presParOf" srcId="{A6594A0A-7BF1-434B-9EE4-17AF8896257B}" destId="{8DDBFA10-88D0-8D4E-AEE4-DFB18940DB04}" srcOrd="3" destOrd="0" presId="urn:microsoft.com/office/officeart/2005/8/layout/lProcess2"/>
    <dgm:cxn modelId="{B0306DDD-F0B1-324D-9173-8BBA8BB8320D}" type="presParOf" srcId="{A6594A0A-7BF1-434B-9EE4-17AF8896257B}" destId="{26FFCAB6-58CF-284B-8B17-0F8C1A5C56EC}" srcOrd="4" destOrd="0" presId="urn:microsoft.com/office/officeart/2005/8/layout/lProcess2"/>
    <dgm:cxn modelId="{AADD9A3E-2AAA-3B41-8A9E-6188F0FD50AE}" type="presParOf" srcId="{A6594A0A-7BF1-434B-9EE4-17AF8896257B}" destId="{16D75773-9D65-BE4C-9752-7DEA2BD2F1AB}" srcOrd="5" destOrd="0" presId="urn:microsoft.com/office/officeart/2005/8/layout/lProcess2"/>
    <dgm:cxn modelId="{2FC1A2EB-C8DF-2C4C-ADD3-484C5336F63D}" type="presParOf" srcId="{A6594A0A-7BF1-434B-9EE4-17AF8896257B}" destId="{68EF8229-2D70-7347-A642-2A16FBC5E8C3}" srcOrd="6" destOrd="0" presId="urn:microsoft.com/office/officeart/2005/8/layout/lProcess2"/>
    <dgm:cxn modelId="{B0EEA3A4-C290-4E47-85B7-D573BC56182E}" type="presParOf" srcId="{A6594A0A-7BF1-434B-9EE4-17AF8896257B}" destId="{23B36194-0D46-6C4A-94EA-A5658303A556}" srcOrd="7" destOrd="0" presId="urn:microsoft.com/office/officeart/2005/8/layout/lProcess2"/>
    <dgm:cxn modelId="{F58D0D81-955E-914A-B8D9-A96625AB2289}" type="presParOf" srcId="{A6594A0A-7BF1-434B-9EE4-17AF8896257B}" destId="{23A7857F-00EA-7D44-BB47-64168F960D88}" srcOrd="8" destOrd="0" presId="urn:microsoft.com/office/officeart/2005/8/layout/lProcess2"/>
    <dgm:cxn modelId="{31B5BECD-0DD9-5242-92BD-277C965FB018}" type="presParOf" srcId="{A6594A0A-7BF1-434B-9EE4-17AF8896257B}" destId="{6C4D3C54-E283-EA4F-B916-F239DE4A8731}" srcOrd="9" destOrd="0" presId="urn:microsoft.com/office/officeart/2005/8/layout/lProcess2"/>
    <dgm:cxn modelId="{31EBBE2C-A54F-5D47-A3ED-9E19D0C37A3B}" type="presParOf" srcId="{A6594A0A-7BF1-434B-9EE4-17AF8896257B}" destId="{3C9D189A-143B-C648-8871-4EDC0B6C6F0A}" srcOrd="10" destOrd="0" presId="urn:microsoft.com/office/officeart/2005/8/layout/lProcess2"/>
    <dgm:cxn modelId="{A5597504-F321-534E-9BDC-4747165831F4}" type="presParOf" srcId="{A6594A0A-7BF1-434B-9EE4-17AF8896257B}" destId="{D4A09A12-C11D-5E49-9CD0-DAC27C53D24B}" srcOrd="11" destOrd="0" presId="urn:microsoft.com/office/officeart/2005/8/layout/lProcess2"/>
    <dgm:cxn modelId="{52EB2ED1-7001-9A47-847B-E66933BC4A14}" type="presParOf" srcId="{A6594A0A-7BF1-434B-9EE4-17AF8896257B}" destId="{E93A59A1-944A-0549-ABF4-2285C7DD6BED}" srcOrd="12" destOrd="0" presId="urn:microsoft.com/office/officeart/2005/8/layout/lProcess2"/>
    <dgm:cxn modelId="{65D5ADE1-9DA2-DA48-BD01-3B76C15176BA}" type="presParOf" srcId="{46169894-7E78-D04F-BCF3-97B10E26FCAF}" destId="{58023078-8301-584F-BDE6-409FFC1F6E2C}" srcOrd="1" destOrd="0" presId="urn:microsoft.com/office/officeart/2005/8/layout/lProcess2"/>
    <dgm:cxn modelId="{0C810D44-FF3E-E841-850F-CEE53DDBB5F6}" type="presParOf" srcId="{46169894-7E78-D04F-BCF3-97B10E26FCAF}" destId="{C442A8E5-9FF5-E240-8AEE-3A9ABB1ABFC5}" srcOrd="2" destOrd="0" presId="urn:microsoft.com/office/officeart/2005/8/layout/lProcess2"/>
    <dgm:cxn modelId="{317C0DCE-2B2B-424C-B30A-F6EB3D5FB0D3}" type="presParOf" srcId="{C442A8E5-9FF5-E240-8AEE-3A9ABB1ABFC5}" destId="{8ECCD827-0EAB-7E46-A539-A5097731B349}" srcOrd="0" destOrd="0" presId="urn:microsoft.com/office/officeart/2005/8/layout/lProcess2"/>
    <dgm:cxn modelId="{602F0A15-2A30-BD41-86D0-852F54EDBE1F}" type="presParOf" srcId="{C442A8E5-9FF5-E240-8AEE-3A9ABB1ABFC5}" destId="{CD13D04A-1E16-4847-B891-3A07F9FB75F4}" srcOrd="1" destOrd="0" presId="urn:microsoft.com/office/officeart/2005/8/layout/lProcess2"/>
    <dgm:cxn modelId="{E252F639-6723-8542-9476-7EB3B9E641DB}" type="presParOf" srcId="{C442A8E5-9FF5-E240-8AEE-3A9ABB1ABFC5}" destId="{306ED053-2044-594C-8CFA-1919B11999FB}" srcOrd="2" destOrd="0" presId="urn:microsoft.com/office/officeart/2005/8/layout/lProcess2"/>
    <dgm:cxn modelId="{E697FC2B-045C-9E4C-A610-B1BE473129CC}" type="presParOf" srcId="{306ED053-2044-594C-8CFA-1919B11999FB}" destId="{95AE8E62-13A3-3041-82BD-672D119D5615}" srcOrd="0" destOrd="0" presId="urn:microsoft.com/office/officeart/2005/8/layout/lProcess2"/>
    <dgm:cxn modelId="{2A2CF33E-983E-0240-91CE-21462EC0616E}" type="presParOf" srcId="{95AE8E62-13A3-3041-82BD-672D119D5615}" destId="{FA2FCE66-BB3B-4E46-BE82-099E1D024A51}" srcOrd="0" destOrd="0" presId="urn:microsoft.com/office/officeart/2005/8/layout/lProcess2"/>
    <dgm:cxn modelId="{B614B4E1-B06C-BD4E-8443-AA85DA34AA5A}" type="presParOf" srcId="{95AE8E62-13A3-3041-82BD-672D119D5615}" destId="{0876E198-741B-2E4F-AC63-078479AA0BF6}" srcOrd="1" destOrd="0" presId="urn:microsoft.com/office/officeart/2005/8/layout/lProcess2"/>
    <dgm:cxn modelId="{9A1ED350-BB1B-FC41-919E-77F1BD98FC58}" type="presParOf" srcId="{95AE8E62-13A3-3041-82BD-672D119D5615}" destId="{4FC13974-9C4B-394D-A4CE-9D2D92C2E4C7}" srcOrd="2" destOrd="0" presId="urn:microsoft.com/office/officeart/2005/8/layout/lProcess2"/>
    <dgm:cxn modelId="{CAEA7A86-7BB1-2C49-9021-50F9F7FC2F99}" type="presParOf" srcId="{95AE8E62-13A3-3041-82BD-672D119D5615}" destId="{A5267FA7-45F0-2540-BAFE-A3CDDD20DB21}" srcOrd="3" destOrd="0" presId="urn:microsoft.com/office/officeart/2005/8/layout/lProcess2"/>
    <dgm:cxn modelId="{37FF1FCD-E0A0-834E-959C-D6EBC564EA6F}" type="presParOf" srcId="{95AE8E62-13A3-3041-82BD-672D119D5615}" destId="{B86256B9-BA7D-1743-8B49-4F56C217B01E}" srcOrd="4" destOrd="0" presId="urn:microsoft.com/office/officeart/2005/8/layout/lProcess2"/>
    <dgm:cxn modelId="{09F3C35A-E98F-EE45-A7F3-B7FBA549BA08}" type="presParOf" srcId="{95AE8E62-13A3-3041-82BD-672D119D5615}" destId="{DA95559B-8189-EF42-9C17-75D6D4D8D6CC}" srcOrd="5" destOrd="0" presId="urn:microsoft.com/office/officeart/2005/8/layout/lProcess2"/>
    <dgm:cxn modelId="{59EC36AF-35CE-A84E-866C-EFE8902451FF}" type="presParOf" srcId="{95AE8E62-13A3-3041-82BD-672D119D5615}" destId="{7AAC0277-6BA9-4D4E-A7BE-B6363345BCC1}" srcOrd="6" destOrd="0" presId="urn:microsoft.com/office/officeart/2005/8/layout/lProcess2"/>
    <dgm:cxn modelId="{E9E89631-FD46-1F41-8723-05EA499BF82A}" type="presParOf" srcId="{95AE8E62-13A3-3041-82BD-672D119D5615}" destId="{BF95F8C4-0E10-5342-9DDB-AD09B06D3416}" srcOrd="7" destOrd="0" presId="urn:microsoft.com/office/officeart/2005/8/layout/lProcess2"/>
    <dgm:cxn modelId="{237E2E46-B075-8A4A-A23A-4C1874F25514}" type="presParOf" srcId="{95AE8E62-13A3-3041-82BD-672D119D5615}" destId="{2E2D7306-CB8E-8D4E-A57B-1B05ACA7700B}" srcOrd="8" destOrd="0" presId="urn:microsoft.com/office/officeart/2005/8/layout/lProcess2"/>
    <dgm:cxn modelId="{6D46D388-697B-6841-A9AB-1C5E1E0C017C}" type="presParOf" srcId="{95AE8E62-13A3-3041-82BD-672D119D5615}" destId="{3EB017EE-EA9C-C14E-81CA-B9D5CE13D42D}" srcOrd="9" destOrd="0" presId="urn:microsoft.com/office/officeart/2005/8/layout/lProcess2"/>
    <dgm:cxn modelId="{E4E3ED46-BF31-0640-8A82-A738C9F242DB}" type="presParOf" srcId="{95AE8E62-13A3-3041-82BD-672D119D5615}" destId="{2460983E-D4EE-DB46-8728-CE0ECC444862}" srcOrd="10" destOrd="0" presId="urn:microsoft.com/office/officeart/2005/8/layout/lProcess2"/>
    <dgm:cxn modelId="{5C98858B-EC99-BD43-B396-CD7A5120F18C}" type="presParOf" srcId="{95AE8E62-13A3-3041-82BD-672D119D5615}" destId="{86700D0A-2E44-E24B-8C5B-4D7C6BC0D3AD}" srcOrd="11" destOrd="0" presId="urn:microsoft.com/office/officeart/2005/8/layout/lProcess2"/>
    <dgm:cxn modelId="{9A5E3FBC-B64F-564B-A3C6-128491328670}" type="presParOf" srcId="{95AE8E62-13A3-3041-82BD-672D119D5615}" destId="{256D4162-B7B6-6545-8FB8-5B099B96E9D3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9F0DD-2AE0-204A-A937-CA1291B328D3}">
      <dsp:nvSpPr>
        <dsp:cNvPr id="0" name=""/>
        <dsp:cNvSpPr/>
      </dsp:nvSpPr>
      <dsp:spPr>
        <a:xfrm>
          <a:off x="0" y="0"/>
          <a:ext cx="4165404" cy="4470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0" y="0"/>
        <a:ext cx="4165404" cy="1341120"/>
      </dsp:txXfrm>
    </dsp:sp>
    <dsp:sp modelId="{B961064C-8892-0E45-B7EE-E8F94707B450}">
      <dsp:nvSpPr>
        <dsp:cNvPr id="0" name=""/>
        <dsp:cNvSpPr/>
      </dsp:nvSpPr>
      <dsp:spPr>
        <a:xfrm>
          <a:off x="420870" y="1343848"/>
          <a:ext cx="3332323" cy="366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COVID Treatment</a:t>
          </a:r>
        </a:p>
      </dsp:txBody>
      <dsp:txXfrm>
        <a:off x="431591" y="1354569"/>
        <a:ext cx="3310881" cy="344615"/>
      </dsp:txXfrm>
    </dsp:sp>
    <dsp:sp modelId="{4A0E9DDC-40D1-5941-B47F-D75A1C18FBFF}">
      <dsp:nvSpPr>
        <dsp:cNvPr id="0" name=""/>
        <dsp:cNvSpPr/>
      </dsp:nvSpPr>
      <dsp:spPr>
        <a:xfrm>
          <a:off x="420870" y="1766222"/>
          <a:ext cx="3332323" cy="366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Other things...</a:t>
          </a:r>
        </a:p>
      </dsp:txBody>
      <dsp:txXfrm>
        <a:off x="431591" y="1776943"/>
        <a:ext cx="3310881" cy="344615"/>
      </dsp:txXfrm>
    </dsp:sp>
    <dsp:sp modelId="{26FFCAB6-58CF-284B-8B17-0F8C1A5C56EC}">
      <dsp:nvSpPr>
        <dsp:cNvPr id="0" name=""/>
        <dsp:cNvSpPr/>
      </dsp:nvSpPr>
      <dsp:spPr>
        <a:xfrm>
          <a:off x="420870" y="2188596"/>
          <a:ext cx="3332323" cy="366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Orientation</a:t>
          </a:r>
        </a:p>
      </dsp:txBody>
      <dsp:txXfrm>
        <a:off x="431591" y="2199317"/>
        <a:ext cx="3310881" cy="344615"/>
      </dsp:txXfrm>
    </dsp:sp>
    <dsp:sp modelId="{68EF8229-2D70-7347-A642-2A16FBC5E8C3}">
      <dsp:nvSpPr>
        <dsp:cNvPr id="0" name=""/>
        <dsp:cNvSpPr/>
      </dsp:nvSpPr>
      <dsp:spPr>
        <a:xfrm>
          <a:off x="420870" y="2610971"/>
          <a:ext cx="3332323" cy="366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Pain</a:t>
          </a:r>
        </a:p>
      </dsp:txBody>
      <dsp:txXfrm>
        <a:off x="431591" y="2621692"/>
        <a:ext cx="3310881" cy="344615"/>
      </dsp:txXfrm>
    </dsp:sp>
    <dsp:sp modelId="{23A7857F-00EA-7D44-BB47-64168F960D88}">
      <dsp:nvSpPr>
        <dsp:cNvPr id="0" name=""/>
        <dsp:cNvSpPr/>
      </dsp:nvSpPr>
      <dsp:spPr>
        <a:xfrm>
          <a:off x="420870" y="3033345"/>
          <a:ext cx="3332323" cy="366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Delirium</a:t>
          </a:r>
        </a:p>
      </dsp:txBody>
      <dsp:txXfrm>
        <a:off x="431591" y="3044066"/>
        <a:ext cx="3310881" cy="344615"/>
      </dsp:txXfrm>
    </dsp:sp>
    <dsp:sp modelId="{3C9D189A-143B-C648-8871-4EDC0B6C6F0A}">
      <dsp:nvSpPr>
        <dsp:cNvPr id="0" name=""/>
        <dsp:cNvSpPr/>
      </dsp:nvSpPr>
      <dsp:spPr>
        <a:xfrm>
          <a:off x="420870" y="3455719"/>
          <a:ext cx="3332323" cy="366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Operation</a:t>
          </a:r>
        </a:p>
      </dsp:txBody>
      <dsp:txXfrm>
        <a:off x="431591" y="3466440"/>
        <a:ext cx="3310881" cy="344615"/>
      </dsp:txXfrm>
    </dsp:sp>
    <dsp:sp modelId="{E93A59A1-944A-0549-ABF4-2285C7DD6BED}">
      <dsp:nvSpPr>
        <dsp:cNvPr id="0" name=""/>
        <dsp:cNvSpPr/>
      </dsp:nvSpPr>
      <dsp:spPr>
        <a:xfrm>
          <a:off x="420870" y="3878093"/>
          <a:ext cx="3332323" cy="366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MDT</a:t>
          </a:r>
        </a:p>
      </dsp:txBody>
      <dsp:txXfrm>
        <a:off x="431591" y="3888814"/>
        <a:ext cx="3310881" cy="344615"/>
      </dsp:txXfrm>
    </dsp:sp>
    <dsp:sp modelId="{8ECCD827-0EAB-7E46-A539-A5097731B349}">
      <dsp:nvSpPr>
        <dsp:cNvPr id="0" name=""/>
        <dsp:cNvSpPr/>
      </dsp:nvSpPr>
      <dsp:spPr>
        <a:xfrm>
          <a:off x="4482140" y="0"/>
          <a:ext cx="4165404" cy="4470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4482140" y="0"/>
        <a:ext cx="4165404" cy="1341120"/>
      </dsp:txXfrm>
    </dsp:sp>
    <dsp:sp modelId="{FA2FCE66-BB3B-4E46-BE82-099E1D024A51}">
      <dsp:nvSpPr>
        <dsp:cNvPr id="0" name=""/>
        <dsp:cNvSpPr/>
      </dsp:nvSpPr>
      <dsp:spPr>
        <a:xfrm>
          <a:off x="4898680" y="1343848"/>
          <a:ext cx="3332323" cy="36605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Oxygen, steroids, novel</a:t>
          </a:r>
        </a:p>
      </dsp:txBody>
      <dsp:txXfrm>
        <a:off x="4909401" y="1354569"/>
        <a:ext cx="3310881" cy="344615"/>
      </dsp:txXfrm>
    </dsp:sp>
    <dsp:sp modelId="{4FC13974-9C4B-394D-A4CE-9D2D92C2E4C7}">
      <dsp:nvSpPr>
        <dsp:cNvPr id="0" name=""/>
        <dsp:cNvSpPr/>
      </dsp:nvSpPr>
      <dsp:spPr>
        <a:xfrm>
          <a:off x="4898680" y="1766222"/>
          <a:ext cx="3332323" cy="36605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Treat CAP, ACS, retention</a:t>
          </a:r>
        </a:p>
      </dsp:txBody>
      <dsp:txXfrm>
        <a:off x="4909401" y="1776943"/>
        <a:ext cx="3310881" cy="344615"/>
      </dsp:txXfrm>
    </dsp:sp>
    <dsp:sp modelId="{B86256B9-BA7D-1743-8B49-4F56C217B01E}">
      <dsp:nvSpPr>
        <dsp:cNvPr id="0" name=""/>
        <dsp:cNvSpPr/>
      </dsp:nvSpPr>
      <dsp:spPr>
        <a:xfrm>
          <a:off x="4898680" y="2188596"/>
          <a:ext cx="3332323" cy="36605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Reduced moves</a:t>
          </a:r>
        </a:p>
      </dsp:txBody>
      <dsp:txXfrm>
        <a:off x="4909401" y="2199317"/>
        <a:ext cx="3310881" cy="344615"/>
      </dsp:txXfrm>
    </dsp:sp>
    <dsp:sp modelId="{7AAC0277-6BA9-4D4E-A7BE-B6363345BCC1}">
      <dsp:nvSpPr>
        <dsp:cNvPr id="0" name=""/>
        <dsp:cNvSpPr/>
      </dsp:nvSpPr>
      <dsp:spPr>
        <a:xfrm>
          <a:off x="4898680" y="2610971"/>
          <a:ext cx="3332323" cy="36605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Analgesia</a:t>
          </a:r>
        </a:p>
      </dsp:txBody>
      <dsp:txXfrm>
        <a:off x="4909401" y="2621692"/>
        <a:ext cx="3310881" cy="344615"/>
      </dsp:txXfrm>
    </dsp:sp>
    <dsp:sp modelId="{2E2D7306-CB8E-8D4E-A57B-1B05ACA7700B}">
      <dsp:nvSpPr>
        <dsp:cNvPr id="0" name=""/>
        <dsp:cNvSpPr/>
      </dsp:nvSpPr>
      <dsp:spPr>
        <a:xfrm>
          <a:off x="4898680" y="3033345"/>
          <a:ext cx="3332323" cy="36605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Good holistic care</a:t>
          </a:r>
        </a:p>
      </dsp:txBody>
      <dsp:txXfrm>
        <a:off x="4909401" y="3044066"/>
        <a:ext cx="3310881" cy="344615"/>
      </dsp:txXfrm>
    </dsp:sp>
    <dsp:sp modelId="{2460983E-D4EE-DB46-8728-CE0ECC444862}">
      <dsp:nvSpPr>
        <dsp:cNvPr id="0" name=""/>
        <dsp:cNvSpPr/>
      </dsp:nvSpPr>
      <dsp:spPr>
        <a:xfrm>
          <a:off x="4898680" y="3455719"/>
          <a:ext cx="3332323" cy="36605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Early intervention + senior</a:t>
          </a:r>
        </a:p>
      </dsp:txBody>
      <dsp:txXfrm>
        <a:off x="4909401" y="3466440"/>
        <a:ext cx="3310881" cy="344615"/>
      </dsp:txXfrm>
    </dsp:sp>
    <dsp:sp modelId="{256D4162-B7B6-6545-8FB8-5B099B96E9D3}">
      <dsp:nvSpPr>
        <dsp:cNvPr id="0" name=""/>
        <dsp:cNvSpPr/>
      </dsp:nvSpPr>
      <dsp:spPr>
        <a:xfrm>
          <a:off x="4898680" y="3878093"/>
          <a:ext cx="3332323" cy="36605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Holistic</a:t>
          </a:r>
        </a:p>
      </dsp:txBody>
      <dsp:txXfrm>
        <a:off x="4909401" y="3888814"/>
        <a:ext cx="3310881" cy="344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DA0532-9973-7F49-A427-DF5C97CB8C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03B4A-2252-6048-907C-8E6AAA3943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50DA1D-7A05-C74A-A11F-26C28032A26C}" type="datetimeFigureOut">
              <a:rPr lang="en-GB"/>
              <a:pPr>
                <a:defRPr/>
              </a:pPr>
              <a:t>10/03/2022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31855FC-340B-9140-A856-50B0E72B07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02C9CDF-D288-1047-A118-D80F67AC0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E776E-09BB-5E41-A64D-7FB8C095F6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76220-4D7D-5849-89BD-06C5D9651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CDB44F-E875-C34B-AFCD-F7D041F089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how do we ensure safety for the frail elderly in our hospitals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managing patients with hip fracture and Covid-19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minimising delays to theatre due to medical complications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lessons learned  from the Scottish Hip Fracture Audit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CDB44F-E875-C34B-AFCD-F7D041F089D8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478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5F4BDB-7C19-2C4C-9608-F6922DA60A9F}" type="datetimeFigureOut">
              <a:rPr lang="en-GB" smtClean="0"/>
              <a:pPr>
                <a:defRPr/>
              </a:pPr>
              <a:t>10/03/2022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954C7509-4B93-4643-B0E3-4E94B382376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627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1A33C-C69D-8A43-ACFC-522FD7B48F97}" type="datetimeFigureOut">
              <a:rPr lang="en-GB" smtClean="0"/>
              <a:pPr>
                <a:defRPr/>
              </a:pPr>
              <a:t>10/03/2022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40E12-2DB1-A248-9424-023201D7B24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128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1A33C-C69D-8A43-ACFC-522FD7B48F97}" type="datetimeFigureOut">
              <a:rPr lang="en-GB" smtClean="0"/>
              <a:pPr>
                <a:defRPr/>
              </a:pPr>
              <a:t>10/03/2022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40E12-2DB1-A248-9424-023201D7B24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571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1A33C-C69D-8A43-ACFC-522FD7B48F97}" type="datetimeFigureOut">
              <a:rPr lang="en-GB" smtClean="0"/>
              <a:pPr>
                <a:defRPr/>
              </a:pPr>
              <a:t>10/03/2022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40E12-2DB1-A248-9424-023201D7B24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473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4FCF241-F77C-9E4F-987A-595652D5C4EC}" type="datetimeFigureOut">
              <a:rPr lang="en-GB" smtClean="0"/>
              <a:pPr>
                <a:defRPr/>
              </a:pPr>
              <a:t>10/03/2022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0294AC6-B8EB-F741-952A-8AA06FAD9C4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89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1A33C-C69D-8A43-ACFC-522FD7B48F97}" type="datetimeFigureOut">
              <a:rPr lang="en-GB" smtClean="0"/>
              <a:pPr>
                <a:defRPr/>
              </a:pPr>
              <a:t>10/03/2022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40E12-2DB1-A248-9424-023201D7B24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167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1A33C-C69D-8A43-ACFC-522FD7B48F97}" type="datetimeFigureOut">
              <a:rPr lang="en-GB" smtClean="0"/>
              <a:pPr>
                <a:defRPr/>
              </a:pPr>
              <a:t>10/03/2022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40E12-2DB1-A248-9424-023201D7B24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6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430E6AD-5E3D-BA4E-A5B8-85369F5E8D15}" type="datetimeFigureOut">
              <a:rPr lang="en-GB" smtClean="0"/>
              <a:pPr>
                <a:defRPr/>
              </a:pPr>
              <a:t>10/03/2022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36CAC-A7E8-2645-85AF-EB5D71CCF32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4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1F501-9EF0-B948-833E-444147B52B9F}" type="datetimeFigureOut">
              <a:rPr lang="en-GB" smtClean="0"/>
              <a:pPr>
                <a:defRPr/>
              </a:pPr>
              <a:t>10/03/2022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69B02-EFBC-1E4A-82EB-22C77CBBC78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129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1A33C-C69D-8A43-ACFC-522FD7B48F97}" type="datetimeFigureOut">
              <a:rPr lang="en-GB" smtClean="0"/>
              <a:pPr>
                <a:defRPr/>
              </a:pPr>
              <a:t>10/03/2022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40E12-2DB1-A248-9424-023201D7B24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674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0BCB2-23A2-BB43-83AB-8937A99DF122}" type="datetimeFigureOut">
              <a:rPr lang="en-GB" smtClean="0"/>
              <a:pPr>
                <a:defRPr/>
              </a:pPr>
              <a:t>10/03/2022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0E0EB-5FB2-8243-8E4E-EB0999B881B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175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C91A33C-C69D-8A43-ACFC-522FD7B48F97}" type="datetimeFigureOut">
              <a:rPr lang="en-GB" smtClean="0"/>
              <a:pPr>
                <a:defRPr/>
              </a:pPr>
              <a:t>10/03/2022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9B40E12-2DB1-A248-9424-023201D7B24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660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56757F7-6373-1647-AA04-1287F2F86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1773238"/>
            <a:ext cx="8785225" cy="1830387"/>
          </a:xfrm>
        </p:spPr>
        <p:txBody>
          <a:bodyPr/>
          <a:lstStyle/>
          <a:p>
            <a:pPr algn="ctr"/>
            <a:r>
              <a:rPr lang="en-GB" altLang="en-US" sz="4200" dirty="0"/>
              <a:t>Covid-19 and Geriatrics (Hip Fractures)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43577-1604-9347-A2FF-C80A5DD98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03625"/>
            <a:ext cx="6400800" cy="30657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/>
              <a:t>Dr Louis John </a:t>
            </a:r>
            <a:r>
              <a:rPr lang="en-GB" sz="4100" dirty="0" err="1"/>
              <a:t>Koizia</a:t>
            </a:r>
            <a:endParaRPr lang="en-GB" sz="4100" dirty="0"/>
          </a:p>
          <a:p>
            <a:pPr>
              <a:defRPr/>
            </a:pPr>
            <a:r>
              <a:rPr lang="en-GB" sz="2800" dirty="0"/>
              <a:t>Consultant Geriatrician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/>
              <a:t>St Mary’s Hospital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err="1"/>
              <a:t>l.koizia@nhs.net</a:t>
            </a:r>
            <a:endParaRPr lang="en-GB" sz="2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A208B-F15C-EA4F-9ACD-DAE0911D0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578" b="38362"/>
          <a:stretch/>
        </p:blipFill>
        <p:spPr>
          <a:xfrm>
            <a:off x="3943002" y="6328943"/>
            <a:ext cx="1257995" cy="3404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908FB95-E845-5E4E-B2B2-4A7B3915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5. NOF and covid-19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1D611617-978B-474D-BE4C-05261E20C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In general worse mortality</a:t>
            </a:r>
          </a:p>
          <a:p>
            <a:r>
              <a:rPr lang="en-GB" altLang="en-US" dirty="0"/>
              <a:t>30 day mortality predicted around 30% in patients with NOF and COVID-19</a:t>
            </a:r>
          </a:p>
          <a:p>
            <a:r>
              <a:rPr lang="en-GB" altLang="en-US" dirty="0"/>
              <a:t>Longer stay in hospital was associated in increase chance of developing</a:t>
            </a:r>
          </a:p>
          <a:p>
            <a:r>
              <a:rPr lang="en-GB" altLang="en-US" dirty="0"/>
              <a:t>Positive result increased LOS</a:t>
            </a:r>
          </a:p>
          <a:p>
            <a:pPr lvl="1"/>
            <a:r>
              <a:rPr lang="en-GB" altLang="en-US" dirty="0"/>
              <a:t>Acutely unwell</a:t>
            </a:r>
          </a:p>
          <a:p>
            <a:pPr lvl="1"/>
            <a:r>
              <a:rPr lang="en-GB" altLang="en-US" dirty="0"/>
              <a:t>Reduced therapy</a:t>
            </a:r>
          </a:p>
          <a:p>
            <a:pPr lvl="1"/>
            <a:r>
              <a:rPr lang="en-GB" altLang="en-US" dirty="0"/>
              <a:t>Difficulty to discharge</a:t>
            </a:r>
          </a:p>
          <a:p>
            <a:pPr lvl="1"/>
            <a:r>
              <a:rPr lang="en-GB" altLang="en-US" dirty="0"/>
              <a:t>Increased non surgical management</a:t>
            </a:r>
          </a:p>
          <a:p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88CE2-CEBF-8343-8F95-6A2ACA550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8" b="38362"/>
          <a:stretch/>
        </p:blipFill>
        <p:spPr>
          <a:xfrm>
            <a:off x="3943002" y="6328943"/>
            <a:ext cx="1257995" cy="34041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CA4C2873-93D7-A049-9FEA-B2EBA8141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23" y="5570721"/>
            <a:ext cx="83534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</a:rPr>
              <a:t>Kayani</a:t>
            </a:r>
            <a:r>
              <a:rPr lang="en-US" altLang="en-US" sz="1400" dirty="0">
                <a:latin typeface="Arial" panose="020B0604020202020204" pitchFamily="34" charset="0"/>
              </a:rPr>
              <a:t> et al.  </a:t>
            </a:r>
            <a:r>
              <a:rPr lang="en-US" altLang="en-US" sz="1400" i="1" dirty="0">
                <a:latin typeface="Arial" panose="020B0604020202020204" pitchFamily="34" charset="0"/>
              </a:rPr>
              <a:t>Bone Joint J </a:t>
            </a:r>
            <a:r>
              <a:rPr lang="en-US" altLang="en-US" sz="1400" dirty="0">
                <a:latin typeface="Arial" panose="020B0604020202020204" pitchFamily="34" charset="0"/>
              </a:rPr>
              <a:t>2020; 102-B(9)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400" dirty="0">
                <a:latin typeface="Arial" panose="020B0604020202020204" pitchFamily="34" charset="0"/>
              </a:rPr>
              <a:t>Hall et al. </a:t>
            </a:r>
            <a:r>
              <a:rPr lang="en-US" altLang="en-US" sz="1400" i="1" dirty="0">
                <a:latin typeface="Arial" panose="020B0604020202020204" pitchFamily="34" charset="0"/>
              </a:rPr>
              <a:t>Bone Joint J </a:t>
            </a:r>
            <a:r>
              <a:rPr lang="en-US" altLang="en-US" sz="1400" dirty="0">
                <a:latin typeface="Arial" panose="020B0604020202020204" pitchFamily="34" charset="0"/>
              </a:rPr>
              <a:t>2020; 102-B(9)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908FB95-E845-5E4E-B2B2-4A7B3915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5. NOF and covid-19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1D611617-978B-474D-BE4C-05261E20C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/>
          </a:p>
          <a:p>
            <a:r>
              <a:rPr lang="en-GB" altLang="en-US" dirty="0"/>
              <a:t>‘stay at home’ message had significant impact</a:t>
            </a:r>
          </a:p>
          <a:p>
            <a:pPr lvl="1"/>
            <a:r>
              <a:rPr lang="en-GB" altLang="en-US" dirty="0"/>
              <a:t>People stayed indoors</a:t>
            </a:r>
          </a:p>
          <a:p>
            <a:pPr lvl="1"/>
            <a:r>
              <a:rPr lang="en-GB" altLang="en-US" dirty="0"/>
              <a:t>Less trauma</a:t>
            </a:r>
          </a:p>
          <a:p>
            <a:pPr lvl="1"/>
            <a:r>
              <a:rPr lang="en-GB" altLang="en-US" dirty="0"/>
              <a:t>Less NOFs -&gt;10% reduction in cases (not massive as many occur at home in frail patients)</a:t>
            </a:r>
          </a:p>
          <a:p>
            <a:pPr lvl="1"/>
            <a:r>
              <a:rPr lang="en-GB" altLang="en-US" dirty="0"/>
              <a:t>Delayed presentation to 4.8 days from injury compared to 0.7 days (pre pandemic)</a:t>
            </a:r>
          </a:p>
          <a:p>
            <a:pPr lvl="2"/>
            <a:r>
              <a:rPr lang="en-GB" altLang="en-US" dirty="0"/>
              <a:t>Outcomes were not worse though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88CE2-CEBF-8343-8F95-6A2ACA550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8" b="38362"/>
          <a:stretch/>
        </p:blipFill>
        <p:spPr>
          <a:xfrm>
            <a:off x="3943002" y="6328943"/>
            <a:ext cx="1257995" cy="34041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CA4C2873-93D7-A049-9FEA-B2EBA8141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23" y="5570721"/>
            <a:ext cx="835342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400" dirty="0">
                <a:latin typeface="Arial" panose="020B0604020202020204" pitchFamily="34" charset="0"/>
              </a:rPr>
              <a:t>Serra-Torres et al.  </a:t>
            </a:r>
            <a:r>
              <a:rPr lang="en-US" altLang="en-US" sz="1400" i="1" dirty="0">
                <a:latin typeface="Arial" panose="020B0604020202020204" pitchFamily="34" charset="0"/>
              </a:rPr>
              <a:t>Adv in Ortho </a:t>
            </a:r>
            <a:r>
              <a:rPr lang="en-US" altLang="en-US" sz="1400" dirty="0">
                <a:latin typeface="Arial" panose="020B06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5971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908FB95-E845-5E4E-B2B2-4A7B3915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5. Impact hip fracture audit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1D611617-978B-474D-BE4C-05261E20C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833 patients (66% female)</a:t>
            </a:r>
          </a:p>
          <a:p>
            <a:r>
              <a:rPr lang="en-GB" dirty="0"/>
              <a:t>17 centres</a:t>
            </a:r>
          </a:p>
          <a:p>
            <a:r>
              <a:rPr lang="en-GB" dirty="0"/>
              <a:t>78 diagnoses with COVID during admission</a:t>
            </a:r>
          </a:p>
          <a:p>
            <a:r>
              <a:rPr lang="en-GB" dirty="0"/>
              <a:t>lower rate of 30 day survival - adjusted = 3 times more</a:t>
            </a:r>
          </a:p>
          <a:p>
            <a:r>
              <a:rPr lang="en-GB" dirty="0"/>
              <a:t>Likely </a:t>
            </a:r>
            <a:r>
              <a:rPr lang="en-GB" u="sng" dirty="0"/>
              <a:t>half</a:t>
            </a:r>
            <a:r>
              <a:rPr lang="en-GB" dirty="0"/>
              <a:t> of the cases were caught in hospital</a:t>
            </a:r>
          </a:p>
          <a:p>
            <a:r>
              <a:rPr lang="en-GB" dirty="0"/>
              <a:t>Unfortunately more than half of nosocomial were only identified in downstream facilities = caused worsening spread</a:t>
            </a:r>
          </a:p>
          <a:p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88CE2-CEBF-8343-8F95-6A2ACA550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8" b="38362"/>
          <a:stretch/>
        </p:blipFill>
        <p:spPr>
          <a:xfrm>
            <a:off x="3943002" y="6328943"/>
            <a:ext cx="1257995" cy="34041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CA4C2873-93D7-A049-9FEA-B2EBA8141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23" y="5570721"/>
            <a:ext cx="835342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400" dirty="0">
                <a:latin typeface="Arial" panose="020B0604020202020204" pitchFamily="34" charset="0"/>
              </a:rPr>
              <a:t>Hall et al.  </a:t>
            </a:r>
            <a:r>
              <a:rPr lang="en-US" altLang="en-US" sz="1400" i="1" dirty="0">
                <a:latin typeface="Arial" panose="020B0604020202020204" pitchFamily="34" charset="0"/>
              </a:rPr>
              <a:t>The Bone and Joint Journal </a:t>
            </a:r>
            <a:r>
              <a:rPr lang="en-US" altLang="en-US" sz="1400" dirty="0">
                <a:latin typeface="Arial" panose="020B0604020202020204" pitchFamily="34" charset="0"/>
              </a:rPr>
              <a:t>2021; Jan 25</a:t>
            </a:r>
          </a:p>
        </p:txBody>
      </p:sp>
    </p:spTree>
    <p:extLst>
      <p:ext uri="{BB962C8B-B14F-4D97-AF65-F5344CB8AC3E}">
        <p14:creationId xmlns:p14="http://schemas.microsoft.com/office/powerpoint/2010/main" val="35055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908FB95-E845-5E4E-B2B2-4A7B3915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5. Impact hip fracture audit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1D611617-978B-474D-BE4C-05261E20C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Limitations</a:t>
            </a:r>
          </a:p>
          <a:p>
            <a:pPr lvl="1"/>
            <a:r>
              <a:rPr lang="en-GB" dirty="0"/>
              <a:t>When were they operated</a:t>
            </a:r>
          </a:p>
          <a:p>
            <a:pPr lvl="2"/>
            <a:r>
              <a:rPr lang="en-GB" dirty="0"/>
              <a:t>Delays associated with COVID-19</a:t>
            </a:r>
          </a:p>
          <a:p>
            <a:pPr lvl="2"/>
            <a:r>
              <a:rPr lang="en-GB" dirty="0"/>
              <a:t>We know delay to surgery has detrimental impact</a:t>
            </a:r>
          </a:p>
          <a:p>
            <a:pPr lvl="3"/>
            <a:r>
              <a:rPr lang="en-GB" dirty="0" err="1"/>
              <a:t>Lenzi</a:t>
            </a:r>
            <a:r>
              <a:rPr lang="en-GB" dirty="0"/>
              <a:t> et al (2021)</a:t>
            </a:r>
          </a:p>
          <a:p>
            <a:pPr lvl="4"/>
            <a:r>
              <a:rPr lang="en-GB" dirty="0"/>
              <a:t>Unchanged timing of operations of population</a:t>
            </a:r>
          </a:p>
          <a:p>
            <a:pPr lvl="4"/>
            <a:r>
              <a:rPr lang="en-GB" dirty="0"/>
              <a:t>But noted a reduction in admissions</a:t>
            </a:r>
          </a:p>
          <a:p>
            <a:pPr lvl="4"/>
            <a:endParaRPr lang="en-GB" dirty="0"/>
          </a:p>
          <a:p>
            <a:pPr lvl="3"/>
            <a:r>
              <a:rPr lang="en-GB" dirty="0"/>
              <a:t>Williams &amp; Kumar (2020)</a:t>
            </a:r>
          </a:p>
          <a:p>
            <a:pPr lvl="4"/>
            <a:endParaRPr lang="en-GB" dirty="0"/>
          </a:p>
          <a:p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88CE2-CEBF-8343-8F95-6A2ACA550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8" b="38362"/>
          <a:stretch/>
        </p:blipFill>
        <p:spPr>
          <a:xfrm>
            <a:off x="3943002" y="6328943"/>
            <a:ext cx="1257995" cy="34041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CA4C2873-93D7-A049-9FEA-B2EBA8141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23" y="5570721"/>
            <a:ext cx="835342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</a:rPr>
              <a:t>Lenzi</a:t>
            </a:r>
            <a:r>
              <a:rPr lang="en-US" altLang="en-US" sz="1400" dirty="0">
                <a:latin typeface="Arial" panose="020B0604020202020204" pitchFamily="34" charset="0"/>
              </a:rPr>
              <a:t> et al.  Int </a:t>
            </a:r>
            <a:r>
              <a:rPr lang="en-US" altLang="en-US" sz="1400" i="1" dirty="0">
                <a:latin typeface="Arial" panose="020B0604020202020204" pitchFamily="34" charset="0"/>
              </a:rPr>
              <a:t>J Health Policy </a:t>
            </a:r>
            <a:r>
              <a:rPr lang="en-US" altLang="en-US" sz="1400" i="1" dirty="0" err="1">
                <a:latin typeface="Arial" panose="020B0604020202020204" pitchFamily="34" charset="0"/>
              </a:rPr>
              <a:t>Manag</a:t>
            </a:r>
            <a:r>
              <a:rPr lang="en-US" altLang="en-US" sz="1400" i="1" dirty="0">
                <a:latin typeface="Arial" panose="020B060402020202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</a:rPr>
              <a:t>2021; x(x)</a:t>
            </a:r>
          </a:p>
        </p:txBody>
      </p:sp>
    </p:spTree>
    <p:extLst>
      <p:ext uri="{BB962C8B-B14F-4D97-AF65-F5344CB8AC3E}">
        <p14:creationId xmlns:p14="http://schemas.microsoft.com/office/powerpoint/2010/main" val="29410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B0D7476-12EB-614D-A17B-D92D042E5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988" y="260350"/>
            <a:ext cx="7829550" cy="1143000"/>
          </a:xfrm>
          <a:noFill/>
        </p:spPr>
        <p:txBody>
          <a:bodyPr anchor="t">
            <a:normAutofit fontScale="90000"/>
          </a:bodyPr>
          <a:lstStyle/>
          <a:p>
            <a:br>
              <a:rPr lang="en-US" altLang="en-US" dirty="0"/>
            </a:br>
            <a:r>
              <a:rPr lang="en-GB" altLang="en-US" dirty="0"/>
              <a:t>6. Medically optimise</a:t>
            </a:r>
            <a:endParaRPr lang="en-US" alt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C89E700-9B14-CF4F-A539-90F6AA135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744787"/>
              </p:ext>
            </p:extLst>
          </p:nvPr>
        </p:nvGraphicFramePr>
        <p:xfrm>
          <a:off x="250825" y="1700213"/>
          <a:ext cx="865187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6AF2127-9AD6-5043-8223-A53EDAA608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4578" b="38362"/>
          <a:stretch/>
        </p:blipFill>
        <p:spPr>
          <a:xfrm>
            <a:off x="3943002" y="6328943"/>
            <a:ext cx="1257995" cy="3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4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C01B23EC-B5F1-3F40-8047-3D0A4F66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6. Medically optimise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43FFBC2D-418F-A24D-9A5F-A707AD195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1802980"/>
            <a:ext cx="84963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sz="8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8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8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8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8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8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8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8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8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8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8000" dirty="0"/>
              <a:t>	“surgery should be delayed only if the benefits of additional 	medical treatment outweigh the risks of delaying surgery”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C0B15-2030-2548-8DBD-DFC6A890C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8" b="38362"/>
          <a:stretch/>
        </p:blipFill>
        <p:spPr>
          <a:xfrm>
            <a:off x="3943002" y="6328943"/>
            <a:ext cx="1257995" cy="34041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282B3E-FE27-1142-A402-E3C1AE12A90A}"/>
              </a:ext>
            </a:extLst>
          </p:cNvPr>
          <p:cNvSpPr txBox="1">
            <a:spLocks/>
          </p:cNvSpPr>
          <p:nvPr/>
        </p:nvSpPr>
        <p:spPr>
          <a:xfrm>
            <a:off x="323849" y="1700808"/>
            <a:ext cx="7772400" cy="345638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sz="8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8000" u="sng" dirty="0">
                <a:solidFill>
                  <a:schemeClr val="bg1"/>
                </a:solidFill>
              </a:rPr>
              <a:t>AAGBI 2011</a:t>
            </a:r>
            <a:r>
              <a:rPr lang="en-GB" altLang="en-US" sz="8000" dirty="0">
                <a:solidFill>
                  <a:schemeClr val="bg1"/>
                </a:solidFill>
              </a:rPr>
              <a:t>: 	‘Acceptable delay’</a:t>
            </a:r>
          </a:p>
          <a:p>
            <a:r>
              <a:rPr lang="en-GB" sz="8000" dirty="0">
                <a:solidFill>
                  <a:schemeClr val="bg1"/>
                </a:solidFill>
              </a:rPr>
              <a:t>Hb &lt; 80 </a:t>
            </a:r>
          </a:p>
          <a:p>
            <a:r>
              <a:rPr lang="en-GB" sz="8000" dirty="0">
                <a:solidFill>
                  <a:schemeClr val="bg1"/>
                </a:solidFill>
              </a:rPr>
              <a:t>Na &lt; 120 or &gt; 150 mmol or K+ &lt; 2.8 or &gt; 6.0 mmol</a:t>
            </a:r>
          </a:p>
          <a:p>
            <a:r>
              <a:rPr lang="en-GB" sz="8000" dirty="0">
                <a:solidFill>
                  <a:schemeClr val="bg1"/>
                </a:solidFill>
              </a:rPr>
              <a:t>Uncontrolled diabetes </a:t>
            </a:r>
          </a:p>
          <a:p>
            <a:r>
              <a:rPr lang="en-GB" sz="8000" dirty="0">
                <a:solidFill>
                  <a:schemeClr val="bg1"/>
                </a:solidFill>
              </a:rPr>
              <a:t>Acute left ventricular failure</a:t>
            </a:r>
          </a:p>
          <a:p>
            <a:r>
              <a:rPr lang="en-GB" sz="8000" dirty="0">
                <a:solidFill>
                  <a:schemeClr val="bg1"/>
                </a:solidFill>
              </a:rPr>
              <a:t>Cardiac arrhythmia with a ventricular rate &gt; 120</a:t>
            </a:r>
          </a:p>
          <a:p>
            <a:r>
              <a:rPr lang="en-GB" sz="8000" dirty="0">
                <a:solidFill>
                  <a:schemeClr val="bg1"/>
                </a:solidFill>
              </a:rPr>
              <a:t>Chest infection with sepsis </a:t>
            </a:r>
          </a:p>
          <a:p>
            <a:r>
              <a:rPr lang="en-GB" sz="8000" dirty="0">
                <a:solidFill>
                  <a:schemeClr val="bg1"/>
                </a:solidFill>
              </a:rPr>
              <a:t>Reversible coagulopathy </a:t>
            </a:r>
          </a:p>
        </p:txBody>
      </p:sp>
    </p:spTree>
    <p:extLst>
      <p:ext uri="{BB962C8B-B14F-4D97-AF65-F5344CB8AC3E}">
        <p14:creationId xmlns:p14="http://schemas.microsoft.com/office/powerpoint/2010/main" val="48739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908FB95-E845-5E4E-B2B2-4A7B3915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6. Medically optimise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1D611617-978B-474D-BE4C-05261E20C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VTE</a:t>
            </a:r>
          </a:p>
          <a:p>
            <a:pPr lvl="1"/>
            <a:r>
              <a:rPr lang="en-GB" dirty="0"/>
              <a:t>Usual guidance is 6 weeks anticoagulation to prevent VTE</a:t>
            </a:r>
          </a:p>
          <a:p>
            <a:pPr lvl="1"/>
            <a:r>
              <a:rPr lang="en-GB" dirty="0"/>
              <a:t>COVID-19 increased risk state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Delirium</a:t>
            </a:r>
          </a:p>
          <a:p>
            <a:pPr lvl="1"/>
            <a:r>
              <a:rPr lang="en-GB" dirty="0"/>
              <a:t>Acute </a:t>
            </a:r>
            <a:r>
              <a:rPr lang="en-GB" dirty="0" err="1"/>
              <a:t>confusional</a:t>
            </a:r>
            <a:r>
              <a:rPr lang="en-GB" dirty="0"/>
              <a:t> state</a:t>
            </a:r>
          </a:p>
          <a:p>
            <a:pPr lvl="1"/>
            <a:r>
              <a:rPr lang="en-GB" dirty="0"/>
              <a:t>One of the commonest symptoms of COVID-19</a:t>
            </a:r>
          </a:p>
          <a:p>
            <a:pPr lvl="1"/>
            <a:endParaRPr lang="en-GB" dirty="0"/>
          </a:p>
          <a:p>
            <a:pPr lvl="4"/>
            <a:endParaRPr lang="en-GB" dirty="0"/>
          </a:p>
          <a:p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88CE2-CEBF-8343-8F95-6A2ACA550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8" b="38362"/>
          <a:stretch/>
        </p:blipFill>
        <p:spPr>
          <a:xfrm>
            <a:off x="3943002" y="6328943"/>
            <a:ext cx="1257995" cy="3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42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908FB95-E845-5E4E-B2B2-4A7B3915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7. Long covid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1D611617-978B-474D-BE4C-05261E20C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Growing evidence that major issue</a:t>
            </a:r>
          </a:p>
          <a:p>
            <a:r>
              <a:rPr lang="en-GB" dirty="0"/>
              <a:t>Not much on geriatric long COVID</a:t>
            </a:r>
          </a:p>
          <a:p>
            <a:pPr lvl="1"/>
            <a:r>
              <a:rPr lang="en-GB" dirty="0"/>
              <a:t>EU-COGER study (Pan Eu Functional and medical recovery)</a:t>
            </a:r>
          </a:p>
          <a:p>
            <a:r>
              <a:rPr lang="en-GB" dirty="0"/>
              <a:t>But in essence we see ‘long covid’ in the majority of frail patients post acute admission, post NOF, CAP</a:t>
            </a:r>
          </a:p>
          <a:p>
            <a:pPr lvl="1"/>
            <a:r>
              <a:rPr lang="en-GB" dirty="0"/>
              <a:t>Off functional baseline</a:t>
            </a:r>
          </a:p>
          <a:p>
            <a:pPr lvl="1"/>
            <a:r>
              <a:rPr lang="en-GB" dirty="0" err="1"/>
              <a:t>Sarcopaenia</a:t>
            </a:r>
            <a:endParaRPr lang="en-GB" dirty="0"/>
          </a:p>
          <a:p>
            <a:pPr lvl="1"/>
            <a:r>
              <a:rPr lang="en-GB" dirty="0"/>
              <a:t>Cognitively worse</a:t>
            </a:r>
          </a:p>
          <a:p>
            <a:r>
              <a:rPr lang="en-GB" dirty="0"/>
              <a:t>Avascular necrosis</a:t>
            </a:r>
          </a:p>
          <a:p>
            <a:pPr lvl="1"/>
            <a:r>
              <a:rPr lang="en-GB" dirty="0"/>
              <a:t>Likely related to use of steroids during acute course</a:t>
            </a:r>
          </a:p>
          <a:p>
            <a:pPr lvl="1"/>
            <a:endParaRPr lang="en-GB" dirty="0"/>
          </a:p>
          <a:p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88CE2-CEBF-8343-8F95-6A2ACA550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8" b="38362"/>
          <a:stretch/>
        </p:blipFill>
        <p:spPr>
          <a:xfrm>
            <a:off x="3943002" y="6328943"/>
            <a:ext cx="1257995" cy="34041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CA4C2873-93D7-A049-9FEA-B2EBA8141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23" y="5879072"/>
            <a:ext cx="835342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400" dirty="0" err="1">
                <a:latin typeface="Arial" panose="020B0604020202020204" pitchFamily="34" charset="0"/>
              </a:rPr>
              <a:t>Agarwala</a:t>
            </a:r>
            <a:r>
              <a:rPr lang="en-US" altLang="en-US" sz="1400" dirty="0">
                <a:latin typeface="Arial" panose="020B0604020202020204" pitchFamily="34" charset="0"/>
              </a:rPr>
              <a:t> et al.  </a:t>
            </a:r>
            <a:r>
              <a:rPr lang="en-US" altLang="en-US" sz="1400" i="1" dirty="0">
                <a:latin typeface="Arial" panose="020B0604020202020204" pitchFamily="34" charset="0"/>
              </a:rPr>
              <a:t>BMJ Case Report </a:t>
            </a:r>
            <a:r>
              <a:rPr lang="en-US" altLang="en-US" sz="1400" dirty="0">
                <a:latin typeface="Arial" panose="020B0604020202020204" pitchFamily="34" charset="0"/>
              </a:rPr>
              <a:t>2021; May 23</a:t>
            </a:r>
          </a:p>
        </p:txBody>
      </p:sp>
    </p:spTree>
    <p:extLst>
      <p:ext uri="{BB962C8B-B14F-4D97-AF65-F5344CB8AC3E}">
        <p14:creationId xmlns:p14="http://schemas.microsoft.com/office/powerpoint/2010/main" val="418920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C01B23EC-B5F1-3F40-8047-3D0A4F66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 conclusion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43FFBC2D-418F-A24D-9A5F-A707AD195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r>
              <a:rPr lang="en-GB" altLang="en-US" dirty="0"/>
              <a:t>COVID massively impacted our patient population</a:t>
            </a:r>
          </a:p>
          <a:p>
            <a:r>
              <a:rPr lang="en-GB" altLang="en-US" dirty="0"/>
              <a:t>Many negative</a:t>
            </a:r>
          </a:p>
          <a:p>
            <a:r>
              <a:rPr lang="en-GB" altLang="en-US" dirty="0"/>
              <a:t>Some positive impacts</a:t>
            </a:r>
          </a:p>
          <a:p>
            <a:r>
              <a:rPr lang="en-GB" altLang="en-US" dirty="0"/>
              <a:t>NOF and COVID – even worse outcome</a:t>
            </a:r>
          </a:p>
          <a:p>
            <a:r>
              <a:rPr lang="en-GB" altLang="en-US" dirty="0"/>
              <a:t>Medical optimisation relates to standard principles</a:t>
            </a:r>
          </a:p>
          <a:p>
            <a:r>
              <a:rPr lang="en-GB" altLang="en-US" dirty="0"/>
              <a:t>Our population group are likely to suffer from ‘Long COVID’ type phenomena's more frequently</a:t>
            </a:r>
          </a:p>
          <a:p>
            <a:r>
              <a:rPr lang="en-GB" altLang="en-US" dirty="0"/>
              <a:t>Access to rehab services are pivotal</a:t>
            </a:r>
          </a:p>
          <a:p>
            <a:pPr marL="0" indent="0">
              <a:buNone/>
            </a:pPr>
            <a:endParaRPr lang="en-GB" altLang="en-US" dirty="0"/>
          </a:p>
          <a:p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C0B15-2030-2548-8DBD-DFC6A890C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8" b="38362"/>
          <a:stretch/>
        </p:blipFill>
        <p:spPr>
          <a:xfrm>
            <a:off x="3943002" y="6328943"/>
            <a:ext cx="1257995" cy="34041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56757F7-6373-1647-AA04-1287F2F86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1773238"/>
            <a:ext cx="8785225" cy="1830387"/>
          </a:xfrm>
        </p:spPr>
        <p:txBody>
          <a:bodyPr/>
          <a:lstStyle/>
          <a:p>
            <a:pPr algn="ctr" eaLnBrk="1" hangingPunct="1"/>
            <a:r>
              <a:rPr lang="en-GB" altLang="en-US" sz="5000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43577-1604-9347-A2FF-C80A5DD98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03625"/>
            <a:ext cx="6400800" cy="30657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sz="3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41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/>
              <a:t>Dr Louis John </a:t>
            </a:r>
            <a:r>
              <a:rPr lang="en-GB" sz="2400" dirty="0" err="1"/>
              <a:t>Koizia</a:t>
            </a:r>
            <a:endParaRPr lang="en-GB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/>
              <a:t>St Mary’s Hospital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 err="1"/>
              <a:t>l.koizia@nhs.net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A208B-F15C-EA4F-9ACD-DAE0911D0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8" b="38362"/>
          <a:stretch/>
        </p:blipFill>
        <p:spPr>
          <a:xfrm>
            <a:off x="3943002" y="6328943"/>
            <a:ext cx="1257995" cy="3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AB6D92B-B5FA-A547-90D2-4B313F8E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Overview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FF8A26AC-FD22-0140-B296-9582FF9EB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altLang="en-US" dirty="0"/>
          </a:p>
          <a:p>
            <a:r>
              <a:rPr lang="en-GB" altLang="en-US" dirty="0"/>
              <a:t>Introduction</a:t>
            </a:r>
          </a:p>
          <a:p>
            <a:r>
              <a:rPr lang="en-GB" altLang="en-US" dirty="0"/>
              <a:t>General impact of COVID on our patients</a:t>
            </a:r>
          </a:p>
          <a:p>
            <a:pPr lvl="2"/>
            <a:r>
              <a:rPr lang="en-GB" altLang="en-US" dirty="0"/>
              <a:t>Negative vs Positive</a:t>
            </a:r>
          </a:p>
          <a:p>
            <a:r>
              <a:rPr lang="en-GB" altLang="en-US" dirty="0"/>
              <a:t>Impact on NOF patients </a:t>
            </a:r>
          </a:p>
          <a:p>
            <a:r>
              <a:rPr lang="en-GB" altLang="en-US" dirty="0"/>
              <a:t>How we can medically optimise COVID-19 NOF patients</a:t>
            </a:r>
          </a:p>
          <a:p>
            <a:r>
              <a:rPr lang="en-GB" altLang="en-US" dirty="0"/>
              <a:t>Post operatively</a:t>
            </a:r>
          </a:p>
          <a:p>
            <a:r>
              <a:rPr lang="en-GB" altLang="en-US" dirty="0"/>
              <a:t>Conclusion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alt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alt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E37BE-975D-484A-9278-295A775F0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8" b="38362"/>
          <a:stretch/>
        </p:blipFill>
        <p:spPr>
          <a:xfrm>
            <a:off x="3943002" y="6328943"/>
            <a:ext cx="1257995" cy="3404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BB97009-5EC2-1C49-9D99-B38BCFDD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1. Intro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4DD5FAC6-F789-524C-A948-C2B9A43C9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Clearly last two years have been challenging</a:t>
            </a:r>
          </a:p>
          <a:p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C2E2A-9DDD-3647-B566-CD89BE7D3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8" b="38362"/>
          <a:stretch/>
        </p:blipFill>
        <p:spPr>
          <a:xfrm>
            <a:off x="3943002" y="6328943"/>
            <a:ext cx="1257995" cy="3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8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86E5A28-DF20-FD44-94C0-57AEFB95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2. Impact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C8EB2567-75BF-D24A-B9FA-A7C33E707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Negative vs Positive (or anything we can take forward)</a:t>
            </a:r>
          </a:p>
          <a:p>
            <a:pPr marL="0" indent="0">
              <a:buNone/>
            </a:pPr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EB6D63-64A5-834B-B6EC-4C7C693FB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8" b="38362"/>
          <a:stretch/>
        </p:blipFill>
        <p:spPr>
          <a:xfrm>
            <a:off x="3943002" y="6328943"/>
            <a:ext cx="1257995" cy="3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6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9846081-6EC9-464E-9B20-17AD3748E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3. Negative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73D89-D693-CF47-9587-E9834CD26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8" b="38362"/>
          <a:stretch/>
        </p:blipFill>
        <p:spPr>
          <a:xfrm>
            <a:off x="3943002" y="6328943"/>
            <a:ext cx="1257995" cy="34041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883261-A34B-6148-86CA-D0575C9A8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B4302A27-3777-5145-B741-52E67C2BD1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982788"/>
            <a:ext cx="8651875" cy="38224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Loneliness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Depression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Lack of medical input resulting in worsening chronic diseases, missed cancers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Deconditioning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Cognitive decline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Reduced ability to access community services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Ceiling of care decision making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Ageism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9A49B-E8EB-E64D-8F55-FC72B99CB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8" b="38362"/>
          <a:stretch/>
        </p:blipFill>
        <p:spPr>
          <a:xfrm>
            <a:off x="3943002" y="6328943"/>
            <a:ext cx="1257995" cy="34041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4EFDF16-301B-C74C-8AF2-213D6F3845DF}"/>
              </a:ext>
            </a:extLst>
          </p:cNvPr>
          <p:cNvSpPr txBox="1">
            <a:spLocks/>
          </p:cNvSpPr>
          <p:nvPr/>
        </p:nvSpPr>
        <p:spPr>
          <a:xfrm>
            <a:off x="683568" y="47667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/>
              <a:t>Negatives</a:t>
            </a:r>
          </a:p>
        </p:txBody>
      </p:sp>
    </p:spTree>
    <p:extLst>
      <p:ext uri="{BB962C8B-B14F-4D97-AF65-F5344CB8AC3E}">
        <p14:creationId xmlns:p14="http://schemas.microsoft.com/office/powerpoint/2010/main" val="383522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86E5A28-DF20-FD44-94C0-57AEFB95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4. Positives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C8EB2567-75BF-D24A-B9FA-A7C33E707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EB6D63-64A5-834B-B6EC-4C7C693FB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8" b="38362"/>
          <a:stretch/>
        </p:blipFill>
        <p:spPr>
          <a:xfrm>
            <a:off x="3943002" y="6328943"/>
            <a:ext cx="1257995" cy="3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9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B4302A27-3777-5145-B741-52E67C2BD1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982788"/>
            <a:ext cx="8651875" cy="38224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Remote geriatric care</a:t>
            </a:r>
          </a:p>
          <a:p>
            <a:pPr lvl="1"/>
            <a:r>
              <a:rPr lang="en-US" altLang="en-US" dirty="0"/>
              <a:t>Telephone Consultation</a:t>
            </a:r>
          </a:p>
          <a:p>
            <a:pPr lvl="1"/>
            <a:r>
              <a:rPr lang="en-US" altLang="en-US" dirty="0"/>
              <a:t>Concept makes sense – reduced burden to patient</a:t>
            </a:r>
          </a:p>
          <a:p>
            <a:pPr lvl="1"/>
            <a:r>
              <a:rPr lang="en-US" altLang="en-US" dirty="0"/>
              <a:t>Fraught with issues</a:t>
            </a:r>
          </a:p>
          <a:p>
            <a:pPr lvl="2"/>
            <a:r>
              <a:rPr lang="en-US" altLang="en-US" dirty="0"/>
              <a:t>Lack tech</a:t>
            </a:r>
          </a:p>
          <a:p>
            <a:pPr lvl="2"/>
            <a:r>
              <a:rPr lang="en-US" altLang="en-US" dirty="0"/>
              <a:t>Hearing issues</a:t>
            </a:r>
          </a:p>
          <a:p>
            <a:pPr lvl="1"/>
            <a:r>
              <a:rPr lang="en-US" altLang="en-US" i="1" u="sng" dirty="0"/>
              <a:t>Personal case study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9A49B-E8EB-E64D-8F55-FC72B99CB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8" b="38362"/>
          <a:stretch/>
        </p:blipFill>
        <p:spPr>
          <a:xfrm>
            <a:off x="3943002" y="6328943"/>
            <a:ext cx="1257995" cy="34041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4EFDF16-301B-C74C-8AF2-213D6F3845DF}"/>
              </a:ext>
            </a:extLst>
          </p:cNvPr>
          <p:cNvSpPr txBox="1">
            <a:spLocks/>
          </p:cNvSpPr>
          <p:nvPr/>
        </p:nvSpPr>
        <p:spPr>
          <a:xfrm>
            <a:off x="683568" y="47667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/>
              <a:t>Positives</a:t>
            </a:r>
          </a:p>
        </p:txBody>
      </p:sp>
      <p:pic>
        <p:nvPicPr>
          <p:cNvPr id="1026" name="Picture 2" descr="167 Hearing aids Vector Images, Hearing aids Illustrations | Depositphotos">
            <a:extLst>
              <a:ext uri="{FF2B5EF4-FFF2-40B4-BE49-F238E27FC236}">
                <a16:creationId xmlns:a16="http://schemas.microsoft.com/office/drawing/2014/main" id="{6B759999-8F55-9F45-9ED6-0ED033EE5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42" y="792674"/>
            <a:ext cx="2293427" cy="221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seline, Cartoonist, Cartoon">
            <a:extLst>
              <a:ext uri="{FF2B5EF4-FFF2-40B4-BE49-F238E27FC236}">
                <a16:creationId xmlns:a16="http://schemas.microsoft.com/office/drawing/2014/main" id="{86FA80BE-C0D1-A748-8294-F60550203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2" y="3498266"/>
            <a:ext cx="2702394" cy="18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30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B4302A27-3777-5145-B741-52E67C2BD1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982788"/>
            <a:ext cx="8651875" cy="38224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Remote geriatric care</a:t>
            </a:r>
          </a:p>
          <a:p>
            <a:pPr lvl="1"/>
            <a:r>
              <a:rPr lang="en-US" altLang="en-US" dirty="0"/>
              <a:t>Telephone Consultation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Push toward home wards</a:t>
            </a:r>
          </a:p>
          <a:p>
            <a:pPr marL="274320" lvl="1" indent="0">
              <a:buNone/>
            </a:pPr>
            <a:r>
              <a:rPr lang="en-US" altLang="en-US" sz="1800" dirty="0"/>
              <a:t>- Or even remote ward rounds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altLang="en-US" sz="2400" dirty="0"/>
          </a:p>
        </p:txBody>
      </p:sp>
      <p:sp>
        <p:nvSpPr>
          <p:cNvPr id="16388" name="TextBox 3">
            <a:extLst>
              <a:ext uri="{FF2B5EF4-FFF2-40B4-BE49-F238E27FC236}">
                <a16:creationId xmlns:a16="http://schemas.microsoft.com/office/drawing/2014/main" id="{49A77F66-401B-734C-9B09-23E566504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23" y="5570721"/>
            <a:ext cx="835342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400" dirty="0">
                <a:latin typeface="Arial" panose="020B0604020202020204" pitchFamily="34" charset="0"/>
              </a:rPr>
              <a:t>Martin et al.  </a:t>
            </a:r>
            <a:r>
              <a:rPr lang="en-US" altLang="en-US" sz="1400" i="1" dirty="0">
                <a:latin typeface="Arial" panose="020B0604020202020204" pitchFamily="34" charset="0"/>
              </a:rPr>
              <a:t>J Med Internet res</a:t>
            </a:r>
            <a:r>
              <a:rPr lang="en-US" altLang="en-US" sz="1400" dirty="0">
                <a:latin typeface="Arial" panose="020B0604020202020204" pitchFamily="34" charset="0"/>
              </a:rPr>
              <a:t> 2020; Aug 14; 22 (8): e21486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9A49B-E8EB-E64D-8F55-FC72B99CB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8" b="38362"/>
          <a:stretch/>
        </p:blipFill>
        <p:spPr>
          <a:xfrm>
            <a:off x="3943002" y="6328943"/>
            <a:ext cx="1257995" cy="34041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4EFDF16-301B-C74C-8AF2-213D6F3845DF}"/>
              </a:ext>
            </a:extLst>
          </p:cNvPr>
          <p:cNvSpPr txBox="1">
            <a:spLocks/>
          </p:cNvSpPr>
          <p:nvPr/>
        </p:nvSpPr>
        <p:spPr>
          <a:xfrm>
            <a:off x="683568" y="47667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/>
              <a:t>Positives</a:t>
            </a:r>
          </a:p>
        </p:txBody>
      </p:sp>
      <p:pic>
        <p:nvPicPr>
          <p:cNvPr id="6" name="Picture 6" descr="Imperial's 2020 in pictures - The Imperial Photography Digest">
            <a:extLst>
              <a:ext uri="{FF2B5EF4-FFF2-40B4-BE49-F238E27FC236}">
                <a16:creationId xmlns:a16="http://schemas.microsoft.com/office/drawing/2014/main" id="{A28306D8-FE29-384E-B911-D0743790F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70335"/>
            <a:ext cx="1498086" cy="18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3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{CB21AB99-533D-2747-BEA9-6E218710507B}tf10001070</Template>
  <TotalTime>8805</TotalTime>
  <Words>761</Words>
  <Application>Microsoft Macintosh PowerPoint</Application>
  <PresentationFormat>On-screen Show (4:3)</PresentationFormat>
  <Paragraphs>164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Monotype Sorts</vt:lpstr>
      <vt:lpstr>Rockwell</vt:lpstr>
      <vt:lpstr>Rockwell Condensed</vt:lpstr>
      <vt:lpstr>Rockwell Extra Bold</vt:lpstr>
      <vt:lpstr>Wingdings</vt:lpstr>
      <vt:lpstr>Wood Type</vt:lpstr>
      <vt:lpstr>Covid-19 and Geriatrics (Hip Fractures)</vt:lpstr>
      <vt:lpstr>Overview</vt:lpstr>
      <vt:lpstr>1. Intro</vt:lpstr>
      <vt:lpstr>2. Impact</vt:lpstr>
      <vt:lpstr>3. Negative</vt:lpstr>
      <vt:lpstr>PowerPoint Presentation</vt:lpstr>
      <vt:lpstr>4. Positives</vt:lpstr>
      <vt:lpstr>PowerPoint Presentation</vt:lpstr>
      <vt:lpstr>PowerPoint Presentation</vt:lpstr>
      <vt:lpstr>5. NOF and covid-19</vt:lpstr>
      <vt:lpstr>5. NOF and covid-19</vt:lpstr>
      <vt:lpstr>5. Impact hip fracture audit</vt:lpstr>
      <vt:lpstr>5. Impact hip fracture audit</vt:lpstr>
      <vt:lpstr> 6. Medically optimise</vt:lpstr>
      <vt:lpstr>6. Medically optimise</vt:lpstr>
      <vt:lpstr>6. Medically optimise</vt:lpstr>
      <vt:lpstr>7. Long covid</vt:lpstr>
      <vt:lpstr>In conclusion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Delirium following intervention</dc:title>
  <dc:subject/>
  <dc:creator/>
  <cp:keywords/>
  <dc:description/>
  <cp:lastModifiedBy>Koizia, Louis</cp:lastModifiedBy>
  <cp:revision>165</cp:revision>
  <dcterms:created xsi:type="dcterms:W3CDTF">2015-10-15T17:37:36Z</dcterms:created>
  <dcterms:modified xsi:type="dcterms:W3CDTF">2022-03-10T13:22:59Z</dcterms:modified>
  <cp:category/>
</cp:coreProperties>
</file>