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ov" ContentType="video/quicktime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257" r:id="rId4"/>
    <p:sldId id="259" r:id="rId5"/>
    <p:sldId id="263" r:id="rId6"/>
    <p:sldId id="260" r:id="rId7"/>
    <p:sldId id="261" r:id="rId8"/>
    <p:sldId id="264" r:id="rId9"/>
    <p:sldId id="270" r:id="rId10"/>
    <p:sldId id="262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4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75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7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928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76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739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12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99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5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3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6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4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1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2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06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86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31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9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10265434" cy="1509142"/>
          </a:xfrm>
        </p:spPr>
        <p:txBody>
          <a:bodyPr/>
          <a:lstStyle/>
          <a:p>
            <a:pPr algn="ctr"/>
            <a:endParaRPr lang="en-GB" dirty="0"/>
          </a:p>
          <a:p>
            <a:pPr algn="ctr"/>
            <a:r>
              <a:rPr lang="en-GB" sz="2400" dirty="0"/>
              <a:t>Royal Victoria Hospital, Belfast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0362" y="1587898"/>
            <a:ext cx="485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dirty="0"/>
              <a:t>MICHEÁL LYNCH</a:t>
            </a:r>
          </a:p>
          <a:p>
            <a:pPr algn="r"/>
            <a:r>
              <a:rPr lang="en-GB" sz="2800" dirty="0"/>
              <a:t>Falls Champion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8174" y="1587898"/>
            <a:ext cx="371798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LISA SURGINOR</a:t>
            </a:r>
          </a:p>
          <a:p>
            <a:r>
              <a:rPr lang="en-GB" sz="2800" dirty="0"/>
              <a:t>Ward Manager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3808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Micheal</a:t>
            </a:r>
            <a:r>
              <a:rPr lang="en-GB" dirty="0"/>
              <a:t> Lynch – Falls Champion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Appointed falls link nurse for ward Feb 2021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What role meant for me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Update falls training and ensure other staff updated training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Organised </a:t>
            </a:r>
            <a:r>
              <a:rPr lang="en-GB" dirty="0" err="1"/>
              <a:t>FallSafe</a:t>
            </a:r>
            <a:r>
              <a:rPr lang="en-GB" dirty="0"/>
              <a:t> Coordinator to deliver face to face training after first major fall March 2021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Developed tick list proforma - management post falls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44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431" y="1555644"/>
            <a:ext cx="10043159" cy="5302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Focus of the month </a:t>
            </a:r>
          </a:p>
        </p:txBody>
      </p:sp>
    </p:spTree>
    <p:extLst>
      <p:ext uri="{BB962C8B-B14F-4D97-AF65-F5344CB8AC3E}">
        <p14:creationId xmlns:p14="http://schemas.microsoft.com/office/powerpoint/2010/main" val="62386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fall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Contributing factors to major fall became apparent </a:t>
            </a:r>
          </a:p>
          <a:p>
            <a:r>
              <a:rPr lang="en-GB" dirty="0"/>
              <a:t>Importance of </a:t>
            </a:r>
            <a:r>
              <a:rPr lang="en-GB" dirty="0" err="1"/>
              <a:t>FallSafe</a:t>
            </a:r>
            <a:r>
              <a:rPr lang="en-GB" dirty="0"/>
              <a:t> Bundle</a:t>
            </a:r>
          </a:p>
          <a:p>
            <a:r>
              <a:rPr lang="en-GB" dirty="0"/>
              <a:t>Accurate and detailed documentation</a:t>
            </a:r>
          </a:p>
          <a:p>
            <a:r>
              <a:rPr lang="en-GB" dirty="0"/>
              <a:t>Not assigning blame – sharing the learning with the MDT</a:t>
            </a:r>
          </a:p>
          <a:p>
            <a:r>
              <a:rPr lang="en-GB" dirty="0"/>
              <a:t>As relatively junior staff nurse can see importance of medical team having systematic approach to fall</a:t>
            </a:r>
          </a:p>
          <a:p>
            <a:r>
              <a:rPr lang="en-GB" dirty="0"/>
              <a:t>Using post fall medical </a:t>
            </a:r>
            <a:r>
              <a:rPr lang="en-GB" dirty="0" err="1"/>
              <a:t>proforma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62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Medical </a:t>
            </a:r>
            <a:r>
              <a:rPr lang="en-GB" dirty="0" err="1"/>
              <a:t>performa</a:t>
            </a:r>
            <a:r>
              <a:rPr lang="en-GB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687" y="1776882"/>
            <a:ext cx="3348516" cy="4768727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3995"/>
              </p:ext>
            </p:extLst>
          </p:nvPr>
        </p:nvGraphicFramePr>
        <p:xfrm>
          <a:off x="2708506" y="1924397"/>
          <a:ext cx="3233359" cy="462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Document" r:id="rId4" imgW="7338931" imgH="10489836" progId="Word.Document.12">
                  <p:embed/>
                </p:oleObj>
              </mc:Choice>
              <mc:Fallback>
                <p:oleObj name="Document" r:id="rId4" imgW="7338931" imgH="104898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08506" y="1924397"/>
                        <a:ext cx="3233359" cy="462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350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auditing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Monthly </a:t>
            </a:r>
            <a:r>
              <a:rPr lang="en-GB" dirty="0" err="1"/>
              <a:t>FallSafe</a:t>
            </a:r>
            <a:r>
              <a:rPr lang="en-GB" dirty="0"/>
              <a:t> audit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Reviewing </a:t>
            </a:r>
            <a:r>
              <a:rPr lang="en-GB" dirty="0" err="1"/>
              <a:t>datix</a:t>
            </a:r>
            <a:r>
              <a:rPr lang="en-GB" dirty="0"/>
              <a:t> with ward sister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Identify trends – reasons why patients fall in cardiology ward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Falls stick visual guide for staff and visitors displayed on ward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73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Closing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2524089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Relatively new initiative (6 months)</a:t>
            </a:r>
          </a:p>
          <a:p>
            <a:endParaRPr lang="en-GB" dirty="0"/>
          </a:p>
          <a:p>
            <a:r>
              <a:rPr lang="en-GB" dirty="0"/>
              <a:t>Promising results - Significantly reducing number of falls – improving patient care</a:t>
            </a:r>
          </a:p>
          <a:p>
            <a:endParaRPr lang="en-GB" dirty="0"/>
          </a:p>
          <a:p>
            <a:r>
              <a:rPr lang="en-GB" dirty="0"/>
              <a:t>Drive within ward to become </a:t>
            </a:r>
            <a:r>
              <a:rPr lang="en-GB" dirty="0" err="1"/>
              <a:t>fallsafe</a:t>
            </a:r>
            <a:r>
              <a:rPr lang="en-GB" dirty="0"/>
              <a:t> ward/Inspire new staff to have passion for falls prevention</a:t>
            </a:r>
          </a:p>
          <a:p>
            <a:endParaRPr lang="en-GB" dirty="0"/>
          </a:p>
          <a:p>
            <a:r>
              <a:rPr lang="en-GB" dirty="0"/>
              <a:t>Aim is to get a green stick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12475" y="4528868"/>
            <a:ext cx="5865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Questions…</a:t>
            </a:r>
          </a:p>
        </p:txBody>
      </p:sp>
    </p:spTree>
    <p:extLst>
      <p:ext uri="{BB962C8B-B14F-4D97-AF65-F5344CB8AC3E}">
        <p14:creationId xmlns:p14="http://schemas.microsoft.com/office/powerpoint/2010/main" val="57231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Commenced Ward Manager post Jan 2021 (CCU background) </a:t>
            </a:r>
          </a:p>
          <a:p>
            <a:endParaRPr lang="en-GB" dirty="0"/>
          </a:p>
          <a:p>
            <a:r>
              <a:rPr lang="en-GB" dirty="0"/>
              <a:t>Inpatient cardiology ward – long stays, deconditioning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Major fall March 2021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Key Performance Indicator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Post fall </a:t>
            </a:r>
            <a:r>
              <a:rPr lang="en-GB" dirty="0" smtClean="0"/>
              <a:t>review- falls coordinator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99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044461"/>
            <a:ext cx="67544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High staff turnover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High use of agency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High numbers of junior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Staff shortages most shifts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Covid 19 challenges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5811" y="940280"/>
            <a:ext cx="6392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dirty="0">
                <a:latin typeface="+mj-lt"/>
              </a:rPr>
              <a:t>FIRE FIGHTING</a:t>
            </a:r>
          </a:p>
        </p:txBody>
      </p:sp>
      <p:sp>
        <p:nvSpPr>
          <p:cNvPr id="15" name="Oval 14"/>
          <p:cNvSpPr/>
          <p:nvPr/>
        </p:nvSpPr>
        <p:spPr>
          <a:xfrm>
            <a:off x="8098258" y="4572000"/>
            <a:ext cx="303465" cy="3556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24048">
            <a:off x="6912399" y="6349986"/>
            <a:ext cx="13768043" cy="7030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321800" y="4292600"/>
            <a:ext cx="3810000" cy="3314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6" name="Picture 4" descr="Fire Clipart Transparent PNG &amp; SVG Vector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6861" y="-1504250"/>
            <a:ext cx="15811500" cy="863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6403" y="2174013"/>
            <a:ext cx="3896473" cy="3862979"/>
          </a:xfrm>
          <a:prstGeom prst="rect">
            <a:avLst/>
          </a:prstGeom>
        </p:spPr>
      </p:pic>
      <p:sp>
        <p:nvSpPr>
          <p:cNvPr id="11" name="AutoShape 8" descr="Large Smoke Png Clipart Image Clipart Image - Transparent Background Smoke  Clipart, Png Download , Transparent Png Image - PNGi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4" descr="Fire Clipart Transparent PNG &amp; SVG Vector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5247">
            <a:off x="-3411909" y="274985"/>
            <a:ext cx="13510839" cy="863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51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10000" decel="67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04 -0.01458 L -0.75208 -0.46689 " pathEditMode="relative" rAng="0" ptsTypes="AA">
                                      <p:cBhvr>
                                        <p:cTn id="31" dur="3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56" y="-2261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8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4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Case study- 2</a:t>
            </a:r>
            <a:r>
              <a:rPr lang="en-GB" baseline="30000" dirty="0"/>
              <a:t>nd</a:t>
            </a:r>
            <a:r>
              <a:rPr lang="en-GB" dirty="0"/>
              <a:t> Major Fall Jan 2022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75 year old male – baseline independently mobile with </a:t>
            </a:r>
            <a:r>
              <a:rPr lang="en-GB" dirty="0" err="1"/>
              <a:t>rollator</a:t>
            </a:r>
            <a:r>
              <a:rPr lang="en-GB" dirty="0"/>
              <a:t> </a:t>
            </a:r>
          </a:p>
          <a:p>
            <a:r>
              <a:rPr lang="en-GB" dirty="0"/>
              <a:t>Mild cognitive impairment </a:t>
            </a:r>
          </a:p>
          <a:p>
            <a:r>
              <a:rPr lang="en-GB" dirty="0"/>
              <a:t>Admitted with and treated for heart failure</a:t>
            </a:r>
          </a:p>
          <a:p>
            <a:r>
              <a:rPr lang="en-GB" dirty="0"/>
              <a:t>Nearing MFFD status – Developed UTI and constipation causing fluctuating levels of consciousness for several days prior to fall</a:t>
            </a:r>
          </a:p>
          <a:p>
            <a:r>
              <a:rPr lang="en-GB" dirty="0"/>
              <a:t>Nursed in side-room – used CPAP at night due to sleep apnoea</a:t>
            </a:r>
          </a:p>
          <a:p>
            <a:r>
              <a:rPr lang="en-GB" dirty="0"/>
              <a:t>Patient had unwitnessed fall by staff in bathroom post enema administration </a:t>
            </a:r>
          </a:p>
          <a:p>
            <a:r>
              <a:rPr lang="en-GB" dirty="0"/>
              <a:t>CTB – ?acute </a:t>
            </a:r>
            <a:r>
              <a:rPr lang="en-GB" dirty="0" smtClean="0"/>
              <a:t>haemorrhage </a:t>
            </a:r>
            <a:r>
              <a:rPr lang="en-GB" dirty="0"/>
              <a:t>vs meningioma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94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fall review -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M&amp;M meeting in March 2022 – </a:t>
            </a:r>
            <a:r>
              <a:rPr lang="en-GB" dirty="0" err="1"/>
              <a:t>Micheál</a:t>
            </a:r>
            <a:r>
              <a:rPr lang="en-GB" dirty="0"/>
              <a:t> Lynch</a:t>
            </a:r>
          </a:p>
          <a:p>
            <a:r>
              <a:rPr lang="en-GB" dirty="0"/>
              <a:t>Update falls training – 3 months</a:t>
            </a:r>
          </a:p>
          <a:p>
            <a:r>
              <a:rPr lang="en-GB" dirty="0"/>
              <a:t>Highlight at ward safety brief patients at risk of falls and those requiring 1:1 supervision</a:t>
            </a:r>
          </a:p>
          <a:p>
            <a:r>
              <a:rPr lang="en-GB" dirty="0"/>
              <a:t>Encourage use of </a:t>
            </a:r>
            <a:r>
              <a:rPr lang="en-GB" dirty="0" err="1"/>
              <a:t>FallSafe</a:t>
            </a:r>
            <a:r>
              <a:rPr lang="en-GB" dirty="0"/>
              <a:t> signage</a:t>
            </a:r>
          </a:p>
          <a:p>
            <a:r>
              <a:rPr lang="en-GB" dirty="0"/>
              <a:t>Encourage MDT approach by initiating falls prevention team</a:t>
            </a:r>
          </a:p>
          <a:p>
            <a:r>
              <a:rPr lang="en-GB" dirty="0" err="1"/>
              <a:t>FallSafe</a:t>
            </a:r>
            <a:r>
              <a:rPr lang="en-GB" dirty="0"/>
              <a:t> ward –falls champions identified</a:t>
            </a:r>
          </a:p>
          <a:p>
            <a:r>
              <a:rPr lang="en-GB" dirty="0"/>
              <a:t>Monthly </a:t>
            </a:r>
            <a:r>
              <a:rPr lang="en-GB" dirty="0" err="1"/>
              <a:t>FallSafe</a:t>
            </a:r>
            <a:r>
              <a:rPr lang="en-GB" dirty="0"/>
              <a:t> audits – PACE documentation, lying/standing, BP, urinalysis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66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4023" y="764373"/>
            <a:ext cx="9082177" cy="1293028"/>
          </a:xfrm>
        </p:spPr>
        <p:txBody>
          <a:bodyPr/>
          <a:lstStyle/>
          <a:p>
            <a:r>
              <a:rPr lang="en-GB" dirty="0"/>
              <a:t>Improving practice at ward level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Group supervision – dissemination of information regarding post fall review</a:t>
            </a:r>
          </a:p>
          <a:p>
            <a:r>
              <a:rPr lang="en-GB" dirty="0"/>
              <a:t>Falls education board, falls resource file and </a:t>
            </a:r>
            <a:r>
              <a:rPr lang="en-GB" dirty="0" err="1"/>
              <a:t>FallSafe</a:t>
            </a:r>
            <a:r>
              <a:rPr lang="en-GB" dirty="0"/>
              <a:t> toolkit available to all staff on HUB</a:t>
            </a:r>
          </a:p>
          <a:p>
            <a:r>
              <a:rPr lang="en-GB" dirty="0"/>
              <a:t>Falls Safe care bundle – call bell, urinalysis, history of falls, footwear etc.</a:t>
            </a:r>
          </a:p>
          <a:p>
            <a:r>
              <a:rPr lang="en-GB" dirty="0"/>
              <a:t>Highlighted importance of early identification of those at risk – falls signage/ level of supervision required</a:t>
            </a:r>
          </a:p>
          <a:p>
            <a:r>
              <a:rPr lang="en-GB" dirty="0"/>
              <a:t>Referral to MDT – appropriate walking aids</a:t>
            </a:r>
          </a:p>
          <a:p>
            <a:r>
              <a:rPr lang="en-GB" dirty="0"/>
              <a:t>Risk assessments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70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Falls QI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Regular </a:t>
            </a:r>
            <a:r>
              <a:rPr lang="en-GB" dirty="0" err="1"/>
              <a:t>Datix</a:t>
            </a:r>
            <a:r>
              <a:rPr lang="en-GB" dirty="0"/>
              <a:t> audit</a:t>
            </a:r>
          </a:p>
          <a:p>
            <a:r>
              <a:rPr lang="en-GB" dirty="0"/>
              <a:t>MDT approach – monthly falls prevention meetings – highlight trends, contributory factors and new ideas </a:t>
            </a:r>
          </a:p>
          <a:p>
            <a:r>
              <a:rPr lang="en-GB" dirty="0"/>
              <a:t>M&amp;M meeting – identifying lead falls consultants</a:t>
            </a:r>
          </a:p>
          <a:p>
            <a:r>
              <a:rPr lang="en-GB" dirty="0"/>
              <a:t>Pharmacy communication book – medication review</a:t>
            </a:r>
          </a:p>
          <a:p>
            <a:r>
              <a:rPr lang="en-GB" dirty="0"/>
              <a:t>Assistive falls technology – reduced falls to 1 in April (other contributing factors)</a:t>
            </a:r>
          </a:p>
          <a:p>
            <a:r>
              <a:rPr lang="en-GB" dirty="0"/>
              <a:t>Falls stickers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76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 aid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5700" y="1935187"/>
            <a:ext cx="3479800" cy="32543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0684" y="1854201"/>
            <a:ext cx="3697903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5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88939" y="1264834"/>
            <a:ext cx="2590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0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331</TotalTime>
  <Words>517</Words>
  <Application>Microsoft Office PowerPoint</Application>
  <PresentationFormat>Widescreen</PresentationFormat>
  <Paragraphs>93</Paragraphs>
  <Slides>15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Vapor Trail</vt:lpstr>
      <vt:lpstr>Document</vt:lpstr>
      <vt:lpstr>PowerPoint Presentation</vt:lpstr>
      <vt:lpstr>Background </vt:lpstr>
      <vt:lpstr>PowerPoint Presentation</vt:lpstr>
      <vt:lpstr>Case study- 2nd Major Fall Jan 2022 </vt:lpstr>
      <vt:lpstr>Post fall review - actions</vt:lpstr>
      <vt:lpstr>Improving practice at ward level </vt:lpstr>
      <vt:lpstr>Falls QI </vt:lpstr>
      <vt:lpstr>Visual aid</vt:lpstr>
      <vt:lpstr>PowerPoint Presentation</vt:lpstr>
      <vt:lpstr>Micheal Lynch – Falls Champion </vt:lpstr>
      <vt:lpstr>Focus of the month </vt:lpstr>
      <vt:lpstr>Post fall review</vt:lpstr>
      <vt:lpstr>Medical performa </vt:lpstr>
      <vt:lpstr>auditing</vt:lpstr>
      <vt:lpstr>Closing remarks</vt:lpstr>
    </vt:vector>
  </TitlesOfParts>
  <Company>Belfast H&amp;SC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Micheal</dc:creator>
  <cp:lastModifiedBy>Surginor, Lisa</cp:lastModifiedBy>
  <cp:revision>46</cp:revision>
  <dcterms:created xsi:type="dcterms:W3CDTF">2022-05-22T11:53:24Z</dcterms:created>
  <dcterms:modified xsi:type="dcterms:W3CDTF">2022-06-17T15:19:13Z</dcterms:modified>
</cp:coreProperties>
</file>