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74" r:id="rId13"/>
    <p:sldId id="267" r:id="rId14"/>
    <p:sldId id="268" r:id="rId15"/>
    <p:sldId id="275" r:id="rId16"/>
    <p:sldId id="276" r:id="rId17"/>
    <p:sldId id="270" r:id="rId18"/>
    <p:sldId id="277" r:id="rId19"/>
    <p:sldId id="278" r:id="rId20"/>
    <p:sldId id="283" r:id="rId21"/>
    <p:sldId id="271" r:id="rId22"/>
    <p:sldId id="281" r:id="rId23"/>
    <p:sldId id="282" r:id="rId24"/>
    <p:sldId id="279" r:id="rId25"/>
    <p:sldId id="284" r:id="rId26"/>
    <p:sldId id="288" r:id="rId27"/>
    <p:sldId id="272" r:id="rId28"/>
    <p:sldId id="289" r:id="rId29"/>
    <p:sldId id="290" r:id="rId30"/>
    <p:sldId id="291" r:id="rId31"/>
    <p:sldId id="292" r:id="rId32"/>
    <p:sldId id="285" r:id="rId33"/>
    <p:sldId id="293" r:id="rId34"/>
    <p:sldId id="294" r:id="rId35"/>
    <p:sldId id="286" r:id="rId36"/>
    <p:sldId id="287" r:id="rId37"/>
    <p:sldId id="29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A2C4DC-C8CF-423A-8070-19BEAA7C8637}" type="doc">
      <dgm:prSet loTypeId="urn:microsoft.com/office/officeart/2005/8/layout/arrow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DECCC272-8E45-4F0D-9505-351996D59D67}">
      <dgm:prSet phldrT="[Text]" custT="1"/>
      <dgm:spPr/>
      <dgm:t>
        <a:bodyPr/>
        <a:lstStyle/>
        <a:p>
          <a:r>
            <a:rPr lang="en-GB" sz="1600" dirty="0"/>
            <a:t>Normal recovery</a:t>
          </a:r>
        </a:p>
      </dgm:t>
    </dgm:pt>
    <dgm:pt modelId="{3C2C1265-4C11-4947-BC09-BDC8C2D744BB}" type="parTrans" cxnId="{A6DE7B42-803A-48FD-BDED-525156A577F7}">
      <dgm:prSet/>
      <dgm:spPr/>
      <dgm:t>
        <a:bodyPr/>
        <a:lstStyle/>
        <a:p>
          <a:endParaRPr lang="en-GB"/>
        </a:p>
      </dgm:t>
    </dgm:pt>
    <dgm:pt modelId="{BC4305A9-A4A9-44FF-B4DF-7394CE01873D}" type="sibTrans" cxnId="{A6DE7B42-803A-48FD-BDED-525156A577F7}">
      <dgm:prSet/>
      <dgm:spPr/>
      <dgm:t>
        <a:bodyPr/>
        <a:lstStyle/>
        <a:p>
          <a:endParaRPr lang="en-GB"/>
        </a:p>
      </dgm:t>
    </dgm:pt>
    <dgm:pt modelId="{09353D74-E5FA-491E-B975-659E00DE7A5B}">
      <dgm:prSet phldrT="[Text]" custT="1"/>
      <dgm:spPr/>
      <dgm:t>
        <a:bodyPr/>
        <a:lstStyle/>
        <a:p>
          <a:r>
            <a:rPr lang="en-GB" sz="1400" b="1" dirty="0"/>
            <a:t>Complicated </a:t>
          </a:r>
          <a:r>
            <a:rPr lang="en-GB" sz="1400" b="1" dirty="0" smtClean="0"/>
            <a:t>recovery</a:t>
          </a:r>
        </a:p>
        <a:p>
          <a:r>
            <a:rPr lang="en-GB" sz="1400" dirty="0" smtClean="0"/>
            <a:t>Reduces organ function </a:t>
          </a:r>
        </a:p>
        <a:p>
          <a:r>
            <a:rPr lang="en-GB" sz="1400" dirty="0" smtClean="0"/>
            <a:t>Accelerated atherosclerosis</a:t>
          </a:r>
        </a:p>
        <a:p>
          <a:r>
            <a:rPr lang="en-GB" sz="1400" dirty="0" smtClean="0"/>
            <a:t>Immune function altered </a:t>
          </a:r>
          <a:endParaRPr lang="en-GB" sz="1400" dirty="0"/>
        </a:p>
      </dgm:t>
    </dgm:pt>
    <dgm:pt modelId="{D07F952F-3C94-4FDD-9988-90D47157F01F}" type="parTrans" cxnId="{4AA67985-996E-4B65-B224-E001B0563006}">
      <dgm:prSet/>
      <dgm:spPr/>
      <dgm:t>
        <a:bodyPr/>
        <a:lstStyle/>
        <a:p>
          <a:endParaRPr lang="en-GB"/>
        </a:p>
      </dgm:t>
    </dgm:pt>
    <dgm:pt modelId="{1B214F25-D935-4B7C-A63A-662C61CF6D06}" type="sibTrans" cxnId="{4AA67985-996E-4B65-B224-E001B0563006}">
      <dgm:prSet/>
      <dgm:spPr/>
      <dgm:t>
        <a:bodyPr/>
        <a:lstStyle/>
        <a:p>
          <a:endParaRPr lang="en-GB"/>
        </a:p>
      </dgm:t>
    </dgm:pt>
    <dgm:pt modelId="{6D1408CD-21AD-4124-AC32-530EE064B733}" type="pres">
      <dgm:prSet presAssocID="{A1A2C4DC-C8CF-423A-8070-19BEAA7C8637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3F834FC-647C-450B-A3E4-1E71D5608636}" type="pres">
      <dgm:prSet presAssocID="{A1A2C4DC-C8CF-423A-8070-19BEAA7C8637}" presName="arrow" presStyleLbl="bgShp" presStyleIdx="0" presStyleCnt="1"/>
      <dgm:spPr/>
    </dgm:pt>
    <dgm:pt modelId="{16B13BC7-C80E-4873-9544-CC821D74C8BE}" type="pres">
      <dgm:prSet presAssocID="{A1A2C4DC-C8CF-423A-8070-19BEAA7C8637}" presName="arrowDiagram2" presStyleCnt="0"/>
      <dgm:spPr/>
    </dgm:pt>
    <dgm:pt modelId="{7CA9CFAE-1C54-410F-9F3B-C160367D6D26}" type="pres">
      <dgm:prSet presAssocID="{DECCC272-8E45-4F0D-9505-351996D59D67}" presName="bullet2a" presStyleLbl="node1" presStyleIdx="0" presStyleCnt="2"/>
      <dgm:spPr/>
    </dgm:pt>
    <dgm:pt modelId="{10A84173-2A07-4733-91A3-392202003E50}" type="pres">
      <dgm:prSet presAssocID="{DECCC272-8E45-4F0D-9505-351996D59D67}" presName="textBox2a" presStyleLbl="revTx" presStyleIdx="0" presStyleCnt="2" custLinFactNeighborX="16218" custLinFactNeighborY="-1655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7B2A02-1650-46FC-843A-322DCD1F136D}" type="pres">
      <dgm:prSet presAssocID="{09353D74-E5FA-491E-B975-659E00DE7A5B}" presName="bullet2b" presStyleLbl="node1" presStyleIdx="1" presStyleCnt="2"/>
      <dgm:spPr/>
    </dgm:pt>
    <dgm:pt modelId="{CDFDDB62-21F1-450E-AFA1-9663B414FCCF}" type="pres">
      <dgm:prSet presAssocID="{09353D74-E5FA-491E-B975-659E00DE7A5B}" presName="textBox2b" presStyleLbl="revTx" presStyleIdx="1" presStyleCnt="2" custScaleX="148651" custLinFactNeighborX="22654" custLinFactNeighborY="894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AA67985-996E-4B65-B224-E001B0563006}" srcId="{A1A2C4DC-C8CF-423A-8070-19BEAA7C8637}" destId="{09353D74-E5FA-491E-B975-659E00DE7A5B}" srcOrd="1" destOrd="0" parTransId="{D07F952F-3C94-4FDD-9988-90D47157F01F}" sibTransId="{1B214F25-D935-4B7C-A63A-662C61CF6D06}"/>
    <dgm:cxn modelId="{DC7106C5-432A-4E7D-B286-306FA8C6A33E}" type="presOf" srcId="{A1A2C4DC-C8CF-423A-8070-19BEAA7C8637}" destId="{6D1408CD-21AD-4124-AC32-530EE064B733}" srcOrd="0" destOrd="0" presId="urn:microsoft.com/office/officeart/2005/8/layout/arrow2"/>
    <dgm:cxn modelId="{A4E83E96-74B2-4796-B840-A734B2A63679}" type="presOf" srcId="{DECCC272-8E45-4F0D-9505-351996D59D67}" destId="{10A84173-2A07-4733-91A3-392202003E50}" srcOrd="0" destOrd="0" presId="urn:microsoft.com/office/officeart/2005/8/layout/arrow2"/>
    <dgm:cxn modelId="{C6866709-50A0-4C7C-8E62-2CAE6BEFA9A0}" type="presOf" srcId="{09353D74-E5FA-491E-B975-659E00DE7A5B}" destId="{CDFDDB62-21F1-450E-AFA1-9663B414FCCF}" srcOrd="0" destOrd="0" presId="urn:microsoft.com/office/officeart/2005/8/layout/arrow2"/>
    <dgm:cxn modelId="{A6DE7B42-803A-48FD-BDED-525156A577F7}" srcId="{A1A2C4DC-C8CF-423A-8070-19BEAA7C8637}" destId="{DECCC272-8E45-4F0D-9505-351996D59D67}" srcOrd="0" destOrd="0" parTransId="{3C2C1265-4C11-4947-BC09-BDC8C2D744BB}" sibTransId="{BC4305A9-A4A9-44FF-B4DF-7394CE01873D}"/>
    <dgm:cxn modelId="{1AB6273C-A16A-47DD-9115-57FC08730F25}" type="presParOf" srcId="{6D1408CD-21AD-4124-AC32-530EE064B733}" destId="{73F834FC-647C-450B-A3E4-1E71D5608636}" srcOrd="0" destOrd="0" presId="urn:microsoft.com/office/officeart/2005/8/layout/arrow2"/>
    <dgm:cxn modelId="{F3B07F5C-24F2-4058-AFBC-53AE5869A142}" type="presParOf" srcId="{6D1408CD-21AD-4124-AC32-530EE064B733}" destId="{16B13BC7-C80E-4873-9544-CC821D74C8BE}" srcOrd="1" destOrd="0" presId="urn:microsoft.com/office/officeart/2005/8/layout/arrow2"/>
    <dgm:cxn modelId="{EF113E25-C873-4B68-80AD-98310A28DAFC}" type="presParOf" srcId="{16B13BC7-C80E-4873-9544-CC821D74C8BE}" destId="{7CA9CFAE-1C54-410F-9F3B-C160367D6D26}" srcOrd="0" destOrd="0" presId="urn:microsoft.com/office/officeart/2005/8/layout/arrow2"/>
    <dgm:cxn modelId="{6F5F71D1-C822-4445-85C9-E1C8CF398F20}" type="presParOf" srcId="{16B13BC7-C80E-4873-9544-CC821D74C8BE}" destId="{10A84173-2A07-4733-91A3-392202003E50}" srcOrd="1" destOrd="0" presId="urn:microsoft.com/office/officeart/2005/8/layout/arrow2"/>
    <dgm:cxn modelId="{39BD7FA8-DE23-46AF-8DFB-83222A50982B}" type="presParOf" srcId="{16B13BC7-C80E-4873-9544-CC821D74C8BE}" destId="{977B2A02-1650-46FC-843A-322DCD1F136D}" srcOrd="2" destOrd="0" presId="urn:microsoft.com/office/officeart/2005/8/layout/arrow2"/>
    <dgm:cxn modelId="{5F427040-38A7-43CB-884B-5C7808D05A25}" type="presParOf" srcId="{16B13BC7-C80E-4873-9544-CC821D74C8BE}" destId="{CDFDDB62-21F1-450E-AFA1-9663B414FCCF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834FC-647C-450B-A3E4-1E71D5608636}">
      <dsp:nvSpPr>
        <dsp:cNvPr id="0" name=""/>
        <dsp:cNvSpPr/>
      </dsp:nvSpPr>
      <dsp:spPr>
        <a:xfrm>
          <a:off x="49741" y="0"/>
          <a:ext cx="3846595" cy="2404122"/>
        </a:xfrm>
        <a:prstGeom prst="swooshArrow">
          <a:avLst>
            <a:gd name="adj1" fmla="val 25000"/>
            <a:gd name="adj2" fmla="val 2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9CFAE-1C54-410F-9F3B-C160367D6D26}">
      <dsp:nvSpPr>
        <dsp:cNvPr id="0" name=""/>
        <dsp:cNvSpPr/>
      </dsp:nvSpPr>
      <dsp:spPr>
        <a:xfrm>
          <a:off x="944075" y="1310246"/>
          <a:ext cx="134630" cy="13463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A84173-2A07-4733-91A3-392202003E50}">
      <dsp:nvSpPr>
        <dsp:cNvPr id="0" name=""/>
        <dsp:cNvSpPr/>
      </dsp:nvSpPr>
      <dsp:spPr>
        <a:xfrm>
          <a:off x="1214138" y="1207645"/>
          <a:ext cx="1250143" cy="1026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38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Normal recovery</a:t>
          </a:r>
        </a:p>
      </dsp:txBody>
      <dsp:txXfrm>
        <a:off x="1214138" y="1207645"/>
        <a:ext cx="1250143" cy="1026560"/>
      </dsp:txXfrm>
    </dsp:sp>
    <dsp:sp modelId="{977B2A02-1650-46FC-843A-322DCD1F136D}">
      <dsp:nvSpPr>
        <dsp:cNvPr id="0" name=""/>
        <dsp:cNvSpPr/>
      </dsp:nvSpPr>
      <dsp:spPr>
        <a:xfrm>
          <a:off x="2184602" y="697195"/>
          <a:ext cx="230795" cy="23079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DDB62-21F1-450E-AFA1-9663B414FCCF}">
      <dsp:nvSpPr>
        <dsp:cNvPr id="0" name=""/>
        <dsp:cNvSpPr/>
      </dsp:nvSpPr>
      <dsp:spPr>
        <a:xfrm>
          <a:off x="2087728" y="812593"/>
          <a:ext cx="1858350" cy="1591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294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/>
            <a:t>Complicated </a:t>
          </a:r>
          <a:r>
            <a:rPr lang="en-GB" sz="1400" b="1" kern="1200" dirty="0" smtClean="0"/>
            <a:t>recovery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Reduces organ function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Accelerated atherosclerosis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Immune function altered </a:t>
          </a:r>
          <a:endParaRPr lang="en-GB" sz="1400" kern="1200" dirty="0"/>
        </a:p>
      </dsp:txBody>
      <dsp:txXfrm>
        <a:off x="2087728" y="812593"/>
        <a:ext cx="1858350" cy="1591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F5476-1F41-4CD7-9A2B-2D286876EEDB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80C0A-13AB-49C0-A89E-43BD98FD7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19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Introduce myself</a:t>
            </a:r>
            <a:r>
              <a:rPr lang="en-GB" baseline="0" dirty="0" smtClean="0"/>
              <a:t> + the service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489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652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60672-E5AC-4595-852E-D45D41C222D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839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KRG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176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ZM Conclusion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619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1052513"/>
            <a:ext cx="5056187" cy="2843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aseline="0" dirty="0"/>
              <a:t>ZM SALIENT POINTS FROM THIS GROUP – Patients perspective: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Consistent info – from oncologist/surgeon – part of treatment – need an </a:t>
            </a:r>
            <a:r>
              <a:rPr lang="en-GB" baseline="0" dirty="0" err="1"/>
              <a:t>appt</a:t>
            </a:r>
            <a:r>
              <a:rPr lang="en-GB" baseline="0" dirty="0"/>
              <a:t> letter,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Falling off a cliff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CONTROL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Fatigue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Therapeutic rapport – people involved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Personalised care!!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035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Patient focus groups October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573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KRG</a:t>
            </a:r>
          </a:p>
          <a:p>
            <a:r>
              <a:rPr lang="en-GB" dirty="0"/>
              <a:t>HRH: RCOT Patron</a:t>
            </a:r>
          </a:p>
          <a:p>
            <a:r>
              <a:rPr lang="en-GB" dirty="0"/>
              <a:t>CRUK Resources easily accessible to Persons affected by cancer and professionals</a:t>
            </a:r>
          </a:p>
          <a:p>
            <a:r>
              <a:rPr lang="en-GB" dirty="0"/>
              <a:t>GM Mayor – huge support and advocator of the programme. Winner of the GM commitment to moving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69115-CB7D-4F4E-A233-1A6F478A755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059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KRG: Link to less complicated recovery – benefit to patient and system proficiencies</a:t>
            </a:r>
          </a:p>
          <a:p>
            <a:r>
              <a:rPr lang="en-GB" dirty="0"/>
              <a:t>Covid – Commissioning has changed but we needed to show </a:t>
            </a:r>
            <a:r>
              <a:rPr lang="en-GB" dirty="0" err="1"/>
              <a:t>effiencies</a:t>
            </a:r>
            <a:r>
              <a:rPr lang="en-GB" dirty="0"/>
              <a:t> using bed days as a proxy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69115-CB7D-4F4E-A233-1A6F478A755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47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ZM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332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Principles of Prehab….emerging evidence….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088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ZM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268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ZM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720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Walk Test results</a:t>
            </a:r>
            <a:r>
              <a:rPr lang="en-GB" baseline="0" dirty="0"/>
              <a:t> determine supervised or universal pathway 400+ metres universal along with medical status and overall picture of clients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70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71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Website includes:</a:t>
            </a:r>
            <a:r>
              <a:rPr lang="en-GB" baseline="0" dirty="0" smtClean="0"/>
              <a:t> </a:t>
            </a:r>
          </a:p>
          <a:p>
            <a:r>
              <a:rPr lang="en-GB" baseline="0" dirty="0" smtClean="0"/>
              <a:t>Advice on exercising</a:t>
            </a:r>
          </a:p>
          <a:p>
            <a:r>
              <a:rPr lang="en-GB" baseline="0" dirty="0" smtClean="0"/>
              <a:t>Exercises to try at home</a:t>
            </a:r>
          </a:p>
          <a:p>
            <a:r>
              <a:rPr lang="en-GB" baseline="0" dirty="0" smtClean="0"/>
              <a:t>Links to </a:t>
            </a:r>
            <a:r>
              <a:rPr lang="en-GB" baseline="0" dirty="0" err="1" smtClean="0"/>
              <a:t>youtube</a:t>
            </a:r>
            <a:r>
              <a:rPr lang="en-GB" baseline="0" dirty="0" smtClean="0"/>
              <a:t> channel with video demonstrations by exercise specialists</a:t>
            </a:r>
          </a:p>
          <a:p>
            <a:r>
              <a:rPr lang="en-GB" baseline="0" dirty="0" smtClean="0"/>
              <a:t>Nutritional advice and links to other resources</a:t>
            </a:r>
          </a:p>
          <a:p>
            <a:r>
              <a:rPr lang="en-GB" baseline="0" dirty="0" smtClean="0"/>
              <a:t>Wellbeing advice and links to other resources, including signposting for self referring to mental health services in Greater Manchester, and how to find local mental health services elsewhere.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495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Co-designed</a:t>
            </a:r>
            <a:r>
              <a:rPr lang="en-GB" baseline="0" dirty="0" smtClean="0"/>
              <a:t> with people affected by cancer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953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6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19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71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68BD9E-7D4A-492E-BB22-7C5B2BFF1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F8792F0-3825-43F7-9FFD-C4C3A04BE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CA1E51-1BC4-4185-9F31-B0A8551F1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04/07/2022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50BE57-EE51-4289-836F-416FEE238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AB33A8-33DB-46DC-A9D8-38EB393C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12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670522-1307-4C57-A31E-2189FE37C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F2F0BAF-2AE5-49FE-87AD-C73BF667B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4F7593-358C-4839-9A44-9B62E9077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04/07/2022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0BE254-2ED7-4E60-9F5B-EC7980B27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975307-5E9A-4948-B0DB-5F854ECF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09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CD6479-3323-49A5-9158-D0D22E84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855446B-5F78-4F00-AA61-9715FFFCA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6242A8-A24E-4EFB-B9A5-29E02CE4F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04/07/2022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FC36CD-7FD1-4055-9778-0CBF2AB36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B8E824-8953-42DA-AD51-8F0BC956F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55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820152-5DC6-48B3-BB99-A86D08A2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64D972-A5A0-4D6F-9B59-509C7AAB8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BBD2A4C-7F67-4575-81C2-0406F1FEA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47D84DA-3328-4C53-85FD-18149A84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04/07/2022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9FF60F7-7AEE-4AD4-B804-CBB3ECA99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D76F0A-811B-4694-A816-A65DFC03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0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12B5CE-CB67-43F8-966B-4A29407B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1124713-A469-4D91-B20E-98C05DA1C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DB70BBF-5729-465D-9BA0-BB27B821A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7A293EF-5637-4723-8B4A-751E095CC1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AD399CF-C77C-45B3-9D6B-8D096646D3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B22FDDE-1181-4678-9EAF-1DFE396BD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04/07/2022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F6F4804-383A-4EB4-AF7E-5ED637039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01E3101-3BAA-40D9-BF98-E5ADD4861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88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8A3E37-254B-49A9-9896-0B1592B9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CE18499-23A0-469D-90C4-F5E901688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04/07/2022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3F39DE8-A99F-439A-8CE7-9CE99C1E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7B47FA2-D732-47F5-8033-A8C06C97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05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211DB40-1408-4744-A603-96D90739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04/07/2022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285BD6E-F304-4B9B-AA77-01A3B1E4F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444C123-C302-4737-B1B8-82EF898F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73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3160EC-9A96-46B7-82A3-A4688ABDF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998BEE-89A3-4680-8771-3F8266302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76D2DCC-E128-49B9-9E6A-3F9532788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55CC223-47D6-460A-AE2B-D9A76A4EC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04/07/2022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E5A557-0468-4849-AF41-21A1895B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0D1347A-4524-4635-A43E-21FC669B3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180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AE4D15-EBE6-429B-A909-9768F23CA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E90CB78-57FF-4398-8D16-4220E064E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7857DE0-6B1C-4AFA-9175-2DE6FB9CD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0CEE648-E371-46D9-85C2-DBB2FAAB2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04/07/2022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12F3D3-499D-40D9-AD35-B7C1C498D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B62ED5-5CB7-4132-8E01-3F9CEB9A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60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2AFAD3-53B5-4A02-9320-B8C51AA3D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58D1398-05C8-4E2B-866C-994D15442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1107E4-30CE-4183-891A-3308F79C6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04/07/2022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9A5DE6-AF82-4F89-9188-F01D3488E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85F89C-03BE-4DE9-A969-E7704182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23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44C8956-022E-4E59-8787-F54ED2C94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EB4F68F-9FDB-4751-8593-C95A2F5B1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6D9D40-A1FC-4DBD-9B32-401F7FF5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04/07/2022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83B3A0-BB1D-466E-BA9E-4F467540D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80DFB1-0488-4AC3-AB9F-F27EAB30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91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811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50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33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25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072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715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8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75EB0-DCF0-4DBB-8AA0-366C7CE83A23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92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D73D3DD-D310-4F59-A678-D1CA83DB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D65C817-4529-490C-BEBE-02282CEEB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E2629-83AC-4137-9A12-681BFC03E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04/07/2022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DD5DC5-8F3E-410F-8901-067C97815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FC132D-595C-47D0-A287-3DBF08DB0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4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wcsu.nhs.uk/case-studies/evaluating-the-success-of-the-prehab4cancer-programm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4.jpe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TONY COLLIER BEM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752600"/>
          </a:xfrm>
        </p:spPr>
        <p:txBody>
          <a:bodyPr>
            <a:normAutofit fontScale="25000" lnSpcReduction="20000"/>
          </a:bodyPr>
          <a:lstStyle/>
          <a:p>
            <a:endParaRPr lang="en-GB" sz="3200" dirty="0" smtClean="0"/>
          </a:p>
          <a:p>
            <a:r>
              <a:rPr lang="en-GB" sz="7300" dirty="0" smtClean="0"/>
              <a:t>Prostate Cancer UK Ambassador, awareness speaker and fundraiser</a:t>
            </a:r>
          </a:p>
          <a:p>
            <a:endParaRPr lang="en-GB" sz="7300" dirty="0"/>
          </a:p>
          <a:p>
            <a:r>
              <a:rPr lang="en-GB" sz="7300" dirty="0" smtClean="0"/>
              <a:t>Prehab4Cancer </a:t>
            </a:r>
            <a:r>
              <a:rPr lang="en-GB" sz="7300" dirty="0" smtClean="0"/>
              <a:t>&amp; </a:t>
            </a:r>
            <a:r>
              <a:rPr lang="en-GB" sz="7300" dirty="0" err="1" smtClean="0"/>
              <a:t>EMBRaCE</a:t>
            </a:r>
            <a:r>
              <a:rPr lang="en-GB" sz="7300" dirty="0" smtClean="0"/>
              <a:t>-GM Patient Representative </a:t>
            </a:r>
            <a:endParaRPr lang="en-GB" sz="7300" dirty="0" smtClean="0"/>
          </a:p>
          <a:p>
            <a:r>
              <a:rPr lang="en-GB" sz="7300" dirty="0" smtClean="0"/>
              <a:t>Greater Manchester</a:t>
            </a:r>
            <a:endParaRPr lang="en-GB" sz="7300" dirty="0"/>
          </a:p>
        </p:txBody>
      </p:sp>
    </p:spTree>
    <p:extLst>
      <p:ext uri="{BB962C8B-B14F-4D97-AF65-F5344CB8AC3E}">
        <p14:creationId xmlns:p14="http://schemas.microsoft.com/office/powerpoint/2010/main" val="10478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52" y="94238"/>
            <a:ext cx="5922197" cy="843741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Model - Surgical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4726"/>
            <a:ext cx="914860" cy="101653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28809" y="1048714"/>
            <a:ext cx="4880639" cy="65092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Prehab </a:t>
            </a:r>
            <a:r>
              <a:rPr lang="en-GB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12 weeks</a:t>
            </a:r>
            <a:endParaRPr lang="en-GB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90468" y="1048714"/>
            <a:ext cx="2541317" cy="6362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 </a:t>
            </a:r>
            <a:r>
              <a:rPr lang="en-GB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weeks</a:t>
            </a:r>
            <a:endParaRPr lang="en-GB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29799" y="1784253"/>
            <a:ext cx="2260910" cy="1999282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monitored sessions per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Intensity/Duration/Mode prescribed by specialist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03944" y="4029844"/>
            <a:ext cx="2286767" cy="2635561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1-1 session with specialist to prescribe exercise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Weekly progress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exercise at local leisure centre 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5877364" y="1227731"/>
            <a:ext cx="497558" cy="5437671"/>
          </a:xfrm>
          <a:prstGeom prst="roundRect">
            <a:avLst/>
          </a:prstGeom>
          <a:solidFill>
            <a:srgbClr val="E61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</a:p>
          <a:p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</a:p>
          <a:p>
            <a:endParaRPr lang="en-GB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490468" y="1761954"/>
            <a:ext cx="2532334" cy="4915624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Surgery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4 – 6 weeks post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plan of action for commencing rehab with Post Op Assessment</a:t>
            </a:r>
          </a:p>
          <a:p>
            <a:endParaRPr lang="en-GB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centred Rehab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week pass to local gym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Prescribed exercise programme and supported sessions with specialist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Signposted to local community activities to promote long term exercise adherence and improvement of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exit strategy</a:t>
            </a:r>
          </a:p>
          <a:p>
            <a:pPr algn="ctr"/>
            <a:endParaRPr lang="en-GB" sz="1600" dirty="0">
              <a:solidFill>
                <a:prstClr val="white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50717" y="1996416"/>
            <a:ext cx="444217" cy="4422192"/>
          </a:xfrm>
          <a:prstGeom prst="roundRect">
            <a:avLst/>
          </a:prstGeom>
          <a:solidFill>
            <a:srgbClr val="E61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</a:p>
        </p:txBody>
      </p:sp>
      <p:sp>
        <p:nvSpPr>
          <p:cNvPr id="18" name="Rounded Rectangle 11">
            <a:extLst>
              <a:ext uri="{FF2B5EF4-FFF2-40B4-BE49-F238E27FC236}">
                <a16:creationId xmlns="" xmlns:a16="http://schemas.microsoft.com/office/drawing/2014/main" id="{0578EB3C-C7C3-4C90-BF8B-8D124EF90EFF}"/>
              </a:ext>
            </a:extLst>
          </p:cNvPr>
          <p:cNvSpPr/>
          <p:nvPr/>
        </p:nvSpPr>
        <p:spPr>
          <a:xfrm>
            <a:off x="3392314" y="4083636"/>
            <a:ext cx="2243606" cy="2440687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Re-HIIT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Interval type exercise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: Active Recovery (60-80+ Max Hr)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RPE &amp; HR monitoring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MSE combat sarcopenia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 weekly sessi</a:t>
            </a:r>
            <a:r>
              <a:rPr lang="en-GB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="" xmlns:a16="http://schemas.microsoft.com/office/drawing/2014/main" id="{3C9658DD-8615-4659-89FB-53BEB2C8922E}"/>
              </a:ext>
            </a:extLst>
          </p:cNvPr>
          <p:cNvSpPr/>
          <p:nvPr/>
        </p:nvSpPr>
        <p:spPr>
          <a:xfrm>
            <a:off x="3321787" y="1730767"/>
            <a:ext cx="2286767" cy="2299077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 State CV (40-70% Max Hr)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Progressing intensity based on HR &amp; RPE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MSE combat sarcopenia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 weekly session</a:t>
            </a:r>
            <a:r>
              <a:rPr lang="en-GB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="" xmlns:a16="http://schemas.microsoft.com/office/drawing/2014/main" id="{C564F7EE-4060-42A8-B4C8-B6F6F3950C55}"/>
              </a:ext>
            </a:extLst>
          </p:cNvPr>
          <p:cNvSpPr/>
          <p:nvPr/>
        </p:nvSpPr>
        <p:spPr>
          <a:xfrm>
            <a:off x="2969128" y="1996420"/>
            <a:ext cx="343106" cy="424301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0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8363" y="4086126"/>
            <a:ext cx="2367902" cy="2248500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Re-HIIT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Interval type exercise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: Active Recovery (60-80+ Max Hr)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RPE &amp; HR monitoring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MSE combat sarcopenia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 weekly sessions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42701"/>
            <a:ext cx="916255" cy="89473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804355" y="1549797"/>
            <a:ext cx="2367902" cy="2354331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Progressive/Continuous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 State CV (40-70% Max Hr)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Progressing intensity based on HR &amp; RPE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MSE combat sarcopenia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 weekly sessions</a:t>
            </a:r>
          </a:p>
        </p:txBody>
      </p:sp>
      <p:sp>
        <p:nvSpPr>
          <p:cNvPr id="25" name="Down Arrow 24"/>
          <p:cNvSpPr/>
          <p:nvPr/>
        </p:nvSpPr>
        <p:spPr>
          <a:xfrm rot="16200000">
            <a:off x="344540" y="2439923"/>
            <a:ext cx="555785" cy="363855"/>
          </a:xfrm>
          <a:prstGeom prst="downArrow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/>
          </a:p>
        </p:txBody>
      </p:sp>
      <p:sp>
        <p:nvSpPr>
          <p:cNvPr id="16" name="Rounded Rectangle 15"/>
          <p:cNvSpPr/>
          <p:nvPr/>
        </p:nvSpPr>
        <p:spPr>
          <a:xfrm>
            <a:off x="3272551" y="1576352"/>
            <a:ext cx="472472" cy="492499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TREATMENT BEGINS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843666" y="1580673"/>
            <a:ext cx="2444447" cy="5129221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expectation or target number of sessions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receive support contact calls from specialists with advice and education around fatigue management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of supporting patient to maintain some level of activity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pre prescribed programme is adjust for frequency, intensity &amp; duration to accommodate treatment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Constantly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adaptived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programming throughout treatment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386" y="908943"/>
            <a:ext cx="3144926" cy="585733"/>
          </a:xfrm>
          <a:prstGeom prst="roundRect">
            <a:avLst/>
          </a:prstGeom>
          <a:solidFill>
            <a:srgbClr val="1D2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Pre-Treatment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45026" y="907531"/>
            <a:ext cx="2543087" cy="55503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treatment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7331" y="1694001"/>
            <a:ext cx="406554" cy="492499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lIns="91440" tIns="45720" rIns="91440" bIns="45720"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600141" y="843747"/>
            <a:ext cx="2290025" cy="650929"/>
          </a:xfrm>
          <a:prstGeom prst="roundRect">
            <a:avLst/>
          </a:prstGeom>
          <a:solidFill>
            <a:srgbClr val="1D2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 </a:t>
            </a:r>
            <a:r>
              <a:rPr lang="en-GB" sz="14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weeks</a:t>
            </a:r>
            <a:endParaRPr lang="en-GB" sz="14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583689" y="1576352"/>
            <a:ext cx="2432958" cy="5133547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Treatment update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plan of action for commencing rehab with Post treatment Assessment</a:t>
            </a:r>
          </a:p>
          <a:p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centred Rehab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week programme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Prescribed exercise programme and supported sessions with specialist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Progressive programme to help build patients functional capacity.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patients aims and goals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Motivational and behaviour change strategies used to build long-term adherence</a:t>
            </a:r>
          </a:p>
        </p:txBody>
      </p:sp>
      <p:sp>
        <p:nvSpPr>
          <p:cNvPr id="24" name="Down Arrow 23"/>
          <p:cNvSpPr/>
          <p:nvPr/>
        </p:nvSpPr>
        <p:spPr>
          <a:xfrm rot="16200000">
            <a:off x="344538" y="5004474"/>
            <a:ext cx="555785" cy="363855"/>
          </a:xfrm>
          <a:prstGeom prst="downArrow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/>
          </a:p>
        </p:txBody>
      </p:sp>
      <p:sp>
        <p:nvSpPr>
          <p:cNvPr id="26" name="Down Arrow 25"/>
          <p:cNvSpPr/>
          <p:nvPr/>
        </p:nvSpPr>
        <p:spPr>
          <a:xfrm rot="16200000">
            <a:off x="6158011" y="2717816"/>
            <a:ext cx="555785" cy="363855"/>
          </a:xfrm>
          <a:prstGeom prst="downArrow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/>
          </a:p>
        </p:txBody>
      </p:sp>
      <p:sp>
        <p:nvSpPr>
          <p:cNvPr id="27" name="Down Arrow 26"/>
          <p:cNvSpPr/>
          <p:nvPr/>
        </p:nvSpPr>
        <p:spPr>
          <a:xfrm rot="16200000">
            <a:off x="6186023" y="3845775"/>
            <a:ext cx="555785" cy="363855"/>
          </a:xfrm>
          <a:prstGeom prst="downArrow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/>
          </a:p>
        </p:txBody>
      </p:sp>
      <p:sp>
        <p:nvSpPr>
          <p:cNvPr id="28" name="Down Arrow 27"/>
          <p:cNvSpPr/>
          <p:nvPr/>
        </p:nvSpPr>
        <p:spPr>
          <a:xfrm rot="16200000">
            <a:off x="6192148" y="5085396"/>
            <a:ext cx="555785" cy="363855"/>
          </a:xfrm>
          <a:prstGeom prst="downArrow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/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2F787250-9D23-41B9-87B0-71365374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51" y="94238"/>
            <a:ext cx="5922197" cy="843741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Model - Treatment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0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130184" y="-1"/>
            <a:ext cx="204660" cy="6964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85A984A-4992-4F4C-A500-951C68092794}"/>
              </a:ext>
            </a:extLst>
          </p:cNvPr>
          <p:cNvSpPr txBox="1"/>
          <p:nvPr/>
        </p:nvSpPr>
        <p:spPr>
          <a:xfrm>
            <a:off x="1978594" y="106403"/>
            <a:ext cx="5680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Prehab advice for non-eligible patients</a:t>
            </a:r>
            <a:endParaRPr lang="en-GB" sz="3600" dirty="0">
              <a:solidFill>
                <a:srgbClr val="1D20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B879CFF-E0C5-4743-B42D-EF8BD492D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6" y="100184"/>
            <a:ext cx="1572860" cy="18166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8A6E6C8-4A12-4D07-A2E5-3B0EC11132AF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856" y="1405272"/>
            <a:ext cx="5450906" cy="512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61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709" y="1791527"/>
            <a:ext cx="2551310" cy="482071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45764C-3E39-47B2-9CD6-CE9D620E37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0"/>
          <a:stretch/>
        </p:blipFill>
        <p:spPr>
          <a:xfrm>
            <a:off x="-22496" y="-1"/>
            <a:ext cx="3628080" cy="6858000"/>
          </a:xfrm>
          <a:prstGeom prst="rect">
            <a:avLst/>
          </a:prstGeom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731" y="1791527"/>
            <a:ext cx="2612571" cy="48262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95" y="-1"/>
            <a:ext cx="1690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3DFD046-3BCC-44BA-BEDE-F59578C358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9" y="0"/>
            <a:ext cx="1440160" cy="16318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77056" y="73444"/>
            <a:ext cx="41840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Involvement: co-design &amp; co-production</a:t>
            </a:r>
            <a:endParaRPr lang="en-GB" sz="3600" dirty="0">
              <a:solidFill>
                <a:srgbClr val="1D20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6" y="4270443"/>
            <a:ext cx="2589135" cy="2441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698" y="375649"/>
            <a:ext cx="2264658" cy="357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7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132736" y="2"/>
            <a:ext cx="153495" cy="6964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85A984A-4992-4F4C-A500-951C68092794}"/>
              </a:ext>
            </a:extLst>
          </p:cNvPr>
          <p:cNvSpPr txBox="1"/>
          <p:nvPr/>
        </p:nvSpPr>
        <p:spPr>
          <a:xfrm>
            <a:off x="2485367" y="116632"/>
            <a:ext cx="4442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Service Delivery (COVID)</a:t>
            </a:r>
            <a:endParaRPr lang="en-GB" sz="2800" dirty="0">
              <a:solidFill>
                <a:srgbClr val="1D20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B879CFF-E0C5-4743-B42D-EF8BD492D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3" y="2108"/>
            <a:ext cx="1200913" cy="14206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8A6E6C8-4A12-4D07-A2E5-3B0EC11132AF}"/>
              </a:ext>
            </a:extLst>
          </p:cNvPr>
          <p:cNvSpPr/>
          <p:nvPr/>
        </p:nvSpPr>
        <p:spPr>
          <a:xfrm>
            <a:off x="3" y="0"/>
            <a:ext cx="127655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2049079" y="997573"/>
            <a:ext cx="5315369" cy="653400"/>
          </a:xfrm>
          <a:prstGeom prst="roundRect">
            <a:avLst/>
          </a:prstGeom>
          <a:solidFill>
            <a:srgbClr val="35A8E0"/>
          </a:solidFill>
          <a:ln>
            <a:solidFill>
              <a:srgbClr val="35A8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Referrals continued throughout lockdown. Referral form updated to include Blood Pressure, Resting Heart Rate and O2 </a:t>
            </a:r>
            <a:r>
              <a:rPr lang="en-GB" sz="1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Sats</a:t>
            </a:r>
            <a:endParaRPr lang="en-GB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577212" y="1683666"/>
            <a:ext cx="272606" cy="502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2149814" y="2186322"/>
            <a:ext cx="5214633" cy="781375"/>
          </a:xfrm>
          <a:prstGeom prst="roundRect">
            <a:avLst/>
          </a:prstGeom>
          <a:solidFill>
            <a:srgbClr val="93C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Patients contacted &gt;48 hours from referral, telephone/video call initial assessment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4620796" y="2984171"/>
            <a:ext cx="272606" cy="5593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1559017" y="3559984"/>
            <a:ext cx="6396164" cy="2389296"/>
          </a:xfrm>
          <a:prstGeom prst="roundRect">
            <a:avLst/>
          </a:prstGeom>
          <a:solidFill>
            <a:srgbClr val="E61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Personalised Home Exercise Pack sent via e-mail or post incl. resistance bands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2x a week </a:t>
            </a:r>
            <a:r>
              <a:rPr lang="en-GB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tel</a:t>
            </a: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/video call exercise sessions (Targeted 40%), 1x a week </a:t>
            </a:r>
            <a:r>
              <a:rPr lang="en-GB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tel</a:t>
            </a: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/video call exercise sessions (Universal 60%)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Intervention videos available via YouTube, Live exercise session timetable, Digital Heart Rate Monitors (</a:t>
            </a:r>
            <a:r>
              <a:rPr lang="en-GB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MyZone</a:t>
            </a: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supporting assessment + adherence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1000 Patients have accessed the programme since the Pandemic began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Over 1500 attendances at online classes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85% Engagement Rate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471849" y="6085124"/>
            <a:ext cx="6483332" cy="62790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***</a:t>
            </a: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Co-design to plan for safe return to face to face assessment clinics &amp; exercise sessions from May 2021</a:t>
            </a:r>
          </a:p>
        </p:txBody>
      </p:sp>
    </p:spTree>
    <p:extLst>
      <p:ext uri="{BB962C8B-B14F-4D97-AF65-F5344CB8AC3E}">
        <p14:creationId xmlns:p14="http://schemas.microsoft.com/office/powerpoint/2010/main" val="218939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16728"/>
            <a:ext cx="4069688" cy="3052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007" y="166455"/>
            <a:ext cx="4152722" cy="3114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4" y="3368996"/>
            <a:ext cx="4464497" cy="334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007" y="3369000"/>
            <a:ext cx="4176461" cy="31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4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62609" y="2"/>
            <a:ext cx="204660" cy="69646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B305ACA-F0B1-4FE5-81E0-B0FD5B94820B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17334" y="272848"/>
            <a:ext cx="4637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u="sng" dirty="0" smtClean="0"/>
              <a:t>Launched April 2019….</a:t>
            </a:r>
            <a:endParaRPr lang="en-US" sz="3200" b="1" u="sng" dirty="0"/>
          </a:p>
        </p:txBody>
      </p:sp>
      <p:sp>
        <p:nvSpPr>
          <p:cNvPr id="9" name="Oval 8"/>
          <p:cNvSpPr/>
          <p:nvPr/>
        </p:nvSpPr>
        <p:spPr>
          <a:xfrm>
            <a:off x="417335" y="1484310"/>
            <a:ext cx="271463" cy="361950"/>
          </a:xfrm>
          <a:prstGeom prst="ellipse">
            <a:avLst/>
          </a:prstGeom>
          <a:noFill/>
          <a:ln w="28575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28877" y="1497854"/>
            <a:ext cx="4422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 smtClean="0"/>
              <a:t>80% participation rate</a:t>
            </a:r>
            <a:endParaRPr lang="en-US" sz="2000" b="1" dirty="0"/>
          </a:p>
        </p:txBody>
      </p:sp>
      <p:sp>
        <p:nvSpPr>
          <p:cNvPr id="11" name="Oval 10"/>
          <p:cNvSpPr/>
          <p:nvPr/>
        </p:nvSpPr>
        <p:spPr>
          <a:xfrm>
            <a:off x="417335" y="2077093"/>
            <a:ext cx="271463" cy="361950"/>
          </a:xfrm>
          <a:prstGeom prst="ellipse">
            <a:avLst/>
          </a:prstGeom>
          <a:noFill/>
          <a:ln w="28575">
            <a:solidFill>
              <a:srgbClr val="E61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30026" y="1997710"/>
            <a:ext cx="4402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 smtClean="0"/>
              <a:t>94% uptake rate from initial assessment </a:t>
            </a:r>
            <a:endParaRPr lang="en-US" sz="2000" b="1" dirty="0"/>
          </a:p>
        </p:txBody>
      </p:sp>
      <p:sp>
        <p:nvSpPr>
          <p:cNvPr id="13" name="Oval 12"/>
          <p:cNvSpPr/>
          <p:nvPr/>
        </p:nvSpPr>
        <p:spPr>
          <a:xfrm>
            <a:off x="417335" y="2706745"/>
            <a:ext cx="271463" cy="361950"/>
          </a:xfrm>
          <a:prstGeom prst="ellipse">
            <a:avLst/>
          </a:prstGeom>
          <a:noFill/>
          <a:ln w="28575">
            <a:solidFill>
              <a:srgbClr val="35A8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430026" y="3995619"/>
            <a:ext cx="271463" cy="361950"/>
          </a:xfrm>
          <a:prstGeom prst="ellipse">
            <a:avLst/>
          </a:prstGeom>
          <a:noFill/>
          <a:ln w="28575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17335" y="5641550"/>
            <a:ext cx="271463" cy="361950"/>
          </a:xfrm>
          <a:prstGeom prst="ellipse">
            <a:avLst/>
          </a:prstGeom>
          <a:noFill/>
          <a:ln w="28575">
            <a:solidFill>
              <a:srgbClr val="E61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77686" y="2598003"/>
            <a:ext cx="4039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000" b="1" dirty="0"/>
              <a:t>100% </a:t>
            </a:r>
            <a:r>
              <a:rPr lang="en-US" sz="2000" b="1" dirty="0" smtClean="0"/>
              <a:t>patients </a:t>
            </a:r>
            <a:r>
              <a:rPr lang="en-US" sz="2000" b="1" dirty="0"/>
              <a:t>accessing service </a:t>
            </a:r>
            <a:r>
              <a:rPr lang="en-US" sz="2000" b="1" dirty="0" smtClean="0"/>
              <a:t>locally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97612" y="3426913"/>
            <a:ext cx="4039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b="1" dirty="0" smtClean="0"/>
              <a:t>Participants are showing clinical significant improvement in fitness during prehab phase &amp; improved recovery post-surgery. Nutritional status is maintained.</a:t>
            </a:r>
            <a:endParaRPr 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42" y="4092082"/>
            <a:ext cx="4084592" cy="254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85351" y="5013176"/>
            <a:ext cx="36716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Participants demonstrate improved confidence, motivation, sense of control &amp; overall patient experience</a:t>
            </a:r>
            <a:r>
              <a:rPr lang="en-GB" dirty="0"/>
              <a:t> </a:t>
            </a:r>
            <a:r>
              <a:rPr lang="en-GB" dirty="0" smtClean="0"/>
              <a:t>*anecdotal from HCPs across GM &amp; through participant focus groups</a:t>
            </a:r>
            <a:endParaRPr lang="en-GB" dirty="0"/>
          </a:p>
        </p:txBody>
      </p:sp>
      <p:pic>
        <p:nvPicPr>
          <p:cNvPr id="1028" name="5A219E00-5C58-43D7-AF44-887F8B0993E3" descr="5A219E00-5C58-43D7-AF44-887F8B0993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47" y="714071"/>
            <a:ext cx="4039658" cy="308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3" y="-97340"/>
            <a:ext cx="1287618" cy="1451914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417335" y="941941"/>
            <a:ext cx="271463" cy="361950"/>
          </a:xfrm>
          <a:prstGeom prst="ellipse">
            <a:avLst/>
          </a:prstGeom>
          <a:noFill/>
          <a:ln w="28575">
            <a:solidFill>
              <a:srgbClr val="35A8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409959" y="789968"/>
            <a:ext cx="4422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 smtClean="0"/>
              <a:t>Over 1000 patients referred in first year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4357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568ABDA-65F2-442B-AB61-FB5C96B5AE7E}"/>
              </a:ext>
            </a:extLst>
          </p:cNvPr>
          <p:cNvGrpSpPr/>
          <p:nvPr/>
        </p:nvGrpSpPr>
        <p:grpSpPr>
          <a:xfrm>
            <a:off x="209982" y="936727"/>
            <a:ext cx="1470124" cy="1809978"/>
            <a:chOff x="279977" y="936729"/>
            <a:chExt cx="1960165" cy="1809978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A02C8612-58AB-4DC2-BB23-34AFD9807280}"/>
                </a:ext>
              </a:extLst>
            </p:cNvPr>
            <p:cNvGrpSpPr/>
            <p:nvPr/>
          </p:nvGrpSpPr>
          <p:grpSpPr>
            <a:xfrm>
              <a:off x="279977" y="936729"/>
              <a:ext cx="1960165" cy="163944"/>
              <a:chOff x="279977" y="936729"/>
              <a:chExt cx="1960165" cy="163944"/>
            </a:xfrm>
          </p:grpSpPr>
          <p:sp>
            <p:nvSpPr>
              <p:cNvPr id="59" name="Hexagon 58">
                <a:extLst>
                  <a:ext uri="{FF2B5EF4-FFF2-40B4-BE49-F238E27FC236}">
                    <a16:creationId xmlns="" xmlns:a16="http://schemas.microsoft.com/office/drawing/2014/main" id="{2E15FBE8-C490-40BF-B89A-66817F6B3CF6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0" name="Hexagon 59">
                <a:extLst>
                  <a:ext uri="{FF2B5EF4-FFF2-40B4-BE49-F238E27FC236}">
                    <a16:creationId xmlns="" xmlns:a16="http://schemas.microsoft.com/office/drawing/2014/main" id="{C6FEF98D-E21F-4F83-9C16-E6DDB31DD345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1" name="Hexagon 60">
                <a:extLst>
                  <a:ext uri="{FF2B5EF4-FFF2-40B4-BE49-F238E27FC236}">
                    <a16:creationId xmlns="" xmlns:a16="http://schemas.microsoft.com/office/drawing/2014/main" id="{DBE0B779-735B-4A51-8433-B92541DA33D9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2" name="Hexagon 61">
                <a:extLst>
                  <a:ext uri="{FF2B5EF4-FFF2-40B4-BE49-F238E27FC236}">
                    <a16:creationId xmlns="" xmlns:a16="http://schemas.microsoft.com/office/drawing/2014/main" id="{4B35F5C7-2968-48D7-93AF-DF2D35282A6D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Hexagon 62">
                <a:extLst>
                  <a:ext uri="{FF2B5EF4-FFF2-40B4-BE49-F238E27FC236}">
                    <a16:creationId xmlns="" xmlns:a16="http://schemas.microsoft.com/office/drawing/2014/main" id="{965C21AA-5060-4DB1-81A4-E838F42D84D0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4" name="Hexagon 63">
                <a:extLst>
                  <a:ext uri="{FF2B5EF4-FFF2-40B4-BE49-F238E27FC236}">
                    <a16:creationId xmlns="" xmlns:a16="http://schemas.microsoft.com/office/drawing/2014/main" id="{6C09F1F2-F1B5-4274-B464-D5B03F9A6158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5" name="Hexagon 64">
                <a:extLst>
                  <a:ext uri="{FF2B5EF4-FFF2-40B4-BE49-F238E27FC236}">
                    <a16:creationId xmlns="" xmlns:a16="http://schemas.microsoft.com/office/drawing/2014/main" id="{34C1716F-04E1-4C9C-9800-DE700F5AACA3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BC1409D6-3C59-422D-88BA-304A944A79E8}"/>
                </a:ext>
              </a:extLst>
            </p:cNvPr>
            <p:cNvGrpSpPr/>
            <p:nvPr/>
          </p:nvGrpSpPr>
          <p:grpSpPr>
            <a:xfrm>
              <a:off x="279977" y="1211068"/>
              <a:ext cx="1960165" cy="163944"/>
              <a:chOff x="279977" y="936729"/>
              <a:chExt cx="1960165" cy="163944"/>
            </a:xfrm>
          </p:grpSpPr>
          <p:sp>
            <p:nvSpPr>
              <p:cNvPr id="52" name="Hexagon 51">
                <a:extLst>
                  <a:ext uri="{FF2B5EF4-FFF2-40B4-BE49-F238E27FC236}">
                    <a16:creationId xmlns="" xmlns:a16="http://schemas.microsoft.com/office/drawing/2014/main" id="{1772F43D-0108-4BC9-8A38-B2B46ED03C04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3" name="Hexagon 52">
                <a:extLst>
                  <a:ext uri="{FF2B5EF4-FFF2-40B4-BE49-F238E27FC236}">
                    <a16:creationId xmlns="" xmlns:a16="http://schemas.microsoft.com/office/drawing/2014/main" id="{ED6139F8-E0B7-483D-8D30-0C9C9A967CBB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" name="Hexagon 53">
                <a:extLst>
                  <a:ext uri="{FF2B5EF4-FFF2-40B4-BE49-F238E27FC236}">
                    <a16:creationId xmlns="" xmlns:a16="http://schemas.microsoft.com/office/drawing/2014/main" id="{D11076DF-3683-4CC2-A918-8AF227FD7FB9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5" name="Hexagon 54">
                <a:extLst>
                  <a:ext uri="{FF2B5EF4-FFF2-40B4-BE49-F238E27FC236}">
                    <a16:creationId xmlns="" xmlns:a16="http://schemas.microsoft.com/office/drawing/2014/main" id="{370BC970-4C25-4C25-8397-089F8650B3B4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6" name="Hexagon 55">
                <a:extLst>
                  <a:ext uri="{FF2B5EF4-FFF2-40B4-BE49-F238E27FC236}">
                    <a16:creationId xmlns="" xmlns:a16="http://schemas.microsoft.com/office/drawing/2014/main" id="{3FCDFA58-3263-4B71-AE31-DB3344D37D38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7" name="Hexagon 56">
                <a:extLst>
                  <a:ext uri="{FF2B5EF4-FFF2-40B4-BE49-F238E27FC236}">
                    <a16:creationId xmlns="" xmlns:a16="http://schemas.microsoft.com/office/drawing/2014/main" id="{BC0DDEF2-3305-4784-9D46-82E1FCD3B34E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Hexagon 57">
                <a:extLst>
                  <a:ext uri="{FF2B5EF4-FFF2-40B4-BE49-F238E27FC236}">
                    <a16:creationId xmlns="" xmlns:a16="http://schemas.microsoft.com/office/drawing/2014/main" id="{BE1F4E78-97C4-46C0-9846-05FD11248B89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586A0C63-CD5D-4489-A7B0-177199ED3D70}"/>
                </a:ext>
              </a:extLst>
            </p:cNvPr>
            <p:cNvGrpSpPr/>
            <p:nvPr/>
          </p:nvGrpSpPr>
          <p:grpSpPr>
            <a:xfrm>
              <a:off x="279977" y="1485407"/>
              <a:ext cx="1960165" cy="163944"/>
              <a:chOff x="279977" y="936729"/>
              <a:chExt cx="1960165" cy="163944"/>
            </a:xfrm>
          </p:grpSpPr>
          <p:sp>
            <p:nvSpPr>
              <p:cNvPr id="45" name="Hexagon 44">
                <a:extLst>
                  <a:ext uri="{FF2B5EF4-FFF2-40B4-BE49-F238E27FC236}">
                    <a16:creationId xmlns="" xmlns:a16="http://schemas.microsoft.com/office/drawing/2014/main" id="{82A89E86-B524-476E-8C16-3B9BB511502D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6" name="Hexagon 45">
                <a:extLst>
                  <a:ext uri="{FF2B5EF4-FFF2-40B4-BE49-F238E27FC236}">
                    <a16:creationId xmlns="" xmlns:a16="http://schemas.microsoft.com/office/drawing/2014/main" id="{4D8C46A5-67F0-4AFF-8C2E-215203A43452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7" name="Hexagon 46">
                <a:extLst>
                  <a:ext uri="{FF2B5EF4-FFF2-40B4-BE49-F238E27FC236}">
                    <a16:creationId xmlns="" xmlns:a16="http://schemas.microsoft.com/office/drawing/2014/main" id="{11983115-8409-4904-BEED-439927317418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Hexagon 47">
                <a:extLst>
                  <a:ext uri="{FF2B5EF4-FFF2-40B4-BE49-F238E27FC236}">
                    <a16:creationId xmlns="" xmlns:a16="http://schemas.microsoft.com/office/drawing/2014/main" id="{9CED3BAB-0831-4829-99CF-CBDF75D1EA7A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" name="Hexagon 48">
                <a:extLst>
                  <a:ext uri="{FF2B5EF4-FFF2-40B4-BE49-F238E27FC236}">
                    <a16:creationId xmlns="" xmlns:a16="http://schemas.microsoft.com/office/drawing/2014/main" id="{B7648087-A2D9-4A2A-A51A-B5CEA2B291DB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0" name="Hexagon 49">
                <a:extLst>
                  <a:ext uri="{FF2B5EF4-FFF2-40B4-BE49-F238E27FC236}">
                    <a16:creationId xmlns="" xmlns:a16="http://schemas.microsoft.com/office/drawing/2014/main" id="{88737153-2F22-45C1-B522-5B387A2A1819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1" name="Hexagon 50">
                <a:extLst>
                  <a:ext uri="{FF2B5EF4-FFF2-40B4-BE49-F238E27FC236}">
                    <a16:creationId xmlns="" xmlns:a16="http://schemas.microsoft.com/office/drawing/2014/main" id="{2B345950-EEF3-4915-BDB0-1B6E03D41911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2B56D1FA-F4B0-4864-BAF4-66FC5C0F9285}"/>
                </a:ext>
              </a:extLst>
            </p:cNvPr>
            <p:cNvGrpSpPr/>
            <p:nvPr/>
          </p:nvGrpSpPr>
          <p:grpSpPr>
            <a:xfrm>
              <a:off x="279977" y="1759746"/>
              <a:ext cx="1960165" cy="163944"/>
              <a:chOff x="279977" y="936729"/>
              <a:chExt cx="1960165" cy="163944"/>
            </a:xfrm>
          </p:grpSpPr>
          <p:sp>
            <p:nvSpPr>
              <p:cNvPr id="38" name="Hexagon 37">
                <a:extLst>
                  <a:ext uri="{FF2B5EF4-FFF2-40B4-BE49-F238E27FC236}">
                    <a16:creationId xmlns="" xmlns:a16="http://schemas.microsoft.com/office/drawing/2014/main" id="{E60DE2D0-5995-4AAB-8BDB-E8E5045BB0C8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" name="Hexagon 38">
                <a:extLst>
                  <a:ext uri="{FF2B5EF4-FFF2-40B4-BE49-F238E27FC236}">
                    <a16:creationId xmlns="" xmlns:a16="http://schemas.microsoft.com/office/drawing/2014/main" id="{9CDC44D8-BEFE-4427-ABE9-97A818DF4DF9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Hexagon 39">
                <a:extLst>
                  <a:ext uri="{FF2B5EF4-FFF2-40B4-BE49-F238E27FC236}">
                    <a16:creationId xmlns="" xmlns:a16="http://schemas.microsoft.com/office/drawing/2014/main" id="{D2E011B9-1455-41CF-B7FF-9E047A818CED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1" name="Hexagon 40">
                <a:extLst>
                  <a:ext uri="{FF2B5EF4-FFF2-40B4-BE49-F238E27FC236}">
                    <a16:creationId xmlns="" xmlns:a16="http://schemas.microsoft.com/office/drawing/2014/main" id="{B25B6902-315F-4520-95E3-91095FF8E506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2" name="Hexagon 41">
                <a:extLst>
                  <a:ext uri="{FF2B5EF4-FFF2-40B4-BE49-F238E27FC236}">
                    <a16:creationId xmlns="" xmlns:a16="http://schemas.microsoft.com/office/drawing/2014/main" id="{6F89B4AB-B349-4738-806D-E7014A836B11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3" name="Hexagon 42">
                <a:extLst>
                  <a:ext uri="{FF2B5EF4-FFF2-40B4-BE49-F238E27FC236}">
                    <a16:creationId xmlns="" xmlns:a16="http://schemas.microsoft.com/office/drawing/2014/main" id="{9936EAE7-BCD1-468E-B910-CEE968C5AA40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4" name="Hexagon 43">
                <a:extLst>
                  <a:ext uri="{FF2B5EF4-FFF2-40B4-BE49-F238E27FC236}">
                    <a16:creationId xmlns="" xmlns:a16="http://schemas.microsoft.com/office/drawing/2014/main" id="{EA20E9E1-176A-4495-9691-3E03BDDAA355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45657F2F-5F65-4DE6-9AEA-37CAC39A1A7E}"/>
                </a:ext>
              </a:extLst>
            </p:cNvPr>
            <p:cNvGrpSpPr/>
            <p:nvPr/>
          </p:nvGrpSpPr>
          <p:grpSpPr>
            <a:xfrm>
              <a:off x="279977" y="2034085"/>
              <a:ext cx="1960165" cy="163944"/>
              <a:chOff x="279977" y="936729"/>
              <a:chExt cx="1960165" cy="163944"/>
            </a:xfrm>
          </p:grpSpPr>
          <p:sp>
            <p:nvSpPr>
              <p:cNvPr id="31" name="Hexagon 30">
                <a:extLst>
                  <a:ext uri="{FF2B5EF4-FFF2-40B4-BE49-F238E27FC236}">
                    <a16:creationId xmlns="" xmlns:a16="http://schemas.microsoft.com/office/drawing/2014/main" id="{EBE3AD57-ABFB-4830-87D3-54588E401EDF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2" name="Hexagon 31">
                <a:extLst>
                  <a:ext uri="{FF2B5EF4-FFF2-40B4-BE49-F238E27FC236}">
                    <a16:creationId xmlns="" xmlns:a16="http://schemas.microsoft.com/office/drawing/2014/main" id="{3C030998-AB45-4712-9A57-ECBF3E2DC47A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Hexagon 32">
                <a:extLst>
                  <a:ext uri="{FF2B5EF4-FFF2-40B4-BE49-F238E27FC236}">
                    <a16:creationId xmlns="" xmlns:a16="http://schemas.microsoft.com/office/drawing/2014/main" id="{B806B17F-F09C-4928-A775-CA18B0FA5F7C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Hexagon 33">
                <a:extLst>
                  <a:ext uri="{FF2B5EF4-FFF2-40B4-BE49-F238E27FC236}">
                    <a16:creationId xmlns="" xmlns:a16="http://schemas.microsoft.com/office/drawing/2014/main" id="{742DF42B-C621-4364-85D4-C2E66938B11E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Hexagon 34">
                <a:extLst>
                  <a:ext uri="{FF2B5EF4-FFF2-40B4-BE49-F238E27FC236}">
                    <a16:creationId xmlns="" xmlns:a16="http://schemas.microsoft.com/office/drawing/2014/main" id="{48DF3688-E990-4246-96A8-C7A4D65E7E3C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6" name="Hexagon 35">
                <a:extLst>
                  <a:ext uri="{FF2B5EF4-FFF2-40B4-BE49-F238E27FC236}">
                    <a16:creationId xmlns="" xmlns:a16="http://schemas.microsoft.com/office/drawing/2014/main" id="{41571B93-3762-4711-8229-4240CD0AB8A5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7" name="Hexagon 36">
                <a:extLst>
                  <a:ext uri="{FF2B5EF4-FFF2-40B4-BE49-F238E27FC236}">
                    <a16:creationId xmlns="" xmlns:a16="http://schemas.microsoft.com/office/drawing/2014/main" id="{1B267232-9274-4A6F-B59E-AC15153A198B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5BF228B9-23A9-4818-8829-5B6BF343A3A2}"/>
                </a:ext>
              </a:extLst>
            </p:cNvPr>
            <p:cNvGrpSpPr/>
            <p:nvPr/>
          </p:nvGrpSpPr>
          <p:grpSpPr>
            <a:xfrm>
              <a:off x="279977" y="2308424"/>
              <a:ext cx="1960165" cy="163944"/>
              <a:chOff x="279977" y="936729"/>
              <a:chExt cx="1960165" cy="163944"/>
            </a:xfrm>
          </p:grpSpPr>
          <p:sp>
            <p:nvSpPr>
              <p:cNvPr id="24" name="Hexagon 23">
                <a:extLst>
                  <a:ext uri="{FF2B5EF4-FFF2-40B4-BE49-F238E27FC236}">
                    <a16:creationId xmlns="" xmlns:a16="http://schemas.microsoft.com/office/drawing/2014/main" id="{125E2172-B34C-4FC1-88E9-7E8F3878EB1A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Hexagon 24">
                <a:extLst>
                  <a:ext uri="{FF2B5EF4-FFF2-40B4-BE49-F238E27FC236}">
                    <a16:creationId xmlns="" xmlns:a16="http://schemas.microsoft.com/office/drawing/2014/main" id="{8464C236-5D42-4B9F-8975-53C236DD7DB7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="" xmlns:a16="http://schemas.microsoft.com/office/drawing/2014/main" id="{6419B5C6-7694-48AC-B38D-2BD4F8DFC2F2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Hexagon 26">
                <a:extLst>
                  <a:ext uri="{FF2B5EF4-FFF2-40B4-BE49-F238E27FC236}">
                    <a16:creationId xmlns="" xmlns:a16="http://schemas.microsoft.com/office/drawing/2014/main" id="{94D30E1E-D0CC-4AD7-AD82-283D9E0F102B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Hexagon 27">
                <a:extLst>
                  <a:ext uri="{FF2B5EF4-FFF2-40B4-BE49-F238E27FC236}">
                    <a16:creationId xmlns="" xmlns:a16="http://schemas.microsoft.com/office/drawing/2014/main" id="{FAC3866D-95DF-47BC-B7A1-5BA6306DB32D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Hexagon 28">
                <a:extLst>
                  <a:ext uri="{FF2B5EF4-FFF2-40B4-BE49-F238E27FC236}">
                    <a16:creationId xmlns="" xmlns:a16="http://schemas.microsoft.com/office/drawing/2014/main" id="{DF4199F2-A2A8-486C-8C0A-BC3F534C4B7A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Hexagon 29">
                <a:extLst>
                  <a:ext uri="{FF2B5EF4-FFF2-40B4-BE49-F238E27FC236}">
                    <a16:creationId xmlns="" xmlns:a16="http://schemas.microsoft.com/office/drawing/2014/main" id="{895A1419-2A36-4C00-8795-654386A0550F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E5BB0D41-3310-4D92-AF12-ED1F7E41D4B0}"/>
                </a:ext>
              </a:extLst>
            </p:cNvPr>
            <p:cNvGrpSpPr/>
            <p:nvPr/>
          </p:nvGrpSpPr>
          <p:grpSpPr>
            <a:xfrm>
              <a:off x="279977" y="2582763"/>
              <a:ext cx="1960165" cy="163944"/>
              <a:chOff x="279977" y="936729"/>
              <a:chExt cx="1960165" cy="163944"/>
            </a:xfrm>
          </p:grpSpPr>
          <p:sp>
            <p:nvSpPr>
              <p:cNvPr id="17" name="Hexagon 16">
                <a:extLst>
                  <a:ext uri="{FF2B5EF4-FFF2-40B4-BE49-F238E27FC236}">
                    <a16:creationId xmlns="" xmlns:a16="http://schemas.microsoft.com/office/drawing/2014/main" id="{44C61048-32F2-4337-8B23-2A108388725E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8" name="Hexagon 17">
                <a:extLst>
                  <a:ext uri="{FF2B5EF4-FFF2-40B4-BE49-F238E27FC236}">
                    <a16:creationId xmlns="" xmlns:a16="http://schemas.microsoft.com/office/drawing/2014/main" id="{1AB56877-52EC-47B9-A01A-A31BDA16A875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="" xmlns:a16="http://schemas.microsoft.com/office/drawing/2014/main" id="{F1B00C8D-F19E-4CBF-8DA4-A9EAD5C0C697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0" name="Hexagon 19">
                <a:extLst>
                  <a:ext uri="{FF2B5EF4-FFF2-40B4-BE49-F238E27FC236}">
                    <a16:creationId xmlns="" xmlns:a16="http://schemas.microsoft.com/office/drawing/2014/main" id="{C6E7A5FE-F256-4999-B2A4-B74A57BA09D1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="" xmlns:a16="http://schemas.microsoft.com/office/drawing/2014/main" id="{B6001E29-4213-420A-9C9B-B254E4ADA5D0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Hexagon 21">
                <a:extLst>
                  <a:ext uri="{FF2B5EF4-FFF2-40B4-BE49-F238E27FC236}">
                    <a16:creationId xmlns="" xmlns:a16="http://schemas.microsoft.com/office/drawing/2014/main" id="{09939024-6FC4-4BE1-A398-B2472787ABB0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="" xmlns:a16="http://schemas.microsoft.com/office/drawing/2014/main" id="{E349BE4D-AD9D-47D2-8955-7A1BA17E074D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0C307B55-75CC-4EDD-89B9-DEBBEE8ECEE2}"/>
              </a:ext>
            </a:extLst>
          </p:cNvPr>
          <p:cNvSpPr/>
          <p:nvPr/>
        </p:nvSpPr>
        <p:spPr>
          <a:xfrm>
            <a:off x="457660" y="1173829"/>
            <a:ext cx="8276577" cy="55300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25400" dir="16680000" sx="105000" sy="105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Hexagon 6">
            <a:extLst>
              <a:ext uri="{FF2B5EF4-FFF2-40B4-BE49-F238E27FC236}">
                <a16:creationId xmlns="" xmlns:a16="http://schemas.microsoft.com/office/drawing/2014/main" id="{8ABBE9D3-678A-4A5C-815C-4EB7E7EE4F9F}"/>
              </a:ext>
            </a:extLst>
          </p:cNvPr>
          <p:cNvSpPr/>
          <p:nvPr/>
        </p:nvSpPr>
        <p:spPr>
          <a:xfrm rot="1807952">
            <a:off x="74422" y="109044"/>
            <a:ext cx="413749" cy="475573"/>
          </a:xfrm>
          <a:prstGeom prst="hexagon">
            <a:avLst>
              <a:gd name="adj" fmla="val 28967"/>
              <a:gd name="vf" fmla="val 115470"/>
            </a:avLst>
          </a:prstGeom>
          <a:noFill/>
          <a:ln w="190500">
            <a:solidFill>
              <a:srgbClr val="486A7A">
                <a:alpha val="5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Hexagon 66">
            <a:extLst>
              <a:ext uri="{FF2B5EF4-FFF2-40B4-BE49-F238E27FC236}">
                <a16:creationId xmlns="" xmlns:a16="http://schemas.microsoft.com/office/drawing/2014/main" id="{D95FFE73-4C5F-475C-B814-6836154D29A9}"/>
              </a:ext>
            </a:extLst>
          </p:cNvPr>
          <p:cNvSpPr/>
          <p:nvPr/>
        </p:nvSpPr>
        <p:spPr>
          <a:xfrm rot="1807952">
            <a:off x="3283158" y="-710186"/>
            <a:ext cx="1403286" cy="1612972"/>
          </a:xfrm>
          <a:prstGeom prst="hexagon">
            <a:avLst>
              <a:gd name="adj" fmla="val 28967"/>
              <a:gd name="vf" fmla="val 115470"/>
            </a:avLst>
          </a:prstGeom>
          <a:solidFill>
            <a:srgbClr val="486A7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C2ACB81D-29A5-42C3-ACB3-AA296B7B7248}"/>
              </a:ext>
            </a:extLst>
          </p:cNvPr>
          <p:cNvSpPr txBox="1"/>
          <p:nvPr/>
        </p:nvSpPr>
        <p:spPr>
          <a:xfrm>
            <a:off x="426515" y="1125680"/>
            <a:ext cx="82778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Outcome Measures: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Clinically significant CV Function improvement - &gt;50m on 6MWT and &gt;65m on Incremental walk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Stabilised weight &amp; BMI across all 3 tumour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Significant improvement for lower body strength (+5 on Sit to Stand test)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Increased sense of Wellbeing and Quality of life measured on validated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Patients returning for Post Op assessment and showing fitness was better than their baseline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sz="2000" b="1" dirty="0"/>
              <a:t>Full programme evaluation </a:t>
            </a:r>
            <a:r>
              <a:rPr lang="en-GB" sz="2000" b="1" dirty="0" smtClean="0"/>
              <a:t>and </a:t>
            </a:r>
            <a:r>
              <a:rPr lang="en-GB" sz="2000" b="1" dirty="0"/>
              <a:t>our data has </a:t>
            </a:r>
            <a:r>
              <a:rPr lang="en-GB" sz="2000" b="1" dirty="0" smtClean="0"/>
              <a:t>now been </a:t>
            </a:r>
            <a:r>
              <a:rPr lang="en-GB" sz="2000" b="1" dirty="0"/>
              <a:t>matched with hospital data to produce: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Length of Stay and Length of stay on critical or high care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Number of readmissions in 30 + 90 days post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Mortality</a:t>
            </a:r>
            <a:r>
              <a:rPr lang="en-GB" dirty="0"/>
              <a:t>: patient survival at 30 days, 90 days, 1 year and 2 years post-surgery.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b="1" dirty="0" smtClean="0"/>
              <a:t>Independent assessment of programme </a:t>
            </a:r>
            <a:r>
              <a:rPr lang="en-GB" sz="2000" b="1" dirty="0"/>
              <a:t>now completed (</a:t>
            </a:r>
            <a:r>
              <a:rPr lang="en-GB" sz="2000" b="1" dirty="0">
                <a:hlinkClick r:id="rId3"/>
              </a:rPr>
              <a:t>https://</a:t>
            </a:r>
            <a:r>
              <a:rPr lang="en-GB" sz="2000" b="1" dirty="0" smtClean="0">
                <a:hlinkClick r:id="rId3"/>
              </a:rPr>
              <a:t>www.scwcsu.nhs.uk/case-studies/evaluating-the-success-of-the-prehab4cancer-programme</a:t>
            </a:r>
            <a:r>
              <a:rPr lang="en-GB" sz="2000" b="1" dirty="0" smtClean="0"/>
              <a:t> ) </a:t>
            </a:r>
            <a:endParaRPr lang="en-GB" sz="2000" b="1" dirty="0"/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1FA9225A-3D47-4BC3-8C71-775A95CD8672}"/>
              </a:ext>
            </a:extLst>
          </p:cNvPr>
          <p:cNvGrpSpPr/>
          <p:nvPr/>
        </p:nvGrpSpPr>
        <p:grpSpPr>
          <a:xfrm>
            <a:off x="7659084" y="-74646"/>
            <a:ext cx="1400060" cy="1919352"/>
            <a:chOff x="841351" y="1732490"/>
            <a:chExt cx="4108121" cy="4828207"/>
          </a:xfrm>
        </p:grpSpPr>
        <p:pic>
          <p:nvPicPr>
            <p:cNvPr id="72" name="Picture 71" descr="A picture containing logo&#10;&#10;Description automatically generated">
              <a:extLst>
                <a:ext uri="{FF2B5EF4-FFF2-40B4-BE49-F238E27FC236}">
                  <a16:creationId xmlns="" xmlns:a16="http://schemas.microsoft.com/office/drawing/2014/main" id="{DB07F18E-EA2A-415E-88A8-7840E510F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770" y="5356319"/>
              <a:ext cx="2646563" cy="1204378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="" xmlns:a16="http://schemas.microsoft.com/office/drawing/2014/main" id="{391E07B7-4C0B-4F48-A5DF-1C4A44FC4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218" b="90342" l="8698" r="94361">
                          <a14:foregroundMark x1="17696" y1="9358" x2="17696" y2="9358"/>
                          <a14:foregroundMark x1="17696" y1="8698" x2="18656" y2="8698"/>
                          <a14:foregroundMark x1="9298" y1="15477" x2="9298" y2="15477"/>
                          <a14:foregroundMark x1="9298" y1="15477" x2="9298" y2="15477"/>
                          <a14:foregroundMark x1="9298" y1="15477" x2="9298" y2="15477"/>
                          <a14:foregroundMark x1="15777" y1="28734" x2="15777" y2="28734"/>
                          <a14:foregroundMark x1="16737" y1="29334" x2="16737" y2="29334"/>
                          <a14:foregroundMark x1="16737" y1="29334" x2="15777" y2="24835"/>
                          <a14:foregroundMark x1="15777" y1="24835" x2="15777" y2="24835"/>
                          <a14:foregroundMark x1="24775" y1="35813" x2="51230" y2="42651"/>
                          <a14:foregroundMark x1="51230" y1="42651" x2="64187" y2="41572"/>
                          <a14:foregroundMark x1="64187" y1="41572" x2="64487" y2="36773"/>
                          <a14:foregroundMark x1="64187" y1="36773" x2="32933" y2="32573"/>
                          <a14:foregroundMark x1="32933" y1="32573" x2="23695" y2="39952"/>
                          <a14:foregroundMark x1="23695" y1="39952" x2="42352" y2="39652"/>
                          <a14:foregroundMark x1="42352" y1="39652" x2="58968" y2="35153"/>
                          <a14:foregroundMark x1="65747" y1="38392" x2="58068" y2="52609"/>
                          <a14:foregroundMark x1="58068" y1="52609" x2="58668" y2="39952"/>
                          <a14:foregroundMark x1="58668" y1="39952" x2="41452" y2="46911"/>
                          <a14:foregroundMark x1="41452" y1="46911" x2="55069" y2="35633"/>
                          <a14:foregroundMark x1="55069" y1="35633" x2="39952" y2="46791"/>
                          <a14:foregroundMark x1="39952" y1="46791" x2="50210" y2="40312"/>
                          <a14:foregroundMark x1="50210" y1="40312" x2="36473" y2="47091"/>
                          <a14:foregroundMark x1="36473" y1="47091" x2="42891" y2="37013"/>
                          <a14:foregroundMark x1="42891" y1="37013" x2="29034" y2="43131"/>
                          <a14:foregroundMark x1="29034" y1="43131" x2="39292" y2="37612"/>
                          <a14:foregroundMark x1="39292" y1="37612" x2="24055" y2="46851"/>
                          <a14:foregroundMark x1="24055" y1="46851" x2="35573" y2="38572"/>
                          <a14:foregroundMark x1="35573" y1="38572" x2="48350" y2="37433"/>
                          <a14:foregroundMark x1="48350" y1="37433" x2="35753" y2="35393"/>
                          <a14:foregroundMark x1="35753" y1="35393" x2="47870" y2="32454"/>
                          <a14:foregroundMark x1="47870" y1="32454" x2="60588" y2="32993"/>
                          <a14:foregroundMark x1="60588" y1="32993" x2="29154" y2="33713"/>
                          <a14:foregroundMark x1="29154" y1="33713" x2="48590" y2="33233"/>
                          <a14:foregroundMark x1="48590" y1="33233" x2="62148" y2="36173"/>
                          <a14:foregroundMark x1="62148" y1="36173" x2="37253" y2="38692"/>
                          <a14:foregroundMark x1="37253" y1="38692" x2="52789" y2="36593"/>
                          <a14:foregroundMark x1="52789" y1="36593" x2="37493" y2="40972"/>
                          <a14:foregroundMark x1="37493" y1="40972" x2="50510" y2="42531"/>
                          <a14:foregroundMark x1="50510" y1="42531" x2="52549" y2="40972"/>
                          <a14:foregroundMark x1="52849" y1="40012" x2="87163" y2="43971"/>
                          <a14:foregroundMark x1="87163" y1="43971" x2="72525" y2="43611"/>
                          <a14:foregroundMark x1="72525" y1="43611" x2="62028" y2="37912"/>
                          <a14:foregroundMark x1="62028" y1="37912" x2="62567" y2="43851"/>
                          <a14:foregroundMark x1="69646" y1="45171" x2="66527" y2="62747"/>
                          <a14:foregroundMark x1="66527" y1="62747" x2="65507" y2="50090"/>
                          <a14:foregroundMark x1="65507" y1="50090" x2="61188" y2="61548"/>
                          <a14:foregroundMark x1="61188" y1="61548" x2="60768" y2="47870"/>
                          <a14:foregroundMark x1="60768" y1="47870" x2="50690" y2="53989"/>
                          <a14:foregroundMark x1="50690" y1="53989" x2="28014" y2="46791"/>
                          <a14:foregroundMark x1="28014" y1="46791" x2="40972" y2="45471"/>
                          <a14:foregroundMark x1="40972" y1="45471" x2="66107" y2="45471"/>
                          <a14:foregroundMark x1="66107" y1="45471" x2="41752" y2="48410"/>
                          <a14:foregroundMark x1="41752" y1="48410" x2="66767" y2="46431"/>
                          <a14:foregroundMark x1="66767" y1="46431" x2="67367" y2="46431"/>
                          <a14:foregroundMark x1="67367" y1="46431" x2="66407" y2="34853"/>
                          <a14:foregroundMark x1="66407" y1="34853" x2="62567" y2="35813"/>
                          <a14:foregroundMark x1="90942" y1="32573" x2="90942" y2="32573"/>
                          <a14:foregroundMark x1="90942" y1="32573" x2="90942" y2="32573"/>
                          <a14:foregroundMark x1="17397" y1="8398" x2="18656" y2="8398"/>
                          <a14:foregroundMark x1="73185" y1="48410" x2="61488" y2="46971"/>
                          <a14:foregroundMark x1="61488" y1="46971" x2="66767" y2="49370"/>
                          <a14:foregroundMark x1="94481" y1="33233" x2="94481" y2="36113"/>
                          <a14:foregroundMark x1="26395" y1="71626" x2="49790" y2="80864"/>
                          <a14:foregroundMark x1="49790" y1="80864" x2="44811" y2="78044"/>
                          <a14:foregroundMark x1="37732" y1="90342" x2="37732" y2="90342"/>
                          <a14:foregroundMark x1="8698" y1="16137" x2="8698" y2="161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351" y="1732490"/>
              <a:ext cx="4108121" cy="4108121"/>
            </a:xfrm>
            <a:prstGeom prst="rect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30A1A856-EE13-4D41-A563-47B1AD01E23C}"/>
              </a:ext>
            </a:extLst>
          </p:cNvPr>
          <p:cNvSpPr txBox="1"/>
          <p:nvPr/>
        </p:nvSpPr>
        <p:spPr>
          <a:xfrm>
            <a:off x="521718" y="299861"/>
            <a:ext cx="4269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486A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Figures</a:t>
            </a:r>
          </a:p>
        </p:txBody>
      </p:sp>
    </p:spTree>
    <p:extLst>
      <p:ext uri="{BB962C8B-B14F-4D97-AF65-F5344CB8AC3E}">
        <p14:creationId xmlns:p14="http://schemas.microsoft.com/office/powerpoint/2010/main" val="234111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xagon 11">
            <a:extLst>
              <a:ext uri="{FF2B5EF4-FFF2-40B4-BE49-F238E27FC236}">
                <a16:creationId xmlns="" xmlns:a16="http://schemas.microsoft.com/office/drawing/2014/main" id="{A96F5783-B25F-48CA-BE3C-F236B9827299}"/>
              </a:ext>
            </a:extLst>
          </p:cNvPr>
          <p:cNvSpPr/>
          <p:nvPr/>
        </p:nvSpPr>
        <p:spPr>
          <a:xfrm rot="1807952">
            <a:off x="2796383" y="5429730"/>
            <a:ext cx="403160" cy="463402"/>
          </a:xfrm>
          <a:prstGeom prst="hexagon">
            <a:avLst>
              <a:gd name="adj" fmla="val 28967"/>
              <a:gd name="vf" fmla="val 115470"/>
            </a:avLst>
          </a:prstGeom>
          <a:solidFill>
            <a:srgbClr val="486A7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C0839CF9-AB4E-4DEF-864A-8A1C32D6A853}"/>
              </a:ext>
            </a:extLst>
          </p:cNvPr>
          <p:cNvSpPr/>
          <p:nvPr/>
        </p:nvSpPr>
        <p:spPr>
          <a:xfrm rot="1807952">
            <a:off x="4887150" y="5084463"/>
            <a:ext cx="2117747" cy="2434192"/>
          </a:xfrm>
          <a:prstGeom prst="hexagon">
            <a:avLst>
              <a:gd name="adj" fmla="val 28967"/>
              <a:gd name="vf" fmla="val 115470"/>
            </a:avLst>
          </a:prstGeom>
          <a:solidFill>
            <a:srgbClr val="C7D31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E8D56437-17BB-45D4-830C-DFE1BBD1D79E}"/>
              </a:ext>
            </a:extLst>
          </p:cNvPr>
          <p:cNvSpPr/>
          <p:nvPr/>
        </p:nvSpPr>
        <p:spPr>
          <a:xfrm rot="1807952">
            <a:off x="6355206" y="101276"/>
            <a:ext cx="403160" cy="463402"/>
          </a:xfrm>
          <a:prstGeom prst="hexagon">
            <a:avLst>
              <a:gd name="adj" fmla="val 28967"/>
              <a:gd name="vf" fmla="val 115470"/>
            </a:avLst>
          </a:prstGeom>
          <a:solidFill>
            <a:srgbClr val="486A7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646D156-5778-4977-9022-A094A4E421E0}"/>
              </a:ext>
            </a:extLst>
          </p:cNvPr>
          <p:cNvGrpSpPr/>
          <p:nvPr/>
        </p:nvGrpSpPr>
        <p:grpSpPr>
          <a:xfrm>
            <a:off x="7410737" y="989126"/>
            <a:ext cx="1470124" cy="1809978"/>
            <a:chOff x="279977" y="936729"/>
            <a:chExt cx="1960165" cy="1809978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C4813834-7761-40F1-A950-0B1FB4F494CF}"/>
                </a:ext>
              </a:extLst>
            </p:cNvPr>
            <p:cNvGrpSpPr/>
            <p:nvPr/>
          </p:nvGrpSpPr>
          <p:grpSpPr>
            <a:xfrm>
              <a:off x="279977" y="936729"/>
              <a:ext cx="1960165" cy="163944"/>
              <a:chOff x="279977" y="936729"/>
              <a:chExt cx="1960165" cy="163944"/>
            </a:xfrm>
          </p:grpSpPr>
          <p:sp>
            <p:nvSpPr>
              <p:cNvPr id="64" name="Hexagon 63">
                <a:extLst>
                  <a:ext uri="{FF2B5EF4-FFF2-40B4-BE49-F238E27FC236}">
                    <a16:creationId xmlns="" xmlns:a16="http://schemas.microsoft.com/office/drawing/2014/main" id="{7AE4B649-031E-4D13-8DF4-E86A5558EC0A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5" name="Hexagon 64">
                <a:extLst>
                  <a:ext uri="{FF2B5EF4-FFF2-40B4-BE49-F238E27FC236}">
                    <a16:creationId xmlns="" xmlns:a16="http://schemas.microsoft.com/office/drawing/2014/main" id="{03186457-EED2-4845-AC95-3D9924EA4BC4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6" name="Hexagon 65">
                <a:extLst>
                  <a:ext uri="{FF2B5EF4-FFF2-40B4-BE49-F238E27FC236}">
                    <a16:creationId xmlns="" xmlns:a16="http://schemas.microsoft.com/office/drawing/2014/main" id="{C6A6B0C0-12C6-410C-976F-E8BB850571EE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7" name="Hexagon 66">
                <a:extLst>
                  <a:ext uri="{FF2B5EF4-FFF2-40B4-BE49-F238E27FC236}">
                    <a16:creationId xmlns="" xmlns:a16="http://schemas.microsoft.com/office/drawing/2014/main" id="{7AE3ADE5-CAB0-499B-8DC7-39E5A02D0CA1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8" name="Hexagon 67">
                <a:extLst>
                  <a:ext uri="{FF2B5EF4-FFF2-40B4-BE49-F238E27FC236}">
                    <a16:creationId xmlns="" xmlns:a16="http://schemas.microsoft.com/office/drawing/2014/main" id="{683D3DE0-CC42-47F8-A9DC-DA0E8256D952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9" name="Hexagon 68">
                <a:extLst>
                  <a:ext uri="{FF2B5EF4-FFF2-40B4-BE49-F238E27FC236}">
                    <a16:creationId xmlns="" xmlns:a16="http://schemas.microsoft.com/office/drawing/2014/main" id="{98B062D0-9921-4137-B47A-A843EC382340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0" name="Hexagon 69">
                <a:extLst>
                  <a:ext uri="{FF2B5EF4-FFF2-40B4-BE49-F238E27FC236}">
                    <a16:creationId xmlns="" xmlns:a16="http://schemas.microsoft.com/office/drawing/2014/main" id="{6EED444F-B23E-465C-9542-D803C8675E32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9E6A6A3B-9FC8-40B9-935F-14DF63137381}"/>
                </a:ext>
              </a:extLst>
            </p:cNvPr>
            <p:cNvGrpSpPr/>
            <p:nvPr/>
          </p:nvGrpSpPr>
          <p:grpSpPr>
            <a:xfrm>
              <a:off x="279977" y="1211068"/>
              <a:ext cx="1960165" cy="163944"/>
              <a:chOff x="279977" y="936729"/>
              <a:chExt cx="1960165" cy="163944"/>
            </a:xfrm>
          </p:grpSpPr>
          <p:sp>
            <p:nvSpPr>
              <p:cNvPr id="57" name="Hexagon 56">
                <a:extLst>
                  <a:ext uri="{FF2B5EF4-FFF2-40B4-BE49-F238E27FC236}">
                    <a16:creationId xmlns="" xmlns:a16="http://schemas.microsoft.com/office/drawing/2014/main" id="{7FF10ADE-CAAD-4574-824D-891F248FAB63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Hexagon 57">
                <a:extLst>
                  <a:ext uri="{FF2B5EF4-FFF2-40B4-BE49-F238E27FC236}">
                    <a16:creationId xmlns="" xmlns:a16="http://schemas.microsoft.com/office/drawing/2014/main" id="{56931ABA-5E38-46E0-9454-553AC5DBEE0C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9" name="Hexagon 58">
                <a:extLst>
                  <a:ext uri="{FF2B5EF4-FFF2-40B4-BE49-F238E27FC236}">
                    <a16:creationId xmlns="" xmlns:a16="http://schemas.microsoft.com/office/drawing/2014/main" id="{4B1791D8-288D-4D04-BE03-8712A788F4A1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0" name="Hexagon 59">
                <a:extLst>
                  <a:ext uri="{FF2B5EF4-FFF2-40B4-BE49-F238E27FC236}">
                    <a16:creationId xmlns="" xmlns:a16="http://schemas.microsoft.com/office/drawing/2014/main" id="{B086927C-8006-4936-AFA4-298A22FEB396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1" name="Hexagon 60">
                <a:extLst>
                  <a:ext uri="{FF2B5EF4-FFF2-40B4-BE49-F238E27FC236}">
                    <a16:creationId xmlns="" xmlns:a16="http://schemas.microsoft.com/office/drawing/2014/main" id="{6285D2B3-FF05-4A8E-A9E5-123355CB40AD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2" name="Hexagon 61">
                <a:extLst>
                  <a:ext uri="{FF2B5EF4-FFF2-40B4-BE49-F238E27FC236}">
                    <a16:creationId xmlns="" xmlns:a16="http://schemas.microsoft.com/office/drawing/2014/main" id="{9E9D9C26-7751-487A-9391-5E5C29388226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Hexagon 62">
                <a:extLst>
                  <a:ext uri="{FF2B5EF4-FFF2-40B4-BE49-F238E27FC236}">
                    <a16:creationId xmlns="" xmlns:a16="http://schemas.microsoft.com/office/drawing/2014/main" id="{65C397FB-0C25-4089-8245-E795333D9B0F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80AA9B1D-0BFE-494A-93C8-75969F839123}"/>
                </a:ext>
              </a:extLst>
            </p:cNvPr>
            <p:cNvGrpSpPr/>
            <p:nvPr/>
          </p:nvGrpSpPr>
          <p:grpSpPr>
            <a:xfrm>
              <a:off x="279977" y="1485407"/>
              <a:ext cx="1960165" cy="163944"/>
              <a:chOff x="279977" y="936729"/>
              <a:chExt cx="1960165" cy="163944"/>
            </a:xfrm>
          </p:grpSpPr>
          <p:sp>
            <p:nvSpPr>
              <p:cNvPr id="50" name="Hexagon 49">
                <a:extLst>
                  <a:ext uri="{FF2B5EF4-FFF2-40B4-BE49-F238E27FC236}">
                    <a16:creationId xmlns="" xmlns:a16="http://schemas.microsoft.com/office/drawing/2014/main" id="{55CF820D-2557-433E-BACD-4778066EF199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1" name="Hexagon 50">
                <a:extLst>
                  <a:ext uri="{FF2B5EF4-FFF2-40B4-BE49-F238E27FC236}">
                    <a16:creationId xmlns="" xmlns:a16="http://schemas.microsoft.com/office/drawing/2014/main" id="{EC250D08-9E36-4E13-8348-754FAD899617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2" name="Hexagon 51">
                <a:extLst>
                  <a:ext uri="{FF2B5EF4-FFF2-40B4-BE49-F238E27FC236}">
                    <a16:creationId xmlns="" xmlns:a16="http://schemas.microsoft.com/office/drawing/2014/main" id="{91CD5DF7-D105-444D-8725-BAD61F755B70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3" name="Hexagon 52">
                <a:extLst>
                  <a:ext uri="{FF2B5EF4-FFF2-40B4-BE49-F238E27FC236}">
                    <a16:creationId xmlns="" xmlns:a16="http://schemas.microsoft.com/office/drawing/2014/main" id="{E3EE692E-6F9B-4D01-89C4-818087B89294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" name="Hexagon 53">
                <a:extLst>
                  <a:ext uri="{FF2B5EF4-FFF2-40B4-BE49-F238E27FC236}">
                    <a16:creationId xmlns="" xmlns:a16="http://schemas.microsoft.com/office/drawing/2014/main" id="{DC675578-38C1-40B2-B619-2447DC248934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5" name="Hexagon 54">
                <a:extLst>
                  <a:ext uri="{FF2B5EF4-FFF2-40B4-BE49-F238E27FC236}">
                    <a16:creationId xmlns="" xmlns:a16="http://schemas.microsoft.com/office/drawing/2014/main" id="{BF6D8AF7-3B79-4A42-9955-286C7F5B7AC4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6" name="Hexagon 55">
                <a:extLst>
                  <a:ext uri="{FF2B5EF4-FFF2-40B4-BE49-F238E27FC236}">
                    <a16:creationId xmlns="" xmlns:a16="http://schemas.microsoft.com/office/drawing/2014/main" id="{CE000C97-5A26-46B6-8CFE-0BAA05A6EFC4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31CA099D-174E-4CCF-8E00-BC77E1CF76E7}"/>
                </a:ext>
              </a:extLst>
            </p:cNvPr>
            <p:cNvGrpSpPr/>
            <p:nvPr/>
          </p:nvGrpSpPr>
          <p:grpSpPr>
            <a:xfrm>
              <a:off x="279977" y="1759746"/>
              <a:ext cx="1960165" cy="163944"/>
              <a:chOff x="279977" y="936729"/>
              <a:chExt cx="1960165" cy="163944"/>
            </a:xfrm>
          </p:grpSpPr>
          <p:sp>
            <p:nvSpPr>
              <p:cNvPr id="43" name="Hexagon 42">
                <a:extLst>
                  <a:ext uri="{FF2B5EF4-FFF2-40B4-BE49-F238E27FC236}">
                    <a16:creationId xmlns="" xmlns:a16="http://schemas.microsoft.com/office/drawing/2014/main" id="{DE9899D2-6757-487F-A831-45B8C923D7B4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4" name="Hexagon 43">
                <a:extLst>
                  <a:ext uri="{FF2B5EF4-FFF2-40B4-BE49-F238E27FC236}">
                    <a16:creationId xmlns="" xmlns:a16="http://schemas.microsoft.com/office/drawing/2014/main" id="{D84843D6-6DB1-4B12-B6AD-B760EB6C783C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5" name="Hexagon 44">
                <a:extLst>
                  <a:ext uri="{FF2B5EF4-FFF2-40B4-BE49-F238E27FC236}">
                    <a16:creationId xmlns="" xmlns:a16="http://schemas.microsoft.com/office/drawing/2014/main" id="{F131778E-4512-4B27-B524-EC0E41CEAE07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6" name="Hexagon 45">
                <a:extLst>
                  <a:ext uri="{FF2B5EF4-FFF2-40B4-BE49-F238E27FC236}">
                    <a16:creationId xmlns="" xmlns:a16="http://schemas.microsoft.com/office/drawing/2014/main" id="{FD61FAE5-35AA-4C87-95AF-A857AF6F913F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7" name="Hexagon 46">
                <a:extLst>
                  <a:ext uri="{FF2B5EF4-FFF2-40B4-BE49-F238E27FC236}">
                    <a16:creationId xmlns="" xmlns:a16="http://schemas.microsoft.com/office/drawing/2014/main" id="{13F7F1A3-2815-4181-AFF5-D435A635BB9C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Hexagon 47">
                <a:extLst>
                  <a:ext uri="{FF2B5EF4-FFF2-40B4-BE49-F238E27FC236}">
                    <a16:creationId xmlns="" xmlns:a16="http://schemas.microsoft.com/office/drawing/2014/main" id="{58AFB52D-95B7-4025-9913-CA8C273BC79F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" name="Hexagon 48">
                <a:extLst>
                  <a:ext uri="{FF2B5EF4-FFF2-40B4-BE49-F238E27FC236}">
                    <a16:creationId xmlns="" xmlns:a16="http://schemas.microsoft.com/office/drawing/2014/main" id="{2BF9309A-F7AE-4222-8B65-6BA3A78EC8AF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608A6AF9-EF67-4A85-B4D3-605272E1EFE7}"/>
                </a:ext>
              </a:extLst>
            </p:cNvPr>
            <p:cNvGrpSpPr/>
            <p:nvPr/>
          </p:nvGrpSpPr>
          <p:grpSpPr>
            <a:xfrm>
              <a:off x="279977" y="2034085"/>
              <a:ext cx="1960165" cy="163944"/>
              <a:chOff x="279977" y="936729"/>
              <a:chExt cx="1960165" cy="163944"/>
            </a:xfrm>
          </p:grpSpPr>
          <p:sp>
            <p:nvSpPr>
              <p:cNvPr id="36" name="Hexagon 35">
                <a:extLst>
                  <a:ext uri="{FF2B5EF4-FFF2-40B4-BE49-F238E27FC236}">
                    <a16:creationId xmlns="" xmlns:a16="http://schemas.microsoft.com/office/drawing/2014/main" id="{8C3342BD-8586-4077-A1DB-1B3D9BE9D696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7" name="Hexagon 36">
                <a:extLst>
                  <a:ext uri="{FF2B5EF4-FFF2-40B4-BE49-F238E27FC236}">
                    <a16:creationId xmlns="" xmlns:a16="http://schemas.microsoft.com/office/drawing/2014/main" id="{2B35E97A-2EF7-4DD9-B50B-4311BA598C4A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8" name="Hexagon 37">
                <a:extLst>
                  <a:ext uri="{FF2B5EF4-FFF2-40B4-BE49-F238E27FC236}">
                    <a16:creationId xmlns="" xmlns:a16="http://schemas.microsoft.com/office/drawing/2014/main" id="{BABF7ACB-E607-424D-8DE5-1197949A6632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" name="Hexagon 38">
                <a:extLst>
                  <a:ext uri="{FF2B5EF4-FFF2-40B4-BE49-F238E27FC236}">
                    <a16:creationId xmlns="" xmlns:a16="http://schemas.microsoft.com/office/drawing/2014/main" id="{E5044D9F-2416-4A88-B1F7-785AEDC84DA7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Hexagon 39">
                <a:extLst>
                  <a:ext uri="{FF2B5EF4-FFF2-40B4-BE49-F238E27FC236}">
                    <a16:creationId xmlns="" xmlns:a16="http://schemas.microsoft.com/office/drawing/2014/main" id="{4CEF310A-96BB-4CC0-BFA4-66EBA3687D75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1" name="Hexagon 40">
                <a:extLst>
                  <a:ext uri="{FF2B5EF4-FFF2-40B4-BE49-F238E27FC236}">
                    <a16:creationId xmlns="" xmlns:a16="http://schemas.microsoft.com/office/drawing/2014/main" id="{8D6F61A8-EF88-46D2-8E7B-3A039EC3C16E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2" name="Hexagon 41">
                <a:extLst>
                  <a:ext uri="{FF2B5EF4-FFF2-40B4-BE49-F238E27FC236}">
                    <a16:creationId xmlns="" xmlns:a16="http://schemas.microsoft.com/office/drawing/2014/main" id="{3275CE8E-68FB-4598-B1DD-622B70CCC676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575C9680-3BDD-486D-B936-5A2B700B1139}"/>
                </a:ext>
              </a:extLst>
            </p:cNvPr>
            <p:cNvGrpSpPr/>
            <p:nvPr/>
          </p:nvGrpSpPr>
          <p:grpSpPr>
            <a:xfrm>
              <a:off x="279977" y="2308424"/>
              <a:ext cx="1960165" cy="163944"/>
              <a:chOff x="279977" y="936729"/>
              <a:chExt cx="1960165" cy="163944"/>
            </a:xfrm>
          </p:grpSpPr>
          <p:sp>
            <p:nvSpPr>
              <p:cNvPr id="29" name="Hexagon 28">
                <a:extLst>
                  <a:ext uri="{FF2B5EF4-FFF2-40B4-BE49-F238E27FC236}">
                    <a16:creationId xmlns="" xmlns:a16="http://schemas.microsoft.com/office/drawing/2014/main" id="{D2F4E254-1E8D-4817-8A90-2AC75B0805BD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Hexagon 29">
                <a:extLst>
                  <a:ext uri="{FF2B5EF4-FFF2-40B4-BE49-F238E27FC236}">
                    <a16:creationId xmlns="" xmlns:a16="http://schemas.microsoft.com/office/drawing/2014/main" id="{D45562A4-610C-447E-AFAD-D0E95D7172F3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1" name="Hexagon 30">
                <a:extLst>
                  <a:ext uri="{FF2B5EF4-FFF2-40B4-BE49-F238E27FC236}">
                    <a16:creationId xmlns="" xmlns:a16="http://schemas.microsoft.com/office/drawing/2014/main" id="{7C8E725C-D297-4FA5-9CD0-740956F5F14D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2" name="Hexagon 31">
                <a:extLst>
                  <a:ext uri="{FF2B5EF4-FFF2-40B4-BE49-F238E27FC236}">
                    <a16:creationId xmlns="" xmlns:a16="http://schemas.microsoft.com/office/drawing/2014/main" id="{39C6A1B8-0D34-4895-B6D9-73B60158D33C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Hexagon 32">
                <a:extLst>
                  <a:ext uri="{FF2B5EF4-FFF2-40B4-BE49-F238E27FC236}">
                    <a16:creationId xmlns="" xmlns:a16="http://schemas.microsoft.com/office/drawing/2014/main" id="{5F5C0A77-5054-4CB5-8816-BE515FD3E790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Hexagon 33">
                <a:extLst>
                  <a:ext uri="{FF2B5EF4-FFF2-40B4-BE49-F238E27FC236}">
                    <a16:creationId xmlns="" xmlns:a16="http://schemas.microsoft.com/office/drawing/2014/main" id="{D4FCBCCA-0C34-4F8C-A6FB-E823E048DCFE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Hexagon 34">
                <a:extLst>
                  <a:ext uri="{FF2B5EF4-FFF2-40B4-BE49-F238E27FC236}">
                    <a16:creationId xmlns="" xmlns:a16="http://schemas.microsoft.com/office/drawing/2014/main" id="{96393D46-C278-428D-B9C5-B9E6F6416E6D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DB292315-8AFC-4B04-8872-73878D6223D5}"/>
                </a:ext>
              </a:extLst>
            </p:cNvPr>
            <p:cNvGrpSpPr/>
            <p:nvPr/>
          </p:nvGrpSpPr>
          <p:grpSpPr>
            <a:xfrm>
              <a:off x="279977" y="2582763"/>
              <a:ext cx="1960165" cy="163944"/>
              <a:chOff x="279977" y="936729"/>
              <a:chExt cx="1960165" cy="163944"/>
            </a:xfrm>
          </p:grpSpPr>
          <p:sp>
            <p:nvSpPr>
              <p:cNvPr id="22" name="Hexagon 21">
                <a:extLst>
                  <a:ext uri="{FF2B5EF4-FFF2-40B4-BE49-F238E27FC236}">
                    <a16:creationId xmlns="" xmlns:a16="http://schemas.microsoft.com/office/drawing/2014/main" id="{D60A5D5F-3357-49DF-9F4C-C9C71E65D78B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="" xmlns:a16="http://schemas.microsoft.com/office/drawing/2014/main" id="{223425F5-26C5-4831-8A0C-693698C0D95D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Hexagon 23">
                <a:extLst>
                  <a:ext uri="{FF2B5EF4-FFF2-40B4-BE49-F238E27FC236}">
                    <a16:creationId xmlns="" xmlns:a16="http://schemas.microsoft.com/office/drawing/2014/main" id="{E4A025DA-87E5-47BA-B6E5-2FDF23EF71E6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Hexagon 24">
                <a:extLst>
                  <a:ext uri="{FF2B5EF4-FFF2-40B4-BE49-F238E27FC236}">
                    <a16:creationId xmlns="" xmlns:a16="http://schemas.microsoft.com/office/drawing/2014/main" id="{3B317BA9-CCC0-4FE1-AFD2-1A3774EC9A5F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="" xmlns:a16="http://schemas.microsoft.com/office/drawing/2014/main" id="{BC6979B8-EA08-4C0E-AE09-32E29174FC0C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Hexagon 26">
                <a:extLst>
                  <a:ext uri="{FF2B5EF4-FFF2-40B4-BE49-F238E27FC236}">
                    <a16:creationId xmlns="" xmlns:a16="http://schemas.microsoft.com/office/drawing/2014/main" id="{82C083BA-88C0-44F5-B401-E0E2211D589E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Hexagon 27">
                <a:extLst>
                  <a:ext uri="{FF2B5EF4-FFF2-40B4-BE49-F238E27FC236}">
                    <a16:creationId xmlns="" xmlns:a16="http://schemas.microsoft.com/office/drawing/2014/main" id="{BACB82DB-E952-4664-8F7D-54D91EE35320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5FCBF362-CC77-4C33-8CB5-2461B846B353}"/>
              </a:ext>
            </a:extLst>
          </p:cNvPr>
          <p:cNvSpPr txBox="1"/>
          <p:nvPr/>
        </p:nvSpPr>
        <p:spPr>
          <a:xfrm>
            <a:off x="5193312" y="2579678"/>
            <a:ext cx="30809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486A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7" name="Graphic 76">
            <a:extLst>
              <a:ext uri="{FF2B5EF4-FFF2-40B4-BE49-F238E27FC236}">
                <a16:creationId xmlns="" xmlns:a16="http://schemas.microsoft.com/office/drawing/2014/main" id="{140EF5D4-B713-419D-A217-82C9DB28B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298" y="6155181"/>
            <a:ext cx="184264" cy="245685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54779AB4-3887-4F7A-B0C1-91C02DC2DBAB}"/>
              </a:ext>
            </a:extLst>
          </p:cNvPr>
          <p:cNvSpPr txBox="1"/>
          <p:nvPr/>
        </p:nvSpPr>
        <p:spPr>
          <a:xfrm>
            <a:off x="652267" y="6130707"/>
            <a:ext cx="22622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000" b="1" dirty="0">
                <a:solidFill>
                  <a:srgbClr val="486A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@GM_Cancer   </a:t>
            </a:r>
            <a:r>
              <a:rPr lang="en-GB" sz="1000" dirty="0">
                <a:solidFill>
                  <a:srgbClr val="486A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 #VCW2021</a:t>
            </a:r>
            <a:endParaRPr lang="en-GB" sz="700" dirty="0">
              <a:solidFill>
                <a:srgbClr val="486A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28B2FE3F-0EFD-4867-AE15-75872E566B93}"/>
              </a:ext>
            </a:extLst>
          </p:cNvPr>
          <p:cNvGraphicFramePr>
            <a:graphicFrameLocks noGrp="1"/>
          </p:cNvGraphicFramePr>
          <p:nvPr/>
        </p:nvGraphicFramePr>
        <p:xfrm>
          <a:off x="612562" y="1010938"/>
          <a:ext cx="3289404" cy="19398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1508">
                  <a:extLst>
                    <a:ext uri="{9D8B030D-6E8A-4147-A177-3AD203B41FA5}">
                      <a16:colId xmlns="" xmlns:a16="http://schemas.microsoft.com/office/drawing/2014/main" val="2356595994"/>
                    </a:ext>
                  </a:extLst>
                </a:gridCol>
                <a:gridCol w="624111">
                  <a:extLst>
                    <a:ext uri="{9D8B030D-6E8A-4147-A177-3AD203B41FA5}">
                      <a16:colId xmlns="" xmlns:a16="http://schemas.microsoft.com/office/drawing/2014/main" val="3010988755"/>
                    </a:ext>
                  </a:extLst>
                </a:gridCol>
                <a:gridCol w="593631">
                  <a:extLst>
                    <a:ext uri="{9D8B030D-6E8A-4147-A177-3AD203B41FA5}">
                      <a16:colId xmlns="" xmlns:a16="http://schemas.microsoft.com/office/drawing/2014/main" val="2047508556"/>
                    </a:ext>
                  </a:extLst>
                </a:gridCol>
                <a:gridCol w="590245">
                  <a:extLst>
                    <a:ext uri="{9D8B030D-6E8A-4147-A177-3AD203B41FA5}">
                      <a16:colId xmlns="" xmlns:a16="http://schemas.microsoft.com/office/drawing/2014/main" val="1446437838"/>
                    </a:ext>
                  </a:extLst>
                </a:gridCol>
                <a:gridCol w="689909">
                  <a:extLst>
                    <a:ext uri="{9D8B030D-6E8A-4147-A177-3AD203B41FA5}">
                      <a16:colId xmlns="" xmlns:a16="http://schemas.microsoft.com/office/drawing/2014/main" val="1076806575"/>
                    </a:ext>
                  </a:extLst>
                </a:gridCol>
              </a:tblGrid>
              <a:tr h="387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effectLst/>
                        </a:rPr>
                        <a:t> Colorectal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Baseline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Preop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Post Op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Completion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195868351"/>
                  </a:ext>
                </a:extLst>
              </a:tr>
              <a:tr h="387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Weight (kg)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83.3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84.6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77.8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77.4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549642347"/>
                  </a:ext>
                </a:extLst>
              </a:tr>
              <a:tr h="387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Leg Strength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24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31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27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39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4118942871"/>
                  </a:ext>
                </a:extLst>
              </a:tr>
              <a:tr h="387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Self Efficacy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67.6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75.8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effectLst/>
                        </a:rPr>
                        <a:t>73.5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75.2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703510488"/>
                  </a:ext>
                </a:extLst>
              </a:tr>
              <a:tr h="387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effectLst/>
                        </a:rPr>
                        <a:t>WHODDAS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3.5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2.7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3.6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effectLst/>
                        </a:rPr>
                        <a:t>1.9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4124851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7004B1F-5531-4F43-B26F-40BB4F3FBD90}"/>
              </a:ext>
            </a:extLst>
          </p:cNvPr>
          <p:cNvGraphicFramePr>
            <a:graphicFrameLocks noGrp="1"/>
          </p:cNvGraphicFramePr>
          <p:nvPr/>
        </p:nvGraphicFramePr>
        <p:xfrm>
          <a:off x="612562" y="3426703"/>
          <a:ext cx="3289404" cy="17771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1508">
                  <a:extLst>
                    <a:ext uri="{9D8B030D-6E8A-4147-A177-3AD203B41FA5}">
                      <a16:colId xmlns="" xmlns:a16="http://schemas.microsoft.com/office/drawing/2014/main" val="2654308499"/>
                    </a:ext>
                  </a:extLst>
                </a:gridCol>
                <a:gridCol w="624111">
                  <a:extLst>
                    <a:ext uri="{9D8B030D-6E8A-4147-A177-3AD203B41FA5}">
                      <a16:colId xmlns="" xmlns:a16="http://schemas.microsoft.com/office/drawing/2014/main" val="3595444149"/>
                    </a:ext>
                  </a:extLst>
                </a:gridCol>
                <a:gridCol w="593631">
                  <a:extLst>
                    <a:ext uri="{9D8B030D-6E8A-4147-A177-3AD203B41FA5}">
                      <a16:colId xmlns="" xmlns:a16="http://schemas.microsoft.com/office/drawing/2014/main" val="2487746707"/>
                    </a:ext>
                  </a:extLst>
                </a:gridCol>
                <a:gridCol w="590245">
                  <a:extLst>
                    <a:ext uri="{9D8B030D-6E8A-4147-A177-3AD203B41FA5}">
                      <a16:colId xmlns="" xmlns:a16="http://schemas.microsoft.com/office/drawing/2014/main" val="4223061018"/>
                    </a:ext>
                  </a:extLst>
                </a:gridCol>
                <a:gridCol w="689909">
                  <a:extLst>
                    <a:ext uri="{9D8B030D-6E8A-4147-A177-3AD203B41FA5}">
                      <a16:colId xmlns="" xmlns:a16="http://schemas.microsoft.com/office/drawing/2014/main" val="1813678213"/>
                    </a:ext>
                  </a:extLst>
                </a:gridCol>
              </a:tblGrid>
              <a:tr h="3102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effectLst/>
                        </a:rPr>
                        <a:t> Lung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Baseline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Preop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Post Op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Completion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944412902"/>
                  </a:ext>
                </a:extLst>
              </a:tr>
              <a:tr h="3102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Weight (kg)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72.8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71.5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70.8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74.8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751659137"/>
                  </a:ext>
                </a:extLst>
              </a:tr>
              <a:tr h="3102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Leg Strength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22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27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26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616917126"/>
                  </a:ext>
                </a:extLst>
              </a:tr>
              <a:tr h="3102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Self Efficacy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67.5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73.3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69.4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70.4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770713546"/>
                  </a:ext>
                </a:extLst>
              </a:tr>
              <a:tr h="3102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WHODDAS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5.5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4.0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6.2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effectLst/>
                        </a:rPr>
                        <a:t>2.6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65451157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F3E149C5-379E-4F72-9F26-FCF1B72FB7CE}"/>
              </a:ext>
            </a:extLst>
          </p:cNvPr>
          <p:cNvGraphicFramePr>
            <a:graphicFrameLocks noGrp="1"/>
          </p:cNvGraphicFramePr>
          <p:nvPr/>
        </p:nvGraphicFramePr>
        <p:xfrm>
          <a:off x="4639333" y="1015360"/>
          <a:ext cx="2714252" cy="19398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6450">
                  <a:extLst>
                    <a:ext uri="{9D8B030D-6E8A-4147-A177-3AD203B41FA5}">
                      <a16:colId xmlns="" xmlns:a16="http://schemas.microsoft.com/office/drawing/2014/main" val="2905033952"/>
                    </a:ext>
                  </a:extLst>
                </a:gridCol>
                <a:gridCol w="651663">
                  <a:extLst>
                    <a:ext uri="{9D8B030D-6E8A-4147-A177-3AD203B41FA5}">
                      <a16:colId xmlns="" xmlns:a16="http://schemas.microsoft.com/office/drawing/2014/main" val="39311893"/>
                    </a:ext>
                  </a:extLst>
                </a:gridCol>
                <a:gridCol w="619838">
                  <a:extLst>
                    <a:ext uri="{9D8B030D-6E8A-4147-A177-3AD203B41FA5}">
                      <a16:colId xmlns="" xmlns:a16="http://schemas.microsoft.com/office/drawing/2014/main" val="445475106"/>
                    </a:ext>
                  </a:extLst>
                </a:gridCol>
                <a:gridCol w="616301">
                  <a:extLst>
                    <a:ext uri="{9D8B030D-6E8A-4147-A177-3AD203B41FA5}">
                      <a16:colId xmlns="" xmlns:a16="http://schemas.microsoft.com/office/drawing/2014/main" val="596601954"/>
                    </a:ext>
                  </a:extLst>
                </a:gridCol>
              </a:tblGrid>
              <a:tr h="387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effectLst/>
                        </a:rPr>
                        <a:t> Upper GI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Baseline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Preop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Post Op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439848724"/>
                  </a:ext>
                </a:extLst>
              </a:tr>
              <a:tr h="387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Weight (kg)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80.2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76.5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67.1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303526686"/>
                  </a:ext>
                </a:extLst>
              </a:tr>
              <a:tr h="387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Leg Strength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27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28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22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99204161"/>
                  </a:ext>
                </a:extLst>
              </a:tr>
              <a:tr h="387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Self Efficacy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70.2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74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68.5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679207122"/>
                  </a:ext>
                </a:extLst>
              </a:tr>
              <a:tr h="387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WHODDAS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3.9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</a:rPr>
                        <a:t>2.1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effectLst/>
                        </a:rPr>
                        <a:t>6.5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003267124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1FA9225A-3D47-4BC3-8C71-775A95CD8672}"/>
              </a:ext>
            </a:extLst>
          </p:cNvPr>
          <p:cNvGrpSpPr/>
          <p:nvPr/>
        </p:nvGrpSpPr>
        <p:grpSpPr>
          <a:xfrm>
            <a:off x="7659084" y="-74646"/>
            <a:ext cx="1400060" cy="1919352"/>
            <a:chOff x="841351" y="1732490"/>
            <a:chExt cx="4108121" cy="4828207"/>
          </a:xfrm>
        </p:grpSpPr>
        <p:pic>
          <p:nvPicPr>
            <p:cNvPr id="73" name="Picture 72" descr="A picture containing logo&#10;&#10;Description automatically generated">
              <a:extLst>
                <a:ext uri="{FF2B5EF4-FFF2-40B4-BE49-F238E27FC236}">
                  <a16:creationId xmlns="" xmlns:a16="http://schemas.microsoft.com/office/drawing/2014/main" id="{DB07F18E-EA2A-415E-88A8-7840E510F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770" y="5356319"/>
              <a:ext cx="2646563" cy="1204378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="" xmlns:a16="http://schemas.microsoft.com/office/drawing/2014/main" id="{391E07B7-4C0B-4F48-A5DF-1C4A44FC4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218" b="90342" l="8698" r="94361">
                          <a14:foregroundMark x1="17696" y1="9358" x2="17696" y2="9358"/>
                          <a14:foregroundMark x1="17696" y1="8698" x2="18656" y2="8698"/>
                          <a14:foregroundMark x1="9298" y1="15477" x2="9298" y2="15477"/>
                          <a14:foregroundMark x1="9298" y1="15477" x2="9298" y2="15477"/>
                          <a14:foregroundMark x1="9298" y1="15477" x2="9298" y2="15477"/>
                          <a14:foregroundMark x1="15777" y1="28734" x2="15777" y2="28734"/>
                          <a14:foregroundMark x1="16737" y1="29334" x2="16737" y2="29334"/>
                          <a14:foregroundMark x1="16737" y1="29334" x2="15777" y2="24835"/>
                          <a14:foregroundMark x1="15777" y1="24835" x2="15777" y2="24835"/>
                          <a14:foregroundMark x1="24775" y1="35813" x2="51230" y2="42651"/>
                          <a14:foregroundMark x1="51230" y1="42651" x2="64187" y2="41572"/>
                          <a14:foregroundMark x1="64187" y1="41572" x2="64487" y2="36773"/>
                          <a14:foregroundMark x1="64187" y1="36773" x2="32933" y2="32573"/>
                          <a14:foregroundMark x1="32933" y1="32573" x2="23695" y2="39952"/>
                          <a14:foregroundMark x1="23695" y1="39952" x2="42352" y2="39652"/>
                          <a14:foregroundMark x1="42352" y1="39652" x2="58968" y2="35153"/>
                          <a14:foregroundMark x1="65747" y1="38392" x2="58068" y2="52609"/>
                          <a14:foregroundMark x1="58068" y1="52609" x2="58668" y2="39952"/>
                          <a14:foregroundMark x1="58668" y1="39952" x2="41452" y2="46911"/>
                          <a14:foregroundMark x1="41452" y1="46911" x2="55069" y2="35633"/>
                          <a14:foregroundMark x1="55069" y1="35633" x2="39952" y2="46791"/>
                          <a14:foregroundMark x1="39952" y1="46791" x2="50210" y2="40312"/>
                          <a14:foregroundMark x1="50210" y1="40312" x2="36473" y2="47091"/>
                          <a14:foregroundMark x1="36473" y1="47091" x2="42891" y2="37013"/>
                          <a14:foregroundMark x1="42891" y1="37013" x2="29034" y2="43131"/>
                          <a14:foregroundMark x1="29034" y1="43131" x2="39292" y2="37612"/>
                          <a14:foregroundMark x1="39292" y1="37612" x2="24055" y2="46851"/>
                          <a14:foregroundMark x1="24055" y1="46851" x2="35573" y2="38572"/>
                          <a14:foregroundMark x1="35573" y1="38572" x2="48350" y2="37433"/>
                          <a14:foregroundMark x1="48350" y1="37433" x2="35753" y2="35393"/>
                          <a14:foregroundMark x1="35753" y1="35393" x2="47870" y2="32454"/>
                          <a14:foregroundMark x1="47870" y1="32454" x2="60588" y2="32993"/>
                          <a14:foregroundMark x1="60588" y1="32993" x2="29154" y2="33713"/>
                          <a14:foregroundMark x1="29154" y1="33713" x2="48590" y2="33233"/>
                          <a14:foregroundMark x1="48590" y1="33233" x2="62148" y2="36173"/>
                          <a14:foregroundMark x1="62148" y1="36173" x2="37253" y2="38692"/>
                          <a14:foregroundMark x1="37253" y1="38692" x2="52789" y2="36593"/>
                          <a14:foregroundMark x1="52789" y1="36593" x2="37493" y2="40972"/>
                          <a14:foregroundMark x1="37493" y1="40972" x2="50510" y2="42531"/>
                          <a14:foregroundMark x1="50510" y1="42531" x2="52549" y2="40972"/>
                          <a14:foregroundMark x1="52849" y1="40012" x2="87163" y2="43971"/>
                          <a14:foregroundMark x1="87163" y1="43971" x2="72525" y2="43611"/>
                          <a14:foregroundMark x1="72525" y1="43611" x2="62028" y2="37912"/>
                          <a14:foregroundMark x1="62028" y1="37912" x2="62567" y2="43851"/>
                          <a14:foregroundMark x1="69646" y1="45171" x2="66527" y2="62747"/>
                          <a14:foregroundMark x1="66527" y1="62747" x2="65507" y2="50090"/>
                          <a14:foregroundMark x1="65507" y1="50090" x2="61188" y2="61548"/>
                          <a14:foregroundMark x1="61188" y1="61548" x2="60768" y2="47870"/>
                          <a14:foregroundMark x1="60768" y1="47870" x2="50690" y2="53989"/>
                          <a14:foregroundMark x1="50690" y1="53989" x2="28014" y2="46791"/>
                          <a14:foregroundMark x1="28014" y1="46791" x2="40972" y2="45471"/>
                          <a14:foregroundMark x1="40972" y1="45471" x2="66107" y2="45471"/>
                          <a14:foregroundMark x1="66107" y1="45471" x2="41752" y2="48410"/>
                          <a14:foregroundMark x1="41752" y1="48410" x2="66767" y2="46431"/>
                          <a14:foregroundMark x1="66767" y1="46431" x2="67367" y2="46431"/>
                          <a14:foregroundMark x1="67367" y1="46431" x2="66407" y2="34853"/>
                          <a14:foregroundMark x1="66407" y1="34853" x2="62567" y2="35813"/>
                          <a14:foregroundMark x1="90942" y1="32573" x2="90942" y2="32573"/>
                          <a14:foregroundMark x1="90942" y1="32573" x2="90942" y2="32573"/>
                          <a14:foregroundMark x1="17397" y1="8398" x2="18656" y2="8398"/>
                          <a14:foregroundMark x1="73185" y1="48410" x2="61488" y2="46971"/>
                          <a14:foregroundMark x1="61488" y1="46971" x2="66767" y2="49370"/>
                          <a14:foregroundMark x1="94481" y1="33233" x2="94481" y2="36113"/>
                          <a14:foregroundMark x1="26395" y1="71626" x2="49790" y2="80864"/>
                          <a14:foregroundMark x1="49790" y1="80864" x2="44811" y2="78044"/>
                          <a14:foregroundMark x1="37732" y1="90342" x2="37732" y2="90342"/>
                          <a14:foregroundMark x1="8698" y1="16137" x2="8698" y2="161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351" y="1732490"/>
              <a:ext cx="4108121" cy="4108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13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170" y="143902"/>
            <a:ext cx="6990736" cy="1325563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+mn-lt"/>
              </a:rPr>
              <a:t>Prehab4Cancer participants (by age)</a:t>
            </a:r>
            <a:endParaRPr lang="en-GB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43" y="2645923"/>
            <a:ext cx="4576790" cy="38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0" y="3603"/>
            <a:ext cx="204660" cy="696468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48" y="1381419"/>
            <a:ext cx="3851212" cy="240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70" y="4535246"/>
            <a:ext cx="3204048" cy="220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9378" y="1371691"/>
            <a:ext cx="4224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35A8E0"/>
                </a:solidFill>
              </a:rPr>
              <a:t>Age SHOULD NOT be a BARRIER to exercise…</a:t>
            </a:r>
            <a:endParaRPr lang="en-GB" sz="2800" b="1" dirty="0">
              <a:solidFill>
                <a:srgbClr val="35A8E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347" y="32396"/>
            <a:ext cx="953623" cy="127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2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658" y="253161"/>
            <a:ext cx="7886700" cy="1325563"/>
          </a:xfrm>
        </p:spPr>
        <p:txBody>
          <a:bodyPr/>
          <a:lstStyle/>
          <a:p>
            <a:r>
              <a:rPr lang="en-GB" b="1" dirty="0" smtClean="0"/>
              <a:t>My Story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4351" y="1639019"/>
            <a:ext cx="6693548" cy="5060367"/>
          </a:xfrm>
        </p:spPr>
        <p:txBody>
          <a:bodyPr>
            <a:normAutofit/>
          </a:bodyPr>
          <a:lstStyle/>
          <a:p>
            <a:r>
              <a:rPr lang="en-GB" dirty="0" smtClean="0"/>
              <a:t>Life changing event aged 45</a:t>
            </a:r>
          </a:p>
          <a:p>
            <a:pPr lvl="1"/>
            <a:r>
              <a:rPr lang="en-GB" dirty="0" smtClean="0"/>
              <a:t>Diet</a:t>
            </a:r>
          </a:p>
          <a:p>
            <a:pPr lvl="1"/>
            <a:r>
              <a:rPr lang="en-GB" dirty="0" smtClean="0"/>
              <a:t>Alcohol</a:t>
            </a:r>
          </a:p>
          <a:p>
            <a:pPr lvl="1"/>
            <a:r>
              <a:rPr lang="en-GB" dirty="0" smtClean="0"/>
              <a:t>Exercise</a:t>
            </a:r>
          </a:p>
          <a:p>
            <a:r>
              <a:rPr lang="en-GB" dirty="0" smtClean="0"/>
              <a:t>Running </a:t>
            </a:r>
          </a:p>
          <a:p>
            <a:pPr lvl="1"/>
            <a:r>
              <a:rPr lang="en-GB" dirty="0" smtClean="0"/>
              <a:t>Marathons</a:t>
            </a:r>
          </a:p>
          <a:p>
            <a:pPr lvl="1"/>
            <a:r>
              <a:rPr lang="en-GB" dirty="0" smtClean="0"/>
              <a:t>Ultra marathon</a:t>
            </a:r>
          </a:p>
          <a:p>
            <a:r>
              <a:rPr lang="en-GB" dirty="0" smtClean="0"/>
              <a:t>Running Into Cancer</a:t>
            </a:r>
          </a:p>
          <a:p>
            <a:pPr lvl="1"/>
            <a:r>
              <a:rPr lang="en-GB" dirty="0" smtClean="0"/>
              <a:t>Diagnosis</a:t>
            </a:r>
          </a:p>
          <a:p>
            <a:pPr lvl="1"/>
            <a:r>
              <a:rPr lang="en-GB" dirty="0" smtClean="0"/>
              <a:t>Prognosis</a:t>
            </a:r>
          </a:p>
        </p:txBody>
      </p:sp>
    </p:spTree>
    <p:extLst>
      <p:ext uri="{BB962C8B-B14F-4D97-AF65-F5344CB8AC3E}">
        <p14:creationId xmlns:p14="http://schemas.microsoft.com/office/powerpoint/2010/main" val="57349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37439" r="12800" b="19496"/>
          <a:stretch/>
        </p:blipFill>
        <p:spPr bwMode="auto">
          <a:xfrm>
            <a:off x="4" y="1220759"/>
            <a:ext cx="9050035" cy="451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29" y="54362"/>
            <a:ext cx="1290604" cy="1502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B305ACA-F0B1-4FE5-81E0-B0FD5B94820B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64788" y="466931"/>
            <a:ext cx="7303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Physiological assessments (walk tests)</a:t>
            </a:r>
            <a:endParaRPr lang="en-GB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64789" y="5856055"/>
            <a:ext cx="3881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Six Minute Walk Test (6MWT) – frail, older patients or those contraindicated for the ISWT.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771057" y="5852812"/>
            <a:ext cx="3881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Incremental Shuttle Walk Test (ISWT) – standard </a:t>
            </a:r>
            <a:r>
              <a:rPr lang="en-GB" dirty="0" err="1" smtClean="0"/>
              <a:t>ax</a:t>
            </a:r>
            <a:r>
              <a:rPr lang="en-GB" dirty="0" smtClean="0"/>
              <a:t>. within lung pathway, bleep test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269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P4C Patient Quote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Patient improved Sit to stand from 28 to 40 in 3 </a:t>
            </a:r>
            <a:r>
              <a:rPr lang="en-GB" dirty="0" smtClean="0"/>
              <a:t>weeks</a:t>
            </a:r>
            <a:r>
              <a:rPr lang="en-GB" dirty="0"/>
              <a:t>. Patient quote 'I knew I had people checking on me so had to do my exercises, also I wanted to go into surgery knowing I'd done everything I could - no regrets'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29" y="54362"/>
            <a:ext cx="1290604" cy="15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2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P4C Patient Quote </a:t>
            </a:r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Patient has just improved Sit to Stand from 0-12 in 3 weeks of home exercise. Patient quote 'I was scared of the operation &amp; felt like I HAD to do the exercises. Now I feel ready for the operation &amp; WANT to do my exercises'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29" y="54362"/>
            <a:ext cx="1290604" cy="15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0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xagon 11">
            <a:extLst>
              <a:ext uri="{FF2B5EF4-FFF2-40B4-BE49-F238E27FC236}">
                <a16:creationId xmlns="" xmlns:a16="http://schemas.microsoft.com/office/drawing/2014/main" id="{A96F5783-B25F-48CA-BE3C-F236B9827299}"/>
              </a:ext>
            </a:extLst>
          </p:cNvPr>
          <p:cNvSpPr/>
          <p:nvPr/>
        </p:nvSpPr>
        <p:spPr>
          <a:xfrm rot="1807952">
            <a:off x="2796383" y="5429730"/>
            <a:ext cx="403160" cy="463402"/>
          </a:xfrm>
          <a:prstGeom prst="hexagon">
            <a:avLst>
              <a:gd name="adj" fmla="val 28967"/>
              <a:gd name="vf" fmla="val 115470"/>
            </a:avLst>
          </a:prstGeom>
          <a:solidFill>
            <a:srgbClr val="486A7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C0839CF9-AB4E-4DEF-864A-8A1C32D6A853}"/>
              </a:ext>
            </a:extLst>
          </p:cNvPr>
          <p:cNvSpPr/>
          <p:nvPr/>
        </p:nvSpPr>
        <p:spPr>
          <a:xfrm rot="1807952">
            <a:off x="4887150" y="5084463"/>
            <a:ext cx="2117747" cy="2434192"/>
          </a:xfrm>
          <a:prstGeom prst="hexagon">
            <a:avLst>
              <a:gd name="adj" fmla="val 28967"/>
              <a:gd name="vf" fmla="val 115470"/>
            </a:avLst>
          </a:prstGeom>
          <a:solidFill>
            <a:srgbClr val="C7D31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E8D56437-17BB-45D4-830C-DFE1BBD1D79E}"/>
              </a:ext>
            </a:extLst>
          </p:cNvPr>
          <p:cNvSpPr/>
          <p:nvPr/>
        </p:nvSpPr>
        <p:spPr>
          <a:xfrm rot="1807952">
            <a:off x="6355206" y="101276"/>
            <a:ext cx="403160" cy="463402"/>
          </a:xfrm>
          <a:prstGeom prst="hexagon">
            <a:avLst>
              <a:gd name="adj" fmla="val 28967"/>
              <a:gd name="vf" fmla="val 115470"/>
            </a:avLst>
          </a:prstGeom>
          <a:solidFill>
            <a:srgbClr val="486A7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646D156-5778-4977-9022-A094A4E421E0}"/>
              </a:ext>
            </a:extLst>
          </p:cNvPr>
          <p:cNvGrpSpPr/>
          <p:nvPr/>
        </p:nvGrpSpPr>
        <p:grpSpPr>
          <a:xfrm>
            <a:off x="7410737" y="989126"/>
            <a:ext cx="1470124" cy="1809978"/>
            <a:chOff x="279977" y="936729"/>
            <a:chExt cx="1960165" cy="1809978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C4813834-7761-40F1-A950-0B1FB4F494CF}"/>
                </a:ext>
              </a:extLst>
            </p:cNvPr>
            <p:cNvGrpSpPr/>
            <p:nvPr/>
          </p:nvGrpSpPr>
          <p:grpSpPr>
            <a:xfrm>
              <a:off x="279977" y="936729"/>
              <a:ext cx="1960165" cy="163944"/>
              <a:chOff x="279977" y="936729"/>
              <a:chExt cx="1960165" cy="163944"/>
            </a:xfrm>
          </p:grpSpPr>
          <p:sp>
            <p:nvSpPr>
              <p:cNvPr id="64" name="Hexagon 63">
                <a:extLst>
                  <a:ext uri="{FF2B5EF4-FFF2-40B4-BE49-F238E27FC236}">
                    <a16:creationId xmlns="" xmlns:a16="http://schemas.microsoft.com/office/drawing/2014/main" id="{7AE4B649-031E-4D13-8DF4-E86A5558EC0A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5" name="Hexagon 64">
                <a:extLst>
                  <a:ext uri="{FF2B5EF4-FFF2-40B4-BE49-F238E27FC236}">
                    <a16:creationId xmlns="" xmlns:a16="http://schemas.microsoft.com/office/drawing/2014/main" id="{03186457-EED2-4845-AC95-3D9924EA4BC4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6" name="Hexagon 65">
                <a:extLst>
                  <a:ext uri="{FF2B5EF4-FFF2-40B4-BE49-F238E27FC236}">
                    <a16:creationId xmlns="" xmlns:a16="http://schemas.microsoft.com/office/drawing/2014/main" id="{C6A6B0C0-12C6-410C-976F-E8BB850571EE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7" name="Hexagon 66">
                <a:extLst>
                  <a:ext uri="{FF2B5EF4-FFF2-40B4-BE49-F238E27FC236}">
                    <a16:creationId xmlns="" xmlns:a16="http://schemas.microsoft.com/office/drawing/2014/main" id="{7AE3ADE5-CAB0-499B-8DC7-39E5A02D0CA1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8" name="Hexagon 67">
                <a:extLst>
                  <a:ext uri="{FF2B5EF4-FFF2-40B4-BE49-F238E27FC236}">
                    <a16:creationId xmlns="" xmlns:a16="http://schemas.microsoft.com/office/drawing/2014/main" id="{683D3DE0-CC42-47F8-A9DC-DA0E8256D952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9" name="Hexagon 68">
                <a:extLst>
                  <a:ext uri="{FF2B5EF4-FFF2-40B4-BE49-F238E27FC236}">
                    <a16:creationId xmlns="" xmlns:a16="http://schemas.microsoft.com/office/drawing/2014/main" id="{98B062D0-9921-4137-B47A-A843EC382340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0" name="Hexagon 69">
                <a:extLst>
                  <a:ext uri="{FF2B5EF4-FFF2-40B4-BE49-F238E27FC236}">
                    <a16:creationId xmlns="" xmlns:a16="http://schemas.microsoft.com/office/drawing/2014/main" id="{6EED444F-B23E-465C-9542-D803C8675E32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9E6A6A3B-9FC8-40B9-935F-14DF63137381}"/>
                </a:ext>
              </a:extLst>
            </p:cNvPr>
            <p:cNvGrpSpPr/>
            <p:nvPr/>
          </p:nvGrpSpPr>
          <p:grpSpPr>
            <a:xfrm>
              <a:off x="279977" y="1211068"/>
              <a:ext cx="1960165" cy="163944"/>
              <a:chOff x="279977" y="936729"/>
              <a:chExt cx="1960165" cy="163944"/>
            </a:xfrm>
          </p:grpSpPr>
          <p:sp>
            <p:nvSpPr>
              <p:cNvPr id="57" name="Hexagon 56">
                <a:extLst>
                  <a:ext uri="{FF2B5EF4-FFF2-40B4-BE49-F238E27FC236}">
                    <a16:creationId xmlns="" xmlns:a16="http://schemas.microsoft.com/office/drawing/2014/main" id="{7FF10ADE-CAAD-4574-824D-891F248FAB63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Hexagon 57">
                <a:extLst>
                  <a:ext uri="{FF2B5EF4-FFF2-40B4-BE49-F238E27FC236}">
                    <a16:creationId xmlns="" xmlns:a16="http://schemas.microsoft.com/office/drawing/2014/main" id="{56931ABA-5E38-46E0-9454-553AC5DBEE0C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9" name="Hexagon 58">
                <a:extLst>
                  <a:ext uri="{FF2B5EF4-FFF2-40B4-BE49-F238E27FC236}">
                    <a16:creationId xmlns="" xmlns:a16="http://schemas.microsoft.com/office/drawing/2014/main" id="{4B1791D8-288D-4D04-BE03-8712A788F4A1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0" name="Hexagon 59">
                <a:extLst>
                  <a:ext uri="{FF2B5EF4-FFF2-40B4-BE49-F238E27FC236}">
                    <a16:creationId xmlns="" xmlns:a16="http://schemas.microsoft.com/office/drawing/2014/main" id="{B086927C-8006-4936-AFA4-298A22FEB396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1" name="Hexagon 60">
                <a:extLst>
                  <a:ext uri="{FF2B5EF4-FFF2-40B4-BE49-F238E27FC236}">
                    <a16:creationId xmlns="" xmlns:a16="http://schemas.microsoft.com/office/drawing/2014/main" id="{6285D2B3-FF05-4A8E-A9E5-123355CB40AD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2" name="Hexagon 61">
                <a:extLst>
                  <a:ext uri="{FF2B5EF4-FFF2-40B4-BE49-F238E27FC236}">
                    <a16:creationId xmlns="" xmlns:a16="http://schemas.microsoft.com/office/drawing/2014/main" id="{9E9D9C26-7751-487A-9391-5E5C29388226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Hexagon 62">
                <a:extLst>
                  <a:ext uri="{FF2B5EF4-FFF2-40B4-BE49-F238E27FC236}">
                    <a16:creationId xmlns="" xmlns:a16="http://schemas.microsoft.com/office/drawing/2014/main" id="{65C397FB-0C25-4089-8245-E795333D9B0F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80AA9B1D-0BFE-494A-93C8-75969F839123}"/>
                </a:ext>
              </a:extLst>
            </p:cNvPr>
            <p:cNvGrpSpPr/>
            <p:nvPr/>
          </p:nvGrpSpPr>
          <p:grpSpPr>
            <a:xfrm>
              <a:off x="279977" y="1485407"/>
              <a:ext cx="1960165" cy="163944"/>
              <a:chOff x="279977" y="936729"/>
              <a:chExt cx="1960165" cy="163944"/>
            </a:xfrm>
          </p:grpSpPr>
          <p:sp>
            <p:nvSpPr>
              <p:cNvPr id="50" name="Hexagon 49">
                <a:extLst>
                  <a:ext uri="{FF2B5EF4-FFF2-40B4-BE49-F238E27FC236}">
                    <a16:creationId xmlns="" xmlns:a16="http://schemas.microsoft.com/office/drawing/2014/main" id="{55CF820D-2557-433E-BACD-4778066EF199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1" name="Hexagon 50">
                <a:extLst>
                  <a:ext uri="{FF2B5EF4-FFF2-40B4-BE49-F238E27FC236}">
                    <a16:creationId xmlns="" xmlns:a16="http://schemas.microsoft.com/office/drawing/2014/main" id="{EC250D08-9E36-4E13-8348-754FAD899617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2" name="Hexagon 51">
                <a:extLst>
                  <a:ext uri="{FF2B5EF4-FFF2-40B4-BE49-F238E27FC236}">
                    <a16:creationId xmlns="" xmlns:a16="http://schemas.microsoft.com/office/drawing/2014/main" id="{91CD5DF7-D105-444D-8725-BAD61F755B70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3" name="Hexagon 52">
                <a:extLst>
                  <a:ext uri="{FF2B5EF4-FFF2-40B4-BE49-F238E27FC236}">
                    <a16:creationId xmlns="" xmlns:a16="http://schemas.microsoft.com/office/drawing/2014/main" id="{E3EE692E-6F9B-4D01-89C4-818087B89294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" name="Hexagon 53">
                <a:extLst>
                  <a:ext uri="{FF2B5EF4-FFF2-40B4-BE49-F238E27FC236}">
                    <a16:creationId xmlns="" xmlns:a16="http://schemas.microsoft.com/office/drawing/2014/main" id="{DC675578-38C1-40B2-B619-2447DC248934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5" name="Hexagon 54">
                <a:extLst>
                  <a:ext uri="{FF2B5EF4-FFF2-40B4-BE49-F238E27FC236}">
                    <a16:creationId xmlns="" xmlns:a16="http://schemas.microsoft.com/office/drawing/2014/main" id="{BF6D8AF7-3B79-4A42-9955-286C7F5B7AC4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6" name="Hexagon 55">
                <a:extLst>
                  <a:ext uri="{FF2B5EF4-FFF2-40B4-BE49-F238E27FC236}">
                    <a16:creationId xmlns="" xmlns:a16="http://schemas.microsoft.com/office/drawing/2014/main" id="{CE000C97-5A26-46B6-8CFE-0BAA05A6EFC4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31CA099D-174E-4CCF-8E00-BC77E1CF76E7}"/>
                </a:ext>
              </a:extLst>
            </p:cNvPr>
            <p:cNvGrpSpPr/>
            <p:nvPr/>
          </p:nvGrpSpPr>
          <p:grpSpPr>
            <a:xfrm>
              <a:off x="279977" y="1759746"/>
              <a:ext cx="1960165" cy="163944"/>
              <a:chOff x="279977" y="936729"/>
              <a:chExt cx="1960165" cy="163944"/>
            </a:xfrm>
          </p:grpSpPr>
          <p:sp>
            <p:nvSpPr>
              <p:cNvPr id="43" name="Hexagon 42">
                <a:extLst>
                  <a:ext uri="{FF2B5EF4-FFF2-40B4-BE49-F238E27FC236}">
                    <a16:creationId xmlns="" xmlns:a16="http://schemas.microsoft.com/office/drawing/2014/main" id="{DE9899D2-6757-487F-A831-45B8C923D7B4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4" name="Hexagon 43">
                <a:extLst>
                  <a:ext uri="{FF2B5EF4-FFF2-40B4-BE49-F238E27FC236}">
                    <a16:creationId xmlns="" xmlns:a16="http://schemas.microsoft.com/office/drawing/2014/main" id="{D84843D6-6DB1-4B12-B6AD-B760EB6C783C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5" name="Hexagon 44">
                <a:extLst>
                  <a:ext uri="{FF2B5EF4-FFF2-40B4-BE49-F238E27FC236}">
                    <a16:creationId xmlns="" xmlns:a16="http://schemas.microsoft.com/office/drawing/2014/main" id="{F131778E-4512-4B27-B524-EC0E41CEAE07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6" name="Hexagon 45">
                <a:extLst>
                  <a:ext uri="{FF2B5EF4-FFF2-40B4-BE49-F238E27FC236}">
                    <a16:creationId xmlns="" xmlns:a16="http://schemas.microsoft.com/office/drawing/2014/main" id="{FD61FAE5-35AA-4C87-95AF-A857AF6F913F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7" name="Hexagon 46">
                <a:extLst>
                  <a:ext uri="{FF2B5EF4-FFF2-40B4-BE49-F238E27FC236}">
                    <a16:creationId xmlns="" xmlns:a16="http://schemas.microsoft.com/office/drawing/2014/main" id="{13F7F1A3-2815-4181-AFF5-D435A635BB9C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Hexagon 47">
                <a:extLst>
                  <a:ext uri="{FF2B5EF4-FFF2-40B4-BE49-F238E27FC236}">
                    <a16:creationId xmlns="" xmlns:a16="http://schemas.microsoft.com/office/drawing/2014/main" id="{58AFB52D-95B7-4025-9913-CA8C273BC79F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" name="Hexagon 48">
                <a:extLst>
                  <a:ext uri="{FF2B5EF4-FFF2-40B4-BE49-F238E27FC236}">
                    <a16:creationId xmlns="" xmlns:a16="http://schemas.microsoft.com/office/drawing/2014/main" id="{2BF9309A-F7AE-4222-8B65-6BA3A78EC8AF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608A6AF9-EF67-4A85-B4D3-605272E1EFE7}"/>
                </a:ext>
              </a:extLst>
            </p:cNvPr>
            <p:cNvGrpSpPr/>
            <p:nvPr/>
          </p:nvGrpSpPr>
          <p:grpSpPr>
            <a:xfrm>
              <a:off x="279977" y="2034085"/>
              <a:ext cx="1960165" cy="163944"/>
              <a:chOff x="279977" y="936729"/>
              <a:chExt cx="1960165" cy="163944"/>
            </a:xfrm>
          </p:grpSpPr>
          <p:sp>
            <p:nvSpPr>
              <p:cNvPr id="36" name="Hexagon 35">
                <a:extLst>
                  <a:ext uri="{FF2B5EF4-FFF2-40B4-BE49-F238E27FC236}">
                    <a16:creationId xmlns="" xmlns:a16="http://schemas.microsoft.com/office/drawing/2014/main" id="{8C3342BD-8586-4077-A1DB-1B3D9BE9D696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7" name="Hexagon 36">
                <a:extLst>
                  <a:ext uri="{FF2B5EF4-FFF2-40B4-BE49-F238E27FC236}">
                    <a16:creationId xmlns="" xmlns:a16="http://schemas.microsoft.com/office/drawing/2014/main" id="{2B35E97A-2EF7-4DD9-B50B-4311BA598C4A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8" name="Hexagon 37">
                <a:extLst>
                  <a:ext uri="{FF2B5EF4-FFF2-40B4-BE49-F238E27FC236}">
                    <a16:creationId xmlns="" xmlns:a16="http://schemas.microsoft.com/office/drawing/2014/main" id="{BABF7ACB-E607-424D-8DE5-1197949A6632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" name="Hexagon 38">
                <a:extLst>
                  <a:ext uri="{FF2B5EF4-FFF2-40B4-BE49-F238E27FC236}">
                    <a16:creationId xmlns="" xmlns:a16="http://schemas.microsoft.com/office/drawing/2014/main" id="{E5044D9F-2416-4A88-B1F7-785AEDC84DA7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Hexagon 39">
                <a:extLst>
                  <a:ext uri="{FF2B5EF4-FFF2-40B4-BE49-F238E27FC236}">
                    <a16:creationId xmlns="" xmlns:a16="http://schemas.microsoft.com/office/drawing/2014/main" id="{4CEF310A-96BB-4CC0-BFA4-66EBA3687D75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1" name="Hexagon 40">
                <a:extLst>
                  <a:ext uri="{FF2B5EF4-FFF2-40B4-BE49-F238E27FC236}">
                    <a16:creationId xmlns="" xmlns:a16="http://schemas.microsoft.com/office/drawing/2014/main" id="{8D6F61A8-EF88-46D2-8E7B-3A039EC3C16E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2" name="Hexagon 41">
                <a:extLst>
                  <a:ext uri="{FF2B5EF4-FFF2-40B4-BE49-F238E27FC236}">
                    <a16:creationId xmlns="" xmlns:a16="http://schemas.microsoft.com/office/drawing/2014/main" id="{3275CE8E-68FB-4598-B1DD-622B70CCC676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575C9680-3BDD-486D-B936-5A2B700B1139}"/>
                </a:ext>
              </a:extLst>
            </p:cNvPr>
            <p:cNvGrpSpPr/>
            <p:nvPr/>
          </p:nvGrpSpPr>
          <p:grpSpPr>
            <a:xfrm>
              <a:off x="279977" y="2308424"/>
              <a:ext cx="1960165" cy="163944"/>
              <a:chOff x="279977" y="936729"/>
              <a:chExt cx="1960165" cy="163944"/>
            </a:xfrm>
          </p:grpSpPr>
          <p:sp>
            <p:nvSpPr>
              <p:cNvPr id="29" name="Hexagon 28">
                <a:extLst>
                  <a:ext uri="{FF2B5EF4-FFF2-40B4-BE49-F238E27FC236}">
                    <a16:creationId xmlns="" xmlns:a16="http://schemas.microsoft.com/office/drawing/2014/main" id="{D2F4E254-1E8D-4817-8A90-2AC75B0805BD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Hexagon 29">
                <a:extLst>
                  <a:ext uri="{FF2B5EF4-FFF2-40B4-BE49-F238E27FC236}">
                    <a16:creationId xmlns="" xmlns:a16="http://schemas.microsoft.com/office/drawing/2014/main" id="{D45562A4-610C-447E-AFAD-D0E95D7172F3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1" name="Hexagon 30">
                <a:extLst>
                  <a:ext uri="{FF2B5EF4-FFF2-40B4-BE49-F238E27FC236}">
                    <a16:creationId xmlns="" xmlns:a16="http://schemas.microsoft.com/office/drawing/2014/main" id="{7C8E725C-D297-4FA5-9CD0-740956F5F14D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2" name="Hexagon 31">
                <a:extLst>
                  <a:ext uri="{FF2B5EF4-FFF2-40B4-BE49-F238E27FC236}">
                    <a16:creationId xmlns="" xmlns:a16="http://schemas.microsoft.com/office/drawing/2014/main" id="{39C6A1B8-0D34-4895-B6D9-73B60158D33C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Hexagon 32">
                <a:extLst>
                  <a:ext uri="{FF2B5EF4-FFF2-40B4-BE49-F238E27FC236}">
                    <a16:creationId xmlns="" xmlns:a16="http://schemas.microsoft.com/office/drawing/2014/main" id="{5F5C0A77-5054-4CB5-8816-BE515FD3E790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Hexagon 33">
                <a:extLst>
                  <a:ext uri="{FF2B5EF4-FFF2-40B4-BE49-F238E27FC236}">
                    <a16:creationId xmlns="" xmlns:a16="http://schemas.microsoft.com/office/drawing/2014/main" id="{D4FCBCCA-0C34-4F8C-A6FB-E823E048DCFE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Hexagon 34">
                <a:extLst>
                  <a:ext uri="{FF2B5EF4-FFF2-40B4-BE49-F238E27FC236}">
                    <a16:creationId xmlns="" xmlns:a16="http://schemas.microsoft.com/office/drawing/2014/main" id="{96393D46-C278-428D-B9C5-B9E6F6416E6D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DB292315-8AFC-4B04-8872-73878D6223D5}"/>
                </a:ext>
              </a:extLst>
            </p:cNvPr>
            <p:cNvGrpSpPr/>
            <p:nvPr/>
          </p:nvGrpSpPr>
          <p:grpSpPr>
            <a:xfrm>
              <a:off x="279977" y="2582763"/>
              <a:ext cx="1960165" cy="163944"/>
              <a:chOff x="279977" y="936729"/>
              <a:chExt cx="1960165" cy="163944"/>
            </a:xfrm>
          </p:grpSpPr>
          <p:sp>
            <p:nvSpPr>
              <p:cNvPr id="22" name="Hexagon 21">
                <a:extLst>
                  <a:ext uri="{FF2B5EF4-FFF2-40B4-BE49-F238E27FC236}">
                    <a16:creationId xmlns="" xmlns:a16="http://schemas.microsoft.com/office/drawing/2014/main" id="{D60A5D5F-3357-49DF-9F4C-C9C71E65D78B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="" xmlns:a16="http://schemas.microsoft.com/office/drawing/2014/main" id="{223425F5-26C5-4831-8A0C-693698C0D95D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Hexagon 23">
                <a:extLst>
                  <a:ext uri="{FF2B5EF4-FFF2-40B4-BE49-F238E27FC236}">
                    <a16:creationId xmlns="" xmlns:a16="http://schemas.microsoft.com/office/drawing/2014/main" id="{E4A025DA-87E5-47BA-B6E5-2FDF23EF71E6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Hexagon 24">
                <a:extLst>
                  <a:ext uri="{FF2B5EF4-FFF2-40B4-BE49-F238E27FC236}">
                    <a16:creationId xmlns="" xmlns:a16="http://schemas.microsoft.com/office/drawing/2014/main" id="{3B317BA9-CCC0-4FE1-AFD2-1A3774EC9A5F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="" xmlns:a16="http://schemas.microsoft.com/office/drawing/2014/main" id="{BC6979B8-EA08-4C0E-AE09-32E29174FC0C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Hexagon 26">
                <a:extLst>
                  <a:ext uri="{FF2B5EF4-FFF2-40B4-BE49-F238E27FC236}">
                    <a16:creationId xmlns="" xmlns:a16="http://schemas.microsoft.com/office/drawing/2014/main" id="{82C083BA-88C0-44F5-B401-E0E2211D589E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Hexagon 27">
                <a:extLst>
                  <a:ext uri="{FF2B5EF4-FFF2-40B4-BE49-F238E27FC236}">
                    <a16:creationId xmlns="" xmlns:a16="http://schemas.microsoft.com/office/drawing/2014/main" id="{BACB82DB-E952-4664-8F7D-54D91EE35320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093AE823-4E76-48C2-8C63-7D19C6CA19A7}"/>
              </a:ext>
            </a:extLst>
          </p:cNvPr>
          <p:cNvSpPr/>
          <p:nvPr/>
        </p:nvSpPr>
        <p:spPr>
          <a:xfrm>
            <a:off x="684172" y="544015"/>
            <a:ext cx="7996905" cy="58568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25400" dir="16680000" sx="105000" sy="105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5FCBF362-CC77-4C33-8CB5-2461B846B353}"/>
              </a:ext>
            </a:extLst>
          </p:cNvPr>
          <p:cNvSpPr txBox="1"/>
          <p:nvPr/>
        </p:nvSpPr>
        <p:spPr>
          <a:xfrm>
            <a:off x="5193312" y="2579678"/>
            <a:ext cx="30809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486A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4EEBC71B-B83C-44C8-B365-56F8FFD6E06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69" y="1190308"/>
            <a:ext cx="5463440" cy="37814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29" y="54362"/>
            <a:ext cx="1290604" cy="15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b="1" dirty="0" smtClean="0"/>
              <a:t>SUMMARY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6384"/>
            <a:ext cx="8856984" cy="5545232"/>
          </a:xfrm>
        </p:spPr>
        <p:txBody>
          <a:bodyPr>
            <a:normAutofit fontScale="70000" lnSpcReduction="20000"/>
          </a:bodyPr>
          <a:lstStyle/>
          <a:p>
            <a:pPr marL="457189" lvl="1" indent="0">
              <a:buNone/>
            </a:pPr>
            <a:endParaRPr lang="en-US" sz="3200" dirty="0" smtClean="0"/>
          </a:p>
          <a:p>
            <a:pPr marL="457189" lvl="1" indent="0">
              <a:buNone/>
            </a:pPr>
            <a:r>
              <a:rPr lang="en-US" sz="3200" i="1" dirty="0" smtClean="0"/>
              <a:t>Patient Level Data and qualitative interviews/focus groups shows:</a:t>
            </a:r>
          </a:p>
          <a:p>
            <a:pPr marL="457189" lvl="1" indent="0">
              <a:buNone/>
            </a:pPr>
            <a:endParaRPr lang="en-US" sz="2000" dirty="0"/>
          </a:p>
          <a:p>
            <a:pPr marL="457189" lvl="1" indent="0">
              <a:buNone/>
            </a:pPr>
            <a:r>
              <a:rPr lang="en-US" sz="3600" b="1" dirty="0" smtClean="0"/>
              <a:t>Participants are showing clinical significant improvement in fitness during prehab phase &amp; improved recovery post-surgery. Nutritional status is maintained.</a:t>
            </a:r>
          </a:p>
          <a:p>
            <a:pPr marL="457189" lvl="1" indent="0">
              <a:buNone/>
            </a:pPr>
            <a:endParaRPr lang="en-US" sz="2000" b="1" dirty="0" smtClean="0"/>
          </a:p>
          <a:p>
            <a:pPr marL="457189" lvl="1" indent="0">
              <a:buNone/>
            </a:pPr>
            <a:r>
              <a:rPr lang="en-GB" sz="3600" dirty="0"/>
              <a:t>Participants demonstrate improved confidence, motivation, sense of </a:t>
            </a:r>
            <a:r>
              <a:rPr lang="en-GB" sz="3600" dirty="0" smtClean="0"/>
              <a:t>control </a:t>
            </a:r>
            <a:r>
              <a:rPr lang="en-GB" sz="3600" dirty="0"/>
              <a:t>&amp; overall patient </a:t>
            </a:r>
            <a:r>
              <a:rPr lang="en-GB" sz="3600" dirty="0" smtClean="0"/>
              <a:t>experience.</a:t>
            </a:r>
          </a:p>
          <a:p>
            <a:pPr marL="457189" lvl="1" indent="0">
              <a:buNone/>
            </a:pPr>
            <a:endParaRPr lang="en-GB" sz="3600" dirty="0"/>
          </a:p>
          <a:p>
            <a:pPr marL="457189" lvl="1" indent="0">
              <a:buNone/>
            </a:pPr>
            <a:r>
              <a:rPr lang="en-GB" sz="3600" b="1" dirty="0" smtClean="0"/>
              <a:t>Participants maintaining healthy lifestyle behaviours beyond engagement in service provision, at 1 year follow up. </a:t>
            </a:r>
          </a:p>
          <a:p>
            <a:pPr marL="457189" lvl="1" indent="0">
              <a:buNone/>
            </a:pPr>
            <a:endParaRPr lang="en-GB" sz="3600" dirty="0"/>
          </a:p>
          <a:p>
            <a:pPr marL="457189" lvl="1" indent="0">
              <a:buNone/>
            </a:pPr>
            <a:endParaRPr lang="en-US" sz="3600" dirty="0" smtClean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62609" y="1"/>
            <a:ext cx="204660" cy="69646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B305ACA-F0B1-4FE5-81E0-B0FD5B94820B}"/>
              </a:ext>
            </a:extLst>
          </p:cNvPr>
          <p:cNvSpPr/>
          <p:nvPr/>
        </p:nvSpPr>
        <p:spPr>
          <a:xfrm>
            <a:off x="-22495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564" y="54362"/>
            <a:ext cx="976868" cy="130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9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1FE484E-675D-454E-A888-97E4B6B2E6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4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4580E9AA-5898-42B6-A982-351991197D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are we now?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Recurrent funding agreed</a:t>
            </a:r>
          </a:p>
          <a:p>
            <a:r>
              <a:rPr lang="en-GB" dirty="0" smtClean="0"/>
              <a:t>Approximately 1,000 patients per annum (despite </a:t>
            </a:r>
            <a:r>
              <a:rPr lang="en-GB" dirty="0" err="1" smtClean="0"/>
              <a:t>covid</a:t>
            </a:r>
            <a:r>
              <a:rPr lang="en-GB" dirty="0" smtClean="0"/>
              <a:t>)</a:t>
            </a:r>
          </a:p>
          <a:p>
            <a:r>
              <a:rPr lang="en-GB" dirty="0" smtClean="0"/>
              <a:t>Plans to increase cohorts to include more tumour groups</a:t>
            </a:r>
          </a:p>
          <a:p>
            <a:r>
              <a:rPr lang="en-GB" dirty="0" smtClean="0"/>
              <a:t>Ultimate aim to jump from 1,000 to 10,000 patients</a:t>
            </a:r>
          </a:p>
          <a:p>
            <a:r>
              <a:rPr lang="en-GB" dirty="0" smtClean="0"/>
              <a:t>Constraints</a:t>
            </a:r>
          </a:p>
          <a:p>
            <a:pPr lvl="1"/>
            <a:r>
              <a:rPr lang="en-GB" dirty="0" smtClean="0"/>
              <a:t>Finance</a:t>
            </a:r>
          </a:p>
          <a:p>
            <a:pPr lvl="1"/>
            <a:r>
              <a:rPr lang="en-GB" dirty="0" smtClean="0"/>
              <a:t>People resource</a:t>
            </a:r>
          </a:p>
          <a:p>
            <a:r>
              <a:rPr lang="en-GB" dirty="0" smtClean="0"/>
              <a:t>Independent Assessment confirms VFM</a:t>
            </a:r>
          </a:p>
          <a:p>
            <a:r>
              <a:rPr lang="en-GB" dirty="0" smtClean="0"/>
              <a:t>Award Winning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29" y="54362"/>
            <a:ext cx="1290604" cy="15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8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ACF84EC-E388-433E-891F-DCA471E6D034}"/>
              </a:ext>
            </a:extLst>
          </p:cNvPr>
          <p:cNvSpPr txBox="1"/>
          <p:nvPr/>
        </p:nvSpPr>
        <p:spPr>
          <a:xfrm>
            <a:off x="6938869" y="40418"/>
            <a:ext cx="2079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Greater Manchester Mayor Andy Burnham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B910041-0475-462F-95AF-21E9C3974491}"/>
              </a:ext>
            </a:extLst>
          </p:cNvPr>
          <p:cNvSpPr txBox="1"/>
          <p:nvPr/>
        </p:nvSpPr>
        <p:spPr>
          <a:xfrm>
            <a:off x="13431" y="249114"/>
            <a:ext cx="298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Royal visit from HRH Princess Anne</a:t>
            </a: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="" xmlns:a16="http://schemas.microsoft.com/office/drawing/2014/main" id="{3E54AFBB-B83C-47FF-B5BD-436124FF0E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r="37272"/>
          <a:stretch/>
        </p:blipFill>
        <p:spPr>
          <a:xfrm>
            <a:off x="6793408" y="906603"/>
            <a:ext cx="1797050" cy="2450390"/>
          </a:xfrm>
          <a:custGeom>
            <a:avLst/>
            <a:gdLst/>
            <a:ahLst/>
            <a:cxnLst/>
            <a:rect l="l" t="t" r="r" b="b"/>
            <a:pathLst>
              <a:path w="3044866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8778" y="1230836"/>
                  <a:pt x="3024968" y="1520375"/>
                  <a:pt x="3040069" y="1809660"/>
                </a:cubicBezTo>
                <a:cubicBezTo>
                  <a:pt x="3049835" y="1950657"/>
                  <a:pt x="3044683" y="2092164"/>
                  <a:pt x="3024686" y="2232285"/>
                </a:cubicBez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</p:pic>
      <p:pic>
        <p:nvPicPr>
          <p:cNvPr id="11" name="Picture 10" descr="A picture containing person, wall, indoor, standing&#10;&#10;Description automatically generated">
            <a:extLst>
              <a:ext uri="{FF2B5EF4-FFF2-40B4-BE49-F238E27FC236}">
                <a16:creationId xmlns="" xmlns:a16="http://schemas.microsoft.com/office/drawing/2014/main" id="{E8110835-7FA7-4D2B-8D58-9AA27B10DE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4" r="13988" b="2"/>
          <a:stretch/>
        </p:blipFill>
        <p:spPr>
          <a:xfrm>
            <a:off x="668161" y="906601"/>
            <a:ext cx="2079422" cy="2306375"/>
          </a:xfrm>
          <a:custGeom>
            <a:avLst/>
            <a:gdLst/>
            <a:ahLst/>
            <a:cxnLst/>
            <a:rect l="l" t="t" r="r" b="b"/>
            <a:pathLst>
              <a:path w="3928092" h="4143506">
                <a:moveTo>
                  <a:pt x="23605" y="0"/>
                </a:moveTo>
                <a:lnTo>
                  <a:pt x="3928092" y="0"/>
                </a:lnTo>
                <a:lnTo>
                  <a:pt x="3928092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555235D-F74C-45B1-A2B2-C310C1B36B15}"/>
              </a:ext>
            </a:extLst>
          </p:cNvPr>
          <p:cNvGrpSpPr/>
          <p:nvPr/>
        </p:nvGrpSpPr>
        <p:grpSpPr>
          <a:xfrm>
            <a:off x="216529" y="3684703"/>
            <a:ext cx="2982686" cy="2895859"/>
            <a:chOff x="1033727" y="3878666"/>
            <a:chExt cx="3976914" cy="2895859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0CEC3261-2D03-43B1-B489-7AB152E85BF5}"/>
                </a:ext>
              </a:extLst>
            </p:cNvPr>
            <p:cNvSpPr txBox="1"/>
            <p:nvPr/>
          </p:nvSpPr>
          <p:spPr>
            <a:xfrm>
              <a:off x="1033727" y="3878666"/>
              <a:ext cx="39769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GM Active Training Academy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E08E1FC8-0676-4739-8E94-6422F9447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3727" y="4221825"/>
              <a:ext cx="3333750" cy="25527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56B5785-4F5E-4657-8345-68052C1EB628}"/>
              </a:ext>
            </a:extLst>
          </p:cNvPr>
          <p:cNvGrpSpPr/>
          <p:nvPr/>
        </p:nvGrpSpPr>
        <p:grpSpPr>
          <a:xfrm>
            <a:off x="6311228" y="3733727"/>
            <a:ext cx="2616243" cy="2846835"/>
            <a:chOff x="7674621" y="3945143"/>
            <a:chExt cx="4606986" cy="2846835"/>
          </a:xfrm>
        </p:grpSpPr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6BDAD2A3-4347-437C-AB26-4E1774C5C9BA}"/>
                </a:ext>
              </a:extLst>
            </p:cNvPr>
            <p:cNvSpPr txBox="1"/>
            <p:nvPr/>
          </p:nvSpPr>
          <p:spPr>
            <a:xfrm>
              <a:off x="7674621" y="3945143"/>
              <a:ext cx="46069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70,000 hits on P4C website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9E9583F4-C56B-483A-A732-C9BCF28F8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74621" y="4381629"/>
              <a:ext cx="4397457" cy="2410349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4A0567A0-396F-4ED1-855B-29940DD67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215" y="1177327"/>
            <a:ext cx="3177584" cy="21796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D0B5274A-D529-4628-919B-FA54034DF7B2}"/>
              </a:ext>
            </a:extLst>
          </p:cNvPr>
          <p:cNvSpPr txBox="1"/>
          <p:nvPr/>
        </p:nvSpPr>
        <p:spPr>
          <a:xfrm>
            <a:off x="3603246" y="277440"/>
            <a:ext cx="2479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Cancer Research UK, 2021 Prehabilitation resources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3F4E950-48D0-4218-ADBD-2AD790E9C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5" r="12029"/>
          <a:stretch/>
        </p:blipFill>
        <p:spPr bwMode="auto">
          <a:xfrm>
            <a:off x="2832773" y="4422886"/>
            <a:ext cx="335979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D330CE6-8B02-4CEF-8277-0DA6B838C392}"/>
              </a:ext>
            </a:extLst>
          </p:cNvPr>
          <p:cNvSpPr txBox="1"/>
          <p:nvPr/>
        </p:nvSpPr>
        <p:spPr>
          <a:xfrm>
            <a:off x="3152164" y="3918392"/>
            <a:ext cx="278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HSJ Partnership Award Winners 2022</a:t>
            </a:r>
          </a:p>
        </p:txBody>
      </p:sp>
    </p:spTree>
    <p:extLst>
      <p:ext uri="{BB962C8B-B14F-4D97-AF65-F5344CB8AC3E}">
        <p14:creationId xmlns:p14="http://schemas.microsoft.com/office/powerpoint/2010/main" val="55535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359B244-9965-454B-BB2B-0A11119BF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232" y="0"/>
            <a:ext cx="9628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658" y="253161"/>
            <a:ext cx="7886700" cy="1325563"/>
          </a:xfrm>
        </p:spPr>
        <p:txBody>
          <a:bodyPr/>
          <a:lstStyle/>
          <a:p>
            <a:r>
              <a:rPr lang="en-GB" b="1" dirty="0" smtClean="0"/>
              <a:t>My Story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4351" y="1639019"/>
            <a:ext cx="6693548" cy="5060367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Choices post diagnosis</a:t>
            </a:r>
          </a:p>
          <a:p>
            <a:pPr lvl="1"/>
            <a:r>
              <a:rPr lang="en-GB" dirty="0" smtClean="0"/>
              <a:t>2 ways forward</a:t>
            </a:r>
          </a:p>
          <a:p>
            <a:r>
              <a:rPr lang="en-GB" dirty="0" smtClean="0"/>
              <a:t>Side effects of treatment</a:t>
            </a:r>
          </a:p>
          <a:p>
            <a:pPr lvl="1"/>
            <a:r>
              <a:rPr lang="en-GB" dirty="0" smtClean="0"/>
              <a:t>Loss of muscle mass</a:t>
            </a:r>
          </a:p>
          <a:p>
            <a:pPr lvl="1"/>
            <a:r>
              <a:rPr lang="en-GB" dirty="0" smtClean="0"/>
              <a:t>Weight gain</a:t>
            </a:r>
          </a:p>
          <a:p>
            <a:pPr lvl="1"/>
            <a:r>
              <a:rPr lang="en-GB" dirty="0" smtClean="0"/>
              <a:t>Hot flushes</a:t>
            </a:r>
          </a:p>
          <a:p>
            <a:pPr lvl="1"/>
            <a:r>
              <a:rPr lang="en-GB" dirty="0" smtClean="0"/>
              <a:t>Hot sweats</a:t>
            </a:r>
          </a:p>
          <a:p>
            <a:pPr lvl="1"/>
            <a:r>
              <a:rPr lang="en-GB" dirty="0" smtClean="0"/>
              <a:t>Fatigue</a:t>
            </a:r>
          </a:p>
          <a:p>
            <a:pPr lvl="1"/>
            <a:r>
              <a:rPr lang="en-GB" dirty="0" smtClean="0"/>
              <a:t>Loss of libido/sexual function</a:t>
            </a:r>
            <a:endParaRPr lang="en-GB" dirty="0" smtClean="0"/>
          </a:p>
          <a:p>
            <a:pPr lvl="1"/>
            <a:r>
              <a:rPr lang="en-GB" dirty="0" smtClean="0"/>
              <a:t>Mental </a:t>
            </a:r>
            <a:r>
              <a:rPr lang="en-GB" dirty="0" smtClean="0"/>
              <a:t>health Impact</a:t>
            </a:r>
          </a:p>
          <a:p>
            <a:pPr lvl="2"/>
            <a:r>
              <a:rPr lang="en-GB" dirty="0" smtClean="0"/>
              <a:t>Anxiety</a:t>
            </a:r>
          </a:p>
          <a:p>
            <a:pPr lvl="2"/>
            <a:r>
              <a:rPr lang="en-GB" dirty="0" smtClean="0"/>
              <a:t>Depression</a:t>
            </a:r>
          </a:p>
          <a:p>
            <a:pPr lvl="2"/>
            <a:r>
              <a:rPr lang="en-GB" dirty="0" smtClean="0"/>
              <a:t>Counselling and psychosexual therapy</a:t>
            </a:r>
            <a:endParaRPr lang="en-GB" dirty="0" smtClean="0"/>
          </a:p>
          <a:p>
            <a:r>
              <a:rPr lang="en-GB" dirty="0" smtClean="0"/>
              <a:t>Impact on exercise</a:t>
            </a:r>
          </a:p>
          <a:p>
            <a:r>
              <a:rPr lang="en-GB" dirty="0" smtClean="0"/>
              <a:t>Exercise a vital part of maintaining my physical and mental well being</a:t>
            </a:r>
          </a:p>
          <a:p>
            <a:r>
              <a:rPr lang="en-GB" dirty="0" smtClean="0"/>
              <a:t>Taking </a:t>
            </a:r>
            <a:r>
              <a:rPr lang="en-GB" dirty="0" smtClean="0"/>
              <a:t>control rather than being controlled </a:t>
            </a:r>
            <a:r>
              <a:rPr lang="en-GB" dirty="0" smtClean="0"/>
              <a:t>(Exactly what Prehab does for cancer patients)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85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9E5863-BB1D-4669-A34C-22C60E66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6632"/>
            <a:ext cx="3323575" cy="218240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Health Care Resource Use &amp; Associated Savings (ROI)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456BBFE-8142-482A-A20C-D7893CEEC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2675" y="2199730"/>
            <a:ext cx="3463361" cy="4520047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just"/>
            <a:r>
              <a:rPr lang="en-US" sz="2400" dirty="0"/>
              <a:t>Reduced Length of Stay by 2 days = 381 bed days saved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Reduced 30 &amp; 90 emergency readmissions = 35 bed days saved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Reduced Emergency Department attendances = 6 bed days saved</a:t>
            </a:r>
          </a:p>
          <a:p>
            <a:pPr algn="just"/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8FD459C-E120-491C-85FD-E5F49FD19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617" y="505058"/>
            <a:ext cx="4619708" cy="4635107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="" xmlns:a16="http://schemas.microsoft.com/office/drawing/2014/main" id="{D35DE1FB-7C9B-44FE-91C9-5BA5501CD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99" b="91242" l="8938" r="93641">
                        <a14:foregroundMark x1="14397" y1="29214" x2="59568" y2="37013"/>
                        <a14:foregroundMark x1="59568" y1="37013" x2="43191" y2="53989"/>
                        <a14:foregroundMark x1="43191" y1="53989" x2="34253" y2="80984"/>
                        <a14:foregroundMark x1="91482" y1="35813" x2="91482" y2="35813"/>
                        <a14:foregroundMark x1="67367" y1="41272" x2="22196" y2="36413"/>
                        <a14:foregroundMark x1="22196" y1="36413" x2="45111" y2="36533"/>
                        <a14:foregroundMark x1="45111" y1="36533" x2="46311" y2="37013"/>
                        <a14:foregroundMark x1="93881" y1="35213" x2="93881" y2="35213"/>
                        <a14:foregroundMark x1="63767" y1="47271" x2="38092" y2="47870"/>
                        <a14:foregroundMark x1="38092" y1="47870" x2="61368" y2="39472"/>
                        <a14:foregroundMark x1="61368" y1="39472" x2="60168" y2="62328"/>
                        <a14:foregroundMark x1="60168" y1="62328" x2="50390" y2="40792"/>
                        <a14:foregroundMark x1="50390" y1="40792" x2="38572" y2="70486"/>
                        <a14:foregroundMark x1="38572" y1="70486" x2="33053" y2="47151"/>
                        <a14:foregroundMark x1="33053" y1="47151" x2="55309" y2="54469"/>
                        <a14:foregroundMark x1="55309" y1="54469" x2="69166" y2="54469"/>
                        <a14:foregroundMark x1="68566" y1="52669" x2="62567" y2="49070"/>
                        <a14:foregroundMark x1="63167" y1="38212" x2="63167" y2="39472"/>
                        <a14:foregroundMark x1="34853" y1="91242" x2="34853" y2="91242"/>
                        <a14:foregroundMark x1="34853" y1="91242" x2="35453" y2="91242"/>
                        <a14:foregroundMark x1="48710" y1="79184" x2="48710" y2="79184"/>
                        <a14:foregroundMark x1="27055" y1="71986" x2="27055" y2="71986"/>
                        <a14:foregroundMark x1="20996" y1="8158" x2="20996" y2="8158"/>
                        <a14:foregroundMark x1="17996" y1="6899" x2="17996" y2="6899"/>
                        <a14:foregroundMark x1="8938" y1="17756" x2="8938" y2="17756"/>
                        <a14:foregroundMark x1="48710" y1="79784" x2="52310" y2="76785"/>
                        <a14:foregroundMark x1="27055" y1="71386" x2="33053" y2="71986"/>
                        <a14:foregroundMark x1="30054" y1="35813" x2="29454" y2="52070"/>
                        <a14:foregroundMark x1="27055" y1="38212" x2="49910" y2="37972"/>
                        <a14:foregroundMark x1="49910" y1="37972" x2="30534" y2="49670"/>
                        <a14:foregroundMark x1="30534" y1="49670" x2="51710" y2="55129"/>
                        <a14:foregroundMark x1="51710" y1="55129" x2="49310" y2="41872"/>
                        <a14:foregroundMark x1="34253" y1="39472" x2="33653" y2="42472"/>
                        <a14:foregroundMark x1="66167" y1="40072" x2="65567" y2="38212"/>
                        <a14:foregroundMark x1="67367" y1="46071" x2="63167" y2="40672"/>
                        <a14:foregroundMark x1="62567" y1="39472" x2="59568" y2="40072"/>
                        <a14:foregroundMark x1="65567" y1="37013" x2="60168" y2="38212"/>
                        <a14:foregroundMark x1="72166" y1="35213" x2="64967" y2="36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28" y="5773104"/>
            <a:ext cx="813672" cy="10848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83A5D81-50D7-4AE0-BFA9-D363EFD8E601}"/>
              </a:ext>
            </a:extLst>
          </p:cNvPr>
          <p:cNvSpPr txBox="1"/>
          <p:nvPr/>
        </p:nvSpPr>
        <p:spPr>
          <a:xfrm>
            <a:off x="4272594" y="5321146"/>
            <a:ext cx="4145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</a:rPr>
              <a:t>£400 cost per participant to deliver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</a:rPr>
              <a:t>£1,244 provider efficiencies per patient </a:t>
            </a:r>
          </a:p>
        </p:txBody>
      </p:sp>
    </p:spTree>
    <p:extLst>
      <p:ext uri="{BB962C8B-B14F-4D97-AF65-F5344CB8AC3E}">
        <p14:creationId xmlns:p14="http://schemas.microsoft.com/office/powerpoint/2010/main" val="52883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B2D7852-FC95-4713-BBEC-3D7FE8FC73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669" y="413943"/>
            <a:ext cx="5553157" cy="7188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BFD6995-82D7-4A68-84B5-FB5EBA002A1E}"/>
              </a:ext>
            </a:extLst>
          </p:cNvPr>
          <p:cNvSpPr txBox="1"/>
          <p:nvPr/>
        </p:nvSpPr>
        <p:spPr>
          <a:xfrm>
            <a:off x="1035670" y="948690"/>
            <a:ext cx="71247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nhanced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M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onitoring for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B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etter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R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ecovery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nd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C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ancer </a:t>
            </a:r>
            <a:r>
              <a:rPr lang="en-GB" sz="5400" b="1" u="sng" dirty="0" smtClean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</a:t>
            </a:r>
            <a:r>
              <a:rPr lang="en-GB" sz="5400" dirty="0" smtClean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xperience in </a:t>
            </a:r>
            <a:r>
              <a:rPr lang="en-GB" sz="5400" b="1" u="sng" dirty="0" smtClean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G</a:t>
            </a:r>
            <a:r>
              <a:rPr lang="en-GB" sz="5400" dirty="0" smtClean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reater </a:t>
            </a:r>
            <a:r>
              <a:rPr lang="en-GB" sz="5400" b="1" u="sng" dirty="0" smtClean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M</a:t>
            </a:r>
            <a:r>
              <a:rPr lang="en-GB" sz="5400" dirty="0" smtClean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anchester</a:t>
            </a:r>
            <a:endParaRPr lang="en-GB" sz="5400" dirty="0">
              <a:solidFill>
                <a:srgbClr val="456473"/>
              </a:solidFill>
              <a:latin typeface="Libre Franklin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38E2E6C-81E3-4EAB-996E-7A98C77ABF7C}"/>
              </a:ext>
            </a:extLst>
          </p:cNvPr>
          <p:cNvSpPr txBox="1"/>
          <p:nvPr/>
        </p:nvSpPr>
        <p:spPr>
          <a:xfrm>
            <a:off x="2094020" y="6073799"/>
            <a:ext cx="64573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© Copyright. All rights reserved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A5D5C44-3084-4089-AC1E-590ED8FAD4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272" y="224393"/>
            <a:ext cx="2429713" cy="12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9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CBC636C1-2A2B-4326-952A-8F5E50B43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9999"/>
            <a:ext cx="2488260" cy="387800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="" xmlns:a16="http://schemas.microsoft.com/office/drawing/2014/main" id="{C96635FA-DA4C-4E5E-BEB4-E5B6862C234F}"/>
              </a:ext>
            </a:extLst>
          </p:cNvPr>
          <p:cNvSpPr/>
          <p:nvPr/>
        </p:nvSpPr>
        <p:spPr>
          <a:xfrm>
            <a:off x="8406193" y="5756659"/>
            <a:ext cx="387287" cy="516383"/>
          </a:xfrm>
          <a:prstGeom prst="ellipse">
            <a:avLst/>
          </a:prstGeom>
          <a:solidFill>
            <a:srgbClr val="F4E95B">
              <a:alpha val="30000"/>
            </a:srgbClr>
          </a:solidFill>
          <a:ln w="292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C0F16569-5D38-480C-BD10-C47E9955FFCE}"/>
              </a:ext>
            </a:extLst>
          </p:cNvPr>
          <p:cNvGrpSpPr/>
          <p:nvPr/>
        </p:nvGrpSpPr>
        <p:grpSpPr>
          <a:xfrm>
            <a:off x="8843653" y="5882602"/>
            <a:ext cx="257486" cy="469966"/>
            <a:chOff x="9927132" y="4878537"/>
            <a:chExt cx="506218" cy="692965"/>
          </a:xfrm>
          <a:solidFill>
            <a:srgbClr val="527888">
              <a:alpha val="29000"/>
            </a:srgbClr>
          </a:solidFill>
        </p:grpSpPr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D934F1E5-7E36-4820-AB13-CB66C2F45845}"/>
                </a:ext>
              </a:extLst>
            </p:cNvPr>
            <p:cNvSpPr/>
            <p:nvPr/>
          </p:nvSpPr>
          <p:spPr>
            <a:xfrm>
              <a:off x="99271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ADFA9975-4AA7-4777-8FF5-5A63EDE75BEA}"/>
                </a:ext>
              </a:extLst>
            </p:cNvPr>
            <p:cNvSpPr/>
            <p:nvPr/>
          </p:nvSpPr>
          <p:spPr>
            <a:xfrm>
              <a:off x="101362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875A4552-206A-4687-88BD-C9EC64CC83E3}"/>
                </a:ext>
              </a:extLst>
            </p:cNvPr>
            <p:cNvSpPr/>
            <p:nvPr/>
          </p:nvSpPr>
          <p:spPr>
            <a:xfrm>
              <a:off x="10345333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ED92ADBC-66C1-427D-9DF7-7D25641EFAFB}"/>
                </a:ext>
              </a:extLst>
            </p:cNvPr>
            <p:cNvSpPr/>
            <p:nvPr/>
          </p:nvSpPr>
          <p:spPr>
            <a:xfrm>
              <a:off x="99271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BAE33D2A-5985-4B18-8C00-09B86793D491}"/>
                </a:ext>
              </a:extLst>
            </p:cNvPr>
            <p:cNvSpPr/>
            <p:nvPr/>
          </p:nvSpPr>
          <p:spPr>
            <a:xfrm>
              <a:off x="101362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E52B77D9-6950-4F96-826D-3EC77D327FDA}"/>
                </a:ext>
              </a:extLst>
            </p:cNvPr>
            <p:cNvSpPr/>
            <p:nvPr/>
          </p:nvSpPr>
          <p:spPr>
            <a:xfrm>
              <a:off x="10345333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69B9816D-3F50-4FEC-8E7D-126DAC077945}"/>
                </a:ext>
              </a:extLst>
            </p:cNvPr>
            <p:cNvSpPr/>
            <p:nvPr/>
          </p:nvSpPr>
          <p:spPr>
            <a:xfrm>
              <a:off x="99271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2B9E7275-A074-42C7-8234-2A7ABF3AB2B1}"/>
                </a:ext>
              </a:extLst>
            </p:cNvPr>
            <p:cNvSpPr/>
            <p:nvPr/>
          </p:nvSpPr>
          <p:spPr>
            <a:xfrm>
              <a:off x="101362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E00BFD4E-DE14-4D21-AE0E-E745CB81D72C}"/>
                </a:ext>
              </a:extLst>
            </p:cNvPr>
            <p:cNvSpPr/>
            <p:nvPr/>
          </p:nvSpPr>
          <p:spPr>
            <a:xfrm>
              <a:off x="10345333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="" xmlns:a16="http://schemas.microsoft.com/office/drawing/2014/main" id="{A0F3765B-E85C-484E-AE05-11C92B5055A0}"/>
                </a:ext>
              </a:extLst>
            </p:cNvPr>
            <p:cNvSpPr/>
            <p:nvPr/>
          </p:nvSpPr>
          <p:spPr>
            <a:xfrm>
              <a:off x="99271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44E4A246-5F8A-46F1-8830-7EE117039737}"/>
                </a:ext>
              </a:extLst>
            </p:cNvPr>
            <p:cNvSpPr/>
            <p:nvPr/>
          </p:nvSpPr>
          <p:spPr>
            <a:xfrm>
              <a:off x="101362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="" xmlns:a16="http://schemas.microsoft.com/office/drawing/2014/main" id="{1BDE0C89-2680-4F4E-BC29-F5737AAE0247}"/>
                </a:ext>
              </a:extLst>
            </p:cNvPr>
            <p:cNvSpPr/>
            <p:nvPr/>
          </p:nvSpPr>
          <p:spPr>
            <a:xfrm>
              <a:off x="10345333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F642CF13-F370-418F-8E9D-D4B127EDD85B}"/>
              </a:ext>
            </a:extLst>
          </p:cNvPr>
          <p:cNvSpPr txBox="1"/>
          <p:nvPr/>
        </p:nvSpPr>
        <p:spPr>
          <a:xfrm>
            <a:off x="175023" y="1824623"/>
            <a:ext cx="3575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The challenge: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6D6C7BF5-9F61-4F07-B0F4-29BB632D81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24" y="0"/>
            <a:ext cx="1713884" cy="90649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3E37F8F9-B616-40D2-AF26-09755580BC55}"/>
              </a:ext>
            </a:extLst>
          </p:cNvPr>
          <p:cNvSpPr txBox="1"/>
          <p:nvPr/>
        </p:nvSpPr>
        <p:spPr>
          <a:xfrm>
            <a:off x="2094020" y="6357974"/>
            <a:ext cx="6457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© Copyright. All rights reserved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5AAAF1B-DBB4-4D48-BA82-14BCCD55D1E8}"/>
              </a:ext>
            </a:extLst>
          </p:cNvPr>
          <p:cNvSpPr txBox="1"/>
          <p:nvPr/>
        </p:nvSpPr>
        <p:spPr>
          <a:xfrm>
            <a:off x="960184" y="2258975"/>
            <a:ext cx="79169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</a:rPr>
              <a:t>“There was a massive gap between GP and hospital care.”</a:t>
            </a:r>
          </a:p>
          <a:p>
            <a:pPr algn="r"/>
            <a:endParaRPr lang="en-GB" sz="1400" b="1" dirty="0">
              <a:latin typeface="Arial" panose="020B0604020202020204" pitchFamily="34" charset="0"/>
            </a:endParaRPr>
          </a:p>
          <a:p>
            <a:pPr algn="r"/>
            <a:r>
              <a:rPr lang="en-GB" sz="1400" b="1" dirty="0" err="1">
                <a:latin typeface="Arial" panose="020B0604020202020204" pitchFamily="34" charset="0"/>
              </a:rPr>
              <a:t>EMBRaCE</a:t>
            </a:r>
            <a:r>
              <a:rPr lang="en-GB" sz="1400" b="1" dirty="0">
                <a:latin typeface="Arial" panose="020B0604020202020204" pitchFamily="34" charset="0"/>
              </a:rPr>
              <a:t>-GM PPI, Oct 2020</a:t>
            </a:r>
            <a:endParaRPr lang="en-GB" sz="1600" b="1" dirty="0">
              <a:latin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04DE84E-30FF-9A47-BFBA-E5EB35C83285}"/>
              </a:ext>
            </a:extLst>
          </p:cNvPr>
          <p:cNvGrpSpPr/>
          <p:nvPr/>
        </p:nvGrpSpPr>
        <p:grpSpPr>
          <a:xfrm>
            <a:off x="364246" y="2838359"/>
            <a:ext cx="7750172" cy="1697866"/>
            <a:chOff x="485660" y="2315140"/>
            <a:chExt cx="10333563" cy="1697866"/>
          </a:xfrm>
        </p:grpSpPr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BF0A6E6-0182-EF4F-836F-DA9E865658CE}"/>
                </a:ext>
              </a:extLst>
            </p:cNvPr>
            <p:cNvSpPr txBox="1"/>
            <p:nvPr/>
          </p:nvSpPr>
          <p:spPr>
            <a:xfrm>
              <a:off x="485660" y="2315140"/>
              <a:ext cx="42627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Arial" panose="020B0604020202020204" pitchFamily="34" charset="0"/>
                </a:rPr>
                <a:t>We need real-world data:</a:t>
              </a:r>
              <a:endParaRPr lang="en-GB" sz="2000" b="1" dirty="0">
                <a:latin typeface="Arial" panose="020B060402020202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D455581D-EC79-5C41-BFEC-523F3E169614}"/>
                </a:ext>
              </a:extLst>
            </p:cNvPr>
            <p:cNvGrpSpPr/>
            <p:nvPr/>
          </p:nvGrpSpPr>
          <p:grpSpPr>
            <a:xfrm>
              <a:off x="1372776" y="2838360"/>
              <a:ext cx="9446447" cy="1174646"/>
              <a:chOff x="1234307" y="2998054"/>
              <a:chExt cx="9446447" cy="1174646"/>
            </a:xfrm>
          </p:grpSpPr>
          <p:sp>
            <p:nvSpPr>
              <p:cNvPr id="12" name="Cloud 11">
                <a:extLst>
                  <a:ext uri="{FF2B5EF4-FFF2-40B4-BE49-F238E27FC236}">
                    <a16:creationId xmlns="" xmlns:a16="http://schemas.microsoft.com/office/drawing/2014/main" id="{60714034-573B-474E-BAC5-2DDF75C77348}"/>
                  </a:ext>
                </a:extLst>
              </p:cNvPr>
              <p:cNvSpPr/>
              <p:nvPr/>
            </p:nvSpPr>
            <p:spPr>
              <a:xfrm>
                <a:off x="1234307" y="3058845"/>
                <a:ext cx="1800000" cy="981635"/>
              </a:xfrm>
              <a:prstGeom prst="cloud">
                <a:avLst/>
              </a:prstGeom>
              <a:solidFill>
                <a:srgbClr val="456473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Sleep</a:t>
                </a:r>
              </a:p>
            </p:txBody>
          </p:sp>
          <p:sp>
            <p:nvSpPr>
              <p:cNvPr id="40" name="Cloud 39">
                <a:extLst>
                  <a:ext uri="{FF2B5EF4-FFF2-40B4-BE49-F238E27FC236}">
                    <a16:creationId xmlns="" xmlns:a16="http://schemas.microsoft.com/office/drawing/2014/main" id="{A358FCDF-CF55-8A43-A3E5-A63BDAEDC5D0}"/>
                  </a:ext>
                </a:extLst>
              </p:cNvPr>
              <p:cNvSpPr/>
              <p:nvPr/>
            </p:nvSpPr>
            <p:spPr>
              <a:xfrm>
                <a:off x="3099241" y="3191065"/>
                <a:ext cx="1800000" cy="981635"/>
              </a:xfrm>
              <a:prstGeom prst="cloud">
                <a:avLst/>
              </a:prstGeom>
              <a:solidFill>
                <a:srgbClr val="456473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Activity levels</a:t>
                </a:r>
              </a:p>
            </p:txBody>
          </p:sp>
          <p:sp>
            <p:nvSpPr>
              <p:cNvPr id="44" name="Cloud 43">
                <a:extLst>
                  <a:ext uri="{FF2B5EF4-FFF2-40B4-BE49-F238E27FC236}">
                    <a16:creationId xmlns="" xmlns:a16="http://schemas.microsoft.com/office/drawing/2014/main" id="{9540990E-3E31-5548-B7D1-71FBDCA22E8A}"/>
                  </a:ext>
                </a:extLst>
              </p:cNvPr>
              <p:cNvSpPr/>
              <p:nvPr/>
            </p:nvSpPr>
            <p:spPr>
              <a:xfrm>
                <a:off x="5026412" y="3029192"/>
                <a:ext cx="1800000" cy="981635"/>
              </a:xfrm>
              <a:prstGeom prst="cloud">
                <a:avLst/>
              </a:prstGeom>
              <a:solidFill>
                <a:srgbClr val="456473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Vital signs</a:t>
                </a:r>
              </a:p>
            </p:txBody>
          </p:sp>
          <p:sp>
            <p:nvSpPr>
              <p:cNvPr id="48" name="Cloud 47">
                <a:extLst>
                  <a:ext uri="{FF2B5EF4-FFF2-40B4-BE49-F238E27FC236}">
                    <a16:creationId xmlns="" xmlns:a16="http://schemas.microsoft.com/office/drawing/2014/main" id="{D1665D88-BD7F-554C-BCED-C2D4273B68A1}"/>
                  </a:ext>
                </a:extLst>
              </p:cNvPr>
              <p:cNvSpPr/>
              <p:nvPr/>
            </p:nvSpPr>
            <p:spPr>
              <a:xfrm>
                <a:off x="6953583" y="3108704"/>
                <a:ext cx="1800000" cy="981635"/>
              </a:xfrm>
              <a:prstGeom prst="cloud">
                <a:avLst/>
              </a:prstGeom>
              <a:solidFill>
                <a:srgbClr val="456473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HRV</a:t>
                </a:r>
              </a:p>
            </p:txBody>
          </p:sp>
          <p:sp>
            <p:nvSpPr>
              <p:cNvPr id="52" name="Cloud 51">
                <a:extLst>
                  <a:ext uri="{FF2B5EF4-FFF2-40B4-BE49-F238E27FC236}">
                    <a16:creationId xmlns="" xmlns:a16="http://schemas.microsoft.com/office/drawing/2014/main" id="{E0C694CF-770B-5C4A-A076-33CABE9EF954}"/>
                  </a:ext>
                </a:extLst>
              </p:cNvPr>
              <p:cNvSpPr/>
              <p:nvPr/>
            </p:nvSpPr>
            <p:spPr>
              <a:xfrm>
                <a:off x="8880754" y="2998054"/>
                <a:ext cx="1800000" cy="981635"/>
              </a:xfrm>
              <a:prstGeom prst="cloud">
                <a:avLst/>
              </a:prstGeom>
              <a:solidFill>
                <a:srgbClr val="456473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Symptoms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5D521AD-7F8B-2B48-A48A-46F6242BFFE5}"/>
              </a:ext>
            </a:extLst>
          </p:cNvPr>
          <p:cNvGrpSpPr/>
          <p:nvPr/>
        </p:nvGrpSpPr>
        <p:grpSpPr>
          <a:xfrm>
            <a:off x="201874" y="4234941"/>
            <a:ext cx="8800925" cy="2461349"/>
            <a:chOff x="258418" y="3928334"/>
            <a:chExt cx="11734566" cy="2461349"/>
          </a:xfrm>
        </p:grpSpPr>
        <p:sp>
          <p:nvSpPr>
            <p:cNvPr id="9" name="Rounded Rectangle 8">
              <a:extLst>
                <a:ext uri="{FF2B5EF4-FFF2-40B4-BE49-F238E27FC236}">
                  <a16:creationId xmlns="" xmlns:a16="http://schemas.microsoft.com/office/drawing/2014/main" id="{6ECDEF10-D147-5F46-9029-A2CC37F7B176}"/>
                </a:ext>
              </a:extLst>
            </p:cNvPr>
            <p:cNvSpPr/>
            <p:nvPr/>
          </p:nvSpPr>
          <p:spPr>
            <a:xfrm>
              <a:off x="467361" y="4990206"/>
              <a:ext cx="2631880" cy="1399477"/>
            </a:xfrm>
            <a:prstGeom prst="roundRect">
              <a:avLst/>
            </a:prstGeom>
            <a:solidFill>
              <a:srgbClr val="527888"/>
            </a:solidFill>
            <a:ln>
              <a:solidFill>
                <a:srgbClr val="5278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DEDC29"/>
                  </a:solidFill>
                </a:rPr>
                <a:t>Digital phenotypes of recovery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="" xmlns:a16="http://schemas.microsoft.com/office/drawing/2014/main" id="{7A535FD8-3308-2048-8C86-AF8D947C2B38}"/>
                </a:ext>
              </a:extLst>
            </p:cNvPr>
            <p:cNvSpPr/>
            <p:nvPr/>
          </p:nvSpPr>
          <p:spPr>
            <a:xfrm>
              <a:off x="3356492" y="4961145"/>
              <a:ext cx="2631880" cy="1399477"/>
            </a:xfrm>
            <a:prstGeom prst="roundRect">
              <a:avLst/>
            </a:prstGeom>
            <a:solidFill>
              <a:srgbClr val="DEDC29"/>
            </a:solidFill>
            <a:ln>
              <a:solidFill>
                <a:srgbClr val="DEDC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527888"/>
                  </a:solidFill>
                </a:rPr>
                <a:t>Data </a:t>
              </a:r>
              <a:r>
                <a:rPr lang="en-US" sz="2000">
                  <a:solidFill>
                    <a:srgbClr val="527888"/>
                  </a:solidFill>
                </a:rPr>
                <a:t>to stratify interventions</a:t>
              </a:r>
              <a:endParaRPr lang="en-US" sz="2000" dirty="0">
                <a:solidFill>
                  <a:srgbClr val="527888"/>
                </a:solidFill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="" xmlns:a16="http://schemas.microsoft.com/office/drawing/2014/main" id="{51E85B22-EF7D-2448-B8F9-9B59BCD522FE}"/>
                </a:ext>
              </a:extLst>
            </p:cNvPr>
            <p:cNvSpPr/>
            <p:nvPr/>
          </p:nvSpPr>
          <p:spPr>
            <a:xfrm>
              <a:off x="6245623" y="4953091"/>
              <a:ext cx="2631880" cy="1399477"/>
            </a:xfrm>
            <a:prstGeom prst="roundRect">
              <a:avLst/>
            </a:prstGeom>
            <a:solidFill>
              <a:srgbClr val="E61B73"/>
            </a:solidFill>
            <a:ln>
              <a:solidFill>
                <a:srgbClr val="E61B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Support development of digital cancer care tools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="" xmlns:a16="http://schemas.microsoft.com/office/drawing/2014/main" id="{46AC33E9-B829-364A-A2F5-80B640D62B35}"/>
                </a:ext>
              </a:extLst>
            </p:cNvPr>
            <p:cNvSpPr/>
            <p:nvPr/>
          </p:nvSpPr>
          <p:spPr>
            <a:xfrm>
              <a:off x="9134754" y="4953090"/>
              <a:ext cx="2631880" cy="1399477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4E95B"/>
                  </a:solidFill>
                </a:rPr>
                <a:t>Inform drugs and therapeutics trials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="" xmlns:a16="http://schemas.microsoft.com/office/drawing/2014/main" id="{AEBF154B-F96C-944E-87EA-5C6E7DFD8C65}"/>
                </a:ext>
              </a:extLst>
            </p:cNvPr>
            <p:cNvSpPr/>
            <p:nvPr/>
          </p:nvSpPr>
          <p:spPr>
            <a:xfrm rot="5400000">
              <a:off x="5357061" y="-1170309"/>
              <a:ext cx="1537280" cy="11734566"/>
            </a:xfrm>
            <a:prstGeom prst="leftBrace">
              <a:avLst>
                <a:gd name="adj1" fmla="val 29022"/>
                <a:gd name="adj2" fmla="val 50339"/>
              </a:avLst>
            </a:prstGeom>
            <a:ln w="63500">
              <a:solidFill>
                <a:srgbClr val="4564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BFD6995-82D7-4A68-84B5-FB5EBA002A1E}"/>
              </a:ext>
            </a:extLst>
          </p:cNvPr>
          <p:cNvSpPr txBox="1"/>
          <p:nvPr/>
        </p:nvSpPr>
        <p:spPr>
          <a:xfrm>
            <a:off x="520283" y="545665"/>
            <a:ext cx="8099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The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nhanced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M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onitoring for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B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etter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R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ecovery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nd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C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ancer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xperience in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G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reater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M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anchester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8B2D7852-FC95-4713-BBEC-3D7FE8FC73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39" y="54500"/>
            <a:ext cx="5553157" cy="56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1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CBC636C1-2A2B-4326-952A-8F5E50B43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9999"/>
            <a:ext cx="2488260" cy="387800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="" xmlns:a16="http://schemas.microsoft.com/office/drawing/2014/main" id="{C96635FA-DA4C-4E5E-BEB4-E5B6862C234F}"/>
              </a:ext>
            </a:extLst>
          </p:cNvPr>
          <p:cNvSpPr/>
          <p:nvPr/>
        </p:nvSpPr>
        <p:spPr>
          <a:xfrm>
            <a:off x="8406193" y="5756659"/>
            <a:ext cx="387287" cy="516383"/>
          </a:xfrm>
          <a:prstGeom prst="ellipse">
            <a:avLst/>
          </a:prstGeom>
          <a:solidFill>
            <a:srgbClr val="F4E95B">
              <a:alpha val="30000"/>
            </a:srgbClr>
          </a:solidFill>
          <a:ln w="292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C0F16569-5D38-480C-BD10-C47E9955FFCE}"/>
              </a:ext>
            </a:extLst>
          </p:cNvPr>
          <p:cNvGrpSpPr/>
          <p:nvPr/>
        </p:nvGrpSpPr>
        <p:grpSpPr>
          <a:xfrm>
            <a:off x="8843653" y="5882602"/>
            <a:ext cx="257486" cy="469966"/>
            <a:chOff x="9927132" y="4878537"/>
            <a:chExt cx="506218" cy="692965"/>
          </a:xfrm>
          <a:solidFill>
            <a:srgbClr val="527888">
              <a:alpha val="29000"/>
            </a:srgbClr>
          </a:solidFill>
        </p:grpSpPr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D934F1E5-7E36-4820-AB13-CB66C2F45845}"/>
                </a:ext>
              </a:extLst>
            </p:cNvPr>
            <p:cNvSpPr/>
            <p:nvPr/>
          </p:nvSpPr>
          <p:spPr>
            <a:xfrm>
              <a:off x="99271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ADFA9975-4AA7-4777-8FF5-5A63EDE75BEA}"/>
                </a:ext>
              </a:extLst>
            </p:cNvPr>
            <p:cNvSpPr/>
            <p:nvPr/>
          </p:nvSpPr>
          <p:spPr>
            <a:xfrm>
              <a:off x="101362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875A4552-206A-4687-88BD-C9EC64CC83E3}"/>
                </a:ext>
              </a:extLst>
            </p:cNvPr>
            <p:cNvSpPr/>
            <p:nvPr/>
          </p:nvSpPr>
          <p:spPr>
            <a:xfrm>
              <a:off x="10345333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ED92ADBC-66C1-427D-9DF7-7D25641EFAFB}"/>
                </a:ext>
              </a:extLst>
            </p:cNvPr>
            <p:cNvSpPr/>
            <p:nvPr/>
          </p:nvSpPr>
          <p:spPr>
            <a:xfrm>
              <a:off x="99271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BAE33D2A-5985-4B18-8C00-09B86793D491}"/>
                </a:ext>
              </a:extLst>
            </p:cNvPr>
            <p:cNvSpPr/>
            <p:nvPr/>
          </p:nvSpPr>
          <p:spPr>
            <a:xfrm>
              <a:off x="101362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E52B77D9-6950-4F96-826D-3EC77D327FDA}"/>
                </a:ext>
              </a:extLst>
            </p:cNvPr>
            <p:cNvSpPr/>
            <p:nvPr/>
          </p:nvSpPr>
          <p:spPr>
            <a:xfrm>
              <a:off x="10345333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69B9816D-3F50-4FEC-8E7D-126DAC077945}"/>
                </a:ext>
              </a:extLst>
            </p:cNvPr>
            <p:cNvSpPr/>
            <p:nvPr/>
          </p:nvSpPr>
          <p:spPr>
            <a:xfrm>
              <a:off x="99271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2B9E7275-A074-42C7-8234-2A7ABF3AB2B1}"/>
                </a:ext>
              </a:extLst>
            </p:cNvPr>
            <p:cNvSpPr/>
            <p:nvPr/>
          </p:nvSpPr>
          <p:spPr>
            <a:xfrm>
              <a:off x="101362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E00BFD4E-DE14-4D21-AE0E-E745CB81D72C}"/>
                </a:ext>
              </a:extLst>
            </p:cNvPr>
            <p:cNvSpPr/>
            <p:nvPr/>
          </p:nvSpPr>
          <p:spPr>
            <a:xfrm>
              <a:off x="10345333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="" xmlns:a16="http://schemas.microsoft.com/office/drawing/2014/main" id="{A0F3765B-E85C-484E-AE05-11C92B5055A0}"/>
                </a:ext>
              </a:extLst>
            </p:cNvPr>
            <p:cNvSpPr/>
            <p:nvPr/>
          </p:nvSpPr>
          <p:spPr>
            <a:xfrm>
              <a:off x="99271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44E4A246-5F8A-46F1-8830-7EE117039737}"/>
                </a:ext>
              </a:extLst>
            </p:cNvPr>
            <p:cNvSpPr/>
            <p:nvPr/>
          </p:nvSpPr>
          <p:spPr>
            <a:xfrm>
              <a:off x="101362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="" xmlns:a16="http://schemas.microsoft.com/office/drawing/2014/main" id="{1BDE0C89-2680-4F4E-BC29-F5737AAE0247}"/>
                </a:ext>
              </a:extLst>
            </p:cNvPr>
            <p:cNvSpPr/>
            <p:nvPr/>
          </p:nvSpPr>
          <p:spPr>
            <a:xfrm>
              <a:off x="10345333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F642CF13-F370-418F-8E9D-D4B127EDD85B}"/>
              </a:ext>
            </a:extLst>
          </p:cNvPr>
          <p:cNvSpPr txBox="1"/>
          <p:nvPr/>
        </p:nvSpPr>
        <p:spPr>
          <a:xfrm>
            <a:off x="306278" y="209922"/>
            <a:ext cx="4841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The solution</a:t>
            </a:r>
            <a:endParaRPr lang="en-GB" sz="4400" b="1" dirty="0">
              <a:solidFill>
                <a:srgbClr val="456473"/>
              </a:solidFill>
              <a:latin typeface="Libre Franklin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6D6C7BF5-9F61-4F07-B0F4-29BB632D81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886" y="141395"/>
            <a:ext cx="1713884" cy="9064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2C49F3B-C073-624B-8109-98631DEAD7EC}"/>
              </a:ext>
            </a:extLst>
          </p:cNvPr>
          <p:cNvSpPr/>
          <p:nvPr/>
        </p:nvSpPr>
        <p:spPr>
          <a:xfrm>
            <a:off x="306278" y="960415"/>
            <a:ext cx="75899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</a:rPr>
              <a:t>Commercial wearable vital signs monitoring…</a:t>
            </a:r>
            <a:endParaRPr lang="en-US" sz="2800" dirty="0"/>
          </a:p>
        </p:txBody>
      </p:sp>
      <p:pic>
        <p:nvPicPr>
          <p:cNvPr id="8" name="Picture 7" descr="A picture containing text, screenshot, indoor&#10;&#10;Description automatically generated">
            <a:extLst>
              <a:ext uri="{FF2B5EF4-FFF2-40B4-BE49-F238E27FC236}">
                <a16:creationId xmlns="" xmlns:a16="http://schemas.microsoft.com/office/drawing/2014/main" id="{24D78316-F6CE-8D4F-8535-268DCA192D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989" y="1517907"/>
            <a:ext cx="3585923" cy="176707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970BD076-81FB-284B-8344-B825D9F1D16F}"/>
              </a:ext>
            </a:extLst>
          </p:cNvPr>
          <p:cNvSpPr/>
          <p:nvPr/>
        </p:nvSpPr>
        <p:spPr>
          <a:xfrm>
            <a:off x="-50058" y="5918500"/>
            <a:ext cx="9107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Arial" panose="020B0604020202020204" pitchFamily="34" charset="0"/>
              </a:rPr>
              <a:t>Objective, patient generated.  With PROMs from mobile devices.</a:t>
            </a:r>
            <a:endParaRPr lang="en-US" sz="28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7E84D518-1EB9-0C4B-B589-31FC8ED458E4}"/>
              </a:ext>
            </a:extLst>
          </p:cNvPr>
          <p:cNvSpPr/>
          <p:nvPr/>
        </p:nvSpPr>
        <p:spPr>
          <a:xfrm>
            <a:off x="3923928" y="1544636"/>
            <a:ext cx="3169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</a:rPr>
              <a:t> OURA RING</a:t>
            </a:r>
            <a:endParaRPr lang="en-US" sz="3600" dirty="0"/>
          </a:p>
        </p:txBody>
      </p:sp>
      <p:pic>
        <p:nvPicPr>
          <p:cNvPr id="26" name="Picture 2" descr="Your Oura Sleep Score &amp; How To Interpret It - The Pulse Blo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125" y="2138724"/>
            <a:ext cx="4280541" cy="376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50989" y="3478452"/>
            <a:ext cx="20289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Sleep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Fatigue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Physical Activity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Mindfulness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Relaxation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Heart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Mental Health </a:t>
            </a:r>
          </a:p>
        </p:txBody>
      </p:sp>
    </p:spTree>
    <p:extLst>
      <p:ext uri="{BB962C8B-B14F-4D97-AF65-F5344CB8AC3E}">
        <p14:creationId xmlns:p14="http://schemas.microsoft.com/office/powerpoint/2010/main" val="337210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CBC636C1-2A2B-4326-952A-8F5E50B43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9999"/>
            <a:ext cx="2488260" cy="387800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xmlns="" id="{C96635FA-DA4C-4E5E-BEB4-E5B6862C234F}"/>
              </a:ext>
            </a:extLst>
          </p:cNvPr>
          <p:cNvSpPr/>
          <p:nvPr/>
        </p:nvSpPr>
        <p:spPr>
          <a:xfrm>
            <a:off x="8406193" y="5756659"/>
            <a:ext cx="387287" cy="516383"/>
          </a:xfrm>
          <a:prstGeom prst="ellipse">
            <a:avLst/>
          </a:prstGeom>
          <a:solidFill>
            <a:srgbClr val="F4E95B">
              <a:alpha val="30000"/>
            </a:srgbClr>
          </a:solidFill>
          <a:ln w="292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0F16569-5D38-480C-BD10-C47E9955FFCE}"/>
              </a:ext>
            </a:extLst>
          </p:cNvPr>
          <p:cNvGrpSpPr/>
          <p:nvPr/>
        </p:nvGrpSpPr>
        <p:grpSpPr>
          <a:xfrm>
            <a:off x="8843653" y="5882602"/>
            <a:ext cx="257486" cy="469966"/>
            <a:chOff x="9927132" y="4878537"/>
            <a:chExt cx="506218" cy="692965"/>
          </a:xfrm>
          <a:solidFill>
            <a:srgbClr val="527888">
              <a:alpha val="29000"/>
            </a:srgbClr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934F1E5-7E36-4820-AB13-CB66C2F45845}"/>
                </a:ext>
              </a:extLst>
            </p:cNvPr>
            <p:cNvSpPr/>
            <p:nvPr/>
          </p:nvSpPr>
          <p:spPr>
            <a:xfrm>
              <a:off x="99271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ADFA9975-4AA7-4777-8FF5-5A63EDE75BEA}"/>
                </a:ext>
              </a:extLst>
            </p:cNvPr>
            <p:cNvSpPr/>
            <p:nvPr/>
          </p:nvSpPr>
          <p:spPr>
            <a:xfrm>
              <a:off x="101362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875A4552-206A-4687-88BD-C9EC64CC83E3}"/>
                </a:ext>
              </a:extLst>
            </p:cNvPr>
            <p:cNvSpPr/>
            <p:nvPr/>
          </p:nvSpPr>
          <p:spPr>
            <a:xfrm>
              <a:off x="10345333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ED92ADBC-66C1-427D-9DF7-7D25641EFAFB}"/>
                </a:ext>
              </a:extLst>
            </p:cNvPr>
            <p:cNvSpPr/>
            <p:nvPr/>
          </p:nvSpPr>
          <p:spPr>
            <a:xfrm>
              <a:off x="99271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BAE33D2A-5985-4B18-8C00-09B86793D491}"/>
                </a:ext>
              </a:extLst>
            </p:cNvPr>
            <p:cNvSpPr/>
            <p:nvPr/>
          </p:nvSpPr>
          <p:spPr>
            <a:xfrm>
              <a:off x="101362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E52B77D9-6950-4F96-826D-3EC77D327FDA}"/>
                </a:ext>
              </a:extLst>
            </p:cNvPr>
            <p:cNvSpPr/>
            <p:nvPr/>
          </p:nvSpPr>
          <p:spPr>
            <a:xfrm>
              <a:off x="10345333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69B9816D-3F50-4FEC-8E7D-126DAC077945}"/>
                </a:ext>
              </a:extLst>
            </p:cNvPr>
            <p:cNvSpPr/>
            <p:nvPr/>
          </p:nvSpPr>
          <p:spPr>
            <a:xfrm>
              <a:off x="99271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2B9E7275-A074-42C7-8234-2A7ABF3AB2B1}"/>
                </a:ext>
              </a:extLst>
            </p:cNvPr>
            <p:cNvSpPr/>
            <p:nvPr/>
          </p:nvSpPr>
          <p:spPr>
            <a:xfrm>
              <a:off x="101362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E00BFD4E-DE14-4D21-AE0E-E745CB81D72C}"/>
                </a:ext>
              </a:extLst>
            </p:cNvPr>
            <p:cNvSpPr/>
            <p:nvPr/>
          </p:nvSpPr>
          <p:spPr>
            <a:xfrm>
              <a:off x="10345333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A0F3765B-E85C-484E-AE05-11C92B5055A0}"/>
                </a:ext>
              </a:extLst>
            </p:cNvPr>
            <p:cNvSpPr/>
            <p:nvPr/>
          </p:nvSpPr>
          <p:spPr>
            <a:xfrm>
              <a:off x="99271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44E4A246-5F8A-46F1-8830-7EE117039737}"/>
                </a:ext>
              </a:extLst>
            </p:cNvPr>
            <p:cNvSpPr/>
            <p:nvPr/>
          </p:nvSpPr>
          <p:spPr>
            <a:xfrm>
              <a:off x="101362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1BDE0C89-2680-4F4E-BC29-F5737AAE0247}"/>
                </a:ext>
              </a:extLst>
            </p:cNvPr>
            <p:cNvSpPr/>
            <p:nvPr/>
          </p:nvSpPr>
          <p:spPr>
            <a:xfrm>
              <a:off x="10345333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642CF13-F370-418F-8E9D-D4B127EDD85B}"/>
              </a:ext>
            </a:extLst>
          </p:cNvPr>
          <p:cNvSpPr txBox="1"/>
          <p:nvPr/>
        </p:nvSpPr>
        <p:spPr>
          <a:xfrm>
            <a:off x="306279" y="278449"/>
            <a:ext cx="3575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Aims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6D6C7BF5-9F61-4F07-B0F4-29BB632D81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9483" y="242537"/>
            <a:ext cx="1713884" cy="90649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E37F8F9-B616-40D2-AF26-09755580BC55}"/>
              </a:ext>
            </a:extLst>
          </p:cNvPr>
          <p:cNvSpPr txBox="1"/>
          <p:nvPr/>
        </p:nvSpPr>
        <p:spPr>
          <a:xfrm>
            <a:off x="2094020" y="6357974"/>
            <a:ext cx="6457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© Copyright. All rights reserved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5AAAF1B-DBB4-4D48-BA82-14BCCD55D1E8}"/>
              </a:ext>
            </a:extLst>
          </p:cNvPr>
          <p:cNvSpPr txBox="1"/>
          <p:nvPr/>
        </p:nvSpPr>
        <p:spPr>
          <a:xfrm>
            <a:off x="403411" y="1255032"/>
            <a:ext cx="791695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</a:rPr>
              <a:t>Can wearable vital signs monitors provide useful data during cancer treatment?</a:t>
            </a:r>
          </a:p>
          <a:p>
            <a:endParaRPr lang="en-GB" sz="2800" dirty="0">
              <a:latin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</a:rPr>
              <a:t>Are such devices acceptable to patients?</a:t>
            </a:r>
          </a:p>
          <a:p>
            <a:endParaRPr lang="en-GB" sz="2800" dirty="0">
              <a:latin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</a:rPr>
              <a:t>What could we achieve with the data obtained?</a:t>
            </a:r>
          </a:p>
          <a:p>
            <a:endParaRPr lang="en-GB" sz="2800" dirty="0">
              <a:latin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</a:rPr>
              <a:t>What do health care professionals think of this data?</a:t>
            </a:r>
            <a:endParaRPr lang="en-GB" sz="2400" dirty="0">
              <a:latin typeface="Arial" panose="020B0604020202020204" pitchFamily="34" charset="0"/>
            </a:endParaRPr>
          </a:p>
          <a:p>
            <a:pPr algn="r"/>
            <a:endParaRPr lang="en-GB" sz="1400" b="1" dirty="0">
              <a:latin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B5ECDDD-1DCF-0A4F-9738-9123B784E781}"/>
              </a:ext>
            </a:extLst>
          </p:cNvPr>
          <p:cNvSpPr txBox="1"/>
          <p:nvPr/>
        </p:nvSpPr>
        <p:spPr>
          <a:xfrm>
            <a:off x="403411" y="5266383"/>
            <a:ext cx="7916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527888"/>
                </a:solidFill>
                <a:latin typeface="Arial" panose="020B0604020202020204" pitchFamily="34" charset="0"/>
              </a:rPr>
              <a:t>Different patients, different treatments and different devices…</a:t>
            </a:r>
          </a:p>
          <a:p>
            <a:pPr algn="r"/>
            <a:r>
              <a:rPr lang="en-GB" sz="2800" dirty="0">
                <a:solidFill>
                  <a:srgbClr val="527888"/>
                </a:solidFill>
                <a:latin typeface="Arial" panose="020B0604020202020204" pitchFamily="34" charset="0"/>
              </a:rPr>
              <a:t>…are the answers the same?</a:t>
            </a:r>
          </a:p>
        </p:txBody>
      </p:sp>
    </p:spTree>
    <p:extLst>
      <p:ext uri="{BB962C8B-B14F-4D97-AF65-F5344CB8AC3E}">
        <p14:creationId xmlns:p14="http://schemas.microsoft.com/office/powerpoint/2010/main" val="40960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CBC636C1-2A2B-4326-952A-8F5E50B43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9999"/>
            <a:ext cx="2488260" cy="387800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xmlns="" id="{C96635FA-DA4C-4E5E-BEB4-E5B6862C234F}"/>
              </a:ext>
            </a:extLst>
          </p:cNvPr>
          <p:cNvSpPr/>
          <p:nvPr/>
        </p:nvSpPr>
        <p:spPr>
          <a:xfrm>
            <a:off x="8406193" y="5756659"/>
            <a:ext cx="387287" cy="516383"/>
          </a:xfrm>
          <a:prstGeom prst="ellipse">
            <a:avLst/>
          </a:prstGeom>
          <a:solidFill>
            <a:srgbClr val="F4E95B">
              <a:alpha val="30000"/>
            </a:srgbClr>
          </a:solidFill>
          <a:ln w="292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0F16569-5D38-480C-BD10-C47E9955FFCE}"/>
              </a:ext>
            </a:extLst>
          </p:cNvPr>
          <p:cNvGrpSpPr/>
          <p:nvPr/>
        </p:nvGrpSpPr>
        <p:grpSpPr>
          <a:xfrm>
            <a:off x="8843653" y="5882602"/>
            <a:ext cx="257486" cy="469966"/>
            <a:chOff x="9927132" y="4878537"/>
            <a:chExt cx="506218" cy="692965"/>
          </a:xfrm>
          <a:solidFill>
            <a:srgbClr val="527888">
              <a:alpha val="29000"/>
            </a:srgbClr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934F1E5-7E36-4820-AB13-CB66C2F45845}"/>
                </a:ext>
              </a:extLst>
            </p:cNvPr>
            <p:cNvSpPr/>
            <p:nvPr/>
          </p:nvSpPr>
          <p:spPr>
            <a:xfrm>
              <a:off x="99271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ADFA9975-4AA7-4777-8FF5-5A63EDE75BEA}"/>
                </a:ext>
              </a:extLst>
            </p:cNvPr>
            <p:cNvSpPr/>
            <p:nvPr/>
          </p:nvSpPr>
          <p:spPr>
            <a:xfrm>
              <a:off x="101362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875A4552-206A-4687-88BD-C9EC64CC83E3}"/>
                </a:ext>
              </a:extLst>
            </p:cNvPr>
            <p:cNvSpPr/>
            <p:nvPr/>
          </p:nvSpPr>
          <p:spPr>
            <a:xfrm>
              <a:off x="10345333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ED92ADBC-66C1-427D-9DF7-7D25641EFAFB}"/>
                </a:ext>
              </a:extLst>
            </p:cNvPr>
            <p:cNvSpPr/>
            <p:nvPr/>
          </p:nvSpPr>
          <p:spPr>
            <a:xfrm>
              <a:off x="99271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BAE33D2A-5985-4B18-8C00-09B86793D491}"/>
                </a:ext>
              </a:extLst>
            </p:cNvPr>
            <p:cNvSpPr/>
            <p:nvPr/>
          </p:nvSpPr>
          <p:spPr>
            <a:xfrm>
              <a:off x="101362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E52B77D9-6950-4F96-826D-3EC77D327FDA}"/>
                </a:ext>
              </a:extLst>
            </p:cNvPr>
            <p:cNvSpPr/>
            <p:nvPr/>
          </p:nvSpPr>
          <p:spPr>
            <a:xfrm>
              <a:off x="10345333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69B9816D-3F50-4FEC-8E7D-126DAC077945}"/>
                </a:ext>
              </a:extLst>
            </p:cNvPr>
            <p:cNvSpPr/>
            <p:nvPr/>
          </p:nvSpPr>
          <p:spPr>
            <a:xfrm>
              <a:off x="99271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2B9E7275-A074-42C7-8234-2A7ABF3AB2B1}"/>
                </a:ext>
              </a:extLst>
            </p:cNvPr>
            <p:cNvSpPr/>
            <p:nvPr/>
          </p:nvSpPr>
          <p:spPr>
            <a:xfrm>
              <a:off x="101362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E00BFD4E-DE14-4D21-AE0E-E745CB81D72C}"/>
                </a:ext>
              </a:extLst>
            </p:cNvPr>
            <p:cNvSpPr/>
            <p:nvPr/>
          </p:nvSpPr>
          <p:spPr>
            <a:xfrm>
              <a:off x="10345333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A0F3765B-E85C-484E-AE05-11C92B5055A0}"/>
                </a:ext>
              </a:extLst>
            </p:cNvPr>
            <p:cNvSpPr/>
            <p:nvPr/>
          </p:nvSpPr>
          <p:spPr>
            <a:xfrm>
              <a:off x="99271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44E4A246-5F8A-46F1-8830-7EE117039737}"/>
                </a:ext>
              </a:extLst>
            </p:cNvPr>
            <p:cNvSpPr/>
            <p:nvPr/>
          </p:nvSpPr>
          <p:spPr>
            <a:xfrm>
              <a:off x="101362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1BDE0C89-2680-4F4E-BC29-F5737AAE0247}"/>
                </a:ext>
              </a:extLst>
            </p:cNvPr>
            <p:cNvSpPr/>
            <p:nvPr/>
          </p:nvSpPr>
          <p:spPr>
            <a:xfrm>
              <a:off x="10345333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642CF13-F370-418F-8E9D-D4B127EDD85B}"/>
              </a:ext>
            </a:extLst>
          </p:cNvPr>
          <p:cNvSpPr txBox="1"/>
          <p:nvPr/>
        </p:nvSpPr>
        <p:spPr>
          <a:xfrm>
            <a:off x="237797" y="221441"/>
            <a:ext cx="7051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56473"/>
                </a:solidFill>
                <a:effectLst/>
                <a:uLnTx/>
                <a:uFillTx/>
                <a:latin typeface="Libre Franklin" panose="00000500000000000000" pitchFamily="2" charset="0"/>
                <a:ea typeface="+mn-ea"/>
                <a:cs typeface="Arial" panose="020B0604020202020204" pitchFamily="34" charset="0"/>
              </a:rPr>
              <a:t>There are lots of questions to answer…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6D6C7BF5-9F61-4F07-B0F4-29BB632D81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9483" y="242537"/>
            <a:ext cx="1713884" cy="90649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B8D6AE1A-A387-9944-BB6F-7AC39593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25" y="1988840"/>
            <a:ext cx="7886700" cy="5381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do activity levels reflect recovery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 smtClean="0"/>
              <a:t>How </a:t>
            </a:r>
            <a:r>
              <a:rPr lang="en-US" dirty="0"/>
              <a:t>does cancer treatment affect patients’ sleep and fatigue levels?</a:t>
            </a:r>
          </a:p>
          <a:p>
            <a:pPr marL="0" indent="0">
              <a:buNone/>
            </a:pPr>
            <a:r>
              <a:rPr lang="en-US" dirty="0" smtClean="0"/>
              <a:t>Can </a:t>
            </a:r>
            <a:r>
              <a:rPr lang="en-US" dirty="0"/>
              <a:t>heart rate variation predict a good recovery? Or identify problems?</a:t>
            </a:r>
          </a:p>
          <a:p>
            <a:pPr marL="0" indent="0">
              <a:buNone/>
            </a:pPr>
            <a:r>
              <a:rPr lang="en-US" dirty="0" smtClean="0"/>
              <a:t>Can </a:t>
            </a:r>
            <a:r>
              <a:rPr lang="en-US" dirty="0"/>
              <a:t>we get computers to </a:t>
            </a:r>
            <a:r>
              <a:rPr lang="en-US" dirty="0" err="1"/>
              <a:t>analyse</a:t>
            </a:r>
            <a:r>
              <a:rPr lang="en-US" dirty="0"/>
              <a:t> the data to predict problems in advance?</a:t>
            </a:r>
          </a:p>
        </p:txBody>
      </p:sp>
    </p:spTree>
    <p:extLst>
      <p:ext uri="{BB962C8B-B14F-4D97-AF65-F5344CB8AC3E}">
        <p14:creationId xmlns:p14="http://schemas.microsoft.com/office/powerpoint/2010/main" val="375980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Patient involvement in co-design vital</a:t>
            </a:r>
          </a:p>
          <a:p>
            <a:r>
              <a:rPr lang="en-GB" dirty="0" smtClean="0"/>
              <a:t>Patient driven and led</a:t>
            </a:r>
          </a:p>
          <a:p>
            <a:r>
              <a:rPr lang="en-GB" dirty="0" smtClean="0"/>
              <a:t>Patients front and centre</a:t>
            </a:r>
          </a:p>
          <a:p>
            <a:r>
              <a:rPr lang="en-GB" dirty="0" smtClean="0"/>
              <a:t>Evidence that exercise is important for cancer patients now overwhelming</a:t>
            </a:r>
          </a:p>
          <a:p>
            <a:r>
              <a:rPr lang="en-GB" dirty="0" smtClean="0"/>
              <a:t>VFM now proved</a:t>
            </a:r>
          </a:p>
          <a:p>
            <a:r>
              <a:rPr lang="en-GB" dirty="0" smtClean="0"/>
              <a:t>Walking the walk as well as talking the talk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29" y="54362"/>
            <a:ext cx="1290604" cy="15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3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89C32A-1B35-4BB3-920A-486E3FB3E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5" y="39848"/>
            <a:ext cx="9166496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B305ACA-F0B1-4FE5-81E0-B0FD5B94820B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E380E2E-47BD-4B2F-8DE8-C127E74423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96" y="1658862"/>
            <a:ext cx="5862433" cy="55288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E9AF4B3-5406-487A-A763-071017172C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2" y="275084"/>
            <a:ext cx="3212213" cy="319376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333285E-6561-42AD-A949-E529FA62BD3D}"/>
              </a:ext>
            </a:extLst>
          </p:cNvPr>
          <p:cNvSpPr txBox="1"/>
          <p:nvPr/>
        </p:nvSpPr>
        <p:spPr>
          <a:xfrm>
            <a:off x="404858" y="5269271"/>
            <a:ext cx="435935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latin typeface="Avenir LT Std 55 Roman" panose="020B0503020203020204" pitchFamily="34" charset="0"/>
              </a:defRPr>
            </a:lvl1pPr>
          </a:lstStyle>
          <a:p>
            <a:pPr algn="ctr"/>
            <a:endParaRPr lang="en-GB" sz="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7DADEF4-4C62-4C57-B07F-57D60005CD9A}"/>
              </a:ext>
            </a:extLst>
          </p:cNvPr>
          <p:cNvSpPr txBox="1"/>
          <p:nvPr/>
        </p:nvSpPr>
        <p:spPr>
          <a:xfrm>
            <a:off x="239471" y="3779168"/>
            <a:ext cx="45598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Prehab4Cancer &amp; Recovery </a:t>
            </a:r>
          </a:p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Programme: Greater Manchester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t="24902" r="65240" b="16129"/>
          <a:stretch>
            <a:fillRect/>
          </a:stretch>
        </p:blipFill>
        <p:spPr bwMode="auto">
          <a:xfrm>
            <a:off x="6880435" y="275083"/>
            <a:ext cx="166211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31" y="339761"/>
            <a:ext cx="1683948" cy="5945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80" y="1034222"/>
            <a:ext cx="1120764" cy="1675486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10" y="5496368"/>
            <a:ext cx="4763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46" y="5959479"/>
            <a:ext cx="4763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9532" y="5959479"/>
            <a:ext cx="441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@Prehab4Cancer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81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839887" y="1371600"/>
            <a:chExt cx="7443850" cy="53419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887" y="1371600"/>
              <a:ext cx="7443850" cy="534196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5706" y="5039789"/>
              <a:ext cx="2929358" cy="1413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47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4016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7" y="980728"/>
            <a:ext cx="5256583" cy="4997152"/>
          </a:xfrm>
        </p:spPr>
      </p:pic>
    </p:spTree>
    <p:extLst>
      <p:ext uri="{BB962C8B-B14F-4D97-AF65-F5344CB8AC3E}">
        <p14:creationId xmlns:p14="http://schemas.microsoft.com/office/powerpoint/2010/main" val="393541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045764C-3E39-47B2-9CD6-CE9D620E37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0"/>
          <a:stretch/>
        </p:blipFill>
        <p:spPr>
          <a:xfrm>
            <a:off x="-22496" y="-1"/>
            <a:ext cx="362808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4E82AB-2BE0-4AAD-B412-5773BE3588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44" y="980729"/>
            <a:ext cx="2324404" cy="21029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2D5E9D4-8B31-4CD1-A3D8-0E0A818C9C42}"/>
              </a:ext>
            </a:extLst>
          </p:cNvPr>
          <p:cNvSpPr txBox="1"/>
          <p:nvPr/>
        </p:nvSpPr>
        <p:spPr>
          <a:xfrm>
            <a:off x="662722" y="3087387"/>
            <a:ext cx="2439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Prehab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9D2B52-4B5F-4879-A393-BE0939D15507}"/>
              </a:ext>
            </a:extLst>
          </p:cNvPr>
          <p:cNvSpPr txBox="1"/>
          <p:nvPr/>
        </p:nvSpPr>
        <p:spPr>
          <a:xfrm>
            <a:off x="879444" y="4120644"/>
            <a:ext cx="2005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for planned body stressor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8A6E6C8-4A12-4D07-A2E5-3B0EC11132AF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xmlns="" id="{99C702B2-DCEB-490D-9341-856494DDE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657" y="556947"/>
            <a:ext cx="5200019" cy="58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AF95C9E-ADD6-4BD9-9134-FE16434A80A2}"/>
              </a:ext>
            </a:extLst>
          </p:cNvPr>
          <p:cNvSpPr txBox="1"/>
          <p:nvPr/>
        </p:nvSpPr>
        <p:spPr>
          <a:xfrm>
            <a:off x="4019681" y="5962500"/>
            <a:ext cx="4683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MINNELLA ACTA ONCOLOGICA 2017</a:t>
            </a:r>
            <a:endParaRPr lang="en-GB" sz="1100" b="1" dirty="0">
              <a:solidFill>
                <a:srgbClr val="1D20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10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8627"/>
            <a:ext cx="8229600" cy="1143000"/>
          </a:xfrm>
        </p:spPr>
        <p:txBody>
          <a:bodyPr/>
          <a:lstStyle/>
          <a:p>
            <a:r>
              <a:rPr lang="en-GB" dirty="0" smtClean="0"/>
              <a:t>What is Prehabilitation?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16765"/>
            <a:ext cx="8856984" cy="5184576"/>
          </a:xfrm>
        </p:spPr>
        <p:txBody>
          <a:bodyPr>
            <a:normAutofit/>
          </a:bodyPr>
          <a:lstStyle/>
          <a:p>
            <a:r>
              <a:rPr lang="en-GB" sz="2400" dirty="0" smtClean="0"/>
              <a:t>The preparation for the physiological and psychological challenges of cancer treatment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r>
              <a:rPr lang="en-GB" sz="1800" dirty="0" smtClean="0"/>
              <a:t>Benefits: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/>
              <a:t>Shortened recovery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/>
              <a:t>Reduce treatment-related complications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/>
              <a:t>Improve adherence &amp; completion of treatment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/>
              <a:t>Improve quality of life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b="1" dirty="0" smtClean="0">
                <a:solidFill>
                  <a:srgbClr val="FF0000"/>
                </a:solidFill>
              </a:rPr>
              <a:t>Transition to lifelong habit of physical activity</a:t>
            </a:r>
          </a:p>
          <a:p>
            <a:pPr marL="609585" lvl="1" indent="0">
              <a:buNone/>
            </a:pPr>
            <a:endParaRPr lang="en-GB" b="1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4362"/>
            <a:ext cx="1434104" cy="1574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66138" y="6174940"/>
            <a:ext cx="3899248" cy="2769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GB" sz="1000" b="1" i="1" dirty="0" err="1"/>
              <a:t>Treanor</a:t>
            </a:r>
            <a:r>
              <a:rPr lang="en-GB" sz="1000" b="1" i="1" dirty="0"/>
              <a:t> et al. Journal of Cancer Survivorship. Meta-analysis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03648" y="2204870"/>
            <a:ext cx="7140501" cy="1354213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2000" b="1" i="1" dirty="0">
                <a:solidFill>
                  <a:srgbClr val="0070C0"/>
                </a:solidFill>
              </a:rPr>
              <a:t>Prehabilitation and rehabilitation are essential for reducing the future needs of people with cancer.</a:t>
            </a:r>
            <a:r>
              <a:rPr lang="en-US" sz="2000" dirty="0">
                <a:solidFill>
                  <a:srgbClr val="0070C0"/>
                </a:solidFill>
              </a:rPr>
              <a:t> </a:t>
            </a:r>
          </a:p>
          <a:p>
            <a:pPr algn="r"/>
            <a:endParaRPr lang="en-US" sz="2000" b="1" i="1" dirty="0">
              <a:solidFill>
                <a:srgbClr val="0070C0"/>
              </a:solidFill>
            </a:endParaRPr>
          </a:p>
          <a:p>
            <a:pPr algn="r"/>
            <a:r>
              <a:rPr lang="en-US" sz="2000" b="1" i="1" dirty="0">
                <a:solidFill>
                  <a:srgbClr val="0070C0"/>
                </a:solidFill>
              </a:rPr>
              <a:t>Independent Cancer Taskforce 2015 5-yr Strategy for cancer</a:t>
            </a:r>
            <a:endParaRPr lang="en-GB" sz="20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130184" y="-1"/>
            <a:ext cx="204660" cy="69646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8A6E6C8-4A12-4D07-A2E5-3B0EC11132AF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="" xmlns:a16="http://schemas.microsoft.com/office/drawing/2014/main" id="{83B55859-6BC9-4F88-8A8C-08D1B83D62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9974950"/>
              </p:ext>
            </p:extLst>
          </p:nvPr>
        </p:nvGraphicFramePr>
        <p:xfrm>
          <a:off x="5041192" y="3861048"/>
          <a:ext cx="3946079" cy="2404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1733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B16863D-37FC-4912-A4C5-7A6D0C98CC5B}"/>
              </a:ext>
            </a:extLst>
          </p:cNvPr>
          <p:cNvSpPr/>
          <p:nvPr/>
        </p:nvSpPr>
        <p:spPr>
          <a:xfrm>
            <a:off x="377015" y="416867"/>
            <a:ext cx="4572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GM health is poorer than the UK average, with more people here suffering heart disease and cancer.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One in five people in Greater Manchester live in the one of country’s most disadvantaged areas.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More than two thirds of early deaths in our region are caused by smoking, alcohol dependency, poor diet and air pollution.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‘Invisible patients’ are more common in deprived areas and present as emergencies with advanced cancers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6" descr="Image result for most disadvantaged areas uk">
            <a:extLst>
              <a:ext uri="{FF2B5EF4-FFF2-40B4-BE49-F238E27FC236}">
                <a16:creationId xmlns="" xmlns:a16="http://schemas.microsoft.com/office/drawing/2014/main" id="{58D26145-EE36-4F84-BB60-5B781A1D4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1" r="50122"/>
          <a:stretch/>
        </p:blipFill>
        <p:spPr bwMode="auto">
          <a:xfrm>
            <a:off x="5496511" y="912813"/>
            <a:ext cx="3349445" cy="534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1851</Words>
  <Application>Microsoft Office PowerPoint</Application>
  <PresentationFormat>On-screen Show (4:3)</PresentationFormat>
  <Paragraphs>384</Paragraphs>
  <Slides>36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1_Office Theme</vt:lpstr>
      <vt:lpstr>TONY COLLIER BEM</vt:lpstr>
      <vt:lpstr>My Story</vt:lpstr>
      <vt:lpstr>My Story</vt:lpstr>
      <vt:lpstr>PowerPoint Presentation</vt:lpstr>
      <vt:lpstr>PowerPoint Presentation</vt:lpstr>
      <vt:lpstr>PowerPoint Presentation</vt:lpstr>
      <vt:lpstr>PowerPoint Presentation</vt:lpstr>
      <vt:lpstr>What is Prehabilitation?</vt:lpstr>
      <vt:lpstr>PowerPoint Presentation</vt:lpstr>
      <vt:lpstr>Programme Model - Surgical</vt:lpstr>
      <vt:lpstr>Programme Model -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Prehab4Cancer participants (by age)</vt:lpstr>
      <vt:lpstr>PowerPoint Presentation</vt:lpstr>
      <vt:lpstr>P4C Patient Quote 1</vt:lpstr>
      <vt:lpstr>P4C Patient Quote 2</vt:lpstr>
      <vt:lpstr>PowerPoint Presentation</vt:lpstr>
      <vt:lpstr>SUMMARY</vt:lpstr>
      <vt:lpstr>PowerPoint Presentation</vt:lpstr>
      <vt:lpstr>PowerPoint Presentation</vt:lpstr>
      <vt:lpstr>Where are we now?</vt:lpstr>
      <vt:lpstr>PowerPoint Presentation</vt:lpstr>
      <vt:lpstr>PowerPoint Presentation</vt:lpstr>
      <vt:lpstr> Health Care Resource Use &amp; Associated Savings (ROI)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TONY COLLIER BEM</dc:title>
  <dc:creator>Collier</dc:creator>
  <cp:lastModifiedBy>Collier</cp:lastModifiedBy>
  <cp:revision>18</cp:revision>
  <dcterms:created xsi:type="dcterms:W3CDTF">2021-04-05T12:20:05Z</dcterms:created>
  <dcterms:modified xsi:type="dcterms:W3CDTF">2022-07-04T11:06:41Z</dcterms:modified>
</cp:coreProperties>
</file>