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70" r:id="rId3"/>
    <p:sldId id="278" r:id="rId4"/>
    <p:sldId id="279" r:id="rId5"/>
    <p:sldId id="272" r:id="rId6"/>
    <p:sldId id="258" r:id="rId7"/>
    <p:sldId id="259" r:id="rId8"/>
    <p:sldId id="280" r:id="rId9"/>
    <p:sldId id="277" r:id="rId10"/>
    <p:sldId id="260" r:id="rId11"/>
    <p:sldId id="275" r:id="rId12"/>
    <p:sldId id="261" r:id="rId13"/>
    <p:sldId id="281" r:id="rId14"/>
    <p:sldId id="262" r:id="rId15"/>
    <p:sldId id="263" r:id="rId16"/>
    <p:sldId id="276" r:id="rId17"/>
    <p:sldId id="265" r:id="rId18"/>
    <p:sldId id="282" r:id="rId19"/>
    <p:sldId id="273" r:id="rId20"/>
    <p:sldId id="283" r:id="rId21"/>
    <p:sldId id="268" r:id="rId22"/>
    <p:sldId id="274" r:id="rId23"/>
    <p:sldId id="269" r:id="rId2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llighanleah@gmail.com" initials="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22" autoAdjust="0"/>
  </p:normalViewPr>
  <p:slideViewPr>
    <p:cSldViewPr>
      <p:cViewPr>
        <p:scale>
          <a:sx n="80" d="100"/>
          <a:sy n="80" d="100"/>
        </p:scale>
        <p:origin x="-1716" y="-4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5D803B-7D12-A940-8E9C-C4F5A29B0ECE}" type="doc">
      <dgm:prSet loTypeId="urn:microsoft.com/office/officeart/2005/8/layout/radial2#1" loCatId="convert" qsTypeId="urn:microsoft.com/office/officeart/2005/8/quickstyle/simple1" qsCatId="simple" csTypeId="urn:microsoft.com/office/officeart/2005/8/colors/accent1_2" csCatId="accent1" phldr="1"/>
      <dgm:spPr/>
      <dgm:t>
        <a:bodyPr/>
        <a:lstStyle/>
        <a:p>
          <a:endParaRPr lang="en-GB"/>
        </a:p>
      </dgm:t>
    </dgm:pt>
    <dgm:pt modelId="{4A31E7F8-52AD-DE4A-BE14-4440B7807343}">
      <dgm:prSet/>
      <dgm:spPr/>
      <dgm:t>
        <a:bodyPr/>
        <a:lstStyle/>
        <a:p>
          <a:r>
            <a:rPr lang="en-US" dirty="0"/>
            <a:t>Ward 18 ‘Employee of the Month’</a:t>
          </a:r>
          <a:endParaRPr lang="en-GB" dirty="0"/>
        </a:p>
      </dgm:t>
    </dgm:pt>
    <dgm:pt modelId="{E60292A8-EA2D-5847-9C32-409FA4590DDC}" type="parTrans" cxnId="{9B496205-BE42-3E47-8FFC-F85E2A38A965}">
      <dgm:prSet/>
      <dgm:spPr/>
      <dgm:t>
        <a:bodyPr/>
        <a:lstStyle/>
        <a:p>
          <a:endParaRPr lang="en-GB"/>
        </a:p>
      </dgm:t>
    </dgm:pt>
    <dgm:pt modelId="{B0FB429F-F326-9448-A84E-8DD6BE4A768A}" type="sibTrans" cxnId="{9B496205-BE42-3E47-8FFC-F85E2A38A965}">
      <dgm:prSet/>
      <dgm:spPr/>
      <dgm:t>
        <a:bodyPr/>
        <a:lstStyle/>
        <a:p>
          <a:endParaRPr lang="en-GB"/>
        </a:p>
      </dgm:t>
    </dgm:pt>
    <dgm:pt modelId="{C60BE3BC-4B12-7C49-B8F2-462C46A8F712}" type="pres">
      <dgm:prSet presAssocID="{CB5D803B-7D12-A940-8E9C-C4F5A29B0ECE}" presName="composite" presStyleCnt="0">
        <dgm:presLayoutVars>
          <dgm:chMax val="5"/>
          <dgm:dir/>
          <dgm:animLvl val="ctr"/>
          <dgm:resizeHandles val="exact"/>
        </dgm:presLayoutVars>
      </dgm:prSet>
      <dgm:spPr/>
      <dgm:t>
        <a:bodyPr/>
        <a:lstStyle/>
        <a:p>
          <a:endParaRPr lang="en-GB"/>
        </a:p>
      </dgm:t>
    </dgm:pt>
    <dgm:pt modelId="{CAB3769B-47A1-A04A-BF8C-50637D6E3AD3}" type="pres">
      <dgm:prSet presAssocID="{CB5D803B-7D12-A940-8E9C-C4F5A29B0ECE}" presName="cycle" presStyleCnt="0"/>
      <dgm:spPr/>
    </dgm:pt>
    <dgm:pt modelId="{1378A2FD-B919-EC47-9A89-C9B0F64950AC}" type="pres">
      <dgm:prSet presAssocID="{CB5D803B-7D12-A940-8E9C-C4F5A29B0ECE}" presName="centerShape" presStyleCnt="0"/>
      <dgm:spPr/>
    </dgm:pt>
    <dgm:pt modelId="{CCE4F2AB-88FD-394D-A9F0-AC22E56AB80A}" type="pres">
      <dgm:prSet presAssocID="{CB5D803B-7D12-A940-8E9C-C4F5A29B0ECE}" presName="connSite" presStyleLbl="node1" presStyleIdx="0" presStyleCnt="2"/>
      <dgm:spPr/>
    </dgm:pt>
    <dgm:pt modelId="{A53775CE-4520-144E-828B-4CF0AD6C968E}" type="pres">
      <dgm:prSet presAssocID="{CB5D803B-7D12-A940-8E9C-C4F5A29B0ECE}" presName="visible" presStyleLbl="node1" presStyleIdx="0" presStyleCnt="2"/>
      <dgm:spPr>
        <a:blipFill>
          <a:blip xmlns:r="http://schemas.openxmlformats.org/officeDocument/2006/relationships" r:embed="rId1"/>
          <a:srcRect/>
          <a:stretch>
            <a:fillRect t="-17000" b="-17000"/>
          </a:stretch>
        </a:blipFill>
      </dgm:spPr>
    </dgm:pt>
    <dgm:pt modelId="{41B37E6E-4D09-8F47-8BB7-9342C96B553A}" type="pres">
      <dgm:prSet presAssocID="{E60292A8-EA2D-5847-9C32-409FA4590DDC}" presName="Name25" presStyleLbl="parChTrans1D1" presStyleIdx="0" presStyleCnt="1"/>
      <dgm:spPr/>
      <dgm:t>
        <a:bodyPr/>
        <a:lstStyle/>
        <a:p>
          <a:endParaRPr lang="en-GB"/>
        </a:p>
      </dgm:t>
    </dgm:pt>
    <dgm:pt modelId="{0A134F6B-FFE7-F942-9B98-95EF1B51C8A1}" type="pres">
      <dgm:prSet presAssocID="{4A31E7F8-52AD-DE4A-BE14-4440B7807343}" presName="node" presStyleCnt="0"/>
      <dgm:spPr/>
    </dgm:pt>
    <dgm:pt modelId="{9D90D56D-0737-4847-80BA-F809DA893D21}" type="pres">
      <dgm:prSet presAssocID="{4A31E7F8-52AD-DE4A-BE14-4440B7807343}" presName="parentNode" presStyleLbl="node1" presStyleIdx="1" presStyleCnt="2">
        <dgm:presLayoutVars>
          <dgm:chMax val="1"/>
          <dgm:bulletEnabled val="1"/>
        </dgm:presLayoutVars>
      </dgm:prSet>
      <dgm:spPr/>
      <dgm:t>
        <a:bodyPr/>
        <a:lstStyle/>
        <a:p>
          <a:endParaRPr lang="en-GB"/>
        </a:p>
      </dgm:t>
    </dgm:pt>
    <dgm:pt modelId="{A78E4513-86A6-8644-BF41-056EAD6328A1}" type="pres">
      <dgm:prSet presAssocID="{4A31E7F8-52AD-DE4A-BE14-4440B7807343}" presName="childNode" presStyleLbl="revTx" presStyleIdx="0" presStyleCnt="0">
        <dgm:presLayoutVars>
          <dgm:bulletEnabled val="1"/>
        </dgm:presLayoutVars>
      </dgm:prSet>
      <dgm:spPr/>
    </dgm:pt>
  </dgm:ptLst>
  <dgm:cxnLst>
    <dgm:cxn modelId="{9B496205-BE42-3E47-8FFC-F85E2A38A965}" srcId="{CB5D803B-7D12-A940-8E9C-C4F5A29B0ECE}" destId="{4A31E7F8-52AD-DE4A-BE14-4440B7807343}" srcOrd="0" destOrd="0" parTransId="{E60292A8-EA2D-5847-9C32-409FA4590DDC}" sibTransId="{B0FB429F-F326-9448-A84E-8DD6BE4A768A}"/>
    <dgm:cxn modelId="{7FEB8E87-0FF6-AD4F-99B8-0C81D48BAF78}" type="presOf" srcId="{E60292A8-EA2D-5847-9C32-409FA4590DDC}" destId="{41B37E6E-4D09-8F47-8BB7-9342C96B553A}" srcOrd="0" destOrd="0" presId="urn:microsoft.com/office/officeart/2005/8/layout/radial2#1"/>
    <dgm:cxn modelId="{07229A18-40DD-D34E-A22F-698AB5C1AB81}" type="presOf" srcId="{4A31E7F8-52AD-DE4A-BE14-4440B7807343}" destId="{9D90D56D-0737-4847-80BA-F809DA893D21}" srcOrd="0" destOrd="0" presId="urn:microsoft.com/office/officeart/2005/8/layout/radial2#1"/>
    <dgm:cxn modelId="{2EBB5014-B19A-9F4E-AACE-60C316568BAA}" type="presOf" srcId="{CB5D803B-7D12-A940-8E9C-C4F5A29B0ECE}" destId="{C60BE3BC-4B12-7C49-B8F2-462C46A8F712}" srcOrd="0" destOrd="0" presId="urn:microsoft.com/office/officeart/2005/8/layout/radial2#1"/>
    <dgm:cxn modelId="{FA134F7F-3615-8540-BD49-DD7DC59E613A}" type="presParOf" srcId="{C60BE3BC-4B12-7C49-B8F2-462C46A8F712}" destId="{CAB3769B-47A1-A04A-BF8C-50637D6E3AD3}" srcOrd="0" destOrd="0" presId="urn:microsoft.com/office/officeart/2005/8/layout/radial2#1"/>
    <dgm:cxn modelId="{7EB22CF8-487A-C349-8EB4-E0588C1F6AA1}" type="presParOf" srcId="{CAB3769B-47A1-A04A-BF8C-50637D6E3AD3}" destId="{1378A2FD-B919-EC47-9A89-C9B0F64950AC}" srcOrd="0" destOrd="0" presId="urn:microsoft.com/office/officeart/2005/8/layout/radial2#1"/>
    <dgm:cxn modelId="{261A587B-5E79-8242-9149-9EDF445817A4}" type="presParOf" srcId="{1378A2FD-B919-EC47-9A89-C9B0F64950AC}" destId="{CCE4F2AB-88FD-394D-A9F0-AC22E56AB80A}" srcOrd="0" destOrd="0" presId="urn:microsoft.com/office/officeart/2005/8/layout/radial2#1"/>
    <dgm:cxn modelId="{B99A6D17-223B-7B4A-B033-8611FF991C80}" type="presParOf" srcId="{1378A2FD-B919-EC47-9A89-C9B0F64950AC}" destId="{A53775CE-4520-144E-828B-4CF0AD6C968E}" srcOrd="1" destOrd="0" presId="urn:microsoft.com/office/officeart/2005/8/layout/radial2#1"/>
    <dgm:cxn modelId="{3D6B3925-4982-F749-B672-B1ABD172F18E}" type="presParOf" srcId="{CAB3769B-47A1-A04A-BF8C-50637D6E3AD3}" destId="{41B37E6E-4D09-8F47-8BB7-9342C96B553A}" srcOrd="1" destOrd="0" presId="urn:microsoft.com/office/officeart/2005/8/layout/radial2#1"/>
    <dgm:cxn modelId="{CC2081E8-EDF8-3246-91C9-2E801339B00D}" type="presParOf" srcId="{CAB3769B-47A1-A04A-BF8C-50637D6E3AD3}" destId="{0A134F6B-FFE7-F942-9B98-95EF1B51C8A1}" srcOrd="2" destOrd="0" presId="urn:microsoft.com/office/officeart/2005/8/layout/radial2#1"/>
    <dgm:cxn modelId="{D2C67377-BAEE-A344-A22D-A324123ACB81}" type="presParOf" srcId="{0A134F6B-FFE7-F942-9B98-95EF1B51C8A1}" destId="{9D90D56D-0737-4847-80BA-F809DA893D21}" srcOrd="0" destOrd="0" presId="urn:microsoft.com/office/officeart/2005/8/layout/radial2#1"/>
    <dgm:cxn modelId="{D4908BD1-9821-E24C-B47C-2C060B821682}" type="presParOf" srcId="{0A134F6B-FFE7-F942-9B98-95EF1B51C8A1}" destId="{A78E4513-86A6-8644-BF41-056EAD6328A1}" srcOrd="1" destOrd="0" presId="urn:microsoft.com/office/officeart/2005/8/layout/radial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B566A4-8E36-3C4A-84DF-A89D1F021527}" type="doc">
      <dgm:prSet loTypeId="urn:microsoft.com/office/officeart/2005/8/layout/matrix3" loCatId="convert" qsTypeId="urn:microsoft.com/office/officeart/2005/8/quickstyle/simple1" qsCatId="simple" csTypeId="urn:microsoft.com/office/officeart/2005/8/colors/accent1_2" csCatId="accent1" phldr="1"/>
      <dgm:spPr/>
      <dgm:t>
        <a:bodyPr/>
        <a:lstStyle/>
        <a:p>
          <a:endParaRPr lang="en-GB"/>
        </a:p>
      </dgm:t>
    </dgm:pt>
    <dgm:pt modelId="{9B6021CE-AB3B-F543-9B37-855E92E2EE21}">
      <dgm:prSet/>
      <dgm:spPr/>
      <dgm:t>
        <a:bodyPr/>
        <a:lstStyle/>
        <a:p>
          <a:r>
            <a:rPr lang="en-US"/>
            <a:t>Patient Flow </a:t>
          </a:r>
          <a:endParaRPr lang="en-GB"/>
        </a:p>
      </dgm:t>
    </dgm:pt>
    <dgm:pt modelId="{DF450190-BD6E-D64E-9161-767B7B568CE8}" type="parTrans" cxnId="{B9F021AC-F009-2D4B-8E25-1710B08CE2E2}">
      <dgm:prSet/>
      <dgm:spPr/>
      <dgm:t>
        <a:bodyPr/>
        <a:lstStyle/>
        <a:p>
          <a:endParaRPr lang="en-GB"/>
        </a:p>
      </dgm:t>
    </dgm:pt>
    <dgm:pt modelId="{91907045-7507-BB45-A60C-9F1AFE43D29C}" type="sibTrans" cxnId="{B9F021AC-F009-2D4B-8E25-1710B08CE2E2}">
      <dgm:prSet/>
      <dgm:spPr/>
      <dgm:t>
        <a:bodyPr/>
        <a:lstStyle/>
        <a:p>
          <a:endParaRPr lang="en-GB"/>
        </a:p>
      </dgm:t>
    </dgm:pt>
    <dgm:pt modelId="{E2B5E2DF-304F-914D-A946-AA83E210ACFC}">
      <dgm:prSet/>
      <dgm:spPr/>
      <dgm:t>
        <a:bodyPr/>
        <a:lstStyle/>
        <a:p>
          <a:r>
            <a:rPr lang="en-US"/>
            <a:t>Patient Experience</a:t>
          </a:r>
          <a:endParaRPr lang="en-GB"/>
        </a:p>
      </dgm:t>
    </dgm:pt>
    <dgm:pt modelId="{F000108C-0F4A-DB4E-A640-AB900D84A44D}" type="parTrans" cxnId="{F3719CBE-4054-7642-A2A7-79FA830F7503}">
      <dgm:prSet/>
      <dgm:spPr/>
      <dgm:t>
        <a:bodyPr/>
        <a:lstStyle/>
        <a:p>
          <a:endParaRPr lang="en-GB"/>
        </a:p>
      </dgm:t>
    </dgm:pt>
    <dgm:pt modelId="{35DF556D-2165-8742-9320-66069FB61D54}" type="sibTrans" cxnId="{F3719CBE-4054-7642-A2A7-79FA830F7503}">
      <dgm:prSet/>
      <dgm:spPr/>
      <dgm:t>
        <a:bodyPr/>
        <a:lstStyle/>
        <a:p>
          <a:endParaRPr lang="en-GB"/>
        </a:p>
      </dgm:t>
    </dgm:pt>
    <dgm:pt modelId="{7E8C14C6-09C5-1A40-B4CC-3BA7999232D9}">
      <dgm:prSet/>
      <dgm:spPr/>
      <dgm:t>
        <a:bodyPr/>
        <a:lstStyle/>
        <a:p>
          <a:r>
            <a:rPr lang="en-US"/>
            <a:t>Patient Safety</a:t>
          </a:r>
          <a:endParaRPr lang="en-GB"/>
        </a:p>
      </dgm:t>
    </dgm:pt>
    <dgm:pt modelId="{0603BB79-352B-4E41-8537-A56DC21EC4EA}" type="parTrans" cxnId="{02399875-9489-0842-AF3F-10E1018EDE78}">
      <dgm:prSet/>
      <dgm:spPr/>
      <dgm:t>
        <a:bodyPr/>
        <a:lstStyle/>
        <a:p>
          <a:endParaRPr lang="en-GB"/>
        </a:p>
      </dgm:t>
    </dgm:pt>
    <dgm:pt modelId="{9C1D9150-43BA-F545-BB2C-A0F7D7B45277}" type="sibTrans" cxnId="{02399875-9489-0842-AF3F-10E1018EDE78}">
      <dgm:prSet/>
      <dgm:spPr/>
      <dgm:t>
        <a:bodyPr/>
        <a:lstStyle/>
        <a:p>
          <a:endParaRPr lang="en-GB"/>
        </a:p>
      </dgm:t>
    </dgm:pt>
    <dgm:pt modelId="{405EFD8B-E921-6941-B7BB-F84A2EB89B7D}">
      <dgm:prSet/>
      <dgm:spPr/>
      <dgm:t>
        <a:bodyPr/>
        <a:lstStyle/>
        <a:p>
          <a:r>
            <a:rPr lang="en-US"/>
            <a:t>Patient Care</a:t>
          </a:r>
          <a:endParaRPr lang="en-GB"/>
        </a:p>
      </dgm:t>
    </dgm:pt>
    <dgm:pt modelId="{4518A75E-DD26-4F46-ADA7-5A3A068CBC41}" type="parTrans" cxnId="{E9AA9159-0331-6D4D-B16C-787802A55ABB}">
      <dgm:prSet/>
      <dgm:spPr/>
      <dgm:t>
        <a:bodyPr/>
        <a:lstStyle/>
        <a:p>
          <a:endParaRPr lang="en-GB"/>
        </a:p>
      </dgm:t>
    </dgm:pt>
    <dgm:pt modelId="{4A092C25-06DE-004E-9129-FC0580ABD6CD}" type="sibTrans" cxnId="{E9AA9159-0331-6D4D-B16C-787802A55ABB}">
      <dgm:prSet/>
      <dgm:spPr/>
      <dgm:t>
        <a:bodyPr/>
        <a:lstStyle/>
        <a:p>
          <a:endParaRPr lang="en-GB"/>
        </a:p>
      </dgm:t>
    </dgm:pt>
    <dgm:pt modelId="{6FA56E56-6607-BE40-91B7-744D7F23E28B}" type="pres">
      <dgm:prSet presAssocID="{C7B566A4-8E36-3C4A-84DF-A89D1F021527}" presName="matrix" presStyleCnt="0">
        <dgm:presLayoutVars>
          <dgm:chMax val="1"/>
          <dgm:dir/>
          <dgm:resizeHandles val="exact"/>
        </dgm:presLayoutVars>
      </dgm:prSet>
      <dgm:spPr/>
      <dgm:t>
        <a:bodyPr/>
        <a:lstStyle/>
        <a:p>
          <a:endParaRPr lang="en-GB"/>
        </a:p>
      </dgm:t>
    </dgm:pt>
    <dgm:pt modelId="{4E8C5216-1055-E744-9E90-27853ED271F4}" type="pres">
      <dgm:prSet presAssocID="{C7B566A4-8E36-3C4A-84DF-A89D1F021527}" presName="diamond" presStyleLbl="bgShp" presStyleIdx="0" presStyleCnt="1"/>
      <dgm:spPr/>
    </dgm:pt>
    <dgm:pt modelId="{263DE4B2-C1EA-BB41-AF69-07E208040CE6}" type="pres">
      <dgm:prSet presAssocID="{C7B566A4-8E36-3C4A-84DF-A89D1F021527}" presName="quad1" presStyleLbl="node1" presStyleIdx="0" presStyleCnt="4">
        <dgm:presLayoutVars>
          <dgm:chMax val="0"/>
          <dgm:chPref val="0"/>
          <dgm:bulletEnabled val="1"/>
        </dgm:presLayoutVars>
      </dgm:prSet>
      <dgm:spPr/>
      <dgm:t>
        <a:bodyPr/>
        <a:lstStyle/>
        <a:p>
          <a:endParaRPr lang="en-GB"/>
        </a:p>
      </dgm:t>
    </dgm:pt>
    <dgm:pt modelId="{31FF13B0-7141-3E42-BE5F-12021AA2D1A4}" type="pres">
      <dgm:prSet presAssocID="{C7B566A4-8E36-3C4A-84DF-A89D1F021527}" presName="quad2" presStyleLbl="node1" presStyleIdx="1" presStyleCnt="4">
        <dgm:presLayoutVars>
          <dgm:chMax val="0"/>
          <dgm:chPref val="0"/>
          <dgm:bulletEnabled val="1"/>
        </dgm:presLayoutVars>
      </dgm:prSet>
      <dgm:spPr/>
      <dgm:t>
        <a:bodyPr/>
        <a:lstStyle/>
        <a:p>
          <a:endParaRPr lang="en-GB"/>
        </a:p>
      </dgm:t>
    </dgm:pt>
    <dgm:pt modelId="{A3F171B2-85C5-F847-B0FE-094C93D0410C}" type="pres">
      <dgm:prSet presAssocID="{C7B566A4-8E36-3C4A-84DF-A89D1F021527}" presName="quad3" presStyleLbl="node1" presStyleIdx="2" presStyleCnt="4">
        <dgm:presLayoutVars>
          <dgm:chMax val="0"/>
          <dgm:chPref val="0"/>
          <dgm:bulletEnabled val="1"/>
        </dgm:presLayoutVars>
      </dgm:prSet>
      <dgm:spPr/>
      <dgm:t>
        <a:bodyPr/>
        <a:lstStyle/>
        <a:p>
          <a:endParaRPr lang="en-GB"/>
        </a:p>
      </dgm:t>
    </dgm:pt>
    <dgm:pt modelId="{E09A599D-1C4F-C443-ACC8-E6F22BBA4D5E}" type="pres">
      <dgm:prSet presAssocID="{C7B566A4-8E36-3C4A-84DF-A89D1F021527}" presName="quad4" presStyleLbl="node1" presStyleIdx="3" presStyleCnt="4">
        <dgm:presLayoutVars>
          <dgm:chMax val="0"/>
          <dgm:chPref val="0"/>
          <dgm:bulletEnabled val="1"/>
        </dgm:presLayoutVars>
      </dgm:prSet>
      <dgm:spPr/>
      <dgm:t>
        <a:bodyPr/>
        <a:lstStyle/>
        <a:p>
          <a:endParaRPr lang="en-GB"/>
        </a:p>
      </dgm:t>
    </dgm:pt>
  </dgm:ptLst>
  <dgm:cxnLst>
    <dgm:cxn modelId="{F0039B69-7AF0-0448-89E0-BE7EEDB2B2FA}" type="presOf" srcId="{405EFD8B-E921-6941-B7BB-F84A2EB89B7D}" destId="{E09A599D-1C4F-C443-ACC8-E6F22BBA4D5E}" srcOrd="0" destOrd="0" presId="urn:microsoft.com/office/officeart/2005/8/layout/matrix3"/>
    <dgm:cxn modelId="{A9B520D2-0130-1E46-9255-6FEF1FDF9821}" type="presOf" srcId="{7E8C14C6-09C5-1A40-B4CC-3BA7999232D9}" destId="{31FF13B0-7141-3E42-BE5F-12021AA2D1A4}" srcOrd="0" destOrd="0" presId="urn:microsoft.com/office/officeart/2005/8/layout/matrix3"/>
    <dgm:cxn modelId="{E9AA9159-0331-6D4D-B16C-787802A55ABB}" srcId="{C7B566A4-8E36-3C4A-84DF-A89D1F021527}" destId="{405EFD8B-E921-6941-B7BB-F84A2EB89B7D}" srcOrd="3" destOrd="0" parTransId="{4518A75E-DD26-4F46-ADA7-5A3A068CBC41}" sibTransId="{4A092C25-06DE-004E-9129-FC0580ABD6CD}"/>
    <dgm:cxn modelId="{02399875-9489-0842-AF3F-10E1018EDE78}" srcId="{C7B566A4-8E36-3C4A-84DF-A89D1F021527}" destId="{7E8C14C6-09C5-1A40-B4CC-3BA7999232D9}" srcOrd="1" destOrd="0" parTransId="{0603BB79-352B-4E41-8537-A56DC21EC4EA}" sibTransId="{9C1D9150-43BA-F545-BB2C-A0F7D7B45277}"/>
    <dgm:cxn modelId="{3A1FDBA0-E4C5-F040-A797-B73F7D0489F0}" type="presOf" srcId="{C7B566A4-8E36-3C4A-84DF-A89D1F021527}" destId="{6FA56E56-6607-BE40-91B7-744D7F23E28B}" srcOrd="0" destOrd="0" presId="urn:microsoft.com/office/officeart/2005/8/layout/matrix3"/>
    <dgm:cxn modelId="{F3719CBE-4054-7642-A2A7-79FA830F7503}" srcId="{C7B566A4-8E36-3C4A-84DF-A89D1F021527}" destId="{E2B5E2DF-304F-914D-A946-AA83E210ACFC}" srcOrd="2" destOrd="0" parTransId="{F000108C-0F4A-DB4E-A640-AB900D84A44D}" sibTransId="{35DF556D-2165-8742-9320-66069FB61D54}"/>
    <dgm:cxn modelId="{B9F021AC-F009-2D4B-8E25-1710B08CE2E2}" srcId="{C7B566A4-8E36-3C4A-84DF-A89D1F021527}" destId="{9B6021CE-AB3B-F543-9B37-855E92E2EE21}" srcOrd="0" destOrd="0" parTransId="{DF450190-BD6E-D64E-9161-767B7B568CE8}" sibTransId="{91907045-7507-BB45-A60C-9F1AFE43D29C}"/>
    <dgm:cxn modelId="{CE8069BC-E930-5248-9AFA-44095BBA6EA9}" type="presOf" srcId="{E2B5E2DF-304F-914D-A946-AA83E210ACFC}" destId="{A3F171B2-85C5-F847-B0FE-094C93D0410C}" srcOrd="0" destOrd="0" presId="urn:microsoft.com/office/officeart/2005/8/layout/matrix3"/>
    <dgm:cxn modelId="{B0035D73-C7C3-0A4C-8222-2162B0230C12}" type="presOf" srcId="{9B6021CE-AB3B-F543-9B37-855E92E2EE21}" destId="{263DE4B2-C1EA-BB41-AF69-07E208040CE6}" srcOrd="0" destOrd="0" presId="urn:microsoft.com/office/officeart/2005/8/layout/matrix3"/>
    <dgm:cxn modelId="{16EE55B0-7DC7-9145-B41A-3ECB33C853E9}" type="presParOf" srcId="{6FA56E56-6607-BE40-91B7-744D7F23E28B}" destId="{4E8C5216-1055-E744-9E90-27853ED271F4}" srcOrd="0" destOrd="0" presId="urn:microsoft.com/office/officeart/2005/8/layout/matrix3"/>
    <dgm:cxn modelId="{A6866C2B-7388-4046-9CBA-24786846199C}" type="presParOf" srcId="{6FA56E56-6607-BE40-91B7-744D7F23E28B}" destId="{263DE4B2-C1EA-BB41-AF69-07E208040CE6}" srcOrd="1" destOrd="0" presId="urn:microsoft.com/office/officeart/2005/8/layout/matrix3"/>
    <dgm:cxn modelId="{A5B1A008-9B0D-434D-AF91-1FE00BA5BBAF}" type="presParOf" srcId="{6FA56E56-6607-BE40-91B7-744D7F23E28B}" destId="{31FF13B0-7141-3E42-BE5F-12021AA2D1A4}" srcOrd="2" destOrd="0" presId="urn:microsoft.com/office/officeart/2005/8/layout/matrix3"/>
    <dgm:cxn modelId="{C09B4FB3-45B2-D24B-8B4E-DE5BAAC66647}" type="presParOf" srcId="{6FA56E56-6607-BE40-91B7-744D7F23E28B}" destId="{A3F171B2-85C5-F847-B0FE-094C93D0410C}" srcOrd="3" destOrd="0" presId="urn:microsoft.com/office/officeart/2005/8/layout/matrix3"/>
    <dgm:cxn modelId="{CD89E087-0CEE-9B40-B9D3-FCB97144DE19}" type="presParOf" srcId="{6FA56E56-6607-BE40-91B7-744D7F23E28B}" destId="{E09A599D-1C4F-C443-ACC8-E6F22BBA4D5E}"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37E6E-4D09-8F47-8BB7-9342C96B553A}">
      <dsp:nvSpPr>
        <dsp:cNvPr id="0" name=""/>
        <dsp:cNvSpPr/>
      </dsp:nvSpPr>
      <dsp:spPr>
        <a:xfrm>
          <a:off x="3342990" y="2974350"/>
          <a:ext cx="871820" cy="68378"/>
        </a:xfrm>
        <a:custGeom>
          <a:avLst/>
          <a:gdLst/>
          <a:ahLst/>
          <a:cxnLst/>
          <a:rect l="0" t="0" r="0" b="0"/>
          <a:pathLst>
            <a:path>
              <a:moveTo>
                <a:pt x="0" y="34189"/>
              </a:moveTo>
              <a:lnTo>
                <a:pt x="871820" y="3418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3775CE-4520-144E-828B-4CF0AD6C968E}">
      <dsp:nvSpPr>
        <dsp:cNvPr id="0" name=""/>
        <dsp:cNvSpPr/>
      </dsp:nvSpPr>
      <dsp:spPr>
        <a:xfrm>
          <a:off x="1249" y="1042809"/>
          <a:ext cx="3931459" cy="3931459"/>
        </a:xfrm>
        <a:prstGeom prst="ellipse">
          <a:avLst/>
        </a:prstGeom>
        <a:blipFill>
          <a:blip xmlns:r="http://schemas.openxmlformats.org/officeDocument/2006/relationships" r:embed="rId1"/>
          <a:srcRect/>
          <a:stretch>
            <a:fillRect t="-17000" b="-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90D56D-0737-4847-80BA-F809DA893D21}">
      <dsp:nvSpPr>
        <dsp:cNvPr id="0" name=""/>
        <dsp:cNvSpPr/>
      </dsp:nvSpPr>
      <dsp:spPr>
        <a:xfrm>
          <a:off x="4214811" y="1829101"/>
          <a:ext cx="2358875" cy="2358875"/>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a:t>Ward 18 ‘Employee of the Month’</a:t>
          </a:r>
          <a:endParaRPr lang="en-GB" sz="2700" kern="1200" dirty="0"/>
        </a:p>
      </dsp:txBody>
      <dsp:txXfrm>
        <a:off x="4560260" y="2174550"/>
        <a:ext cx="1667977" cy="16679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C5216-1055-E744-9E90-27853ED271F4}">
      <dsp:nvSpPr>
        <dsp:cNvPr id="0" name=""/>
        <dsp:cNvSpPr/>
      </dsp:nvSpPr>
      <dsp:spPr>
        <a:xfrm>
          <a:off x="1930550" y="0"/>
          <a:ext cx="4735740" cy="473574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3DE4B2-C1EA-BB41-AF69-07E208040CE6}">
      <dsp:nvSpPr>
        <dsp:cNvPr id="0" name=""/>
        <dsp:cNvSpPr/>
      </dsp:nvSpPr>
      <dsp:spPr>
        <a:xfrm>
          <a:off x="2380445" y="449895"/>
          <a:ext cx="1846938" cy="184693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Patient Flow </a:t>
          </a:r>
          <a:endParaRPr lang="en-GB" sz="2300" kern="1200"/>
        </a:p>
      </dsp:txBody>
      <dsp:txXfrm>
        <a:off x="2470605" y="540055"/>
        <a:ext cx="1666618" cy="1666618"/>
      </dsp:txXfrm>
    </dsp:sp>
    <dsp:sp modelId="{31FF13B0-7141-3E42-BE5F-12021AA2D1A4}">
      <dsp:nvSpPr>
        <dsp:cNvPr id="0" name=""/>
        <dsp:cNvSpPr/>
      </dsp:nvSpPr>
      <dsp:spPr>
        <a:xfrm>
          <a:off x="4369456" y="449895"/>
          <a:ext cx="1846938" cy="184693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Patient Safety</a:t>
          </a:r>
          <a:endParaRPr lang="en-GB" sz="2300" kern="1200"/>
        </a:p>
      </dsp:txBody>
      <dsp:txXfrm>
        <a:off x="4459616" y="540055"/>
        <a:ext cx="1666618" cy="1666618"/>
      </dsp:txXfrm>
    </dsp:sp>
    <dsp:sp modelId="{A3F171B2-85C5-F847-B0FE-094C93D0410C}">
      <dsp:nvSpPr>
        <dsp:cNvPr id="0" name=""/>
        <dsp:cNvSpPr/>
      </dsp:nvSpPr>
      <dsp:spPr>
        <a:xfrm>
          <a:off x="2380445" y="2438906"/>
          <a:ext cx="1846938" cy="184693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Patient Experience</a:t>
          </a:r>
          <a:endParaRPr lang="en-GB" sz="2300" kern="1200"/>
        </a:p>
      </dsp:txBody>
      <dsp:txXfrm>
        <a:off x="2470605" y="2529066"/>
        <a:ext cx="1666618" cy="1666618"/>
      </dsp:txXfrm>
    </dsp:sp>
    <dsp:sp modelId="{E09A599D-1C4F-C443-ACC8-E6F22BBA4D5E}">
      <dsp:nvSpPr>
        <dsp:cNvPr id="0" name=""/>
        <dsp:cNvSpPr/>
      </dsp:nvSpPr>
      <dsp:spPr>
        <a:xfrm>
          <a:off x="4369456" y="2438906"/>
          <a:ext cx="1846938" cy="184693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Patient Care</a:t>
          </a:r>
          <a:endParaRPr lang="en-GB" sz="2300" kern="1200"/>
        </a:p>
      </dsp:txBody>
      <dsp:txXfrm>
        <a:off x="4459616" y="2529066"/>
        <a:ext cx="1666618" cy="1666618"/>
      </dsp:txXfrm>
    </dsp:sp>
  </dsp:spTree>
</dsp:drawing>
</file>

<file path=ppt/diagrams/layout1.xml><?xml version="1.0" encoding="utf-8"?>
<dgm:layoutDef xmlns:dgm="http://schemas.openxmlformats.org/drawingml/2006/diagram" xmlns:a="http://schemas.openxmlformats.org/drawingml/2006/main" uniqueId="urn:microsoft.com/office/officeart/2005/8/layout/radial2#1">
  <dgm:title val=""/>
  <dgm:desc val=""/>
  <dgm:catLst>
    <dgm:cat type="relationship" pri="121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58AC7E2-D215-2743-95DE-A1D1D8F13839}" type="datetimeFigureOut">
              <a:rPr lang="en-US"/>
              <a:t>7/14/2022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8215E76-24CF-C043-9683-69B3681D2090}" type="slidenum">
              <a:rPr lang="en-US"/>
              <a:t>‹#›</a:t>
            </a:fld>
            <a:endParaRPr lang="en-US"/>
          </a:p>
        </p:txBody>
      </p:sp>
    </p:spTree>
    <p:extLst>
      <p:ext uri="{BB962C8B-B14F-4D97-AF65-F5344CB8AC3E}">
        <p14:creationId xmlns:p14="http://schemas.microsoft.com/office/powerpoint/2010/main" val="2941809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my name is Leah and I am a very New and young ward manager from Bradford Teaching Hospitals. </a:t>
            </a:r>
          </a:p>
        </p:txBody>
      </p:sp>
      <p:sp>
        <p:nvSpPr>
          <p:cNvPr id="4" name="Slide Number Placeholder 3"/>
          <p:cNvSpPr>
            <a:spLocks noGrp="1"/>
          </p:cNvSpPr>
          <p:nvPr>
            <p:ph type="sldNum" sz="quarter" idx="5"/>
          </p:nvPr>
        </p:nvSpPr>
        <p:spPr/>
        <p:txBody>
          <a:bodyPr/>
          <a:lstStyle/>
          <a:p>
            <a:fld id="{F8215E76-24CF-C043-9683-69B3681D2090}" type="slidenum">
              <a:rPr lang="en-US"/>
              <a:t>1</a:t>
            </a:fld>
            <a:endParaRPr lang="en-US"/>
          </a:p>
        </p:txBody>
      </p:sp>
    </p:spTree>
    <p:extLst>
      <p:ext uri="{BB962C8B-B14F-4D97-AF65-F5344CB8AC3E}">
        <p14:creationId xmlns:p14="http://schemas.microsoft.com/office/powerpoint/2010/main" val="2655435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dirty="0"/>
              <a:t/>
            </a:r>
            <a:br>
              <a:rPr lang="en-GB" dirty="0"/>
            </a:b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10</a:t>
            </a:fld>
            <a:endParaRPr lang="en-US"/>
          </a:p>
        </p:txBody>
      </p:sp>
    </p:spTree>
    <p:extLst>
      <p:ext uri="{BB962C8B-B14F-4D97-AF65-F5344CB8AC3E}">
        <p14:creationId xmlns:p14="http://schemas.microsoft.com/office/powerpoint/2010/main" val="2292455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215E76-24CF-C043-9683-69B3681D2090}" type="slidenum">
              <a:rPr lang="en-US" smtClean="0"/>
              <a:t>11</a:t>
            </a:fld>
            <a:endParaRPr lang="en-US"/>
          </a:p>
        </p:txBody>
      </p:sp>
    </p:spTree>
    <p:extLst>
      <p:ext uri="{BB962C8B-B14F-4D97-AF65-F5344CB8AC3E}">
        <p14:creationId xmlns:p14="http://schemas.microsoft.com/office/powerpoint/2010/main" val="1878634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800" b="0" i="0" u="none" strike="noStrike" dirty="0">
                <a:solidFill>
                  <a:srgbClr val="000000"/>
                </a:solidFill>
                <a:effectLst/>
                <a:latin typeface="Calibri" panose="020F0502020204030204" pitchFamily="34" charset="0"/>
              </a:rPr>
              <a:t>Ward rounds have to be key and </a:t>
            </a:r>
            <a:r>
              <a:rPr lang="en-US" sz="1800" b="0" i="0" u="none" strike="noStrike" dirty="0">
                <a:solidFill>
                  <a:srgbClr val="000000"/>
                </a:solidFill>
                <a:effectLst/>
                <a:latin typeface="Calibri" panose="020F0502020204030204" pitchFamily="34" charset="0"/>
              </a:rPr>
              <a:t>when</a:t>
            </a:r>
            <a:r>
              <a:rPr lang="en-GB" sz="1800" b="0" i="0" u="none" strike="noStrike" dirty="0">
                <a:solidFill>
                  <a:srgbClr val="000000"/>
                </a:solidFill>
                <a:effectLst/>
                <a:latin typeface="Calibri" panose="020F0502020204030204" pitchFamily="34" charset="0"/>
              </a:rPr>
              <a:t> done right will improve patient flow, safety, care and experience we should all be striving to achieve. </a:t>
            </a:r>
            <a:endParaRPr lang="en-US" sz="1800" b="0" i="0" u="none" strike="noStrike" dirty="0">
              <a:solidFill>
                <a:srgbClr val="000000"/>
              </a:solidFill>
              <a:effectLst/>
              <a:latin typeface="Calibri" panose="020F0502020204030204" pitchFamily="34" charset="0"/>
            </a:endParaRPr>
          </a:p>
          <a:p>
            <a:pPr rtl="0"/>
            <a:endParaRPr lang="en-US" sz="1800" b="0" i="0" u="none" strike="noStrike" dirty="0">
              <a:solidFill>
                <a:srgbClr val="000000"/>
              </a:solidFill>
              <a:effectLst/>
              <a:latin typeface="Calibri" panose="020F0502020204030204" pitchFamily="34" charset="0"/>
            </a:endParaRPr>
          </a:p>
          <a:p>
            <a:pPr rtl="0"/>
            <a:r>
              <a:rPr lang="en-GB" sz="1800" b="0" i="0" u="none" strike="noStrike" dirty="0">
                <a:solidFill>
                  <a:srgbClr val="000000"/>
                </a:solidFill>
                <a:effectLst/>
                <a:latin typeface="Calibri" panose="020F0502020204030204" pitchFamily="34" charset="0"/>
              </a:rPr>
              <a:t>Some changes I have made to my ward round to make them more effective include </a:t>
            </a:r>
            <a:endParaRPr lang="en-GB" b="0" dirty="0">
              <a:effectLst/>
            </a:endParaRPr>
          </a:p>
          <a:p>
            <a:pPr rtl="0" fontAlgn="base"/>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Don’t stick to routine, ask patients to be seen in different orders – s</a:t>
            </a:r>
            <a:r>
              <a:rPr lang="en-US" sz="1800" b="0" i="0" u="none" strike="noStrike" dirty="0" err="1">
                <a:solidFill>
                  <a:srgbClr val="000000"/>
                </a:solidFill>
                <a:effectLst/>
                <a:latin typeface="Calibri" panose="020F0502020204030204" pitchFamily="34" charset="0"/>
              </a:rPr>
              <a:t>ee</a:t>
            </a:r>
            <a:r>
              <a:rPr lang="en-US" sz="1800" b="0" i="0" u="none" strike="noStrike" dirty="0">
                <a:solidFill>
                  <a:srgbClr val="000000"/>
                </a:solidFill>
                <a:effectLst/>
                <a:latin typeface="Calibri" panose="020F0502020204030204" pitchFamily="34" charset="0"/>
              </a:rPr>
              <a:t> unwell patients and those eligible for discharge first </a:t>
            </a:r>
            <a:r>
              <a:rPr lang="en-GB" sz="1800" b="0" i="0" u="none" strike="noStrike" dirty="0">
                <a:solidFill>
                  <a:srgbClr val="000000"/>
                </a:solidFill>
                <a:effectLst/>
                <a:latin typeface="Calibri" panose="020F0502020204030204" pitchFamily="34" charset="0"/>
              </a:rPr>
              <a:t/>
            </a:r>
            <a:br>
              <a:rPr lang="en-GB" sz="1800" b="0" i="0" u="none" strike="noStrike" dirty="0">
                <a:solidFill>
                  <a:srgbClr val="000000"/>
                </a:solidFill>
                <a:effectLst/>
                <a:latin typeface="Calibri" panose="020F0502020204030204" pitchFamily="34" charset="0"/>
              </a:rPr>
            </a:br>
            <a:endParaRPr lang="en-GB" b="0" dirty="0">
              <a:effectLst/>
            </a:endParaRPr>
          </a:p>
          <a:p>
            <a:pPr rtl="0" fontAlgn="base"/>
            <a:r>
              <a:rPr lang="en-GB" sz="1800" b="0" i="0" u="none" strike="noStrike" dirty="0">
                <a:solidFill>
                  <a:srgbClr val="000000"/>
                </a:solidFill>
                <a:effectLst/>
                <a:latin typeface="Calibri" panose="020F0502020204030204" pitchFamily="34" charset="0"/>
              </a:rPr>
              <a:t>Do simple tasks there and then such as give patients a family and friend test, remove cannulas</a:t>
            </a:r>
            <a:r>
              <a:rPr lang="en-US" sz="1800" b="0" i="0" u="none" strike="noStrike" dirty="0">
                <a:solidFill>
                  <a:srgbClr val="000000"/>
                </a:solidFill>
                <a:effectLst/>
                <a:latin typeface="Calibri" panose="020F0502020204030204" pitchFamily="34" charset="0"/>
              </a:rPr>
              <a:t>, repeat </a:t>
            </a:r>
            <a:r>
              <a:rPr lang="en-US" sz="1800" b="0" i="0" u="none" strike="noStrike" dirty="0" err="1">
                <a:solidFill>
                  <a:srgbClr val="000000"/>
                </a:solidFill>
                <a:effectLst/>
                <a:latin typeface="Calibri" panose="020F0502020204030204" pitchFamily="34" charset="0"/>
              </a:rPr>
              <a:t>obs</a:t>
            </a:r>
            <a:r>
              <a:rPr lang="en-US" sz="1800" b="0" i="0" u="none" strike="noStrike" dirty="0">
                <a:solidFill>
                  <a:srgbClr val="00000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
            </a:r>
            <a:br>
              <a:rPr lang="en-GB" sz="1800" b="0" i="0" u="none" strike="noStrike" dirty="0">
                <a:solidFill>
                  <a:srgbClr val="000000"/>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Set criteria led discharges to avoid medical reviews later on in the day as well as giving nursing staff more </a:t>
            </a:r>
            <a:r>
              <a:rPr lang="en-US" sz="1800" b="0" i="0" u="none" strike="noStrike" dirty="0" err="1">
                <a:solidFill>
                  <a:srgbClr val="000000"/>
                </a:solidFill>
                <a:effectLst/>
                <a:latin typeface="Calibri" panose="020F0502020204030204" pitchFamily="34" charset="0"/>
              </a:rPr>
              <a:t>conifedence</a:t>
            </a:r>
            <a:r>
              <a:rPr lang="en-US" sz="1800" b="0" i="0" u="none" strike="noStrike" dirty="0">
                <a:solidFill>
                  <a:srgbClr val="000000"/>
                </a:solidFill>
                <a:effectLst/>
                <a:latin typeface="Calibri" panose="020F0502020204030204" pitchFamily="34" charset="0"/>
              </a:rPr>
              <a:t> as they are </a:t>
            </a:r>
            <a:r>
              <a:rPr lang="en-US" sz="1800" b="0" i="0" u="none" strike="noStrike" dirty="0" err="1">
                <a:solidFill>
                  <a:srgbClr val="000000"/>
                </a:solidFill>
                <a:effectLst/>
                <a:latin typeface="Calibri" panose="020F0502020204030204" pitchFamily="34" charset="0"/>
              </a:rPr>
              <a:t>workin</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automously</a:t>
            </a:r>
            <a:r>
              <a:rPr lang="en-US" sz="1800" b="0" i="0" u="none" strike="noStrike" dirty="0">
                <a:solidFill>
                  <a:srgbClr val="00000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
            </a:r>
            <a:br>
              <a:rPr lang="en-GB" sz="1800" b="0" i="0" u="none" strike="noStrike" dirty="0">
                <a:solidFill>
                  <a:srgbClr val="000000"/>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Chase clinicians directly</a:t>
            </a:r>
            <a:r>
              <a:rPr lang="en-US" sz="1800" b="0" i="0" u="none" strike="noStrike" dirty="0">
                <a:solidFill>
                  <a:srgbClr val="000000"/>
                </a:solidFill>
                <a:effectLst/>
                <a:latin typeface="Calibri" panose="020F0502020204030204" pitchFamily="34" charset="0"/>
              </a:rPr>
              <a:t> if patients have not been reviewed</a:t>
            </a:r>
            <a:r>
              <a:rPr lang="en-GB" sz="1800" b="0" i="0" u="none" strike="noStrike" dirty="0">
                <a:solidFill>
                  <a:srgbClr val="000000"/>
                </a:solidFill>
                <a:effectLst/>
                <a:latin typeface="Calibri" panose="020F0502020204030204" pitchFamily="34" charset="0"/>
              </a:rPr>
              <a:t>, escalating any barriers as appropriate</a:t>
            </a:r>
          </a:p>
          <a:p>
            <a:pPr rtl="0" fontAlgn="base"/>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Escalate concerns such as </a:t>
            </a:r>
            <a:r>
              <a:rPr lang="en-GB" sz="1800" b="0" i="0" u="none" strike="noStrike" dirty="0" err="1">
                <a:solidFill>
                  <a:srgbClr val="000000"/>
                </a:solidFill>
                <a:effectLst/>
                <a:latin typeface="Calibri" panose="020F0502020204030204" pitchFamily="34" charset="0"/>
              </a:rPr>
              <a:t>safegaurding</a:t>
            </a:r>
            <a:r>
              <a:rPr lang="en-GB" sz="1800" b="0" i="0" u="none" strike="noStrike" dirty="0">
                <a:solidFill>
                  <a:srgbClr val="000000"/>
                </a:solidFill>
                <a:effectLst/>
                <a:latin typeface="Calibri" panose="020F0502020204030204" pitchFamily="34" charset="0"/>
              </a:rPr>
              <a:t>, pressure ulcer and falls risk as MDT working will have a better outcome for the patient </a:t>
            </a:r>
            <a:br>
              <a:rPr lang="en-GB" sz="1800" b="0" i="0" u="none" strike="noStrike" dirty="0">
                <a:solidFill>
                  <a:srgbClr val="000000"/>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pPr rtl="0" fontAlgn="base"/>
            <a:r>
              <a:rPr lang="en-GB" sz="1800" b="0" i="0" u="none" strike="noStrike" dirty="0">
                <a:solidFill>
                  <a:srgbClr val="000000"/>
                </a:solidFill>
                <a:effectLst/>
                <a:latin typeface="Calibri" panose="020F0502020204030204" pitchFamily="34" charset="0"/>
              </a:rPr>
              <a:t>Summarise each patients plan after ward round and liaise with junior medical staff the priorities. Share the information with nursing team and delegate tasks as appropriate</a:t>
            </a:r>
          </a:p>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12</a:t>
            </a:fld>
            <a:endParaRPr lang="en-US"/>
          </a:p>
        </p:txBody>
      </p:sp>
    </p:spTree>
    <p:extLst>
      <p:ext uri="{BB962C8B-B14F-4D97-AF65-F5344CB8AC3E}">
        <p14:creationId xmlns:p14="http://schemas.microsoft.com/office/powerpoint/2010/main" val="2720813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215E76-24CF-C043-9683-69B3681D2090}" type="slidenum">
              <a:rPr lang="en-US" smtClean="0"/>
              <a:t>13</a:t>
            </a:fld>
            <a:endParaRPr lang="en-US"/>
          </a:p>
        </p:txBody>
      </p:sp>
    </p:spTree>
    <p:extLst>
      <p:ext uri="{BB962C8B-B14F-4D97-AF65-F5344CB8AC3E}">
        <p14:creationId xmlns:p14="http://schemas.microsoft.com/office/powerpoint/2010/main" val="2175384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800" b="0" i="0" u="none" strike="noStrike" dirty="0">
                <a:solidFill>
                  <a:srgbClr val="000000"/>
                </a:solidFill>
                <a:effectLst/>
                <a:latin typeface="Calibri" panose="020F0502020204030204" pitchFamily="34" charset="0"/>
              </a:rPr>
              <a:t/>
            </a:r>
            <a:br>
              <a:rPr lang="en-GB" sz="1800" b="0" i="0" u="none" strike="noStrike" dirty="0">
                <a:solidFill>
                  <a:srgbClr val="000000"/>
                </a:solidFill>
                <a:effectLst/>
                <a:latin typeface="Calibri" panose="020F0502020204030204" pitchFamily="34" charset="0"/>
              </a:rPr>
            </a:br>
            <a:r>
              <a:rPr lang="en-GB" dirty="0"/>
              <a:t/>
            </a:r>
            <a:br>
              <a:rPr lang="en-GB" dirty="0"/>
            </a:b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14</a:t>
            </a:fld>
            <a:endParaRPr lang="en-US"/>
          </a:p>
        </p:txBody>
      </p:sp>
    </p:spTree>
    <p:extLst>
      <p:ext uri="{BB962C8B-B14F-4D97-AF65-F5344CB8AC3E}">
        <p14:creationId xmlns:p14="http://schemas.microsoft.com/office/powerpoint/2010/main" val="744075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15</a:t>
            </a:fld>
            <a:endParaRPr lang="en-US"/>
          </a:p>
        </p:txBody>
      </p:sp>
    </p:spTree>
    <p:extLst>
      <p:ext uri="{BB962C8B-B14F-4D97-AF65-F5344CB8AC3E}">
        <p14:creationId xmlns:p14="http://schemas.microsoft.com/office/powerpoint/2010/main" val="706407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215E76-24CF-C043-9683-69B3681D2090}" type="slidenum">
              <a:rPr lang="en-US" smtClean="0"/>
              <a:t>16</a:t>
            </a:fld>
            <a:endParaRPr lang="en-US"/>
          </a:p>
        </p:txBody>
      </p:sp>
    </p:spTree>
    <p:extLst>
      <p:ext uri="{BB962C8B-B14F-4D97-AF65-F5344CB8AC3E}">
        <p14:creationId xmlns:p14="http://schemas.microsoft.com/office/powerpoint/2010/main" val="2322234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17</a:t>
            </a:fld>
            <a:endParaRPr lang="en-US"/>
          </a:p>
        </p:txBody>
      </p:sp>
    </p:spTree>
    <p:extLst>
      <p:ext uri="{BB962C8B-B14F-4D97-AF65-F5344CB8AC3E}">
        <p14:creationId xmlns:p14="http://schemas.microsoft.com/office/powerpoint/2010/main" val="2935761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19</a:t>
            </a:fld>
            <a:endParaRPr lang="en-US"/>
          </a:p>
        </p:txBody>
      </p:sp>
    </p:spTree>
    <p:extLst>
      <p:ext uri="{BB962C8B-B14F-4D97-AF65-F5344CB8AC3E}">
        <p14:creationId xmlns:p14="http://schemas.microsoft.com/office/powerpoint/2010/main" val="323619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21</a:t>
            </a:fld>
            <a:endParaRPr lang="en-US"/>
          </a:p>
        </p:txBody>
      </p:sp>
    </p:spTree>
    <p:extLst>
      <p:ext uri="{BB962C8B-B14F-4D97-AF65-F5344CB8AC3E}">
        <p14:creationId xmlns:p14="http://schemas.microsoft.com/office/powerpoint/2010/main" val="934403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2</a:t>
            </a:fld>
            <a:endParaRPr lang="en-US"/>
          </a:p>
        </p:txBody>
      </p:sp>
    </p:spTree>
    <p:extLst>
      <p:ext uri="{BB962C8B-B14F-4D97-AF65-F5344CB8AC3E}">
        <p14:creationId xmlns:p14="http://schemas.microsoft.com/office/powerpoint/2010/main" val="1871773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215E76-24CF-C043-9683-69B3681D2090}" type="slidenum">
              <a:rPr lang="en-US" smtClean="0"/>
              <a:t>22</a:t>
            </a:fld>
            <a:endParaRPr lang="en-US"/>
          </a:p>
        </p:txBody>
      </p:sp>
    </p:spTree>
    <p:extLst>
      <p:ext uri="{BB962C8B-B14F-4D97-AF65-F5344CB8AC3E}">
        <p14:creationId xmlns:p14="http://schemas.microsoft.com/office/powerpoint/2010/main" val="1169430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23</a:t>
            </a:fld>
            <a:endParaRPr lang="en-US"/>
          </a:p>
        </p:txBody>
      </p:sp>
    </p:spTree>
    <p:extLst>
      <p:ext uri="{BB962C8B-B14F-4D97-AF65-F5344CB8AC3E}">
        <p14:creationId xmlns:p14="http://schemas.microsoft.com/office/powerpoint/2010/main" val="2774146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215E76-24CF-C043-9683-69B3681D2090}" type="slidenum">
              <a:rPr lang="en-US" smtClean="0"/>
              <a:t>3</a:t>
            </a:fld>
            <a:endParaRPr lang="en-US"/>
          </a:p>
        </p:txBody>
      </p:sp>
    </p:spTree>
    <p:extLst>
      <p:ext uri="{BB962C8B-B14F-4D97-AF65-F5344CB8AC3E}">
        <p14:creationId xmlns:p14="http://schemas.microsoft.com/office/powerpoint/2010/main" val="2000457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215E76-24CF-C043-9683-69B3681D2090}" type="slidenum">
              <a:rPr lang="en-US" smtClean="0"/>
              <a:t>4</a:t>
            </a:fld>
            <a:endParaRPr lang="en-US"/>
          </a:p>
        </p:txBody>
      </p:sp>
    </p:spTree>
    <p:extLst>
      <p:ext uri="{BB962C8B-B14F-4D97-AF65-F5344CB8AC3E}">
        <p14:creationId xmlns:p14="http://schemas.microsoft.com/office/powerpoint/2010/main" val="3940668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5</a:t>
            </a:fld>
            <a:endParaRPr lang="en-US"/>
          </a:p>
        </p:txBody>
      </p:sp>
    </p:spTree>
    <p:extLst>
      <p:ext uri="{BB962C8B-B14F-4D97-AF65-F5344CB8AC3E}">
        <p14:creationId xmlns:p14="http://schemas.microsoft.com/office/powerpoint/2010/main" val="3889191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r>
            <a:br>
              <a:rPr lang="en-GB" dirty="0"/>
            </a:b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6</a:t>
            </a:fld>
            <a:endParaRPr lang="en-US"/>
          </a:p>
        </p:txBody>
      </p:sp>
    </p:spTree>
    <p:extLst>
      <p:ext uri="{BB962C8B-B14F-4D97-AF65-F5344CB8AC3E}">
        <p14:creationId xmlns:p14="http://schemas.microsoft.com/office/powerpoint/2010/main" val="3705194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b="0" dirty="0">
                <a:effectLst/>
              </a:rPr>
              <a:t/>
            </a:r>
            <a:br>
              <a:rPr lang="en-GB" b="0" dirty="0">
                <a:effectLst/>
              </a:rPr>
            </a:br>
            <a:r>
              <a:rPr lang="en-GB" sz="1800" b="0" i="0" u="none" strike="noStrike" dirty="0" smtClean="0">
                <a:solidFill>
                  <a:srgbClr val="000000"/>
                </a:solidFill>
                <a:effectLst/>
                <a:latin typeface="Calibri" panose="020F0502020204030204" pitchFamily="34" charset="0"/>
              </a:rPr>
              <a:t>We </a:t>
            </a:r>
            <a:r>
              <a:rPr lang="en-GB" sz="1800" b="0" i="0" u="none" strike="noStrike" dirty="0">
                <a:solidFill>
                  <a:srgbClr val="000000"/>
                </a:solidFill>
                <a:effectLst/>
                <a:latin typeface="Calibri" panose="020F0502020204030204" pitchFamily="34" charset="0"/>
              </a:rPr>
              <a:t>need to have the confidence to challenge performance if it is effecting how the team is functioning all together. Establish why, how we can fix it and support them to get back to standards </a:t>
            </a:r>
            <a:br>
              <a:rPr lang="en-GB" sz="1800" b="0" i="0" u="none" strike="noStrike"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 We need to learn from previous mistakes and show empathy.  </a:t>
            </a:r>
            <a:br>
              <a:rPr lang="en-GB" sz="1800" b="0" i="0" u="none" strike="noStrike" dirty="0">
                <a:solidFill>
                  <a:srgbClr val="000000"/>
                </a:solidFill>
                <a:effectLst/>
                <a:latin typeface="Calibri" panose="020F0502020204030204" pitchFamily="34" charset="0"/>
              </a:rPr>
            </a:br>
            <a:r>
              <a:rPr lang="en-GB" sz="1800" b="0" i="0" u="none" strike="noStrike" dirty="0" smtClean="0">
                <a:solidFill>
                  <a:srgbClr val="000000"/>
                </a:solidFill>
                <a:effectLst/>
                <a:latin typeface="Calibri" panose="020F0502020204030204" pitchFamily="34" charset="0"/>
              </a:rPr>
              <a:t>We </a:t>
            </a:r>
            <a:r>
              <a:rPr lang="en-GB" sz="1800" b="0" i="0" u="none" strike="noStrike" dirty="0">
                <a:solidFill>
                  <a:srgbClr val="000000"/>
                </a:solidFill>
                <a:effectLst/>
                <a:latin typeface="Calibri" panose="020F0502020204030204" pitchFamily="34" charset="0"/>
              </a:rPr>
              <a:t>need to be approachable to our team  and not be judgemental when mistakes happen. </a:t>
            </a:r>
            <a:br>
              <a:rPr lang="en-GB" sz="1800" b="0" i="0" u="none" strike="noStrike" dirty="0">
                <a:solidFill>
                  <a:srgbClr val="000000"/>
                </a:solidFill>
                <a:effectLst/>
                <a:latin typeface="Calibri" panose="020F0502020204030204" pitchFamily="34" charset="0"/>
              </a:rPr>
            </a:br>
            <a:r>
              <a:rPr lang="en-GB" sz="1800" b="0" i="0" u="none" strike="noStrike" dirty="0" smtClean="0">
                <a:solidFill>
                  <a:srgbClr val="000000"/>
                </a:solidFill>
                <a:effectLst/>
                <a:latin typeface="Calibri" panose="020F0502020204030204" pitchFamily="34" charset="0"/>
              </a:rPr>
              <a:t>We </a:t>
            </a:r>
            <a:r>
              <a:rPr lang="en-GB" sz="1800" b="0" i="0" u="none" strike="noStrike" dirty="0">
                <a:solidFill>
                  <a:srgbClr val="000000"/>
                </a:solidFill>
                <a:effectLst/>
                <a:latin typeface="Calibri" panose="020F0502020204030204" pitchFamily="34" charset="0"/>
              </a:rPr>
              <a:t>need to keep positive whatever is thrown at us. </a:t>
            </a:r>
          </a:p>
          <a:p>
            <a:pPr rtl="0" fontAlgn="base"/>
            <a:r>
              <a:rPr lang="en-GB" sz="1800" b="0" i="0" u="none" strike="noStrike" dirty="0" smtClean="0">
                <a:solidFill>
                  <a:srgbClr val="000000"/>
                </a:solidFill>
                <a:effectLst/>
                <a:latin typeface="Calibri" panose="020F0502020204030204" pitchFamily="34" charset="0"/>
              </a:rPr>
              <a:t>Spread </a:t>
            </a:r>
            <a:r>
              <a:rPr lang="en-GB" sz="1800" b="0" i="0" u="none" strike="noStrike" dirty="0">
                <a:solidFill>
                  <a:srgbClr val="000000"/>
                </a:solidFill>
                <a:effectLst/>
                <a:latin typeface="Calibri" panose="020F0502020204030204" pitchFamily="34" charset="0"/>
              </a:rPr>
              <a:t>joy at the workplace! Smile even when things are not going according to plan </a:t>
            </a:r>
            <a:br>
              <a:rPr lang="en-GB" sz="1800" b="0" i="0" u="none" strike="noStrike" dirty="0">
                <a:solidFill>
                  <a:srgbClr val="000000"/>
                </a:solidFill>
                <a:effectLst/>
                <a:latin typeface="Calibri" panose="020F0502020204030204" pitchFamily="34" charset="0"/>
              </a:rPr>
            </a:br>
            <a:r>
              <a:rPr lang="en-GB" sz="1800" b="0" i="0" u="none" strike="noStrike" dirty="0" smtClean="0">
                <a:solidFill>
                  <a:srgbClr val="000000"/>
                </a:solidFill>
                <a:effectLst/>
                <a:latin typeface="Calibri" panose="020F0502020204030204" pitchFamily="34" charset="0"/>
              </a:rPr>
              <a:t>We </a:t>
            </a:r>
            <a:r>
              <a:rPr lang="en-GB" sz="1800" b="0" i="0" u="none" strike="noStrike" dirty="0">
                <a:solidFill>
                  <a:srgbClr val="000000"/>
                </a:solidFill>
                <a:effectLst/>
                <a:latin typeface="Calibri" panose="020F0502020204030204" pitchFamily="34" charset="0"/>
              </a:rPr>
              <a:t>need to treat staff and patients  as people instead of numbers and performers</a:t>
            </a:r>
          </a:p>
          <a:p>
            <a:pPr rtl="0" fontAlgn="base"/>
            <a:r>
              <a:rPr lang="en-GB" b="0" dirty="0">
                <a:effectLst/>
              </a:rPr>
              <a:t/>
            </a:r>
            <a:br>
              <a:rPr lang="en-GB" b="0" dirty="0">
                <a:effectLst/>
              </a:rPr>
            </a:br>
            <a:r>
              <a:rPr lang="en-GB" sz="1800" b="0" i="0" u="none" strike="noStrike" dirty="0">
                <a:solidFill>
                  <a:srgbClr val="000000"/>
                </a:solidFill>
                <a:effectLst/>
                <a:latin typeface="Calibri" panose="020F0502020204030204" pitchFamily="34" charset="0"/>
              </a:rPr>
              <a:t>I think the most important thing to have about your job is passion! If we shown how much we care we are bound to be successful leaders </a:t>
            </a:r>
          </a:p>
          <a:p>
            <a:pPr marL="0" indent="0">
              <a:buFontTx/>
              <a:buNone/>
            </a:pPr>
            <a:endParaRPr lang="en-US" dirty="0"/>
          </a:p>
        </p:txBody>
      </p:sp>
      <p:sp>
        <p:nvSpPr>
          <p:cNvPr id="4" name="Slide Number Placeholder 3"/>
          <p:cNvSpPr>
            <a:spLocks noGrp="1"/>
          </p:cNvSpPr>
          <p:nvPr>
            <p:ph type="sldNum" sz="quarter" idx="5"/>
          </p:nvPr>
        </p:nvSpPr>
        <p:spPr/>
        <p:txBody>
          <a:bodyPr/>
          <a:lstStyle/>
          <a:p>
            <a:fld id="{F8215E76-24CF-C043-9683-69B3681D2090}" type="slidenum">
              <a:rPr lang="en-US"/>
              <a:t>7</a:t>
            </a:fld>
            <a:endParaRPr lang="en-US"/>
          </a:p>
        </p:txBody>
      </p:sp>
    </p:spTree>
    <p:extLst>
      <p:ext uri="{BB962C8B-B14F-4D97-AF65-F5344CB8AC3E}">
        <p14:creationId xmlns:p14="http://schemas.microsoft.com/office/powerpoint/2010/main" val="1852007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215E76-24CF-C043-9683-69B3681D2090}" type="slidenum">
              <a:rPr lang="en-US" smtClean="0"/>
              <a:t>8</a:t>
            </a:fld>
            <a:endParaRPr lang="en-US"/>
          </a:p>
        </p:txBody>
      </p:sp>
    </p:spTree>
    <p:extLst>
      <p:ext uri="{BB962C8B-B14F-4D97-AF65-F5344CB8AC3E}">
        <p14:creationId xmlns:p14="http://schemas.microsoft.com/office/powerpoint/2010/main" val="1396951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8215E76-24CF-C043-9683-69B3681D2090}" type="slidenum">
              <a:rPr lang="en-US" smtClean="0"/>
              <a:t>9</a:t>
            </a:fld>
            <a:endParaRPr lang="en-US"/>
          </a:p>
        </p:txBody>
      </p:sp>
    </p:spTree>
    <p:extLst>
      <p:ext uri="{BB962C8B-B14F-4D97-AF65-F5344CB8AC3E}">
        <p14:creationId xmlns:p14="http://schemas.microsoft.com/office/powerpoint/2010/main" val="2713729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7/14/2022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7/14/2022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2FBBAE-E7AE-AD45-AFE6-7E128DB583F5}"/>
              </a:ext>
            </a:extLst>
          </p:cNvPr>
          <p:cNvSpPr>
            <a:spLocks noGrp="1"/>
          </p:cNvSpPr>
          <p:nvPr>
            <p:ph type="ctrTitle"/>
          </p:nvPr>
        </p:nvSpPr>
        <p:spPr/>
        <p:txBody>
          <a:bodyPr/>
          <a:lstStyle/>
          <a:p>
            <a:r>
              <a:rPr lang="en-US"/>
              <a:t> </a:t>
            </a:r>
          </a:p>
        </p:txBody>
      </p:sp>
      <p:sp>
        <p:nvSpPr>
          <p:cNvPr id="3" name="Subtitle 2">
            <a:extLst>
              <a:ext uri="{FF2B5EF4-FFF2-40B4-BE49-F238E27FC236}">
                <a16:creationId xmlns="" xmlns:a16="http://schemas.microsoft.com/office/drawing/2014/main" id="{55E6ED0F-EE6D-9A45-8F0C-494DC5C17794}"/>
              </a:ext>
            </a:extLst>
          </p:cNvPr>
          <p:cNvSpPr>
            <a:spLocks noGrp="1"/>
          </p:cNvSpPr>
          <p:nvPr>
            <p:ph type="subTitle" idx="1"/>
          </p:nvPr>
        </p:nvSpPr>
        <p:spPr>
          <a:xfrm>
            <a:off x="1507067" y="4050833"/>
            <a:ext cx="7766936" cy="1096899"/>
          </a:xfrm>
        </p:spPr>
        <p:txBody>
          <a:bodyPr>
            <a:normAutofit fontScale="70000" lnSpcReduction="20000"/>
          </a:bodyPr>
          <a:lstStyle/>
          <a:p>
            <a:r>
              <a:rPr lang="en-US" sz="7200" dirty="0"/>
              <a:t>Leah Callighan</a:t>
            </a:r>
          </a:p>
          <a:p>
            <a:r>
              <a:rPr lang="en-US" sz="3100" dirty="0" smtClean="0"/>
              <a:t>Matron, </a:t>
            </a:r>
            <a:r>
              <a:rPr lang="en-US" sz="3100" dirty="0"/>
              <a:t>Bradford Teaching Hospitals NHS Foundation Trust</a:t>
            </a:r>
          </a:p>
        </p:txBody>
      </p:sp>
      <p:pic>
        <p:nvPicPr>
          <p:cNvPr id="4" name="Picture 3">
            <a:extLst>
              <a:ext uri="{FF2B5EF4-FFF2-40B4-BE49-F238E27FC236}">
                <a16:creationId xmlns="" xmlns:a16="http://schemas.microsoft.com/office/drawing/2014/main" id="{702B4BAA-0775-D746-94FB-4153B161605C}"/>
              </a:ext>
            </a:extLst>
          </p:cNvPr>
          <p:cNvPicPr>
            <a:picLocks noChangeAspect="1"/>
          </p:cNvPicPr>
          <p:nvPr/>
        </p:nvPicPr>
        <p:blipFill>
          <a:blip r:embed="rId3"/>
          <a:stretch>
            <a:fillRect/>
          </a:stretch>
        </p:blipFill>
        <p:spPr>
          <a:xfrm>
            <a:off x="642937" y="1896553"/>
            <a:ext cx="9164412" cy="1821227"/>
          </a:xfrm>
          <a:prstGeom prst="rect">
            <a:avLst/>
          </a:prstGeom>
        </p:spPr>
      </p:pic>
    </p:spTree>
    <p:extLst>
      <p:ext uri="{BB962C8B-B14F-4D97-AF65-F5344CB8AC3E}">
        <p14:creationId xmlns:p14="http://schemas.microsoft.com/office/powerpoint/2010/main" val="2143729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C65A8D-9EAA-9547-9938-1AA5647AB0F5}"/>
              </a:ext>
            </a:extLst>
          </p:cNvPr>
          <p:cNvSpPr>
            <a:spLocks noGrp="1"/>
          </p:cNvSpPr>
          <p:nvPr>
            <p:ph type="title"/>
          </p:nvPr>
        </p:nvSpPr>
        <p:spPr>
          <a:xfrm>
            <a:off x="799798" y="323850"/>
            <a:ext cx="8596668" cy="1320800"/>
          </a:xfrm>
        </p:spPr>
        <p:txBody>
          <a:bodyPr>
            <a:normAutofit/>
          </a:bodyPr>
          <a:lstStyle/>
          <a:p>
            <a:r>
              <a:rPr lang="en-US" sz="4000" b="1"/>
              <a:t>Value &amp; Praise – you do it enough! </a:t>
            </a:r>
          </a:p>
        </p:txBody>
      </p:sp>
      <p:graphicFrame>
        <p:nvGraphicFramePr>
          <p:cNvPr id="5" name="Diagram 5">
            <a:extLst>
              <a:ext uri="{FF2B5EF4-FFF2-40B4-BE49-F238E27FC236}">
                <a16:creationId xmlns="" xmlns:a16="http://schemas.microsoft.com/office/drawing/2014/main" id="{720F75F9-C5E0-6840-87A4-A6773ADED23F}"/>
              </a:ext>
            </a:extLst>
          </p:cNvPr>
          <p:cNvGraphicFramePr>
            <a:graphicFrameLocks noGrp="1"/>
          </p:cNvGraphicFramePr>
          <p:nvPr>
            <p:ph idx="1"/>
            <p:extLst>
              <p:ext uri="{D42A27DB-BD31-4B8C-83A1-F6EECF244321}">
                <p14:modId xmlns:p14="http://schemas.microsoft.com/office/powerpoint/2010/main" val="3211589190"/>
              </p:ext>
            </p:extLst>
          </p:nvPr>
        </p:nvGraphicFramePr>
        <p:xfrm>
          <a:off x="1945822" y="824592"/>
          <a:ext cx="10349138" cy="6017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3228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have your teams achieved? </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7400" y="1447800"/>
            <a:ext cx="6125633" cy="4594225"/>
          </a:xfrm>
        </p:spPr>
      </p:pic>
    </p:spTree>
    <p:extLst>
      <p:ext uri="{BB962C8B-B14F-4D97-AF65-F5344CB8AC3E}">
        <p14:creationId xmlns:p14="http://schemas.microsoft.com/office/powerpoint/2010/main" val="42230892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94B78D-8806-D646-A171-A90746DBB852}"/>
              </a:ext>
            </a:extLst>
          </p:cNvPr>
          <p:cNvSpPr>
            <a:spLocks noGrp="1"/>
          </p:cNvSpPr>
          <p:nvPr>
            <p:ph type="title"/>
          </p:nvPr>
        </p:nvSpPr>
        <p:spPr/>
        <p:txBody>
          <a:bodyPr>
            <a:normAutofit/>
          </a:bodyPr>
          <a:lstStyle/>
          <a:p>
            <a:r>
              <a:rPr lang="en-US" sz="4000" b="1"/>
              <a:t>Ward Rounds have to be key </a:t>
            </a:r>
          </a:p>
        </p:txBody>
      </p:sp>
      <p:graphicFrame>
        <p:nvGraphicFramePr>
          <p:cNvPr id="4" name="Diagram 4">
            <a:extLst>
              <a:ext uri="{FF2B5EF4-FFF2-40B4-BE49-F238E27FC236}">
                <a16:creationId xmlns="" xmlns:a16="http://schemas.microsoft.com/office/drawing/2014/main" id="{FE858D35-CC31-1845-B346-D48C4C94386A}"/>
              </a:ext>
            </a:extLst>
          </p:cNvPr>
          <p:cNvGraphicFramePr>
            <a:graphicFrameLocks noGrp="1"/>
          </p:cNvGraphicFramePr>
          <p:nvPr>
            <p:ph idx="1"/>
            <p:extLst>
              <p:ext uri="{D42A27DB-BD31-4B8C-83A1-F6EECF244321}">
                <p14:modId xmlns:p14="http://schemas.microsoft.com/office/powerpoint/2010/main" val="2252591355"/>
              </p:ext>
            </p:extLst>
          </p:nvPr>
        </p:nvGraphicFramePr>
        <p:xfrm>
          <a:off x="1126370" y="1270000"/>
          <a:ext cx="8596841" cy="4735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59298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38200"/>
          </a:xfrm>
        </p:spPr>
        <p:txBody>
          <a:bodyPr/>
          <a:lstStyle/>
          <a:p>
            <a:r>
              <a:rPr lang="en-GB" dirty="0" smtClean="0"/>
              <a:t>Ward Round Ideas</a:t>
            </a:r>
            <a:endParaRPr lang="en-GB" dirty="0"/>
          </a:p>
        </p:txBody>
      </p:sp>
      <p:sp>
        <p:nvSpPr>
          <p:cNvPr id="3" name="Content Placeholder 2"/>
          <p:cNvSpPr>
            <a:spLocks noGrp="1"/>
          </p:cNvSpPr>
          <p:nvPr>
            <p:ph idx="1"/>
          </p:nvPr>
        </p:nvSpPr>
        <p:spPr>
          <a:xfrm>
            <a:off x="677334" y="1371601"/>
            <a:ext cx="8596668" cy="4669762"/>
          </a:xfrm>
        </p:spPr>
        <p:txBody>
          <a:bodyPr>
            <a:normAutofit/>
          </a:bodyPr>
          <a:lstStyle/>
          <a:p>
            <a:r>
              <a:rPr lang="en-GB" sz="2400" dirty="0" smtClean="0"/>
              <a:t>See sickest patients first, then those eligible for discharge </a:t>
            </a:r>
            <a:endParaRPr lang="en-GB" sz="2400" dirty="0"/>
          </a:p>
          <a:p>
            <a:r>
              <a:rPr lang="en-GB" sz="2400" dirty="0"/>
              <a:t>Do simple tasks there and </a:t>
            </a:r>
            <a:r>
              <a:rPr lang="en-GB" sz="2400" dirty="0" smtClean="0"/>
              <a:t>then</a:t>
            </a:r>
            <a:endParaRPr lang="en-GB" sz="2400" dirty="0"/>
          </a:p>
          <a:p>
            <a:r>
              <a:rPr lang="en-GB" sz="2400" dirty="0" smtClean="0"/>
              <a:t>Criteria Led Discharges </a:t>
            </a:r>
          </a:p>
          <a:p>
            <a:r>
              <a:rPr lang="en-GB" sz="2400" dirty="0" smtClean="0"/>
              <a:t>EDD </a:t>
            </a:r>
            <a:endParaRPr lang="en-GB" sz="2400" dirty="0"/>
          </a:p>
          <a:p>
            <a:r>
              <a:rPr lang="en-GB" sz="2400" dirty="0"/>
              <a:t>Chase clinicians directly </a:t>
            </a:r>
            <a:r>
              <a:rPr lang="en-GB" sz="2400" dirty="0" smtClean="0"/>
              <a:t>if no review and escalate </a:t>
            </a:r>
          </a:p>
          <a:p>
            <a:r>
              <a:rPr lang="en-GB" sz="2400" dirty="0" smtClean="0"/>
              <a:t>Prep TTO in advance </a:t>
            </a:r>
            <a:endParaRPr lang="en-GB" sz="2400" dirty="0"/>
          </a:p>
          <a:p>
            <a:r>
              <a:rPr lang="en-GB" sz="2400" dirty="0" smtClean="0"/>
              <a:t>MDT </a:t>
            </a:r>
            <a:r>
              <a:rPr lang="en-GB" sz="2400" dirty="0"/>
              <a:t>working will have a better outcome for the patient </a:t>
            </a:r>
            <a:r>
              <a:rPr lang="en-GB" sz="2400" dirty="0" smtClean="0"/>
              <a:t>– discuss all aspects of care</a:t>
            </a:r>
            <a:endParaRPr lang="en-GB" sz="2400" dirty="0"/>
          </a:p>
          <a:p>
            <a:r>
              <a:rPr lang="en-GB" sz="2400" dirty="0" smtClean="0"/>
              <a:t>Huddle after Ward Round </a:t>
            </a:r>
            <a:r>
              <a:rPr lang="en-GB" sz="2400" dirty="0"/>
              <a:t>and </a:t>
            </a:r>
            <a:r>
              <a:rPr lang="en-GB" sz="2400" dirty="0" smtClean="0"/>
              <a:t>set </a:t>
            </a:r>
            <a:r>
              <a:rPr lang="en-GB" sz="2400" dirty="0"/>
              <a:t>the </a:t>
            </a:r>
            <a:r>
              <a:rPr lang="en-GB" sz="2400" dirty="0" smtClean="0"/>
              <a:t>team prioritise &amp; delegate </a:t>
            </a:r>
            <a:endParaRPr lang="en-GB" sz="2400" dirty="0"/>
          </a:p>
          <a:p>
            <a:endParaRPr lang="en-GB" dirty="0"/>
          </a:p>
          <a:p>
            <a:endParaRPr lang="en-GB" dirty="0"/>
          </a:p>
        </p:txBody>
      </p:sp>
    </p:spTree>
    <p:extLst>
      <p:ext uri="{BB962C8B-B14F-4D97-AF65-F5344CB8AC3E}">
        <p14:creationId xmlns:p14="http://schemas.microsoft.com/office/powerpoint/2010/main" val="36857174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E50F89-4031-964C-B6B7-253182D76A21}"/>
              </a:ext>
            </a:extLst>
          </p:cNvPr>
          <p:cNvSpPr>
            <a:spLocks noGrp="1"/>
          </p:cNvSpPr>
          <p:nvPr>
            <p:ph type="title"/>
          </p:nvPr>
        </p:nvSpPr>
        <p:spPr/>
        <p:txBody>
          <a:bodyPr/>
          <a:lstStyle/>
          <a:p>
            <a:r>
              <a:rPr lang="en-US" sz="4000" b="1" dirty="0" smtClean="0"/>
              <a:t>Organise and Develop your team </a:t>
            </a:r>
            <a:endParaRPr lang="en-US" dirty="0"/>
          </a:p>
        </p:txBody>
      </p:sp>
      <p:pic>
        <p:nvPicPr>
          <p:cNvPr id="4" name="Picture 4">
            <a:extLst>
              <a:ext uri="{FF2B5EF4-FFF2-40B4-BE49-F238E27FC236}">
                <a16:creationId xmlns="" xmlns:a16="http://schemas.microsoft.com/office/drawing/2014/main" id="{F124C4CD-9C77-3E4D-B312-3AFD7AB8B1B6}"/>
              </a:ext>
            </a:extLst>
          </p:cNvPr>
          <p:cNvPicPr>
            <a:picLocks noGrp="1" noChangeAspect="1"/>
          </p:cNvPicPr>
          <p:nvPr>
            <p:ph idx="1"/>
          </p:nvPr>
        </p:nvPicPr>
        <p:blipFill>
          <a:blip r:embed="rId3"/>
          <a:stretch>
            <a:fillRect/>
          </a:stretch>
        </p:blipFill>
        <p:spPr>
          <a:xfrm>
            <a:off x="1499393" y="1632857"/>
            <a:ext cx="6386891" cy="4790168"/>
          </a:xfrm>
          <a:prstGeom prst="rect">
            <a:avLst/>
          </a:prstGeom>
        </p:spPr>
      </p:pic>
    </p:spTree>
    <p:extLst>
      <p:ext uri="{BB962C8B-B14F-4D97-AF65-F5344CB8AC3E}">
        <p14:creationId xmlns:p14="http://schemas.microsoft.com/office/powerpoint/2010/main" val="9484457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720BA5-769A-F943-8A0F-37BDA0E4D5AE}"/>
              </a:ext>
            </a:extLst>
          </p:cNvPr>
          <p:cNvSpPr>
            <a:spLocks noGrp="1"/>
          </p:cNvSpPr>
          <p:nvPr>
            <p:ph type="title"/>
          </p:nvPr>
        </p:nvSpPr>
        <p:spPr/>
        <p:txBody>
          <a:bodyPr>
            <a:normAutofit/>
          </a:bodyPr>
          <a:lstStyle/>
          <a:p>
            <a:r>
              <a:rPr lang="en-US" sz="4000" b="1" dirty="0" smtClean="0"/>
              <a:t>15 step challenge </a:t>
            </a:r>
            <a:endParaRPr lang="en-US" sz="4000" b="1" dirty="0"/>
          </a:p>
        </p:txBody>
      </p:sp>
      <p:pic>
        <p:nvPicPr>
          <p:cNvPr id="4" name="Picture 4">
            <a:extLst>
              <a:ext uri="{FF2B5EF4-FFF2-40B4-BE49-F238E27FC236}">
                <a16:creationId xmlns="" xmlns:a16="http://schemas.microsoft.com/office/drawing/2014/main" id="{C0213E6A-A460-804A-B339-1CBDED5A81C3}"/>
              </a:ext>
            </a:extLst>
          </p:cNvPr>
          <p:cNvPicPr>
            <a:picLocks noGrp="1" noChangeAspect="1"/>
          </p:cNvPicPr>
          <p:nvPr>
            <p:ph idx="1"/>
          </p:nvPr>
        </p:nvPicPr>
        <p:blipFill>
          <a:blip r:embed="rId3"/>
          <a:stretch>
            <a:fillRect/>
          </a:stretch>
        </p:blipFill>
        <p:spPr>
          <a:xfrm>
            <a:off x="457200" y="1676400"/>
            <a:ext cx="4516437" cy="4516437"/>
          </a:xfrm>
          <a:prstGeom prst="rect">
            <a:avLst/>
          </a:prstGeom>
        </p:spPr>
      </p:pic>
      <p:pic>
        <p:nvPicPr>
          <p:cNvPr id="6" name="Picture 6">
            <a:extLst>
              <a:ext uri="{FF2B5EF4-FFF2-40B4-BE49-F238E27FC236}">
                <a16:creationId xmlns="" xmlns:a16="http://schemas.microsoft.com/office/drawing/2014/main" id="{77875518-CC6B-5D40-97E8-238B012DB1F1}"/>
              </a:ext>
            </a:extLst>
          </p:cNvPr>
          <p:cNvPicPr>
            <a:picLocks noChangeAspect="1"/>
          </p:cNvPicPr>
          <p:nvPr/>
        </p:nvPicPr>
        <p:blipFill>
          <a:blip r:embed="rId4"/>
          <a:stretch>
            <a:fillRect/>
          </a:stretch>
        </p:blipFill>
        <p:spPr>
          <a:xfrm>
            <a:off x="4431475" y="1600200"/>
            <a:ext cx="4592637" cy="4592637"/>
          </a:xfrm>
          <a:prstGeom prst="rect">
            <a:avLst/>
          </a:prstGeom>
        </p:spPr>
      </p:pic>
    </p:spTree>
    <p:extLst>
      <p:ext uri="{BB962C8B-B14F-4D97-AF65-F5344CB8AC3E}">
        <p14:creationId xmlns:p14="http://schemas.microsoft.com/office/powerpoint/2010/main" val="2359813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Staff break areas </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828800"/>
            <a:ext cx="4165599" cy="31242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447800"/>
            <a:ext cx="3657600" cy="4876800"/>
          </a:xfrm>
          <a:prstGeom prst="rect">
            <a:avLst/>
          </a:prstGeom>
        </p:spPr>
      </p:pic>
    </p:spTree>
    <p:extLst>
      <p:ext uri="{BB962C8B-B14F-4D97-AF65-F5344CB8AC3E}">
        <p14:creationId xmlns:p14="http://schemas.microsoft.com/office/powerpoint/2010/main" val="21860554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824468-328F-934F-AA50-D0BA5876FB65}"/>
              </a:ext>
            </a:extLst>
          </p:cNvPr>
          <p:cNvSpPr>
            <a:spLocks noGrp="1"/>
          </p:cNvSpPr>
          <p:nvPr>
            <p:ph type="title"/>
          </p:nvPr>
        </p:nvSpPr>
        <p:spPr/>
        <p:txBody>
          <a:bodyPr>
            <a:normAutofit fontScale="90000"/>
          </a:bodyPr>
          <a:lstStyle/>
          <a:p>
            <a:r>
              <a:rPr lang="en-US" sz="4400" b="1"/>
              <a:t>Lessons I’ve learned about my own work life balance </a:t>
            </a:r>
            <a:r>
              <a:rPr lang="en-US"/>
              <a:t/>
            </a:r>
            <a:br>
              <a:rPr lang="en-US"/>
            </a:br>
            <a:r>
              <a:rPr lang="en-US"/>
              <a:t/>
            </a:r>
            <a:br>
              <a:rPr lang="en-US"/>
            </a:br>
            <a:r>
              <a:rPr lang="en-US"/>
              <a:t> </a:t>
            </a:r>
          </a:p>
        </p:txBody>
      </p:sp>
      <p:sp>
        <p:nvSpPr>
          <p:cNvPr id="3" name="Content Placeholder 2">
            <a:extLst>
              <a:ext uri="{FF2B5EF4-FFF2-40B4-BE49-F238E27FC236}">
                <a16:creationId xmlns="" xmlns:a16="http://schemas.microsoft.com/office/drawing/2014/main" id="{E730164C-94F0-ED44-A3B1-12563894FBFE}"/>
              </a:ext>
            </a:extLst>
          </p:cNvPr>
          <p:cNvSpPr>
            <a:spLocks noGrp="1"/>
          </p:cNvSpPr>
          <p:nvPr>
            <p:ph idx="1"/>
          </p:nvPr>
        </p:nvSpPr>
        <p:spPr>
          <a:xfrm>
            <a:off x="677334" y="2057401"/>
            <a:ext cx="8596668" cy="4291700"/>
          </a:xfrm>
        </p:spPr>
        <p:txBody>
          <a:bodyPr>
            <a:normAutofit/>
          </a:bodyPr>
          <a:lstStyle/>
          <a:p>
            <a:r>
              <a:rPr lang="en-US" sz="2400" dirty="0" smtClean="0"/>
              <a:t>Get </a:t>
            </a:r>
            <a:r>
              <a:rPr lang="en-US" sz="2400" dirty="0"/>
              <a:t>8 hours sleep each night</a:t>
            </a:r>
          </a:p>
          <a:p>
            <a:r>
              <a:rPr lang="en-US" sz="2400" dirty="0"/>
              <a:t>Noticing my stress and fatigue</a:t>
            </a:r>
          </a:p>
          <a:p>
            <a:r>
              <a:rPr lang="en-US" sz="2400" dirty="0"/>
              <a:t>Time management </a:t>
            </a:r>
            <a:r>
              <a:rPr lang="en-US" sz="2400" dirty="0" smtClean="0"/>
              <a:t>(at home &amp; work!)</a:t>
            </a:r>
            <a:endParaRPr lang="en-US" sz="2400" dirty="0"/>
          </a:p>
          <a:p>
            <a:r>
              <a:rPr lang="en-US" sz="2400" dirty="0"/>
              <a:t>Asking for </a:t>
            </a:r>
            <a:r>
              <a:rPr lang="en-US" sz="2400" dirty="0" smtClean="0"/>
              <a:t>help</a:t>
            </a:r>
          </a:p>
          <a:p>
            <a:r>
              <a:rPr lang="en-US" sz="2400" dirty="0" smtClean="0"/>
              <a:t>It is ok to delegate </a:t>
            </a:r>
            <a:endParaRPr lang="en-US" sz="2400" dirty="0"/>
          </a:p>
          <a:p>
            <a:r>
              <a:rPr lang="en-US" sz="2400" dirty="0"/>
              <a:t>Again…… I’m only one person </a:t>
            </a:r>
          </a:p>
        </p:txBody>
      </p:sp>
    </p:spTree>
    <p:extLst>
      <p:ext uri="{BB962C8B-B14F-4D97-AF65-F5344CB8AC3E}">
        <p14:creationId xmlns:p14="http://schemas.microsoft.com/office/powerpoint/2010/main" val="14555646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 unwind and relax I love the great Yorkshire outdoors with my dogs!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133600"/>
            <a:ext cx="3657917" cy="27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905000"/>
            <a:ext cx="2914650"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0" y="5181600"/>
            <a:ext cx="4343400" cy="707886"/>
          </a:xfrm>
          <a:prstGeom prst="rect">
            <a:avLst/>
          </a:prstGeom>
        </p:spPr>
        <p:txBody>
          <a:bodyPr wrap="square">
            <a:spAutoFit/>
          </a:bodyPr>
          <a:lstStyle/>
          <a:p>
            <a:r>
              <a:rPr lang="en-GB" sz="4000" dirty="0"/>
              <a:t>What will you do? </a:t>
            </a:r>
          </a:p>
        </p:txBody>
      </p:sp>
    </p:spTree>
    <p:extLst>
      <p:ext uri="{BB962C8B-B14F-4D97-AF65-F5344CB8AC3E}">
        <p14:creationId xmlns:p14="http://schemas.microsoft.com/office/powerpoint/2010/main" val="35109966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0C6007-0678-0148-8669-97F8D06D028F}"/>
              </a:ext>
            </a:extLst>
          </p:cNvPr>
          <p:cNvSpPr>
            <a:spLocks noGrp="1"/>
          </p:cNvSpPr>
          <p:nvPr>
            <p:ph type="title"/>
          </p:nvPr>
        </p:nvSpPr>
        <p:spPr/>
        <p:txBody>
          <a:bodyPr>
            <a:normAutofit/>
          </a:bodyPr>
          <a:lstStyle/>
          <a:p>
            <a:r>
              <a:rPr lang="en-US" sz="4000" b="1" dirty="0"/>
              <a:t>The things that reduced me to tears</a:t>
            </a:r>
          </a:p>
        </p:txBody>
      </p:sp>
      <p:sp>
        <p:nvSpPr>
          <p:cNvPr id="3" name="Content Placeholder 2">
            <a:extLst>
              <a:ext uri="{FF2B5EF4-FFF2-40B4-BE49-F238E27FC236}">
                <a16:creationId xmlns="" xmlns:a16="http://schemas.microsoft.com/office/drawing/2014/main" id="{0C5C2B50-6A39-F242-B728-8B9C4470DD78}"/>
              </a:ext>
            </a:extLst>
          </p:cNvPr>
          <p:cNvSpPr>
            <a:spLocks noGrp="1"/>
          </p:cNvSpPr>
          <p:nvPr>
            <p:ph idx="1"/>
          </p:nvPr>
        </p:nvSpPr>
        <p:spPr/>
        <p:txBody>
          <a:bodyPr/>
          <a:lstStyle/>
          <a:p>
            <a:r>
              <a:rPr lang="en-US" sz="2800" dirty="0"/>
              <a:t>Abusive relatives </a:t>
            </a:r>
          </a:p>
          <a:p>
            <a:r>
              <a:rPr lang="en-US" sz="2800" dirty="0"/>
              <a:t>No support from colleagues</a:t>
            </a:r>
          </a:p>
          <a:p>
            <a:r>
              <a:rPr lang="en-US" sz="2800" dirty="0"/>
              <a:t>Colleagues not speaking to me </a:t>
            </a:r>
          </a:p>
          <a:p>
            <a:r>
              <a:rPr lang="en-US" sz="2800" dirty="0"/>
              <a:t>Lack of </a:t>
            </a:r>
            <a:r>
              <a:rPr lang="en-US" sz="2800" dirty="0" smtClean="0"/>
              <a:t>belief</a:t>
            </a:r>
          </a:p>
          <a:p>
            <a:r>
              <a:rPr lang="en-US" sz="2800" dirty="0" smtClean="0"/>
              <a:t>Frustration</a:t>
            </a:r>
          </a:p>
          <a:p>
            <a:r>
              <a:rPr lang="en-US" sz="2800" dirty="0" smtClean="0"/>
              <a:t>Exhaustion </a:t>
            </a:r>
            <a:endParaRPr lang="en-US" sz="2800" dirty="0"/>
          </a:p>
          <a:p>
            <a:pPr marL="0" indent="0">
              <a:buNone/>
            </a:pPr>
            <a:endParaRPr lang="en-US" dirty="0"/>
          </a:p>
        </p:txBody>
      </p:sp>
    </p:spTree>
    <p:extLst>
      <p:ext uri="{BB962C8B-B14F-4D97-AF65-F5344CB8AC3E}">
        <p14:creationId xmlns:p14="http://schemas.microsoft.com/office/powerpoint/2010/main" val="3752451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6B4365-36EB-B04E-895D-6512588E157C}"/>
              </a:ext>
            </a:extLst>
          </p:cNvPr>
          <p:cNvSpPr>
            <a:spLocks noGrp="1"/>
          </p:cNvSpPr>
          <p:nvPr>
            <p:ph type="title"/>
          </p:nvPr>
        </p:nvSpPr>
        <p:spPr/>
        <p:txBody>
          <a:bodyPr>
            <a:normAutofit fontScale="90000"/>
          </a:bodyPr>
          <a:lstStyle/>
          <a:p>
            <a:r>
              <a:rPr lang="en-US" sz="4400" b="1" dirty="0" smtClean="0"/>
              <a:t>Trainee HCA to Matron in 10 years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2057400"/>
            <a:ext cx="3294449" cy="3881437"/>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2057400"/>
            <a:ext cx="2971800" cy="3962400"/>
          </a:xfrm>
          <a:prstGeom prst="rect">
            <a:avLst/>
          </a:prstGeom>
        </p:spPr>
      </p:pic>
    </p:spTree>
    <p:extLst>
      <p:ext uri="{BB962C8B-B14F-4D97-AF65-F5344CB8AC3E}">
        <p14:creationId xmlns:p14="http://schemas.microsoft.com/office/powerpoint/2010/main" val="39089186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96668" cy="1320800"/>
          </a:xfrm>
        </p:spPr>
        <p:txBody>
          <a:bodyPr/>
          <a:lstStyle/>
          <a:p>
            <a:r>
              <a:rPr lang="en-GB" dirty="0" smtClean="0"/>
              <a:t>It is ok not to be ok </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24000"/>
            <a:ext cx="9483994" cy="4038600"/>
          </a:xfrm>
        </p:spPr>
      </p:pic>
    </p:spTree>
    <p:extLst>
      <p:ext uri="{BB962C8B-B14F-4D97-AF65-F5344CB8AC3E}">
        <p14:creationId xmlns:p14="http://schemas.microsoft.com/office/powerpoint/2010/main" val="3870627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6D7E26-A99B-6D48-A66D-55EFC91B6F7E}"/>
              </a:ext>
            </a:extLst>
          </p:cNvPr>
          <p:cNvSpPr>
            <a:spLocks noGrp="1"/>
          </p:cNvSpPr>
          <p:nvPr>
            <p:ph type="title"/>
          </p:nvPr>
        </p:nvSpPr>
        <p:spPr/>
        <p:txBody>
          <a:bodyPr>
            <a:normAutofit/>
          </a:bodyPr>
          <a:lstStyle/>
          <a:p>
            <a:r>
              <a:rPr lang="en-US" sz="4000" b="1"/>
              <a:t>What support did I need during my first year as a Ward Manager? </a:t>
            </a:r>
          </a:p>
        </p:txBody>
      </p:sp>
      <p:sp>
        <p:nvSpPr>
          <p:cNvPr id="3" name="Content Placeholder 2">
            <a:extLst>
              <a:ext uri="{FF2B5EF4-FFF2-40B4-BE49-F238E27FC236}">
                <a16:creationId xmlns="" xmlns:a16="http://schemas.microsoft.com/office/drawing/2014/main" id="{79A6899B-4922-4D41-B66D-E78EB10B7CFD}"/>
              </a:ext>
            </a:extLst>
          </p:cNvPr>
          <p:cNvSpPr>
            <a:spLocks noGrp="1"/>
          </p:cNvSpPr>
          <p:nvPr>
            <p:ph idx="1"/>
          </p:nvPr>
        </p:nvSpPr>
        <p:spPr/>
        <p:txBody>
          <a:bodyPr>
            <a:normAutofit/>
          </a:bodyPr>
          <a:lstStyle/>
          <a:p>
            <a:r>
              <a:rPr lang="en-US" sz="2400" dirty="0" smtClean="0"/>
              <a:t>A coffee, chat and moan with other Ward Managers</a:t>
            </a:r>
            <a:endParaRPr lang="en-US" sz="2400" dirty="0"/>
          </a:p>
          <a:p>
            <a:r>
              <a:rPr lang="en-US" sz="2400" dirty="0" smtClean="0"/>
              <a:t>Regular </a:t>
            </a:r>
            <a:r>
              <a:rPr lang="en-US" sz="2400" dirty="0"/>
              <a:t>1:1’s </a:t>
            </a:r>
            <a:r>
              <a:rPr lang="en-US" sz="2400" dirty="0" smtClean="0"/>
              <a:t>with Matron and </a:t>
            </a:r>
            <a:r>
              <a:rPr lang="en-US" sz="2400" dirty="0"/>
              <a:t>have an effective appraisal</a:t>
            </a:r>
          </a:p>
          <a:p>
            <a:r>
              <a:rPr lang="en-US" sz="2400" dirty="0"/>
              <a:t>Clear expectations – when things aren’t clear, I asked</a:t>
            </a:r>
          </a:p>
          <a:p>
            <a:r>
              <a:rPr lang="en-US" sz="2400" dirty="0"/>
              <a:t>Corporate news </a:t>
            </a:r>
          </a:p>
          <a:p>
            <a:r>
              <a:rPr lang="en-US" sz="2400" dirty="0"/>
              <a:t>My Trusts agenda </a:t>
            </a:r>
            <a:endParaRPr lang="en-US" sz="2400" dirty="0" smtClean="0"/>
          </a:p>
          <a:p>
            <a:r>
              <a:rPr lang="en-US" sz="2400" dirty="0" smtClean="0"/>
              <a:t>Reflection and learning</a:t>
            </a:r>
          </a:p>
          <a:p>
            <a:r>
              <a:rPr lang="en-US" sz="2400" dirty="0" smtClean="0"/>
              <a:t>Networking – corporate teams</a:t>
            </a:r>
            <a:endParaRPr lang="en-US" sz="2400" dirty="0"/>
          </a:p>
        </p:txBody>
      </p:sp>
    </p:spTree>
    <p:extLst>
      <p:ext uri="{BB962C8B-B14F-4D97-AF65-F5344CB8AC3E}">
        <p14:creationId xmlns:p14="http://schemas.microsoft.com/office/powerpoint/2010/main" val="3690204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596668" cy="1320800"/>
          </a:xfrm>
        </p:spPr>
        <p:txBody>
          <a:bodyPr/>
          <a:lstStyle/>
          <a:p>
            <a:r>
              <a:rPr lang="en-GB" dirty="0" smtClean="0"/>
              <a:t>Focus on what you do know </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8400" y="1295400"/>
            <a:ext cx="5416672" cy="4694449"/>
          </a:xfrm>
        </p:spPr>
      </p:pic>
    </p:spTree>
    <p:extLst>
      <p:ext uri="{BB962C8B-B14F-4D97-AF65-F5344CB8AC3E}">
        <p14:creationId xmlns:p14="http://schemas.microsoft.com/office/powerpoint/2010/main" val="24644704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BA6CCB-34DB-0544-ACCD-0EDDE01E32CC}"/>
              </a:ext>
            </a:extLst>
          </p:cNvPr>
          <p:cNvSpPr>
            <a:spLocks noGrp="1"/>
          </p:cNvSpPr>
          <p:nvPr>
            <p:ph type="title"/>
          </p:nvPr>
        </p:nvSpPr>
        <p:spPr/>
        <p:txBody>
          <a:bodyPr>
            <a:normAutofit/>
          </a:bodyPr>
          <a:lstStyle/>
          <a:p>
            <a:r>
              <a:rPr lang="en-US" sz="4000" b="1"/>
              <a:t>Final thought……</a:t>
            </a:r>
          </a:p>
        </p:txBody>
      </p:sp>
      <p:sp>
        <p:nvSpPr>
          <p:cNvPr id="3" name="Content Placeholder 2">
            <a:extLst>
              <a:ext uri="{FF2B5EF4-FFF2-40B4-BE49-F238E27FC236}">
                <a16:creationId xmlns="" xmlns:a16="http://schemas.microsoft.com/office/drawing/2014/main" id="{859A7236-3BF4-C647-A813-CC9135A21461}"/>
              </a:ext>
            </a:extLst>
          </p:cNvPr>
          <p:cNvSpPr>
            <a:spLocks noGrp="1"/>
          </p:cNvSpPr>
          <p:nvPr>
            <p:ph idx="1"/>
          </p:nvPr>
        </p:nvSpPr>
        <p:spPr>
          <a:xfrm>
            <a:off x="762000" y="1828800"/>
            <a:ext cx="8596668" cy="3880773"/>
          </a:xfrm>
        </p:spPr>
        <p:txBody>
          <a:bodyPr>
            <a:normAutofit/>
          </a:bodyPr>
          <a:lstStyle/>
          <a:p>
            <a:pPr marL="0" indent="0">
              <a:buNone/>
            </a:pPr>
            <a:r>
              <a:rPr lang="en-US" sz="5400" dirty="0"/>
              <a:t>MAGIC HAPPENS WHEN YOU STEP OUT OF YOUR COMFORT ZONE</a:t>
            </a:r>
          </a:p>
        </p:txBody>
      </p:sp>
    </p:spTree>
    <p:extLst>
      <p:ext uri="{BB962C8B-B14F-4D97-AF65-F5344CB8AC3E}">
        <p14:creationId xmlns:p14="http://schemas.microsoft.com/office/powerpoint/2010/main" val="33251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My career </a:t>
            </a:r>
            <a:endParaRPr lang="en-GB" dirty="0"/>
          </a:p>
        </p:txBody>
      </p:sp>
      <p:sp>
        <p:nvSpPr>
          <p:cNvPr id="3" name="Content Placeholder 2"/>
          <p:cNvSpPr>
            <a:spLocks noGrp="1"/>
          </p:cNvSpPr>
          <p:nvPr>
            <p:ph idx="1"/>
          </p:nvPr>
        </p:nvSpPr>
        <p:spPr>
          <a:xfrm>
            <a:off x="685800" y="1600200"/>
            <a:ext cx="8596668" cy="4745963"/>
          </a:xfrm>
        </p:spPr>
        <p:txBody>
          <a:bodyPr>
            <a:normAutofit lnSpcReduction="10000"/>
          </a:bodyPr>
          <a:lstStyle/>
          <a:p>
            <a:r>
              <a:rPr lang="en-GB" sz="2400" dirty="0"/>
              <a:t>I joined Bradford Teaching Hospitals as </a:t>
            </a:r>
            <a:r>
              <a:rPr lang="en-GB" sz="2400" dirty="0" smtClean="0"/>
              <a:t>a 17 year old school leaver </a:t>
            </a:r>
          </a:p>
          <a:p>
            <a:pPr lvl="1"/>
            <a:r>
              <a:rPr lang="en-GB" sz="2000" dirty="0" smtClean="0"/>
              <a:t> Apprentice Receptionist </a:t>
            </a:r>
            <a:r>
              <a:rPr lang="en-GB" sz="2000" dirty="0"/>
              <a:t>&gt; </a:t>
            </a:r>
            <a:r>
              <a:rPr lang="en-GB" sz="2000" dirty="0" smtClean="0"/>
              <a:t>Trainee HCA </a:t>
            </a:r>
            <a:r>
              <a:rPr lang="en-GB" sz="2000" dirty="0"/>
              <a:t>&gt; SN &gt; Sister &gt; Ward Manager &gt; Matron</a:t>
            </a:r>
          </a:p>
          <a:p>
            <a:endParaRPr lang="en-GB" sz="2400" dirty="0"/>
          </a:p>
          <a:p>
            <a:r>
              <a:rPr lang="en-GB" sz="2400" dirty="0" smtClean="0"/>
              <a:t>Developed a passion </a:t>
            </a:r>
            <a:r>
              <a:rPr lang="en-GB" sz="2400" dirty="0"/>
              <a:t>for leadership as loved working with patients, </a:t>
            </a:r>
            <a:r>
              <a:rPr lang="en-GB" sz="2400" dirty="0" smtClean="0"/>
              <a:t>developing teams,  coaching and allowing individuals the flourish and </a:t>
            </a:r>
            <a:r>
              <a:rPr lang="en-GB" sz="2400" dirty="0"/>
              <a:t>the opportunity to make a </a:t>
            </a:r>
            <a:r>
              <a:rPr lang="en-GB" sz="2400" dirty="0" smtClean="0"/>
              <a:t>difference through transformation </a:t>
            </a:r>
            <a:endParaRPr lang="en-GB" sz="2400" dirty="0"/>
          </a:p>
          <a:p>
            <a:endParaRPr lang="en-GB" sz="2400" dirty="0"/>
          </a:p>
          <a:p>
            <a:r>
              <a:rPr lang="en-GB" sz="2400" dirty="0"/>
              <a:t>Challenged self, worked outside comfort zone, worked in various specialities </a:t>
            </a:r>
          </a:p>
          <a:p>
            <a:endParaRPr lang="en-GB" dirty="0"/>
          </a:p>
        </p:txBody>
      </p:sp>
    </p:spTree>
    <p:extLst>
      <p:ext uri="{BB962C8B-B14F-4D97-AF65-F5344CB8AC3E}">
        <p14:creationId xmlns:p14="http://schemas.microsoft.com/office/powerpoint/2010/main" val="2126240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Band 5 to Band 6… the leap of faith! </a:t>
            </a:r>
            <a:endParaRPr lang="en-GB" dirty="0"/>
          </a:p>
        </p:txBody>
      </p:sp>
      <p:sp>
        <p:nvSpPr>
          <p:cNvPr id="3" name="Content Placeholder 2"/>
          <p:cNvSpPr>
            <a:spLocks noGrp="1"/>
          </p:cNvSpPr>
          <p:nvPr>
            <p:ph idx="1"/>
          </p:nvPr>
        </p:nvSpPr>
        <p:spPr>
          <a:xfrm>
            <a:off x="677334" y="1676401"/>
            <a:ext cx="8596668" cy="4364962"/>
          </a:xfrm>
        </p:spPr>
        <p:txBody>
          <a:bodyPr/>
          <a:lstStyle/>
          <a:p>
            <a:r>
              <a:rPr lang="en-GB" dirty="0" smtClean="0"/>
              <a:t>Hardest career move to date</a:t>
            </a:r>
          </a:p>
          <a:p>
            <a:r>
              <a:rPr lang="en-GB" dirty="0" smtClean="0"/>
              <a:t>New accountability and responsibility</a:t>
            </a:r>
          </a:p>
          <a:p>
            <a:r>
              <a:rPr lang="en-GB" dirty="0" smtClean="0"/>
              <a:t>Built up trust, integrity and respect amongst team</a:t>
            </a:r>
          </a:p>
          <a:p>
            <a:r>
              <a:rPr lang="en-GB" dirty="0" smtClean="0"/>
              <a:t>Realised it came down to 4 key parts:</a:t>
            </a:r>
          </a:p>
          <a:p>
            <a:pPr lvl="1"/>
            <a:r>
              <a:rPr lang="en-GB" dirty="0" smtClean="0"/>
              <a:t>Patient care</a:t>
            </a:r>
          </a:p>
          <a:p>
            <a:pPr lvl="1"/>
            <a:r>
              <a:rPr lang="en-GB" dirty="0" smtClean="0"/>
              <a:t>Patient safety</a:t>
            </a:r>
          </a:p>
          <a:p>
            <a:pPr lvl="1"/>
            <a:r>
              <a:rPr lang="en-GB" dirty="0" smtClean="0"/>
              <a:t>Patient flow</a:t>
            </a:r>
          </a:p>
          <a:p>
            <a:pPr lvl="1"/>
            <a:r>
              <a:rPr lang="en-GB" dirty="0" smtClean="0"/>
              <a:t>Patient experience</a:t>
            </a:r>
          </a:p>
          <a:p>
            <a:r>
              <a:rPr lang="en-GB" dirty="0" smtClean="0"/>
              <a:t>Have ability to create happier working environments</a:t>
            </a:r>
          </a:p>
          <a:p>
            <a:r>
              <a:rPr lang="en-GB" dirty="0" smtClean="0"/>
              <a:t>Happy staff = happy patients </a:t>
            </a:r>
            <a:r>
              <a:rPr lang="en-GB" dirty="0" smtClean="0">
                <a:sym typeface="Wingdings" panose="05000000000000000000" pitchFamily="2" charset="2"/>
              </a:rPr>
              <a:t> </a:t>
            </a:r>
            <a:r>
              <a:rPr lang="en-GB" dirty="0" smtClean="0"/>
              <a:t>  </a:t>
            </a:r>
          </a:p>
          <a:p>
            <a:endParaRPr lang="en-GB" dirty="0"/>
          </a:p>
        </p:txBody>
      </p:sp>
    </p:spTree>
    <p:extLst>
      <p:ext uri="{BB962C8B-B14F-4D97-AF65-F5344CB8AC3E}">
        <p14:creationId xmlns:p14="http://schemas.microsoft.com/office/powerpoint/2010/main" val="3113110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8E2B4B-0E47-FF48-BE53-BD770EA59A6B}"/>
              </a:ext>
            </a:extLst>
          </p:cNvPr>
          <p:cNvSpPr>
            <a:spLocks noGrp="1"/>
          </p:cNvSpPr>
          <p:nvPr>
            <p:ph type="title"/>
          </p:nvPr>
        </p:nvSpPr>
        <p:spPr/>
        <p:txBody>
          <a:bodyPr>
            <a:noAutofit/>
          </a:bodyPr>
          <a:lstStyle/>
          <a:p>
            <a:r>
              <a:rPr lang="en-US" sz="4000" b="1"/>
              <a:t>What I wish I’d have know when I first became a Junior Sister </a:t>
            </a:r>
          </a:p>
        </p:txBody>
      </p:sp>
      <p:sp>
        <p:nvSpPr>
          <p:cNvPr id="3" name="Content Placeholder 2">
            <a:extLst>
              <a:ext uri="{FF2B5EF4-FFF2-40B4-BE49-F238E27FC236}">
                <a16:creationId xmlns="" xmlns:a16="http://schemas.microsoft.com/office/drawing/2014/main" id="{793BEC26-A7C2-0C4F-86B0-E34DEC3C6220}"/>
              </a:ext>
            </a:extLst>
          </p:cNvPr>
          <p:cNvSpPr>
            <a:spLocks noGrp="1"/>
          </p:cNvSpPr>
          <p:nvPr>
            <p:ph idx="1"/>
          </p:nvPr>
        </p:nvSpPr>
        <p:spPr/>
        <p:txBody>
          <a:bodyPr>
            <a:noAutofit/>
          </a:bodyPr>
          <a:lstStyle/>
          <a:p>
            <a:r>
              <a:rPr lang="en-US" sz="3200"/>
              <a:t>Managing people </a:t>
            </a:r>
          </a:p>
          <a:p>
            <a:r>
              <a:rPr lang="en-US" sz="3200"/>
              <a:t>Self belief </a:t>
            </a:r>
          </a:p>
          <a:p>
            <a:r>
              <a:rPr lang="en-US" sz="3200"/>
              <a:t>It is not perosnal </a:t>
            </a:r>
          </a:p>
          <a:p>
            <a:r>
              <a:rPr lang="en-US" sz="3200"/>
              <a:t>Be open to feedback</a:t>
            </a:r>
          </a:p>
          <a:p>
            <a:r>
              <a:rPr lang="en-US" sz="3200"/>
              <a:t>Acknoweldge problems </a:t>
            </a:r>
          </a:p>
          <a:p>
            <a:r>
              <a:rPr lang="en-US" sz="3200"/>
              <a:t>Don’t be afraid to ask for help </a:t>
            </a:r>
          </a:p>
        </p:txBody>
      </p:sp>
    </p:spTree>
    <p:extLst>
      <p:ext uri="{BB962C8B-B14F-4D97-AF65-F5344CB8AC3E}">
        <p14:creationId xmlns:p14="http://schemas.microsoft.com/office/powerpoint/2010/main" val="29098943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491F4E-56FF-AD42-98A5-0BC49DB42E87}"/>
              </a:ext>
            </a:extLst>
          </p:cNvPr>
          <p:cNvSpPr>
            <a:spLocks noGrp="1"/>
          </p:cNvSpPr>
          <p:nvPr>
            <p:ph type="title"/>
          </p:nvPr>
        </p:nvSpPr>
        <p:spPr/>
        <p:txBody>
          <a:bodyPr>
            <a:noAutofit/>
          </a:bodyPr>
          <a:lstStyle/>
          <a:p>
            <a:r>
              <a:rPr lang="en-US" sz="4000" b="1"/>
              <a:t>What characteristics have I learned to be an effective Ward Manager?</a:t>
            </a:r>
          </a:p>
        </p:txBody>
      </p:sp>
      <p:sp>
        <p:nvSpPr>
          <p:cNvPr id="3" name="Content Placeholder 2">
            <a:extLst>
              <a:ext uri="{FF2B5EF4-FFF2-40B4-BE49-F238E27FC236}">
                <a16:creationId xmlns="" xmlns:a16="http://schemas.microsoft.com/office/drawing/2014/main" id="{11816AD7-1CDC-914A-8EC2-3FB5327BCD7D}"/>
              </a:ext>
            </a:extLst>
          </p:cNvPr>
          <p:cNvSpPr>
            <a:spLocks noGrp="1"/>
          </p:cNvSpPr>
          <p:nvPr>
            <p:ph idx="1"/>
          </p:nvPr>
        </p:nvSpPr>
        <p:spPr>
          <a:xfrm>
            <a:off x="660108" y="2406991"/>
            <a:ext cx="8596668" cy="2044018"/>
          </a:xfrm>
        </p:spPr>
        <p:txBody>
          <a:bodyPr>
            <a:normAutofit fontScale="25000" lnSpcReduction="20000"/>
          </a:bodyPr>
          <a:lstStyle/>
          <a:p>
            <a:r>
              <a:rPr lang="en-US" sz="12800"/>
              <a:t>Lead by example</a:t>
            </a:r>
          </a:p>
          <a:p>
            <a:r>
              <a:rPr lang="en-US" sz="12800"/>
              <a:t>One team, many talents  </a:t>
            </a:r>
          </a:p>
          <a:p>
            <a:r>
              <a:rPr lang="en-US" sz="12800"/>
              <a:t>Mentor and support </a:t>
            </a:r>
          </a:p>
          <a:p>
            <a:r>
              <a:rPr lang="en-US" sz="12800"/>
              <a:t>Create clarity </a:t>
            </a:r>
          </a:p>
          <a:p>
            <a:r>
              <a:rPr lang="en-US" sz="12800"/>
              <a:t>Delegate &amp; organise </a:t>
            </a:r>
          </a:p>
          <a:p>
            <a:r>
              <a:rPr lang="en-US" sz="12800"/>
              <a:t>Be human </a:t>
            </a:r>
          </a:p>
          <a:p>
            <a:r>
              <a:rPr lang="en-US" sz="12800"/>
              <a:t>Challenge yourself  &amp; be open to change </a:t>
            </a:r>
          </a:p>
          <a:p>
            <a:pPr marL="0" indent="0">
              <a:buNone/>
            </a:pPr>
            <a:endParaRPr lang="en-US" sz="12800"/>
          </a:p>
          <a:p>
            <a:endParaRPr lang="en-US"/>
          </a:p>
          <a:p>
            <a:endParaRPr lang="en-US"/>
          </a:p>
        </p:txBody>
      </p:sp>
      <p:pic>
        <p:nvPicPr>
          <p:cNvPr id="4" name="Picture 4">
            <a:extLst>
              <a:ext uri="{FF2B5EF4-FFF2-40B4-BE49-F238E27FC236}">
                <a16:creationId xmlns="" xmlns:a16="http://schemas.microsoft.com/office/drawing/2014/main" id="{89A86384-7825-C04D-9EDC-A0F8B7FDD106}"/>
              </a:ext>
            </a:extLst>
          </p:cNvPr>
          <p:cNvPicPr>
            <a:picLocks noChangeAspect="1"/>
          </p:cNvPicPr>
          <p:nvPr/>
        </p:nvPicPr>
        <p:blipFill>
          <a:blip r:embed="rId3"/>
          <a:stretch>
            <a:fillRect/>
          </a:stretch>
        </p:blipFill>
        <p:spPr>
          <a:xfrm>
            <a:off x="7229984" y="2719955"/>
            <a:ext cx="2044018" cy="2044018"/>
          </a:xfrm>
          <a:prstGeom prst="rect">
            <a:avLst/>
          </a:prstGeom>
        </p:spPr>
      </p:pic>
    </p:spTree>
    <p:extLst>
      <p:ext uri="{BB962C8B-B14F-4D97-AF65-F5344CB8AC3E}">
        <p14:creationId xmlns:p14="http://schemas.microsoft.com/office/powerpoint/2010/main" val="26261119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753695-BADC-6C42-86AC-72AB9C4F8571}"/>
              </a:ext>
            </a:extLst>
          </p:cNvPr>
          <p:cNvSpPr>
            <a:spLocks noGrp="1"/>
          </p:cNvSpPr>
          <p:nvPr>
            <p:ph type="title"/>
          </p:nvPr>
        </p:nvSpPr>
        <p:spPr>
          <a:xfrm>
            <a:off x="677333" y="609600"/>
            <a:ext cx="8888487" cy="1320800"/>
          </a:xfrm>
        </p:spPr>
        <p:txBody>
          <a:bodyPr>
            <a:normAutofit fontScale="90000"/>
          </a:bodyPr>
          <a:lstStyle/>
          <a:p>
            <a:r>
              <a:rPr lang="en-US" sz="4000" b="1" dirty="0"/>
              <a:t>What did I learn from Gareth Southgate as a leader in the World </a:t>
            </a:r>
            <a:r>
              <a:rPr lang="en-US" sz="4000" b="1" dirty="0" smtClean="0"/>
              <a:t>Cup 2018? </a:t>
            </a:r>
            <a:endParaRPr lang="en-US" sz="4000" b="1" dirty="0"/>
          </a:p>
        </p:txBody>
      </p:sp>
      <p:pic>
        <p:nvPicPr>
          <p:cNvPr id="8" name="Picture 8">
            <a:extLst>
              <a:ext uri="{FF2B5EF4-FFF2-40B4-BE49-F238E27FC236}">
                <a16:creationId xmlns="" xmlns:a16="http://schemas.microsoft.com/office/drawing/2014/main" id="{CD26660E-39AC-4C4C-92D4-E994956E1594}"/>
              </a:ext>
            </a:extLst>
          </p:cNvPr>
          <p:cNvPicPr>
            <a:picLocks noChangeAspect="1"/>
          </p:cNvPicPr>
          <p:nvPr/>
        </p:nvPicPr>
        <p:blipFill>
          <a:blip r:embed="rId3"/>
          <a:stretch>
            <a:fillRect/>
          </a:stretch>
        </p:blipFill>
        <p:spPr>
          <a:xfrm>
            <a:off x="1643383" y="2160589"/>
            <a:ext cx="6969938" cy="3919356"/>
          </a:xfrm>
          <a:prstGeom prst="rect">
            <a:avLst/>
          </a:prstGeom>
        </p:spPr>
      </p:pic>
    </p:spTree>
    <p:extLst>
      <p:ext uri="{BB962C8B-B14F-4D97-AF65-F5344CB8AC3E}">
        <p14:creationId xmlns:p14="http://schemas.microsoft.com/office/powerpoint/2010/main" val="1279714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85800"/>
          </a:xfrm>
        </p:spPr>
        <p:txBody>
          <a:bodyPr/>
          <a:lstStyle/>
          <a:p>
            <a:r>
              <a:rPr lang="en-GB" dirty="0" smtClean="0"/>
              <a:t>Continued… </a:t>
            </a:r>
            <a:endParaRPr lang="en-GB" dirty="0"/>
          </a:p>
        </p:txBody>
      </p:sp>
      <p:sp>
        <p:nvSpPr>
          <p:cNvPr id="3" name="Content Placeholder 2"/>
          <p:cNvSpPr>
            <a:spLocks noGrp="1"/>
          </p:cNvSpPr>
          <p:nvPr>
            <p:ph idx="1"/>
          </p:nvPr>
        </p:nvSpPr>
        <p:spPr>
          <a:xfrm>
            <a:off x="677334" y="1447801"/>
            <a:ext cx="8596668" cy="4593562"/>
          </a:xfrm>
        </p:spPr>
        <p:txBody>
          <a:bodyPr>
            <a:normAutofit lnSpcReduction="10000"/>
          </a:bodyPr>
          <a:lstStyle/>
          <a:p>
            <a:r>
              <a:rPr lang="en-GB" sz="2800" dirty="0" smtClean="0"/>
              <a:t>Challenge performance &amp; support individuals </a:t>
            </a:r>
          </a:p>
          <a:p>
            <a:r>
              <a:rPr lang="en-GB" sz="2800" dirty="0" smtClean="0"/>
              <a:t>Learn and reflect from mistakes</a:t>
            </a:r>
          </a:p>
          <a:p>
            <a:r>
              <a:rPr lang="en-GB" sz="2800" dirty="0" smtClean="0"/>
              <a:t>Show empathy and kindness </a:t>
            </a:r>
          </a:p>
          <a:p>
            <a:r>
              <a:rPr lang="en-GB" sz="2800" dirty="0" smtClean="0"/>
              <a:t>Approachable</a:t>
            </a:r>
          </a:p>
          <a:p>
            <a:r>
              <a:rPr lang="en-GB" sz="2800" dirty="0" smtClean="0"/>
              <a:t>None judgemental </a:t>
            </a:r>
          </a:p>
          <a:p>
            <a:r>
              <a:rPr lang="en-GB" sz="2800" dirty="0" smtClean="0"/>
              <a:t>Keep smiling (even when the day is tough!)</a:t>
            </a:r>
          </a:p>
          <a:p>
            <a:r>
              <a:rPr lang="en-GB" sz="2800" dirty="0" smtClean="0"/>
              <a:t>Have passion &amp; pride in your job – this is infectious! </a:t>
            </a:r>
            <a:r>
              <a:rPr lang="en-GB" dirty="0"/>
              <a:t/>
            </a:r>
            <a:br>
              <a:rPr lang="en-GB" dirty="0"/>
            </a:br>
            <a:r>
              <a:rPr lang="en-GB" dirty="0"/>
              <a:t> </a:t>
            </a:r>
            <a:br>
              <a:rPr lang="en-GB" dirty="0"/>
            </a:br>
            <a:endParaRPr lang="en-GB" dirty="0"/>
          </a:p>
        </p:txBody>
      </p:sp>
    </p:spTree>
    <p:extLst>
      <p:ext uri="{BB962C8B-B14F-4D97-AF65-F5344CB8AC3E}">
        <p14:creationId xmlns:p14="http://schemas.microsoft.com/office/powerpoint/2010/main" val="26085219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Visible leadership – never “too posh to wash!” </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76600" y="1447800"/>
            <a:ext cx="3352800" cy="4470401"/>
          </a:xfrm>
        </p:spPr>
      </p:pic>
    </p:spTree>
    <p:extLst>
      <p:ext uri="{BB962C8B-B14F-4D97-AF65-F5344CB8AC3E}">
        <p14:creationId xmlns:p14="http://schemas.microsoft.com/office/powerpoint/2010/main" val="208958656"/>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644</Words>
  <Application>Microsoft Office PowerPoint</Application>
  <PresentationFormat>Custom</PresentationFormat>
  <Paragraphs>134</Paragraphs>
  <Slides>23</Slides>
  <Notes>21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Facet</vt:lpstr>
      <vt:lpstr> </vt:lpstr>
      <vt:lpstr>Trainee HCA to Matron in 10 years</vt:lpstr>
      <vt:lpstr>My career </vt:lpstr>
      <vt:lpstr>Band 5 to Band 6… the leap of faith! </vt:lpstr>
      <vt:lpstr>What I wish I’d have know when I first became a Junior Sister </vt:lpstr>
      <vt:lpstr>What characteristics have I learned to be an effective Ward Manager?</vt:lpstr>
      <vt:lpstr>What did I learn from Gareth Southgate as a leader in the World Cup 2018? </vt:lpstr>
      <vt:lpstr>Continued… </vt:lpstr>
      <vt:lpstr>Visible leadership – never “too posh to wash!” </vt:lpstr>
      <vt:lpstr>Value &amp; Praise – you do it enough! </vt:lpstr>
      <vt:lpstr>What have your teams achieved? </vt:lpstr>
      <vt:lpstr>Ward Rounds have to be key </vt:lpstr>
      <vt:lpstr>Ward Round Ideas</vt:lpstr>
      <vt:lpstr>Organise and Develop your team </vt:lpstr>
      <vt:lpstr>15 step challenge </vt:lpstr>
      <vt:lpstr>Staff break areas </vt:lpstr>
      <vt:lpstr>Lessons I’ve learned about my own work life balance    </vt:lpstr>
      <vt:lpstr>To unwind and relax I love the great Yorkshire outdoors with my dogs! </vt:lpstr>
      <vt:lpstr>The things that reduced me to tears</vt:lpstr>
      <vt:lpstr>It is ok not to be ok </vt:lpstr>
      <vt:lpstr>What support did I need during my first year as a Ward Manager? </vt:lpstr>
      <vt:lpstr>Focus on what you do know </vt:lpstr>
      <vt:lpstr>Final thought……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your skills as an effecxtive Ward Manager</dc:title>
  <dc:creator>Leah Callighan</dc:creator>
  <cp:lastModifiedBy>Leah Callighan</cp:lastModifiedBy>
  <cp:revision>41</cp:revision>
  <dcterms:modified xsi:type="dcterms:W3CDTF">2022-07-14T12:29:11Z</dcterms:modified>
</cp:coreProperties>
</file>