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05" r:id="rId2"/>
    <p:sldId id="420" r:id="rId3"/>
    <p:sldId id="277" r:id="rId4"/>
    <p:sldId id="421" r:id="rId5"/>
    <p:sldId id="914" r:id="rId6"/>
    <p:sldId id="920" r:id="rId7"/>
    <p:sldId id="922" r:id="rId8"/>
    <p:sldId id="902" r:id="rId9"/>
    <p:sldId id="916" r:id="rId10"/>
    <p:sldId id="915" r:id="rId11"/>
    <p:sldId id="438" r:id="rId12"/>
    <p:sldId id="924" r:id="rId13"/>
    <p:sldId id="363" r:id="rId14"/>
    <p:sldId id="657" r:id="rId15"/>
    <p:sldId id="917" r:id="rId16"/>
    <p:sldId id="918" r:id="rId17"/>
    <p:sldId id="272" r:id="rId18"/>
    <p:sldId id="926" r:id="rId19"/>
    <p:sldId id="930" r:id="rId20"/>
    <p:sldId id="258" r:id="rId21"/>
    <p:sldId id="631" r:id="rId22"/>
    <p:sldId id="304" r:id="rId23"/>
    <p:sldId id="329" r:id="rId24"/>
    <p:sldId id="928" r:id="rId25"/>
    <p:sldId id="929" r:id="rId26"/>
    <p:sldId id="353" r:id="rId27"/>
    <p:sldId id="897" r:id="rId28"/>
    <p:sldId id="716" r:id="rId29"/>
    <p:sldId id="671" r:id="rId30"/>
    <p:sldId id="264" r:id="rId31"/>
    <p:sldId id="904" r:id="rId32"/>
    <p:sldId id="919" r:id="rId33"/>
    <p:sldId id="925" r:id="rId34"/>
    <p:sldId id="885" r:id="rId35"/>
    <p:sldId id="647" r:id="rId36"/>
    <p:sldId id="927" r:id="rId37"/>
    <p:sldId id="294" r:id="rId38"/>
    <p:sldId id="402" r:id="rId39"/>
    <p:sldId id="345" r:id="rId40"/>
    <p:sldId id="414" r:id="rId41"/>
    <p:sldId id="40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4660"/>
  </p:normalViewPr>
  <p:slideViewPr>
    <p:cSldViewPr snapToGrid="0">
      <p:cViewPr varScale="1">
        <p:scale>
          <a:sx n="114" d="100"/>
          <a:sy n="114" d="100"/>
        </p:scale>
        <p:origin x="666"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1ECAA3-7B62-44B0-AA5C-7D9F2530AD4D}"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EBF564CA-32B2-4CC8-AF0E-2B3FC344DC27}">
      <dgm:prSet phldrT="[Text]" phldr="1"/>
      <dgm:spPr>
        <a:solidFill>
          <a:schemeClr val="bg1"/>
        </a:solidFill>
      </dgm:spPr>
      <dgm:t>
        <a:bodyPr/>
        <a:lstStyle/>
        <a:p>
          <a:endParaRPr lang="en-GB" dirty="0"/>
        </a:p>
      </dgm:t>
    </dgm:pt>
    <dgm:pt modelId="{2013DB76-E271-4856-859E-B1CBFBBDABC9}" type="parTrans" cxnId="{F0EF4841-6E8E-413D-ACCA-22207C9118B4}">
      <dgm:prSet/>
      <dgm:spPr/>
      <dgm:t>
        <a:bodyPr/>
        <a:lstStyle/>
        <a:p>
          <a:endParaRPr lang="en-GB"/>
        </a:p>
      </dgm:t>
    </dgm:pt>
    <dgm:pt modelId="{CA7D851E-E4B3-4150-BD12-71ABF75C3C2E}" type="sibTrans" cxnId="{F0EF4841-6E8E-413D-ACCA-22207C9118B4}">
      <dgm:prSet/>
      <dgm:spPr/>
      <dgm:t>
        <a:bodyPr/>
        <a:lstStyle/>
        <a:p>
          <a:endParaRPr lang="en-GB"/>
        </a:p>
      </dgm:t>
    </dgm:pt>
    <dgm:pt modelId="{AFC58C3A-8D39-4062-99C4-D5C1A335B300}">
      <dgm:prSet phldrT="[Text]" custT="1"/>
      <dgm:spPr/>
      <dgm:t>
        <a:bodyPr/>
        <a:lstStyle/>
        <a:p>
          <a:r>
            <a:rPr lang="en-GB" sz="2000" b="1" dirty="0">
              <a:solidFill>
                <a:schemeClr val="tx1"/>
              </a:solidFill>
              <a:latin typeface="Arial" pitchFamily="34" charset="0"/>
              <a:cs typeface="Arial" pitchFamily="34" charset="0"/>
            </a:rPr>
            <a:t>Context</a:t>
          </a:r>
        </a:p>
      </dgm:t>
    </dgm:pt>
    <dgm:pt modelId="{CFE4E4D5-E647-4549-A503-ABAFCDD272BE}" type="parTrans" cxnId="{92784328-D217-4460-A323-3427C5B6D8EE}">
      <dgm:prSet/>
      <dgm:spPr/>
      <dgm:t>
        <a:bodyPr/>
        <a:lstStyle/>
        <a:p>
          <a:endParaRPr lang="en-GB"/>
        </a:p>
      </dgm:t>
    </dgm:pt>
    <dgm:pt modelId="{776A624A-7D55-429D-B6ED-2F52645D9780}" type="sibTrans" cxnId="{92784328-D217-4460-A323-3427C5B6D8EE}">
      <dgm:prSet/>
      <dgm:spPr/>
      <dgm:t>
        <a:bodyPr/>
        <a:lstStyle/>
        <a:p>
          <a:endParaRPr lang="en-GB"/>
        </a:p>
      </dgm:t>
    </dgm:pt>
    <dgm:pt modelId="{5A9A730B-20B2-4290-8B86-2B8A3F0073CB}">
      <dgm:prSet phldrT="[Text]" custT="1"/>
      <dgm:spPr/>
      <dgm:t>
        <a:bodyPr/>
        <a:lstStyle/>
        <a:p>
          <a:r>
            <a:rPr lang="en-GB" sz="1600" b="1" dirty="0">
              <a:solidFill>
                <a:schemeClr val="tx1"/>
              </a:solidFill>
              <a:latin typeface="Arial" pitchFamily="34" charset="0"/>
              <a:cs typeface="Arial" pitchFamily="34" charset="0"/>
            </a:rPr>
            <a:t>Observation</a:t>
          </a:r>
        </a:p>
      </dgm:t>
    </dgm:pt>
    <dgm:pt modelId="{40C1099B-C9CE-40C8-A80E-465D0679386D}" type="parTrans" cxnId="{E2C18364-45B8-4C0A-BED2-182FA37B9EE4}">
      <dgm:prSet/>
      <dgm:spPr/>
      <dgm:t>
        <a:bodyPr/>
        <a:lstStyle/>
        <a:p>
          <a:endParaRPr lang="en-GB"/>
        </a:p>
      </dgm:t>
    </dgm:pt>
    <dgm:pt modelId="{EAF87C11-F70B-46C5-A190-B93550095119}" type="sibTrans" cxnId="{E2C18364-45B8-4C0A-BED2-182FA37B9EE4}">
      <dgm:prSet/>
      <dgm:spPr/>
      <dgm:t>
        <a:bodyPr/>
        <a:lstStyle/>
        <a:p>
          <a:endParaRPr lang="en-GB"/>
        </a:p>
      </dgm:t>
    </dgm:pt>
    <dgm:pt modelId="{AC2732BE-84C5-4400-B63A-C73C04CC9E41}">
      <dgm:prSet phldrT="[Text]" custT="1"/>
      <dgm:spPr/>
      <dgm:t>
        <a:bodyPr/>
        <a:lstStyle/>
        <a:p>
          <a:r>
            <a:rPr lang="en-GB" sz="1600" b="1" dirty="0">
              <a:solidFill>
                <a:schemeClr val="tx1"/>
              </a:solidFill>
              <a:latin typeface="Arial" pitchFamily="34" charset="0"/>
              <a:cs typeface="Arial" pitchFamily="34" charset="0"/>
            </a:rPr>
            <a:t>Next Steps</a:t>
          </a:r>
        </a:p>
      </dgm:t>
    </dgm:pt>
    <dgm:pt modelId="{01E38191-2288-4D34-B7F5-B205DC17970D}" type="parTrans" cxnId="{59271FE5-9A53-4DBF-97B4-52745220F5B3}">
      <dgm:prSet/>
      <dgm:spPr/>
      <dgm:t>
        <a:bodyPr/>
        <a:lstStyle/>
        <a:p>
          <a:endParaRPr lang="en-GB"/>
        </a:p>
      </dgm:t>
    </dgm:pt>
    <dgm:pt modelId="{E4426433-FBBE-4906-ADF1-EE8DB0AA2E56}" type="sibTrans" cxnId="{59271FE5-9A53-4DBF-97B4-52745220F5B3}">
      <dgm:prSet/>
      <dgm:spPr/>
      <dgm:t>
        <a:bodyPr/>
        <a:lstStyle/>
        <a:p>
          <a:endParaRPr lang="en-GB"/>
        </a:p>
      </dgm:t>
    </dgm:pt>
    <dgm:pt modelId="{1B0D2C47-3314-4FA7-9FA1-F5BA304A02A4}">
      <dgm:prSet phldrT="[Text]" custT="1"/>
      <dgm:spPr/>
      <dgm:t>
        <a:bodyPr/>
        <a:lstStyle/>
        <a:p>
          <a:r>
            <a:rPr lang="en-GB" sz="1800" b="1" dirty="0">
              <a:solidFill>
                <a:schemeClr val="tx1"/>
              </a:solidFill>
              <a:latin typeface="Arial" pitchFamily="34" charset="0"/>
              <a:cs typeface="Arial" pitchFamily="34" charset="0"/>
            </a:rPr>
            <a:t>Impact</a:t>
          </a:r>
        </a:p>
      </dgm:t>
    </dgm:pt>
    <dgm:pt modelId="{F752817F-6A2D-4A84-AE9B-F3E1B92954E6}" type="sibTrans" cxnId="{66362389-9B97-46B1-9C2A-63C9A19C4C84}">
      <dgm:prSet/>
      <dgm:spPr/>
      <dgm:t>
        <a:bodyPr/>
        <a:lstStyle/>
        <a:p>
          <a:endParaRPr lang="en-GB"/>
        </a:p>
      </dgm:t>
    </dgm:pt>
    <dgm:pt modelId="{AFCA659B-FFA1-4D5A-8B24-D27A2E382761}" type="parTrans" cxnId="{66362389-9B97-46B1-9C2A-63C9A19C4C84}">
      <dgm:prSet/>
      <dgm:spPr/>
      <dgm:t>
        <a:bodyPr/>
        <a:lstStyle/>
        <a:p>
          <a:endParaRPr lang="en-GB"/>
        </a:p>
      </dgm:t>
    </dgm:pt>
    <dgm:pt modelId="{3DBE756A-3287-40D8-9D39-F3296C0CF448}" type="pres">
      <dgm:prSet presAssocID="{321ECAA3-7B62-44B0-AA5C-7D9F2530AD4D}" presName="Name0" presStyleCnt="0">
        <dgm:presLayoutVars>
          <dgm:chMax val="1"/>
          <dgm:dir/>
          <dgm:animLvl val="ctr"/>
          <dgm:resizeHandles val="exact"/>
        </dgm:presLayoutVars>
      </dgm:prSet>
      <dgm:spPr/>
    </dgm:pt>
    <dgm:pt modelId="{37CF9A1E-CBD2-4EFB-9D0C-CDF3A0F70321}" type="pres">
      <dgm:prSet presAssocID="{EBF564CA-32B2-4CC8-AF0E-2B3FC344DC27}" presName="centerShape" presStyleLbl="node0" presStyleIdx="0" presStyleCnt="1"/>
      <dgm:spPr/>
    </dgm:pt>
    <dgm:pt modelId="{BC3D79C7-CB77-406B-A6B7-E0114FC69557}" type="pres">
      <dgm:prSet presAssocID="{AFC58C3A-8D39-4062-99C4-D5C1A335B300}" presName="node" presStyleLbl="node1" presStyleIdx="0" presStyleCnt="4" custScaleX="175051" custRadScaleRad="100108" custRadScaleInc="5041">
        <dgm:presLayoutVars>
          <dgm:bulletEnabled val="1"/>
        </dgm:presLayoutVars>
      </dgm:prSet>
      <dgm:spPr/>
    </dgm:pt>
    <dgm:pt modelId="{75EBB41F-6029-40B0-9404-033D3F89FCED}" type="pres">
      <dgm:prSet presAssocID="{AFC58C3A-8D39-4062-99C4-D5C1A335B300}" presName="dummy" presStyleCnt="0"/>
      <dgm:spPr/>
    </dgm:pt>
    <dgm:pt modelId="{50DA8809-6E1E-4A2D-BE4D-BE17EA752CDA}" type="pres">
      <dgm:prSet presAssocID="{776A624A-7D55-429D-B6ED-2F52645D9780}" presName="sibTrans" presStyleLbl="sibTrans2D1" presStyleIdx="0" presStyleCnt="4"/>
      <dgm:spPr/>
    </dgm:pt>
    <dgm:pt modelId="{F1086337-B6D1-421E-A154-6FDBE35EA364}" type="pres">
      <dgm:prSet presAssocID="{5A9A730B-20B2-4290-8B86-2B8A3F0073CB}" presName="node" presStyleLbl="node1" presStyleIdx="1" presStyleCnt="4" custScaleX="170154">
        <dgm:presLayoutVars>
          <dgm:bulletEnabled val="1"/>
        </dgm:presLayoutVars>
      </dgm:prSet>
      <dgm:spPr/>
    </dgm:pt>
    <dgm:pt modelId="{313B4F06-C870-4581-97C4-A9C1DCF84651}" type="pres">
      <dgm:prSet presAssocID="{5A9A730B-20B2-4290-8B86-2B8A3F0073CB}" presName="dummy" presStyleCnt="0"/>
      <dgm:spPr/>
    </dgm:pt>
    <dgm:pt modelId="{882E6E7A-3148-4F2B-A0F5-1263975B07ED}" type="pres">
      <dgm:prSet presAssocID="{EAF87C11-F70B-46C5-A190-B93550095119}" presName="sibTrans" presStyleLbl="sibTrans2D1" presStyleIdx="1" presStyleCnt="4"/>
      <dgm:spPr/>
    </dgm:pt>
    <dgm:pt modelId="{0E58880B-7913-4D5E-92B6-9CF65CACA04B}" type="pres">
      <dgm:prSet presAssocID="{1B0D2C47-3314-4FA7-9FA1-F5BA304A02A4}" presName="node" presStyleLbl="node1" presStyleIdx="2" presStyleCnt="4" custScaleX="161738" custRadScaleRad="99741" custRadScaleInc="-1486">
        <dgm:presLayoutVars>
          <dgm:bulletEnabled val="1"/>
        </dgm:presLayoutVars>
      </dgm:prSet>
      <dgm:spPr/>
    </dgm:pt>
    <dgm:pt modelId="{A08CB6F8-43AC-4511-A549-FD5B0F510615}" type="pres">
      <dgm:prSet presAssocID="{1B0D2C47-3314-4FA7-9FA1-F5BA304A02A4}" presName="dummy" presStyleCnt="0"/>
      <dgm:spPr/>
    </dgm:pt>
    <dgm:pt modelId="{CD13F486-5942-49EF-B909-E5C11DC1579D}" type="pres">
      <dgm:prSet presAssocID="{F752817F-6A2D-4A84-AE9B-F3E1B92954E6}" presName="sibTrans" presStyleLbl="sibTrans2D1" presStyleIdx="2" presStyleCnt="4"/>
      <dgm:spPr/>
    </dgm:pt>
    <dgm:pt modelId="{B819A74F-C651-445D-BCBF-FC784D78CC40}" type="pres">
      <dgm:prSet presAssocID="{AC2732BE-84C5-4400-B63A-C73C04CC9E41}" presName="node" presStyleLbl="node1" presStyleIdx="3" presStyleCnt="4" custScaleX="175585">
        <dgm:presLayoutVars>
          <dgm:bulletEnabled val="1"/>
        </dgm:presLayoutVars>
      </dgm:prSet>
      <dgm:spPr/>
    </dgm:pt>
    <dgm:pt modelId="{13FB70A3-AD87-4795-BCA6-53158F0970F5}" type="pres">
      <dgm:prSet presAssocID="{AC2732BE-84C5-4400-B63A-C73C04CC9E41}" presName="dummy" presStyleCnt="0"/>
      <dgm:spPr/>
    </dgm:pt>
    <dgm:pt modelId="{7CCAEF51-A59D-4080-9E85-709D0A884926}" type="pres">
      <dgm:prSet presAssocID="{E4426433-FBBE-4906-ADF1-EE8DB0AA2E56}" presName="sibTrans" presStyleLbl="sibTrans2D1" presStyleIdx="3" presStyleCnt="4"/>
      <dgm:spPr/>
    </dgm:pt>
  </dgm:ptLst>
  <dgm:cxnLst>
    <dgm:cxn modelId="{47074221-25DB-4488-8252-4C4D2724E2F9}" type="presOf" srcId="{AC2732BE-84C5-4400-B63A-C73C04CC9E41}" destId="{B819A74F-C651-445D-BCBF-FC784D78CC40}" srcOrd="0" destOrd="0" presId="urn:microsoft.com/office/officeart/2005/8/layout/radial6"/>
    <dgm:cxn modelId="{92784328-D217-4460-A323-3427C5B6D8EE}" srcId="{EBF564CA-32B2-4CC8-AF0E-2B3FC344DC27}" destId="{AFC58C3A-8D39-4062-99C4-D5C1A335B300}" srcOrd="0" destOrd="0" parTransId="{CFE4E4D5-E647-4549-A503-ABAFCDD272BE}" sibTransId="{776A624A-7D55-429D-B6ED-2F52645D9780}"/>
    <dgm:cxn modelId="{BAAA3C3A-60C8-4D82-AFB2-B98B9440551E}" type="presOf" srcId="{1B0D2C47-3314-4FA7-9FA1-F5BA304A02A4}" destId="{0E58880B-7913-4D5E-92B6-9CF65CACA04B}" srcOrd="0" destOrd="0" presId="urn:microsoft.com/office/officeart/2005/8/layout/radial6"/>
    <dgm:cxn modelId="{F908633E-2FBA-4C8D-84A9-2A46A0C8BB5B}" type="presOf" srcId="{EAF87C11-F70B-46C5-A190-B93550095119}" destId="{882E6E7A-3148-4F2B-A0F5-1263975B07ED}" srcOrd="0" destOrd="0" presId="urn:microsoft.com/office/officeart/2005/8/layout/radial6"/>
    <dgm:cxn modelId="{F0EF4841-6E8E-413D-ACCA-22207C9118B4}" srcId="{321ECAA3-7B62-44B0-AA5C-7D9F2530AD4D}" destId="{EBF564CA-32B2-4CC8-AF0E-2B3FC344DC27}" srcOrd="0" destOrd="0" parTransId="{2013DB76-E271-4856-859E-B1CBFBBDABC9}" sibTransId="{CA7D851E-E4B3-4150-BD12-71ABF75C3C2E}"/>
    <dgm:cxn modelId="{E2C18364-45B8-4C0A-BED2-182FA37B9EE4}" srcId="{EBF564CA-32B2-4CC8-AF0E-2B3FC344DC27}" destId="{5A9A730B-20B2-4290-8B86-2B8A3F0073CB}" srcOrd="1" destOrd="0" parTransId="{40C1099B-C9CE-40C8-A80E-465D0679386D}" sibTransId="{EAF87C11-F70B-46C5-A190-B93550095119}"/>
    <dgm:cxn modelId="{C5302446-8F8B-4463-BF9D-587B9120E1D7}" type="presOf" srcId="{776A624A-7D55-429D-B6ED-2F52645D9780}" destId="{50DA8809-6E1E-4A2D-BE4D-BE17EA752CDA}" srcOrd="0" destOrd="0" presId="urn:microsoft.com/office/officeart/2005/8/layout/radial6"/>
    <dgm:cxn modelId="{A7040D79-535A-4F35-A845-7EC3763EB2E9}" type="presOf" srcId="{5A9A730B-20B2-4290-8B86-2B8A3F0073CB}" destId="{F1086337-B6D1-421E-A154-6FDBE35EA364}" srcOrd="0" destOrd="0" presId="urn:microsoft.com/office/officeart/2005/8/layout/radial6"/>
    <dgm:cxn modelId="{A6E67A7B-63D5-4A01-A19C-323D2C9D8D50}" type="presOf" srcId="{F752817F-6A2D-4A84-AE9B-F3E1B92954E6}" destId="{CD13F486-5942-49EF-B909-E5C11DC1579D}" srcOrd="0" destOrd="0" presId="urn:microsoft.com/office/officeart/2005/8/layout/radial6"/>
    <dgm:cxn modelId="{66362389-9B97-46B1-9C2A-63C9A19C4C84}" srcId="{EBF564CA-32B2-4CC8-AF0E-2B3FC344DC27}" destId="{1B0D2C47-3314-4FA7-9FA1-F5BA304A02A4}" srcOrd="2" destOrd="0" parTransId="{AFCA659B-FFA1-4D5A-8B24-D27A2E382761}" sibTransId="{F752817F-6A2D-4A84-AE9B-F3E1B92954E6}"/>
    <dgm:cxn modelId="{6D3E4AAC-69E9-45E9-8155-B9831B99D849}" type="presOf" srcId="{321ECAA3-7B62-44B0-AA5C-7D9F2530AD4D}" destId="{3DBE756A-3287-40D8-9D39-F3296C0CF448}" srcOrd="0" destOrd="0" presId="urn:microsoft.com/office/officeart/2005/8/layout/radial6"/>
    <dgm:cxn modelId="{272761B5-88DD-483D-B2A9-52456503D9A6}" type="presOf" srcId="{EBF564CA-32B2-4CC8-AF0E-2B3FC344DC27}" destId="{37CF9A1E-CBD2-4EFB-9D0C-CDF3A0F70321}" srcOrd="0" destOrd="0" presId="urn:microsoft.com/office/officeart/2005/8/layout/radial6"/>
    <dgm:cxn modelId="{CAE9EFB8-384C-46E1-A4CE-C2D49A0F7A84}" type="presOf" srcId="{E4426433-FBBE-4906-ADF1-EE8DB0AA2E56}" destId="{7CCAEF51-A59D-4080-9E85-709D0A884926}" srcOrd="0" destOrd="0" presId="urn:microsoft.com/office/officeart/2005/8/layout/radial6"/>
    <dgm:cxn modelId="{AF2C45B9-0BF8-4DDD-B056-0875EA33F680}" type="presOf" srcId="{AFC58C3A-8D39-4062-99C4-D5C1A335B300}" destId="{BC3D79C7-CB77-406B-A6B7-E0114FC69557}" srcOrd="0" destOrd="0" presId="urn:microsoft.com/office/officeart/2005/8/layout/radial6"/>
    <dgm:cxn modelId="{59271FE5-9A53-4DBF-97B4-52745220F5B3}" srcId="{EBF564CA-32B2-4CC8-AF0E-2B3FC344DC27}" destId="{AC2732BE-84C5-4400-B63A-C73C04CC9E41}" srcOrd="3" destOrd="0" parTransId="{01E38191-2288-4D34-B7F5-B205DC17970D}" sibTransId="{E4426433-FBBE-4906-ADF1-EE8DB0AA2E56}"/>
    <dgm:cxn modelId="{E776F132-9344-403F-8474-37D487D914E3}" type="presParOf" srcId="{3DBE756A-3287-40D8-9D39-F3296C0CF448}" destId="{37CF9A1E-CBD2-4EFB-9D0C-CDF3A0F70321}" srcOrd="0" destOrd="0" presId="urn:microsoft.com/office/officeart/2005/8/layout/radial6"/>
    <dgm:cxn modelId="{37EC7E83-E774-41C3-99FB-5317EE9B8AE3}" type="presParOf" srcId="{3DBE756A-3287-40D8-9D39-F3296C0CF448}" destId="{BC3D79C7-CB77-406B-A6B7-E0114FC69557}" srcOrd="1" destOrd="0" presId="urn:microsoft.com/office/officeart/2005/8/layout/radial6"/>
    <dgm:cxn modelId="{4572BEE8-EF80-47BD-A9A5-022BD731BB4D}" type="presParOf" srcId="{3DBE756A-3287-40D8-9D39-F3296C0CF448}" destId="{75EBB41F-6029-40B0-9404-033D3F89FCED}" srcOrd="2" destOrd="0" presId="urn:microsoft.com/office/officeart/2005/8/layout/radial6"/>
    <dgm:cxn modelId="{D5AF9B84-4438-47DB-82CF-ECCC39A2ED99}" type="presParOf" srcId="{3DBE756A-3287-40D8-9D39-F3296C0CF448}" destId="{50DA8809-6E1E-4A2D-BE4D-BE17EA752CDA}" srcOrd="3" destOrd="0" presId="urn:microsoft.com/office/officeart/2005/8/layout/radial6"/>
    <dgm:cxn modelId="{797ABBFD-6C7B-4B32-B8F0-06FB47F5C085}" type="presParOf" srcId="{3DBE756A-3287-40D8-9D39-F3296C0CF448}" destId="{F1086337-B6D1-421E-A154-6FDBE35EA364}" srcOrd="4" destOrd="0" presId="urn:microsoft.com/office/officeart/2005/8/layout/radial6"/>
    <dgm:cxn modelId="{86259BAB-6595-4848-90DB-CF3ECD2A078D}" type="presParOf" srcId="{3DBE756A-3287-40D8-9D39-F3296C0CF448}" destId="{313B4F06-C870-4581-97C4-A9C1DCF84651}" srcOrd="5" destOrd="0" presId="urn:microsoft.com/office/officeart/2005/8/layout/radial6"/>
    <dgm:cxn modelId="{4CA1CA46-C2B8-4E60-A5D4-A3F3CEE19A30}" type="presParOf" srcId="{3DBE756A-3287-40D8-9D39-F3296C0CF448}" destId="{882E6E7A-3148-4F2B-A0F5-1263975B07ED}" srcOrd="6" destOrd="0" presId="urn:microsoft.com/office/officeart/2005/8/layout/radial6"/>
    <dgm:cxn modelId="{74FA09E8-F5B1-4CDB-A807-3062389D53F3}" type="presParOf" srcId="{3DBE756A-3287-40D8-9D39-F3296C0CF448}" destId="{0E58880B-7913-4D5E-92B6-9CF65CACA04B}" srcOrd="7" destOrd="0" presId="urn:microsoft.com/office/officeart/2005/8/layout/radial6"/>
    <dgm:cxn modelId="{1779058C-3629-4D1D-A28E-7701E07A7FEC}" type="presParOf" srcId="{3DBE756A-3287-40D8-9D39-F3296C0CF448}" destId="{A08CB6F8-43AC-4511-A549-FD5B0F510615}" srcOrd="8" destOrd="0" presId="urn:microsoft.com/office/officeart/2005/8/layout/radial6"/>
    <dgm:cxn modelId="{81B8CEB8-F2F3-4DB8-9496-36B89D4C7ADD}" type="presParOf" srcId="{3DBE756A-3287-40D8-9D39-F3296C0CF448}" destId="{CD13F486-5942-49EF-B909-E5C11DC1579D}" srcOrd="9" destOrd="0" presId="urn:microsoft.com/office/officeart/2005/8/layout/radial6"/>
    <dgm:cxn modelId="{02A38E19-D79B-4930-BEC2-BB43EB4A2108}" type="presParOf" srcId="{3DBE756A-3287-40D8-9D39-F3296C0CF448}" destId="{B819A74F-C651-445D-BCBF-FC784D78CC40}" srcOrd="10" destOrd="0" presId="urn:microsoft.com/office/officeart/2005/8/layout/radial6"/>
    <dgm:cxn modelId="{851713CD-87CE-41D9-B720-311F15213CEB}" type="presParOf" srcId="{3DBE756A-3287-40D8-9D39-F3296C0CF448}" destId="{13FB70A3-AD87-4795-BCA6-53158F0970F5}" srcOrd="11" destOrd="0" presId="urn:microsoft.com/office/officeart/2005/8/layout/radial6"/>
    <dgm:cxn modelId="{ADBE67C4-A8FA-4617-B6A7-50C096FC5089}" type="presParOf" srcId="{3DBE756A-3287-40D8-9D39-F3296C0CF448}" destId="{7CCAEF51-A59D-4080-9E85-709D0A884926}"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AEF51-A59D-4080-9E85-709D0A884926}">
      <dsp:nvSpPr>
        <dsp:cNvPr id="0" name=""/>
        <dsp:cNvSpPr/>
      </dsp:nvSpPr>
      <dsp:spPr>
        <a:xfrm>
          <a:off x="2923043" y="442555"/>
          <a:ext cx="2964033" cy="2964033"/>
        </a:xfrm>
        <a:prstGeom prst="blockArc">
          <a:avLst>
            <a:gd name="adj1" fmla="val 10796286"/>
            <a:gd name="adj2" fmla="val 16290838"/>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13F486-5942-49EF-B909-E5C11DC1579D}">
      <dsp:nvSpPr>
        <dsp:cNvPr id="0" name=""/>
        <dsp:cNvSpPr/>
      </dsp:nvSpPr>
      <dsp:spPr>
        <a:xfrm>
          <a:off x="2923039" y="440369"/>
          <a:ext cx="2964033" cy="2964033"/>
        </a:xfrm>
        <a:prstGeom prst="blockArc">
          <a:avLst>
            <a:gd name="adj1" fmla="val 5373310"/>
            <a:gd name="adj2" fmla="val 10791096"/>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82E6E7A-3148-4F2B-A0F5-1263975B07ED}">
      <dsp:nvSpPr>
        <dsp:cNvPr id="0" name=""/>
        <dsp:cNvSpPr/>
      </dsp:nvSpPr>
      <dsp:spPr>
        <a:xfrm>
          <a:off x="2923049" y="440369"/>
          <a:ext cx="2964033" cy="2964033"/>
        </a:xfrm>
        <a:prstGeom prst="blockArc">
          <a:avLst>
            <a:gd name="adj1" fmla="val 8904"/>
            <a:gd name="adj2" fmla="val 5373333"/>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DA8809-6E1E-4A2D-BE4D-BE17EA752CDA}">
      <dsp:nvSpPr>
        <dsp:cNvPr id="0" name=""/>
        <dsp:cNvSpPr/>
      </dsp:nvSpPr>
      <dsp:spPr>
        <a:xfrm>
          <a:off x="2923045" y="442555"/>
          <a:ext cx="2964033" cy="2964033"/>
        </a:xfrm>
        <a:prstGeom prst="blockArc">
          <a:avLst>
            <a:gd name="adj1" fmla="val 16290834"/>
            <a:gd name="adj2" fmla="val 3714"/>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CF9A1E-CBD2-4EFB-9D0C-CDF3A0F70321}">
      <dsp:nvSpPr>
        <dsp:cNvPr id="0" name=""/>
        <dsp:cNvSpPr/>
      </dsp:nvSpPr>
      <dsp:spPr>
        <a:xfrm>
          <a:off x="3723085" y="1244159"/>
          <a:ext cx="1363952" cy="1363952"/>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GB" sz="3000" kern="1200" dirty="0"/>
        </a:p>
      </dsp:txBody>
      <dsp:txXfrm>
        <a:off x="3922831" y="1443905"/>
        <a:ext cx="964460" cy="964460"/>
      </dsp:txXfrm>
    </dsp:sp>
    <dsp:sp modelId="{BC3D79C7-CB77-406B-A6B7-E0114FC69557}">
      <dsp:nvSpPr>
        <dsp:cNvPr id="0" name=""/>
        <dsp:cNvSpPr/>
      </dsp:nvSpPr>
      <dsp:spPr>
        <a:xfrm>
          <a:off x="3607643" y="48"/>
          <a:ext cx="1671328" cy="9547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solidFill>
              <a:latin typeface="Arial" pitchFamily="34" charset="0"/>
              <a:cs typeface="Arial" pitchFamily="34" charset="0"/>
            </a:rPr>
            <a:t>Context</a:t>
          </a:r>
        </a:p>
      </dsp:txBody>
      <dsp:txXfrm>
        <a:off x="3852403" y="139870"/>
        <a:ext cx="1181808" cy="675122"/>
      </dsp:txXfrm>
    </dsp:sp>
    <dsp:sp modelId="{F1086337-B6D1-421E-A154-6FDBE35EA364}">
      <dsp:nvSpPr>
        <dsp:cNvPr id="0" name=""/>
        <dsp:cNvSpPr/>
      </dsp:nvSpPr>
      <dsp:spPr>
        <a:xfrm>
          <a:off x="5040419" y="1448752"/>
          <a:ext cx="1624573" cy="9547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tx1"/>
              </a:solidFill>
              <a:latin typeface="Arial" pitchFamily="34" charset="0"/>
              <a:cs typeface="Arial" pitchFamily="34" charset="0"/>
            </a:rPr>
            <a:t>Observation</a:t>
          </a:r>
        </a:p>
      </dsp:txBody>
      <dsp:txXfrm>
        <a:off x="5278332" y="1588574"/>
        <a:ext cx="1148747" cy="675122"/>
      </dsp:txXfrm>
    </dsp:sp>
    <dsp:sp modelId="{0E58880B-7913-4D5E-92B6-9CF65CACA04B}">
      <dsp:nvSpPr>
        <dsp:cNvPr id="0" name=""/>
        <dsp:cNvSpPr/>
      </dsp:nvSpPr>
      <dsp:spPr>
        <a:xfrm>
          <a:off x="3644185" y="2892604"/>
          <a:ext cx="1544220" cy="9547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Arial" pitchFamily="34" charset="0"/>
              <a:cs typeface="Arial" pitchFamily="34" charset="0"/>
            </a:rPr>
            <a:t>Impact</a:t>
          </a:r>
        </a:p>
      </dsp:txBody>
      <dsp:txXfrm>
        <a:off x="3870331" y="3032426"/>
        <a:ext cx="1091928" cy="675122"/>
      </dsp:txXfrm>
    </dsp:sp>
    <dsp:sp modelId="{B819A74F-C651-445D-BCBF-FC784D78CC40}">
      <dsp:nvSpPr>
        <dsp:cNvPr id="0" name=""/>
        <dsp:cNvSpPr/>
      </dsp:nvSpPr>
      <dsp:spPr>
        <a:xfrm>
          <a:off x="2119202" y="1448752"/>
          <a:ext cx="1676426" cy="9547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tx1"/>
              </a:solidFill>
              <a:latin typeface="Arial" pitchFamily="34" charset="0"/>
              <a:cs typeface="Arial" pitchFamily="34" charset="0"/>
            </a:rPr>
            <a:t>Next Steps</a:t>
          </a:r>
        </a:p>
      </dsp:txBody>
      <dsp:txXfrm>
        <a:off x="2364709" y="1588574"/>
        <a:ext cx="1185412" cy="67512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01T10:03:31.4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206 62,'584'0,"-456"-8,-10 1,596 6,-347 2,-276-4,100-15,-175 16,367-21,4 24,-151 1,1963-2,-2065 6,-27 1,164-7,19 2,-253 0,52 10,-52-6,44 2,-4-6,-37-2,0 2,-1 1,42 7,-66-6,0-1,-1 0,1 2,-1 0,0 1,-1 0,0 0,0 1,0 0,-1 1,0 0,15 15,-24-20,1 0,0 1,0-2,0 2,0-2,1 1,0 0,-1-2,1 1,0 1,0-2,0 0,0 1,1-1,-1 0,0-1,7 1,42 1,0-2,59-6,-26 1,-44 3,208-1,-240 4,-1 0,1 0,-1 2,0-2,1 2,-1 0,0 1,-1 0,1-1,-1 3,10 4,-8-4,0-1,0 0,1-1,0 0,0 0,0-1,21 3,16 4,-30-5,0-2,0 1,20-1,235-1,-133-4,-128 3,0 0,22 5,-21-4,0 0,16 1,319-2,-168-2,-178 1,-1 0,1 0,0 0,0 0,-1 1,1-1,0 0,0 1,-1 0,1 0,-1 0,1 0,-1 0,3 2,-1-1,-1 2,0-2,0 2,0-1,-1 1,1-1,2 7,5 6,-4-4,2 0,0 0,10 11,-15-18,1 1,-1-1,0 1,-1 0,0 0,0 0,0 0,1 9,0 1,1 9,-1 0,-1 0,-4 38,0-9,2 331,-1-372,-1-1,-1 0,0 1,-1-1,0-1,-13 23,-3 11,11-20,1 1,-7 49,12-61,-1 0,-7 20,-2 5,5-15,5-15,0-1,1 2,-1 12,2-13,-1-2,0 1,0 0,-1 0,-5 9,3-7,1 1,-3 13,0 9,2-1,0 49,5 326,0-402,-1 0,0 0,0 0,0 0,-1 1,0-1,0 0,0-1,-1 1,0-1,0 1,0-1,-1 0,0 1,0-1,0-1,0 1,-1-1,-7 6,-9 3,-2-1,1 1,-32 10,26-12,-50 22,-138 77,199-99,12-6,-1 0,0 0,0-1,0 0,0 0,-1 0,1 0,-1-2,0 2,0-1,0-2,-10 3,-16-2,23-1,0 0,0 0,-1 1,1 0,0 1,-17 4,11-2,0 1,0-2,-1 0,0-1,-23 1,-87 9,100-10,1 2,-39 8,5-1,33-6,7-2,0 0,-22 1,-147 10,-38 1,172-14,1 2,-73 13,64-9,0-3,-111-4,81-1,7 0,-119 2,69 13,92-8,-66 3,-699-9,372-1,-1381 1,1715-8,4 1,-25 8,-87-1,136-7,-18-1,-222 7,149 2,143-2,0-1,1-1,-31-7,-20-3,-4 5,-128 1,176 7,0-1,-48-7,38 4,0 1,0 2,-41 2,7 0,-254-1,310 0,0-2,-19-3,17 2,-28-1,32 3,-29-5,29 3,-30-2,33 5,1 0,-1-1,0 0,1 0,0-1,-1-1,-10-3,1-1,-1 0,0 2,-32-5,50 9,0 0,1-1,-1 1,1 0,-1 0,1-1,-1 0,1 1,-4-4,-29-23,21 15,4 4,-1 0,1 2,-1-1,-22-9,31 15,0 1,0 0,0-1,0 0,0 0,0 0,1 0,-1 0,1-1,0 1,0-1,0 1,-3-6,2 1,0 0,1 0,0 0,-1-9,-1-2,2 10,-1-1,-1 0,0 0,0 2,-1-2,0 2,-1-1,-10-12,13 16,0 0,1-1,-1 0,1 0,1 0,-1 1,-1-10,2 10,0-1,0 0,0 1,-1 0,0-1,0 1,0-1,-1 2,-3-7,2 4,0 1,0 0,1-1,0 0,1 1,-1-1,1 0,1-1,-1 1,1 0,0-11,0 8,0 0,-1-1,0 2,-6-14,2 7,0 0,1-2,1 1,-4-27,5-67,3 107,-1-12,0 2,-6-20,4 18,-2-25,4-326,2 178,-1-569,1 750,1-1,0-1,0 2,0-1,2 0,-1 1,1-1,7-10,4-7,12-17,-19 31,13-24,-17 26,0 0,-1-1,2-13,-3 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B627CB-2D39-4954-9F97-90943DFA5E1B}" type="datetimeFigureOut">
              <a:rPr lang="en-GB" smtClean="0"/>
              <a:t>14/07/2022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28695B-AC84-4C9A-8CC0-6BD96D1A280E}" type="slidenum">
              <a:rPr lang="en-GB" smtClean="0"/>
              <a:t>‹#›</a:t>
            </a:fld>
            <a:endParaRPr lang="en-GB"/>
          </a:p>
        </p:txBody>
      </p:sp>
    </p:spTree>
    <p:extLst>
      <p:ext uri="{BB962C8B-B14F-4D97-AF65-F5344CB8AC3E}">
        <p14:creationId xmlns:p14="http://schemas.microsoft.com/office/powerpoint/2010/main" val="612954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2B4E28E1-E257-489B-89D1-E562F6A288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BCB32283-488A-4AD6-A587-4468CE793DE5}" type="slidenum">
              <a:rPr lang="en-US" altLang="en-US">
                <a:latin typeface="Arial" panose="020B0604020202020204" pitchFamily="34" charset="0"/>
                <a:ea typeface="MS PGothic" panose="020B0600070205080204" pitchFamily="34" charset="-128"/>
              </a:rPr>
              <a:pPr/>
              <a:t>1</a:t>
            </a:fld>
            <a:endParaRPr lang="en-US" altLang="en-US">
              <a:latin typeface="Arial" panose="020B0604020202020204" pitchFamily="34" charset="0"/>
              <a:ea typeface="MS PGothic" panose="020B0600070205080204" pitchFamily="34" charset="-128"/>
            </a:endParaRPr>
          </a:p>
        </p:txBody>
      </p:sp>
      <p:sp>
        <p:nvSpPr>
          <p:cNvPr id="47107" name="Rectangle 2">
            <a:extLst>
              <a:ext uri="{FF2B5EF4-FFF2-40B4-BE49-F238E27FC236}">
                <a16:creationId xmlns:a16="http://schemas.microsoft.com/office/drawing/2014/main" id="{781197BE-654E-4720-BB07-7795A090E78C}"/>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18C44476-C923-483A-B697-1DD29D4789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a:p>
            <a:pPr eaLnBrk="1" hangingPunct="1"/>
            <a:endParaRPr lang="en-GB" altLang="en-US">
              <a:solidFill>
                <a:srgbClr val="FF0000"/>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E379717F-48F2-4D23-9740-9E24EB07FE6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97FF3528-F13B-4F2F-B655-730D7E1626FE}"/>
              </a:ext>
            </a:extLst>
          </p:cNvPr>
          <p:cNvSpPr>
            <a:spLocks noGrp="1"/>
          </p:cNvSpPr>
          <p:nvPr>
            <p:ph type="body" idx="1"/>
          </p:nvPr>
        </p:nvSpPr>
        <p:spPr>
          <a:ln/>
        </p:spPr>
        <p:txBody>
          <a:bodyPr/>
          <a:lstStyle/>
          <a:p>
            <a:pPr marL="804863" indent="-536575" defTabSz="457207" eaLnBrk="1" fontAlgn="auto" hangingPunct="1">
              <a:spcAft>
                <a:spcPts val="0"/>
              </a:spcAft>
              <a:buClr>
                <a:schemeClr val="bg2">
                  <a:lumMod val="40000"/>
                  <a:lumOff val="60000"/>
                </a:schemeClr>
              </a:buClr>
              <a:defRPr/>
            </a:pPr>
            <a:endParaRPr lang="en-GB" altLang="en-US" dirty="0">
              <a:solidFill>
                <a:srgbClr val="FF0000"/>
              </a:solidFill>
              <a:ea typeface="ＭＳ Ｐゴシック" panose="020B0600070205080204" pitchFamily="34" charset="-128"/>
            </a:endParaRPr>
          </a:p>
        </p:txBody>
      </p:sp>
      <p:sp>
        <p:nvSpPr>
          <p:cNvPr id="77828" name="Slide Number Placeholder 3">
            <a:extLst>
              <a:ext uri="{FF2B5EF4-FFF2-40B4-BE49-F238E27FC236}">
                <a16:creationId xmlns:a16="http://schemas.microsoft.com/office/drawing/2014/main" id="{F6AC9B31-B948-4C44-8DB8-8050938FA7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BB6EBAD4-2426-4BC7-B581-2FB1D1B1D9F8}" type="slidenum">
              <a:rPr lang="en-US" altLang="en-US">
                <a:latin typeface="Calibri" panose="020F0502020204030204" pitchFamily="34" charset="0"/>
              </a:rPr>
              <a:pPr/>
              <a:t>38</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F37B8BA2-490E-4BC3-9944-FE3767277B5C}"/>
              </a:ext>
            </a:extLst>
          </p:cNvPr>
          <p:cNvSpPr>
            <a:spLocks noGrp="1" noRot="1" noChangeAspect="1" noChangeArrowheads="1" noTextEdit="1"/>
          </p:cNvSpPr>
          <p:nvPr>
            <p:ph type="sldImg"/>
          </p:nvPr>
        </p:nvSpPr>
        <p:spPr>
          <a:ln/>
        </p:spPr>
      </p:sp>
      <p:sp>
        <p:nvSpPr>
          <p:cNvPr id="78851" name="Notes Placeholder 2">
            <a:extLst>
              <a:ext uri="{FF2B5EF4-FFF2-40B4-BE49-F238E27FC236}">
                <a16:creationId xmlns:a16="http://schemas.microsoft.com/office/drawing/2014/main" id="{00BFE6A9-18A3-454F-965F-80A43831A70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3" panose="05040102010807070707" pitchFamily="18" charset="2"/>
              <a:buNone/>
            </a:pPr>
            <a:r>
              <a:rPr lang="en-US" altLang="en-US" i="1">
                <a:latin typeface="Arial" panose="020B0604020202020204" pitchFamily="34" charset="0"/>
                <a:cs typeface="Arial" panose="020B0604020202020204" pitchFamily="34" charset="0"/>
              </a:rPr>
              <a:t>The Power of One, The Power of Many  </a:t>
            </a:r>
          </a:p>
          <a:p>
            <a:pPr eaLnBrk="1" hangingPunct="1">
              <a:buFont typeface="Wingdings 3" panose="05040102010807070707" pitchFamily="18" charset="2"/>
              <a:buNone/>
            </a:pPr>
            <a:endParaRPr lang="en-US" altLang="en-US" i="1">
              <a:latin typeface="Arial" panose="020B0604020202020204" pitchFamily="34" charset="0"/>
              <a:cs typeface="Arial" panose="020B0604020202020204" pitchFamily="34" charset="0"/>
            </a:endParaRPr>
          </a:p>
          <a:p>
            <a:pPr eaLnBrk="1" hangingPunct="1">
              <a:buFont typeface="Wingdings 3" panose="05040102010807070707" pitchFamily="18" charset="2"/>
              <a:buNone/>
            </a:pPr>
            <a:r>
              <a:rPr lang="en-GB" altLang="en-US" i="1">
                <a:latin typeface="Arial" panose="020B0604020202020204" pitchFamily="34" charset="0"/>
                <a:cs typeface="Arial" panose="020B0604020202020204" pitchFamily="34" charset="0"/>
              </a:rPr>
              <a:t>https://www.england.nhs.uk/improvement-hub/wp-content/uploads/sites/44/2017/11/The-Power-of-One-the-Power-of-Many.pdf</a:t>
            </a:r>
            <a:endParaRPr lang="en-GB" altLang="en-US">
              <a:latin typeface="Arial" panose="020B0604020202020204" pitchFamily="34" charset="0"/>
            </a:endParaRPr>
          </a:p>
        </p:txBody>
      </p:sp>
      <p:sp>
        <p:nvSpPr>
          <p:cNvPr id="78852" name="Slide Number Placeholder 3">
            <a:extLst>
              <a:ext uri="{FF2B5EF4-FFF2-40B4-BE49-F238E27FC236}">
                <a16:creationId xmlns:a16="http://schemas.microsoft.com/office/drawing/2014/main" id="{1228D4A5-2D25-466D-8A07-DF730E43658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8E584A34-D1C8-4705-BB85-42280D56C7D2}" type="slidenum">
              <a:rPr lang="en-US" altLang="en-US">
                <a:latin typeface="Calibri" panose="020F0502020204030204" pitchFamily="34" charset="0"/>
              </a:rPr>
              <a:pPr/>
              <a:t>39</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B2C922AD-88D0-41E1-AA33-6F03E8245848}"/>
              </a:ext>
            </a:extLst>
          </p:cNvPr>
          <p:cNvSpPr>
            <a:spLocks noGrp="1" noRot="1" noChangeAspect="1" noChangeArrowheads="1" noTextEdit="1"/>
          </p:cNvSpPr>
          <p:nvPr>
            <p:ph type="sldImg"/>
          </p:nvPr>
        </p:nvSpPr>
        <p:spPr>
          <a:ln/>
        </p:spPr>
      </p:sp>
      <p:sp>
        <p:nvSpPr>
          <p:cNvPr id="79875" name="Notes Placeholder 2">
            <a:extLst>
              <a:ext uri="{FF2B5EF4-FFF2-40B4-BE49-F238E27FC236}">
                <a16:creationId xmlns:a16="http://schemas.microsoft.com/office/drawing/2014/main" id="{B9BFA3A0-8C12-4970-9E82-7097452FED4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79876" name="Slide Number Placeholder 3">
            <a:extLst>
              <a:ext uri="{FF2B5EF4-FFF2-40B4-BE49-F238E27FC236}">
                <a16:creationId xmlns:a16="http://schemas.microsoft.com/office/drawing/2014/main" id="{5B325652-FB2B-4D96-9FFB-51EBCD3906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7169C178-E97B-4EAE-8030-05D0832BCED7}" type="slidenum">
              <a:rPr lang="en-US" altLang="en-US">
                <a:latin typeface="Calibri" panose="020F0502020204030204" pitchFamily="34" charset="0"/>
              </a:rPr>
              <a:pPr/>
              <a:t>40</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0EF6DA92-CC1C-4017-8C76-0B33C525E757}"/>
              </a:ext>
            </a:extLst>
          </p:cNvPr>
          <p:cNvSpPr>
            <a:spLocks noGrp="1" noRot="1" noChangeAspect="1" noChangeArrowheads="1" noTextEdit="1"/>
          </p:cNvSpPr>
          <p:nvPr>
            <p:ph type="sldImg"/>
          </p:nvPr>
        </p:nvSpPr>
        <p:spPr>
          <a:ln/>
        </p:spPr>
      </p:sp>
      <p:sp>
        <p:nvSpPr>
          <p:cNvPr id="81923" name="Notes Placeholder 2">
            <a:extLst>
              <a:ext uri="{FF2B5EF4-FFF2-40B4-BE49-F238E27FC236}">
                <a16:creationId xmlns:a16="http://schemas.microsoft.com/office/drawing/2014/main" id="{4860E034-7C21-4C76-B9CC-06C1A4DC439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81924" name="Slide Number Placeholder 3">
            <a:extLst>
              <a:ext uri="{FF2B5EF4-FFF2-40B4-BE49-F238E27FC236}">
                <a16:creationId xmlns:a16="http://schemas.microsoft.com/office/drawing/2014/main" id="{15310A1A-6816-45C9-A96D-CE0B44D022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9BBC74B2-BFF1-48E5-BB75-073D0BA1DDBB}" type="slidenum">
              <a:rPr lang="en-US" altLang="en-US">
                <a:latin typeface="Calibri" panose="020F0502020204030204" pitchFamily="34" charset="0"/>
              </a:rPr>
              <a:pPr/>
              <a:t>41</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9315D5-FEFD-4F78-B421-A246A63A39CB}" type="slidenum">
              <a:rPr lang="en-GB" smtClean="0"/>
              <a:t>3</a:t>
            </a:fld>
            <a:endParaRPr lang="en-GB" dirty="0"/>
          </a:p>
        </p:txBody>
      </p:sp>
    </p:spTree>
    <p:extLst>
      <p:ext uri="{BB962C8B-B14F-4D97-AF65-F5344CB8AC3E}">
        <p14:creationId xmlns:p14="http://schemas.microsoft.com/office/powerpoint/2010/main" val="465481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415E7DEA-4403-4EEB-833C-20B1B50E86EC}"/>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12748DA9-E58B-4A14-AC65-8025B846B8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panose="020B0604020202020204" pitchFamily="34" charset="0"/>
              </a:rPr>
              <a:t>                                                                                                                                                                                                                                         </a:t>
            </a:r>
          </a:p>
        </p:txBody>
      </p:sp>
      <p:sp>
        <p:nvSpPr>
          <p:cNvPr id="14340" name="Slide Number Placeholder 3">
            <a:extLst>
              <a:ext uri="{FF2B5EF4-FFF2-40B4-BE49-F238E27FC236}">
                <a16:creationId xmlns:a16="http://schemas.microsoft.com/office/drawing/2014/main" id="{159F6A08-0B4E-4D32-BCCC-338B1878D3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anose="02020603050405020304" pitchFamily="18" charset="0"/>
              </a:defRPr>
            </a:lvl1pPr>
            <a:lvl2pPr marL="742950" indent="-285750">
              <a:defRPr sz="2400" b="1">
                <a:solidFill>
                  <a:schemeClr val="tx1"/>
                </a:solidFill>
                <a:latin typeface="Times" panose="02020603050405020304" pitchFamily="18" charset="0"/>
              </a:defRPr>
            </a:lvl2pPr>
            <a:lvl3pPr marL="1143000" indent="-228600">
              <a:defRPr sz="2400" b="1">
                <a:solidFill>
                  <a:schemeClr val="tx1"/>
                </a:solidFill>
                <a:latin typeface="Times" panose="02020603050405020304" pitchFamily="18" charset="0"/>
              </a:defRPr>
            </a:lvl3pPr>
            <a:lvl4pPr marL="1600200" indent="-228600">
              <a:defRPr sz="2400" b="1">
                <a:solidFill>
                  <a:schemeClr val="tx1"/>
                </a:solidFill>
                <a:latin typeface="Times" panose="02020603050405020304" pitchFamily="18" charset="0"/>
              </a:defRPr>
            </a:lvl4pPr>
            <a:lvl5pPr marL="2057400" indent="-228600">
              <a:defRPr sz="2400" b="1">
                <a:solidFill>
                  <a:schemeClr val="tx1"/>
                </a:solidFill>
                <a:latin typeface="Times" panose="02020603050405020304" pitchFamily="18" charset="0"/>
              </a:defRPr>
            </a:lvl5pPr>
            <a:lvl6pPr marL="2514600" indent="-228600" eaLnBrk="0" fontAlgn="base" hangingPunct="0">
              <a:spcBef>
                <a:spcPct val="0"/>
              </a:spcBef>
              <a:spcAft>
                <a:spcPct val="0"/>
              </a:spcAft>
              <a:defRPr sz="2400" b="1">
                <a:solidFill>
                  <a:schemeClr val="tx1"/>
                </a:solidFill>
                <a:latin typeface="Times" panose="02020603050405020304" pitchFamily="18" charset="0"/>
              </a:defRPr>
            </a:lvl6pPr>
            <a:lvl7pPr marL="2971800" indent="-228600" eaLnBrk="0" fontAlgn="base" hangingPunct="0">
              <a:spcBef>
                <a:spcPct val="0"/>
              </a:spcBef>
              <a:spcAft>
                <a:spcPct val="0"/>
              </a:spcAft>
              <a:defRPr sz="2400" b="1">
                <a:solidFill>
                  <a:schemeClr val="tx1"/>
                </a:solidFill>
                <a:latin typeface="Times" panose="02020603050405020304" pitchFamily="18" charset="0"/>
              </a:defRPr>
            </a:lvl7pPr>
            <a:lvl8pPr marL="3429000" indent="-228600" eaLnBrk="0" fontAlgn="base" hangingPunct="0">
              <a:spcBef>
                <a:spcPct val="0"/>
              </a:spcBef>
              <a:spcAft>
                <a:spcPct val="0"/>
              </a:spcAft>
              <a:defRPr sz="2400" b="1">
                <a:solidFill>
                  <a:schemeClr val="tx1"/>
                </a:solidFill>
                <a:latin typeface="Times" panose="02020603050405020304" pitchFamily="18" charset="0"/>
              </a:defRPr>
            </a:lvl8pPr>
            <a:lvl9pPr marL="3886200" indent="-228600" eaLnBrk="0" fontAlgn="base" hangingPunct="0">
              <a:spcBef>
                <a:spcPct val="0"/>
              </a:spcBef>
              <a:spcAft>
                <a:spcPct val="0"/>
              </a:spcAft>
              <a:defRPr sz="2400" b="1">
                <a:solidFill>
                  <a:schemeClr val="tx1"/>
                </a:solidFill>
                <a:latin typeface="Times" panose="02020603050405020304" pitchFamily="18" charset="0"/>
              </a:defRPr>
            </a:lvl9pPr>
          </a:lstStyle>
          <a:p>
            <a:fld id="{7E72EF8A-7D6B-4D0D-8789-347BF663C7BC}" type="slidenum">
              <a:rPr lang="en-GB" altLang="en-GB" sz="1200" b="0" smtClean="0">
                <a:latin typeface="Arial" panose="020B0604020202020204" pitchFamily="34" charset="0"/>
              </a:rPr>
              <a:pPr/>
              <a:t>11</a:t>
            </a:fld>
            <a:endParaRPr lang="en-GB" altLang="en-GB" sz="1200" b="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5C6D0F7B-71FE-4731-AF02-FA7F0C9294B2}"/>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86AE7FFD-199C-42E1-86B3-1C6FB060DD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solidFill>
                <a:srgbClr val="FF0000"/>
              </a:solidFill>
              <a:latin typeface="Arial" panose="020B0604020202020204" pitchFamily="34" charset="0"/>
              <a:cs typeface="Arial" panose="020B0604020202020204" pitchFamily="34" charset="0"/>
            </a:endParaRPr>
          </a:p>
        </p:txBody>
      </p:sp>
      <p:sp>
        <p:nvSpPr>
          <p:cNvPr id="50180" name="Slide Number Placeholder 3">
            <a:extLst>
              <a:ext uri="{FF2B5EF4-FFF2-40B4-BE49-F238E27FC236}">
                <a16:creationId xmlns:a16="http://schemas.microsoft.com/office/drawing/2014/main" id="{76138B07-08AF-4197-9927-AE453AAE66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FCAAE1FF-C7DC-4AE8-AA0D-136F3299B0F5}" type="slidenum">
              <a:rPr lang="en-US" altLang="en-US">
                <a:latin typeface="Calibri" panose="020F0502020204030204" pitchFamily="34" charset="0"/>
              </a:rPr>
              <a:pPr/>
              <a:t>13</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Stable team: inducted, organised pattern, projects &amp; innovation, often context is within our control.</a:t>
            </a:r>
          </a:p>
          <a:p>
            <a:r>
              <a:rPr lang="en-US" dirty="0">
                <a:cs typeface="Calibri"/>
              </a:rPr>
              <a:t>Stable and traditional ways of working are not responsive enough to respond well to change</a:t>
            </a:r>
          </a:p>
          <a:p>
            <a:r>
              <a:rPr lang="en-US" dirty="0">
                <a:cs typeface="Calibri"/>
              </a:rPr>
              <a:t>Leaders need to build a way of teaming that it feels natural</a:t>
            </a:r>
          </a:p>
          <a:p>
            <a:r>
              <a:rPr lang="en-US" dirty="0">
                <a:cs typeface="Calibri"/>
              </a:rPr>
              <a:t>Curiosity, passion &amp; empathy</a:t>
            </a:r>
          </a:p>
          <a:p>
            <a:r>
              <a:rPr lang="en-US" dirty="0">
                <a:cs typeface="Calibri"/>
              </a:rPr>
              <a:t>Be curious to find out what others know, what they can bring to the table, enthusiasm and willingness to make an effort</a:t>
            </a:r>
          </a:p>
          <a:p>
            <a:r>
              <a:rPr lang="en-US" dirty="0">
                <a:cs typeface="Calibri"/>
              </a:rPr>
              <a:t>Care enough to make it work and empathy to see another's perspective</a:t>
            </a:r>
          </a:p>
          <a:p>
            <a:r>
              <a:rPr lang="en-US" dirty="0">
                <a:cs typeface="Calibri"/>
              </a:rPr>
              <a:t>Essential for effective collaboration under pressure – refer to Code </a:t>
            </a:r>
          </a:p>
          <a:p>
            <a:r>
              <a:rPr lang="en-US" dirty="0">
                <a:cs typeface="Calibri"/>
              </a:rPr>
              <a:t>We might not have labelled it like this before, a new way of describing it, but need to learn to work in this way. </a:t>
            </a:r>
          </a:p>
          <a:p>
            <a:pPr marL="345129" indent="-345129">
              <a:lnSpc>
                <a:spcPct val="90000"/>
              </a:lnSpc>
              <a:spcBef>
                <a:spcPts val="1007"/>
              </a:spcBef>
              <a:buFont typeface="Arial,Sans-Serif"/>
              <a:buChar char="•"/>
            </a:pPr>
            <a:r>
              <a:rPr lang="en-GB" dirty="0"/>
              <a:t>Stable team</a:t>
            </a:r>
            <a:endParaRPr lang="en-US" dirty="0"/>
          </a:p>
          <a:p>
            <a:pPr marL="345129" indent="-345129">
              <a:lnSpc>
                <a:spcPct val="90000"/>
              </a:lnSpc>
              <a:spcBef>
                <a:spcPts val="1007"/>
              </a:spcBef>
              <a:buFont typeface="Arial,Sans-Serif"/>
              <a:buChar char="•"/>
            </a:pPr>
            <a:r>
              <a:rPr lang="en-GB" dirty="0"/>
              <a:t>No time for Tuckman's (1977) </a:t>
            </a:r>
            <a:endParaRPr lang="en-US" dirty="0"/>
          </a:p>
          <a:p>
            <a:pPr marL="1035387" lvl="1" indent="-172564">
              <a:lnSpc>
                <a:spcPct val="90000"/>
              </a:lnSpc>
              <a:spcBef>
                <a:spcPts val="503"/>
              </a:spcBef>
              <a:buFont typeface="Arial,Sans-Serif"/>
              <a:buChar char="•"/>
            </a:pPr>
            <a:r>
              <a:rPr lang="en-GB" dirty="0"/>
              <a:t>Forming</a:t>
            </a:r>
            <a:endParaRPr lang="en-US" dirty="0"/>
          </a:p>
          <a:p>
            <a:pPr marL="1035387" lvl="1" indent="-172564">
              <a:lnSpc>
                <a:spcPct val="90000"/>
              </a:lnSpc>
              <a:spcBef>
                <a:spcPts val="503"/>
              </a:spcBef>
              <a:buFont typeface="Arial,Sans-Serif"/>
              <a:buChar char="•"/>
            </a:pPr>
            <a:r>
              <a:rPr lang="en-GB" dirty="0"/>
              <a:t>Storming</a:t>
            </a:r>
            <a:endParaRPr lang="en-US" dirty="0"/>
          </a:p>
          <a:p>
            <a:pPr marL="1035387" lvl="1" indent="-172564">
              <a:lnSpc>
                <a:spcPct val="90000"/>
              </a:lnSpc>
              <a:spcBef>
                <a:spcPts val="503"/>
              </a:spcBef>
              <a:buFont typeface="Arial,Sans-Serif"/>
              <a:buChar char="•"/>
            </a:pPr>
            <a:r>
              <a:rPr lang="en-GB" dirty="0"/>
              <a:t>Norming</a:t>
            </a:r>
            <a:endParaRPr lang="en-US" dirty="0"/>
          </a:p>
          <a:p>
            <a:pPr marL="1035387" lvl="1" indent="-172564">
              <a:lnSpc>
                <a:spcPct val="90000"/>
              </a:lnSpc>
              <a:spcBef>
                <a:spcPts val="503"/>
              </a:spcBef>
              <a:buFont typeface="Arial,Sans-Serif"/>
              <a:buChar char="•"/>
            </a:pPr>
            <a:r>
              <a:rPr lang="en-GB" dirty="0"/>
              <a:t>Performing</a:t>
            </a:r>
            <a:endParaRPr lang="en-US" dirty="0"/>
          </a:p>
          <a:p>
            <a:pPr marL="1035387" lvl="1" indent="-172564">
              <a:lnSpc>
                <a:spcPct val="90000"/>
              </a:lnSpc>
              <a:spcBef>
                <a:spcPts val="503"/>
              </a:spcBef>
              <a:buFont typeface="Arial,Sans-Serif"/>
              <a:buChar char="•"/>
            </a:pPr>
            <a:r>
              <a:rPr lang="en-GB" dirty="0"/>
              <a:t>Adjourning</a:t>
            </a:r>
            <a:endParaRPr lang="en-US" dirty="0"/>
          </a:p>
          <a:p>
            <a:pPr marL="345129" indent="-345129">
              <a:lnSpc>
                <a:spcPct val="90000"/>
              </a:lnSpc>
              <a:spcBef>
                <a:spcPts val="1007"/>
              </a:spcBef>
              <a:buFont typeface="Arial,Sans-Serif"/>
              <a:buChar char="•"/>
            </a:pPr>
            <a:r>
              <a:rPr lang="en-GB" dirty="0"/>
              <a:t>NMC Code Teamwork</a:t>
            </a:r>
            <a:endParaRPr lang="en-US" dirty="0"/>
          </a:p>
        </p:txBody>
      </p:sp>
      <p:sp>
        <p:nvSpPr>
          <p:cNvPr id="4" name="Slide Number Placeholder 3"/>
          <p:cNvSpPr>
            <a:spLocks noGrp="1"/>
          </p:cNvSpPr>
          <p:nvPr>
            <p:ph type="sldNum" sz="quarter" idx="5"/>
          </p:nvPr>
        </p:nvSpPr>
        <p:spPr/>
        <p:txBody>
          <a:bodyPr/>
          <a:lstStyle/>
          <a:p>
            <a:fld id="{729315D5-FEFD-4F78-B421-A246A63A39CB}" type="slidenum">
              <a:rPr lang="en-GB" smtClean="0"/>
              <a:t>17</a:t>
            </a:fld>
            <a:endParaRPr lang="en-GB" dirty="0"/>
          </a:p>
        </p:txBody>
      </p:sp>
    </p:spTree>
    <p:extLst>
      <p:ext uri="{BB962C8B-B14F-4D97-AF65-F5344CB8AC3E}">
        <p14:creationId xmlns:p14="http://schemas.microsoft.com/office/powerpoint/2010/main" val="4256034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Spend 2 minutes with a partner to discuss</a:t>
            </a:r>
            <a:r>
              <a:rPr lang="en-GB" baseline="0" dirty="0"/>
              <a:t> how this can be used within your workplace</a:t>
            </a:r>
            <a:endParaRPr lang="en-GB" dirty="0"/>
          </a:p>
          <a:p>
            <a:endParaRPr lang="en-GB" dirty="0"/>
          </a:p>
        </p:txBody>
      </p:sp>
      <p:sp>
        <p:nvSpPr>
          <p:cNvPr id="4" name="Slide Number Placeholder 3"/>
          <p:cNvSpPr>
            <a:spLocks noGrp="1"/>
          </p:cNvSpPr>
          <p:nvPr>
            <p:ph type="sldNum" sz="quarter" idx="10"/>
          </p:nvPr>
        </p:nvSpPr>
        <p:spPr/>
        <p:txBody>
          <a:bodyPr/>
          <a:lstStyle/>
          <a:p>
            <a:fld id="{1AB31AB5-6E87-4EEB-9FD8-F65B0A0BE12F}" type="slidenum">
              <a:rPr lang="en-GB" smtClean="0"/>
              <a:pPr/>
              <a:t>22</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With your</a:t>
            </a:r>
            <a:r>
              <a:rPr lang="en-GB" baseline="0" dirty="0"/>
              <a:t> partner, spend a few minutes reflecting on an event where you have had to deliver feedback, think of how you could use this model instead of what you have previously used.</a:t>
            </a:r>
            <a:endParaRPr lang="en-GB" dirty="0"/>
          </a:p>
        </p:txBody>
      </p:sp>
      <p:sp>
        <p:nvSpPr>
          <p:cNvPr id="4" name="Slide Number Placeholder 3"/>
          <p:cNvSpPr>
            <a:spLocks noGrp="1"/>
          </p:cNvSpPr>
          <p:nvPr>
            <p:ph type="sldNum" sz="quarter" idx="10"/>
          </p:nvPr>
        </p:nvSpPr>
        <p:spPr/>
        <p:txBody>
          <a:bodyPr/>
          <a:lstStyle/>
          <a:p>
            <a:fld id="{1AB31AB5-6E87-4EEB-9FD8-F65B0A0BE12F}" type="slidenum">
              <a:rPr lang="en-GB" smtClean="0"/>
              <a:pPr/>
              <a:t>23</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833A78EA-208D-49AD-876C-9B6C26436A98}"/>
              </a:ext>
            </a:extLst>
          </p:cNvPr>
          <p:cNvSpPr>
            <a:spLocks noGrp="1" noRot="1" noChangeAspect="1" noChangeArrowheads="1" noTextEdit="1"/>
          </p:cNvSpPr>
          <p:nvPr>
            <p:ph type="sldImg"/>
          </p:nvPr>
        </p:nvSpPr>
        <p:spPr>
          <a:ln/>
        </p:spPr>
      </p:sp>
      <p:sp>
        <p:nvSpPr>
          <p:cNvPr id="61443" name="Notes Placeholder 2">
            <a:extLst>
              <a:ext uri="{FF2B5EF4-FFF2-40B4-BE49-F238E27FC236}">
                <a16:creationId xmlns:a16="http://schemas.microsoft.com/office/drawing/2014/main" id="{D22B62F3-167D-419E-B1F9-8D6DF32DEF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attribute to QuotesGram</a:t>
            </a:r>
          </a:p>
        </p:txBody>
      </p:sp>
      <p:sp>
        <p:nvSpPr>
          <p:cNvPr id="61444" name="Slide Number Placeholder 3">
            <a:extLst>
              <a:ext uri="{FF2B5EF4-FFF2-40B4-BE49-F238E27FC236}">
                <a16:creationId xmlns:a16="http://schemas.microsoft.com/office/drawing/2014/main" id="{36530999-0E66-485B-90F8-274FCE668BD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3E17DB0E-6E96-4446-A8B2-8F0E31BEDE38}" type="slidenum">
              <a:rPr lang="en-US" altLang="en-US">
                <a:latin typeface="Calibri" panose="020F0502020204030204" pitchFamily="34" charset="0"/>
              </a:rPr>
              <a:pPr/>
              <a:t>26</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endParaRPr lang="en-GB"/>
          </a:p>
        </p:txBody>
      </p:sp>
    </p:spTree>
    <p:extLst>
      <p:ext uri="{BB962C8B-B14F-4D97-AF65-F5344CB8AC3E}">
        <p14:creationId xmlns:p14="http://schemas.microsoft.com/office/powerpoint/2010/main" val="4226077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E5277-F887-4BB2-A06D-9090B3B19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FA8A1E5-EC57-4BE7-9F71-EDCAE94E9C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25D74C9-7D9A-4957-A1E6-EE7C86499BD1}"/>
              </a:ext>
            </a:extLst>
          </p:cNvPr>
          <p:cNvSpPr>
            <a:spLocks noGrp="1"/>
          </p:cNvSpPr>
          <p:nvPr>
            <p:ph type="dt" sz="half" idx="10"/>
          </p:nvPr>
        </p:nvSpPr>
        <p:spPr/>
        <p:txBody>
          <a:bodyPr/>
          <a:lstStyle/>
          <a:p>
            <a:fld id="{A6BA1435-3D49-4648-8580-784F71F4BD2D}" type="datetimeFigureOut">
              <a:rPr lang="en-GB" smtClean="0"/>
              <a:t>14/07/2022</a:t>
            </a:fld>
            <a:endParaRPr lang="en-GB"/>
          </a:p>
        </p:txBody>
      </p:sp>
      <p:sp>
        <p:nvSpPr>
          <p:cNvPr id="5" name="Footer Placeholder 4">
            <a:extLst>
              <a:ext uri="{FF2B5EF4-FFF2-40B4-BE49-F238E27FC236}">
                <a16:creationId xmlns:a16="http://schemas.microsoft.com/office/drawing/2014/main" id="{6D4370B8-D3D9-4EC9-85CE-2799BF8452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5F765B-2C0A-47D4-97CD-4172341157EA}"/>
              </a:ext>
            </a:extLst>
          </p:cNvPr>
          <p:cNvSpPr>
            <a:spLocks noGrp="1"/>
          </p:cNvSpPr>
          <p:nvPr>
            <p:ph type="sldNum" sz="quarter" idx="12"/>
          </p:nvPr>
        </p:nvSpPr>
        <p:spPr/>
        <p:txBody>
          <a:bodyPr/>
          <a:lstStyle/>
          <a:p>
            <a:fld id="{526201CB-6000-437B-A5FD-13EDFD508C30}" type="slidenum">
              <a:rPr lang="en-GB" smtClean="0"/>
              <a:t>‹#›</a:t>
            </a:fld>
            <a:endParaRPr lang="en-GB"/>
          </a:p>
        </p:txBody>
      </p:sp>
    </p:spTree>
    <p:extLst>
      <p:ext uri="{BB962C8B-B14F-4D97-AF65-F5344CB8AC3E}">
        <p14:creationId xmlns:p14="http://schemas.microsoft.com/office/powerpoint/2010/main" val="131365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639AD-37E9-43D9-AC65-13ECFBCA51D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4E46E4-F445-4E8C-920E-5874C5B706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576E17-9312-4FD7-A88F-5391A1C16C7B}"/>
              </a:ext>
            </a:extLst>
          </p:cNvPr>
          <p:cNvSpPr>
            <a:spLocks noGrp="1"/>
          </p:cNvSpPr>
          <p:nvPr>
            <p:ph type="dt" sz="half" idx="10"/>
          </p:nvPr>
        </p:nvSpPr>
        <p:spPr/>
        <p:txBody>
          <a:bodyPr/>
          <a:lstStyle/>
          <a:p>
            <a:fld id="{A6BA1435-3D49-4648-8580-784F71F4BD2D}" type="datetimeFigureOut">
              <a:rPr lang="en-GB" smtClean="0"/>
              <a:t>14/07/2022</a:t>
            </a:fld>
            <a:endParaRPr lang="en-GB"/>
          </a:p>
        </p:txBody>
      </p:sp>
      <p:sp>
        <p:nvSpPr>
          <p:cNvPr id="5" name="Footer Placeholder 4">
            <a:extLst>
              <a:ext uri="{FF2B5EF4-FFF2-40B4-BE49-F238E27FC236}">
                <a16:creationId xmlns:a16="http://schemas.microsoft.com/office/drawing/2014/main" id="{90A032FC-4917-4283-B7FF-9C76B0E6BF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316602-25CF-40C1-914A-42CD12F155F9}"/>
              </a:ext>
            </a:extLst>
          </p:cNvPr>
          <p:cNvSpPr>
            <a:spLocks noGrp="1"/>
          </p:cNvSpPr>
          <p:nvPr>
            <p:ph type="sldNum" sz="quarter" idx="12"/>
          </p:nvPr>
        </p:nvSpPr>
        <p:spPr/>
        <p:txBody>
          <a:bodyPr/>
          <a:lstStyle/>
          <a:p>
            <a:fld id="{526201CB-6000-437B-A5FD-13EDFD508C30}" type="slidenum">
              <a:rPr lang="en-GB" smtClean="0"/>
              <a:t>‹#›</a:t>
            </a:fld>
            <a:endParaRPr lang="en-GB"/>
          </a:p>
        </p:txBody>
      </p:sp>
    </p:spTree>
    <p:extLst>
      <p:ext uri="{BB962C8B-B14F-4D97-AF65-F5344CB8AC3E}">
        <p14:creationId xmlns:p14="http://schemas.microsoft.com/office/powerpoint/2010/main" val="3134556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551F50-4347-4FEC-9314-8E68D2C6256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38ADE8D-610F-4C9C-BF96-2C9D1A5802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ED12E9-B304-4CC9-A06C-C9ABAAAFD48E}"/>
              </a:ext>
            </a:extLst>
          </p:cNvPr>
          <p:cNvSpPr>
            <a:spLocks noGrp="1"/>
          </p:cNvSpPr>
          <p:nvPr>
            <p:ph type="dt" sz="half" idx="10"/>
          </p:nvPr>
        </p:nvSpPr>
        <p:spPr/>
        <p:txBody>
          <a:bodyPr/>
          <a:lstStyle/>
          <a:p>
            <a:fld id="{A6BA1435-3D49-4648-8580-784F71F4BD2D}" type="datetimeFigureOut">
              <a:rPr lang="en-GB" smtClean="0"/>
              <a:t>14/07/2022</a:t>
            </a:fld>
            <a:endParaRPr lang="en-GB"/>
          </a:p>
        </p:txBody>
      </p:sp>
      <p:sp>
        <p:nvSpPr>
          <p:cNvPr id="5" name="Footer Placeholder 4">
            <a:extLst>
              <a:ext uri="{FF2B5EF4-FFF2-40B4-BE49-F238E27FC236}">
                <a16:creationId xmlns:a16="http://schemas.microsoft.com/office/drawing/2014/main" id="{94CC7D69-E48B-4DF9-9BA9-5CB736B427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0EC30B-574F-4C11-A586-5DC11A19B6CA}"/>
              </a:ext>
            </a:extLst>
          </p:cNvPr>
          <p:cNvSpPr>
            <a:spLocks noGrp="1"/>
          </p:cNvSpPr>
          <p:nvPr>
            <p:ph type="sldNum" sz="quarter" idx="12"/>
          </p:nvPr>
        </p:nvSpPr>
        <p:spPr/>
        <p:txBody>
          <a:bodyPr/>
          <a:lstStyle/>
          <a:p>
            <a:fld id="{526201CB-6000-437B-A5FD-13EDFD508C30}" type="slidenum">
              <a:rPr lang="en-GB" smtClean="0"/>
              <a:t>‹#›</a:t>
            </a:fld>
            <a:endParaRPr lang="en-GB"/>
          </a:p>
        </p:txBody>
      </p:sp>
    </p:spTree>
    <p:extLst>
      <p:ext uri="{BB962C8B-B14F-4D97-AF65-F5344CB8AC3E}">
        <p14:creationId xmlns:p14="http://schemas.microsoft.com/office/powerpoint/2010/main" val="1538264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ext and image">
    <p:bg>
      <p:bgPr>
        <a:solidFill>
          <a:schemeClr val="bg1">
            <a:lumMod val="95000"/>
          </a:schemeClr>
        </a:solidFill>
        <a:effectLst/>
      </p:bgPr>
    </p:bg>
    <p:spTree>
      <p:nvGrpSpPr>
        <p:cNvPr id="1" name=""/>
        <p:cNvGrpSpPr/>
        <p:nvPr/>
      </p:nvGrpSpPr>
      <p:grpSpPr>
        <a:xfrm>
          <a:off x="0" y="0"/>
          <a:ext cx="0" cy="0"/>
          <a:chOff x="0" y="0"/>
          <a:chExt cx="0" cy="0"/>
        </a:xfrm>
      </p:grpSpPr>
      <p:pic>
        <p:nvPicPr>
          <p:cNvPr id="14" name="Picture 13" descr="header white_2016_no shadow_widescreen-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1999" cy="1349248"/>
          </a:xfrm>
          <a:prstGeom prst="rect">
            <a:avLst/>
          </a:prstGeom>
        </p:spPr>
      </p:pic>
      <p:sp>
        <p:nvSpPr>
          <p:cNvPr id="15" name="Picture Placeholder 2"/>
          <p:cNvSpPr>
            <a:spLocks noGrp="1"/>
          </p:cNvSpPr>
          <p:nvPr>
            <p:ph type="pic" sz="quarter" idx="10"/>
          </p:nvPr>
        </p:nvSpPr>
        <p:spPr>
          <a:xfrm>
            <a:off x="6443665" y="1789113"/>
            <a:ext cx="5291137" cy="4527550"/>
          </a:xfrm>
          <a:prstGeom prst="rect">
            <a:avLst/>
          </a:prstGeom>
        </p:spPr>
        <p:txBody>
          <a:bodyPr/>
          <a:lstStyle/>
          <a:p>
            <a:endParaRPr lang="en-GB" dirty="0"/>
          </a:p>
        </p:txBody>
      </p:sp>
      <p:sp>
        <p:nvSpPr>
          <p:cNvPr id="16" name="Text Placeholder 4"/>
          <p:cNvSpPr>
            <a:spLocks noGrp="1"/>
          </p:cNvSpPr>
          <p:nvPr>
            <p:ph type="body" sz="quarter" idx="11" hasCustomPrompt="1"/>
          </p:nvPr>
        </p:nvSpPr>
        <p:spPr>
          <a:xfrm>
            <a:off x="454027" y="228601"/>
            <a:ext cx="9153524" cy="1235075"/>
          </a:xfrm>
          <a:prstGeom prst="rect">
            <a:avLst/>
          </a:prstGeom>
        </p:spPr>
        <p:txBody>
          <a:bodyPr/>
          <a:lstStyle>
            <a:lvl1pPr marL="0" indent="0">
              <a:buNone/>
              <a:defRPr sz="2400" b="1">
                <a:solidFill>
                  <a:srgbClr val="DF1E7B"/>
                </a:solidFill>
                <a:latin typeface="Verdana" panose="020B0604030504040204" pitchFamily="34" charset="0"/>
                <a:ea typeface="Verdana" panose="020B0604030504040204" pitchFamily="34" charset="0"/>
              </a:defRPr>
            </a:lvl1pPr>
            <a:lvl2pPr marL="342900" indent="0">
              <a:buNone/>
              <a:defRPr sz="2400">
                <a:solidFill>
                  <a:schemeClr val="bg1"/>
                </a:solidFill>
                <a:latin typeface="Georgia" panose="02040502050405020303" pitchFamily="18" charset="0"/>
              </a:defRPr>
            </a:lvl2pPr>
            <a:lvl3pPr marL="685800" indent="0">
              <a:buNone/>
              <a:defRPr sz="2400">
                <a:solidFill>
                  <a:schemeClr val="bg1"/>
                </a:solidFill>
                <a:latin typeface="Georgia" panose="02040502050405020303" pitchFamily="18" charset="0"/>
              </a:defRPr>
            </a:lvl3pPr>
            <a:lvl4pPr marL="1028700" indent="0">
              <a:buNone/>
              <a:defRPr sz="2400">
                <a:solidFill>
                  <a:schemeClr val="bg1"/>
                </a:solidFill>
                <a:latin typeface="Georgia" panose="02040502050405020303" pitchFamily="18" charset="0"/>
              </a:defRPr>
            </a:lvl4pPr>
            <a:lvl5pPr marL="1371600" indent="0">
              <a:buNone/>
              <a:defRPr sz="2400">
                <a:solidFill>
                  <a:schemeClr val="bg1"/>
                </a:solidFill>
                <a:latin typeface="Georgia" panose="02040502050405020303" pitchFamily="18" charset="0"/>
              </a:defRPr>
            </a:lvl5pPr>
          </a:lstStyle>
          <a:p>
            <a:pPr lvl="0"/>
            <a:r>
              <a:rPr lang="en-US" dirty="0"/>
              <a:t>Click to edit slide title</a:t>
            </a:r>
            <a:endParaRPr lang="en-GB" dirty="0"/>
          </a:p>
        </p:txBody>
      </p:sp>
      <p:sp>
        <p:nvSpPr>
          <p:cNvPr id="17" name="Text Placeholder 10"/>
          <p:cNvSpPr>
            <a:spLocks noGrp="1"/>
          </p:cNvSpPr>
          <p:nvPr>
            <p:ph type="body" sz="quarter" idx="12" hasCustomPrompt="1"/>
          </p:nvPr>
        </p:nvSpPr>
        <p:spPr>
          <a:xfrm>
            <a:off x="550865" y="1773238"/>
            <a:ext cx="5545137" cy="4543425"/>
          </a:xfrm>
          <a:prstGeom prst="rect">
            <a:avLst/>
          </a:prstGeom>
        </p:spPr>
        <p:txBody>
          <a:bodyPr/>
          <a:lstStyle>
            <a:lvl1pPr marL="0" indent="0">
              <a:buNone/>
              <a:defRPr sz="1500" baseline="0">
                <a:solidFill>
                  <a:srgbClr val="004288"/>
                </a:solidFill>
                <a:latin typeface="Verdana" panose="020B0604030504040204" pitchFamily="34" charset="0"/>
                <a:ea typeface="Verdana" panose="020B0604030504040204" pitchFamily="34" charset="0"/>
              </a:defRPr>
            </a:lvl1pPr>
            <a:lvl2pPr>
              <a:defRPr>
                <a:solidFill>
                  <a:schemeClr val="bg1"/>
                </a:solidFill>
                <a:latin typeface="Georgia" panose="02040502050405020303" pitchFamily="18" charset="0"/>
              </a:defRPr>
            </a:lvl2pPr>
            <a:lvl3pPr>
              <a:defRPr>
                <a:solidFill>
                  <a:schemeClr val="bg1"/>
                </a:solidFill>
                <a:latin typeface="Georgia" panose="02040502050405020303" pitchFamily="18" charset="0"/>
              </a:defRPr>
            </a:lvl3pPr>
            <a:lvl4pPr>
              <a:defRPr>
                <a:solidFill>
                  <a:schemeClr val="bg1"/>
                </a:solidFill>
                <a:latin typeface="Georgia" panose="02040502050405020303" pitchFamily="18" charset="0"/>
              </a:defRPr>
            </a:lvl4pPr>
            <a:lvl5pPr>
              <a:defRPr>
                <a:solidFill>
                  <a:schemeClr val="bg1"/>
                </a:solidFill>
                <a:latin typeface="Georgia" panose="02040502050405020303" pitchFamily="18" charset="0"/>
              </a:defRPr>
            </a:lvl5pPr>
          </a:lstStyle>
          <a:p>
            <a:pPr lvl="0"/>
            <a:r>
              <a:rPr lang="en-US" dirty="0"/>
              <a:t>Click to edit body copy</a:t>
            </a:r>
            <a:endParaRPr lang="en-GB" dirty="0"/>
          </a:p>
        </p:txBody>
      </p:sp>
      <p:pic>
        <p:nvPicPr>
          <p:cNvPr id="8" name="Picture 7">
            <a:extLst>
              <a:ext uri="{FF2B5EF4-FFF2-40B4-BE49-F238E27FC236}">
                <a16:creationId xmlns:a16="http://schemas.microsoft.com/office/drawing/2014/main" id="{F55383E7-EA14-4799-A4F9-B7A6BE63D59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6556"/>
          <a:stretch/>
        </p:blipFill>
        <p:spPr>
          <a:xfrm>
            <a:off x="9826347" y="113752"/>
            <a:ext cx="2146852" cy="787253"/>
          </a:xfrm>
          <a:prstGeom prst="rect">
            <a:avLst/>
          </a:prstGeom>
        </p:spPr>
      </p:pic>
      <p:cxnSp>
        <p:nvCxnSpPr>
          <p:cNvPr id="9" name="Straight Connector 8">
            <a:extLst>
              <a:ext uri="{FF2B5EF4-FFF2-40B4-BE49-F238E27FC236}">
                <a16:creationId xmlns:a16="http://schemas.microsoft.com/office/drawing/2014/main" id="{72B5D392-22E2-4020-99F5-8E8012F465A9}"/>
              </a:ext>
            </a:extLst>
          </p:cNvPr>
          <p:cNvCxnSpPr/>
          <p:nvPr userDrawn="1"/>
        </p:nvCxnSpPr>
        <p:spPr>
          <a:xfrm>
            <a:off x="425452" y="1349248"/>
            <a:ext cx="11879193" cy="0"/>
          </a:xfrm>
          <a:prstGeom prst="line">
            <a:avLst/>
          </a:prstGeom>
          <a:ln w="25400">
            <a:solidFill>
              <a:srgbClr val="0042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7005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EF177-39B9-4A3E-B989-91CFE1300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0C16B0-2536-403C-AEC3-C417AF4F19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FE48F0-4CB4-477E-BD53-232294FE6B09}"/>
              </a:ext>
            </a:extLst>
          </p:cNvPr>
          <p:cNvSpPr>
            <a:spLocks noGrp="1"/>
          </p:cNvSpPr>
          <p:nvPr>
            <p:ph type="dt" sz="half" idx="10"/>
          </p:nvPr>
        </p:nvSpPr>
        <p:spPr/>
        <p:txBody>
          <a:bodyPr/>
          <a:lstStyle/>
          <a:p>
            <a:fld id="{A6BA1435-3D49-4648-8580-784F71F4BD2D}" type="datetimeFigureOut">
              <a:rPr lang="en-GB" smtClean="0"/>
              <a:t>14/07/2022</a:t>
            </a:fld>
            <a:endParaRPr lang="en-GB"/>
          </a:p>
        </p:txBody>
      </p:sp>
      <p:sp>
        <p:nvSpPr>
          <p:cNvPr id="5" name="Footer Placeholder 4">
            <a:extLst>
              <a:ext uri="{FF2B5EF4-FFF2-40B4-BE49-F238E27FC236}">
                <a16:creationId xmlns:a16="http://schemas.microsoft.com/office/drawing/2014/main" id="{8ED25FE0-5859-4D2F-A579-68A1162145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0CBB3D-9191-46CB-ADF1-F4EA1E281D50}"/>
              </a:ext>
            </a:extLst>
          </p:cNvPr>
          <p:cNvSpPr>
            <a:spLocks noGrp="1"/>
          </p:cNvSpPr>
          <p:nvPr>
            <p:ph type="sldNum" sz="quarter" idx="12"/>
          </p:nvPr>
        </p:nvSpPr>
        <p:spPr/>
        <p:txBody>
          <a:bodyPr/>
          <a:lstStyle/>
          <a:p>
            <a:fld id="{526201CB-6000-437B-A5FD-13EDFD508C30}" type="slidenum">
              <a:rPr lang="en-GB" smtClean="0"/>
              <a:t>‹#›</a:t>
            </a:fld>
            <a:endParaRPr lang="en-GB"/>
          </a:p>
        </p:txBody>
      </p:sp>
    </p:spTree>
    <p:extLst>
      <p:ext uri="{BB962C8B-B14F-4D97-AF65-F5344CB8AC3E}">
        <p14:creationId xmlns:p14="http://schemas.microsoft.com/office/powerpoint/2010/main" val="2843006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596B-4A1C-4249-94FA-03C3964C59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694081-AFC8-480E-ADA1-6DF6BC1C7B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1CF052-0350-435A-B718-8E737B481C17}"/>
              </a:ext>
            </a:extLst>
          </p:cNvPr>
          <p:cNvSpPr>
            <a:spLocks noGrp="1"/>
          </p:cNvSpPr>
          <p:nvPr>
            <p:ph type="dt" sz="half" idx="10"/>
          </p:nvPr>
        </p:nvSpPr>
        <p:spPr/>
        <p:txBody>
          <a:bodyPr/>
          <a:lstStyle/>
          <a:p>
            <a:fld id="{A6BA1435-3D49-4648-8580-784F71F4BD2D}" type="datetimeFigureOut">
              <a:rPr lang="en-GB" smtClean="0"/>
              <a:t>14/07/2022</a:t>
            </a:fld>
            <a:endParaRPr lang="en-GB"/>
          </a:p>
        </p:txBody>
      </p:sp>
      <p:sp>
        <p:nvSpPr>
          <p:cNvPr id="5" name="Footer Placeholder 4">
            <a:extLst>
              <a:ext uri="{FF2B5EF4-FFF2-40B4-BE49-F238E27FC236}">
                <a16:creationId xmlns:a16="http://schemas.microsoft.com/office/drawing/2014/main" id="{063CCDC6-A6C7-4053-86F1-13520922DC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D039D6-52D9-42A1-946C-4E9993EDFA55}"/>
              </a:ext>
            </a:extLst>
          </p:cNvPr>
          <p:cNvSpPr>
            <a:spLocks noGrp="1"/>
          </p:cNvSpPr>
          <p:nvPr>
            <p:ph type="sldNum" sz="quarter" idx="12"/>
          </p:nvPr>
        </p:nvSpPr>
        <p:spPr/>
        <p:txBody>
          <a:bodyPr/>
          <a:lstStyle/>
          <a:p>
            <a:fld id="{526201CB-6000-437B-A5FD-13EDFD508C30}" type="slidenum">
              <a:rPr lang="en-GB" smtClean="0"/>
              <a:t>‹#›</a:t>
            </a:fld>
            <a:endParaRPr lang="en-GB"/>
          </a:p>
        </p:txBody>
      </p:sp>
    </p:spTree>
    <p:extLst>
      <p:ext uri="{BB962C8B-B14F-4D97-AF65-F5344CB8AC3E}">
        <p14:creationId xmlns:p14="http://schemas.microsoft.com/office/powerpoint/2010/main" val="3360212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04588-5065-4873-AAAD-C9990D8D65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861F2C-B9CA-4564-A2A4-73287AE8C3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ACAB72B-6898-457B-AB7A-C66259B7C2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B837F18-2EFA-4E4F-8E0F-1CA4501A199F}"/>
              </a:ext>
            </a:extLst>
          </p:cNvPr>
          <p:cNvSpPr>
            <a:spLocks noGrp="1"/>
          </p:cNvSpPr>
          <p:nvPr>
            <p:ph type="dt" sz="half" idx="10"/>
          </p:nvPr>
        </p:nvSpPr>
        <p:spPr/>
        <p:txBody>
          <a:bodyPr/>
          <a:lstStyle/>
          <a:p>
            <a:fld id="{A6BA1435-3D49-4648-8580-784F71F4BD2D}" type="datetimeFigureOut">
              <a:rPr lang="en-GB" smtClean="0"/>
              <a:t>14/07/2022</a:t>
            </a:fld>
            <a:endParaRPr lang="en-GB"/>
          </a:p>
        </p:txBody>
      </p:sp>
      <p:sp>
        <p:nvSpPr>
          <p:cNvPr id="6" name="Footer Placeholder 5">
            <a:extLst>
              <a:ext uri="{FF2B5EF4-FFF2-40B4-BE49-F238E27FC236}">
                <a16:creationId xmlns:a16="http://schemas.microsoft.com/office/drawing/2014/main" id="{F345ACCD-0854-4A5D-9807-EA5413123D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C42F11-DE6A-4498-808E-DBFF466F162F}"/>
              </a:ext>
            </a:extLst>
          </p:cNvPr>
          <p:cNvSpPr>
            <a:spLocks noGrp="1"/>
          </p:cNvSpPr>
          <p:nvPr>
            <p:ph type="sldNum" sz="quarter" idx="12"/>
          </p:nvPr>
        </p:nvSpPr>
        <p:spPr/>
        <p:txBody>
          <a:bodyPr/>
          <a:lstStyle/>
          <a:p>
            <a:fld id="{526201CB-6000-437B-A5FD-13EDFD508C30}" type="slidenum">
              <a:rPr lang="en-GB" smtClean="0"/>
              <a:t>‹#›</a:t>
            </a:fld>
            <a:endParaRPr lang="en-GB"/>
          </a:p>
        </p:txBody>
      </p:sp>
    </p:spTree>
    <p:extLst>
      <p:ext uri="{BB962C8B-B14F-4D97-AF65-F5344CB8AC3E}">
        <p14:creationId xmlns:p14="http://schemas.microsoft.com/office/powerpoint/2010/main" val="1255104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AB657-5D25-41E9-A053-1BF6BBF2B01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CF3378-0381-4989-8A49-8751A724F2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849D88-C831-4097-B6A8-3C676F693A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E440087-68B4-4978-B958-5B1CDC9B1B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C477CE-F002-425D-8E0D-0CBC7F7648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49A990B-4793-42DA-A9BB-7AE41B5CC6CD}"/>
              </a:ext>
            </a:extLst>
          </p:cNvPr>
          <p:cNvSpPr>
            <a:spLocks noGrp="1"/>
          </p:cNvSpPr>
          <p:nvPr>
            <p:ph type="dt" sz="half" idx="10"/>
          </p:nvPr>
        </p:nvSpPr>
        <p:spPr/>
        <p:txBody>
          <a:bodyPr/>
          <a:lstStyle/>
          <a:p>
            <a:fld id="{A6BA1435-3D49-4648-8580-784F71F4BD2D}" type="datetimeFigureOut">
              <a:rPr lang="en-GB" smtClean="0"/>
              <a:t>14/07/2022</a:t>
            </a:fld>
            <a:endParaRPr lang="en-GB"/>
          </a:p>
        </p:txBody>
      </p:sp>
      <p:sp>
        <p:nvSpPr>
          <p:cNvPr id="8" name="Footer Placeholder 7">
            <a:extLst>
              <a:ext uri="{FF2B5EF4-FFF2-40B4-BE49-F238E27FC236}">
                <a16:creationId xmlns:a16="http://schemas.microsoft.com/office/drawing/2014/main" id="{8953A279-98DA-49A3-B185-88E9A5E01F4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870027-1ED4-410E-80E6-46A7F1C3A127}"/>
              </a:ext>
            </a:extLst>
          </p:cNvPr>
          <p:cNvSpPr>
            <a:spLocks noGrp="1"/>
          </p:cNvSpPr>
          <p:nvPr>
            <p:ph type="sldNum" sz="quarter" idx="12"/>
          </p:nvPr>
        </p:nvSpPr>
        <p:spPr/>
        <p:txBody>
          <a:bodyPr/>
          <a:lstStyle/>
          <a:p>
            <a:fld id="{526201CB-6000-437B-A5FD-13EDFD508C30}" type="slidenum">
              <a:rPr lang="en-GB" smtClean="0"/>
              <a:t>‹#›</a:t>
            </a:fld>
            <a:endParaRPr lang="en-GB"/>
          </a:p>
        </p:txBody>
      </p:sp>
    </p:spTree>
    <p:extLst>
      <p:ext uri="{BB962C8B-B14F-4D97-AF65-F5344CB8AC3E}">
        <p14:creationId xmlns:p14="http://schemas.microsoft.com/office/powerpoint/2010/main" val="3750954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CD15E-4DA0-458B-8D5F-D19EE44C19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A8D31B-3192-487A-B38A-009E16938107}"/>
              </a:ext>
            </a:extLst>
          </p:cNvPr>
          <p:cNvSpPr>
            <a:spLocks noGrp="1"/>
          </p:cNvSpPr>
          <p:nvPr>
            <p:ph type="dt" sz="half" idx="10"/>
          </p:nvPr>
        </p:nvSpPr>
        <p:spPr/>
        <p:txBody>
          <a:bodyPr/>
          <a:lstStyle/>
          <a:p>
            <a:fld id="{A6BA1435-3D49-4648-8580-784F71F4BD2D}" type="datetimeFigureOut">
              <a:rPr lang="en-GB" smtClean="0"/>
              <a:t>14/07/2022</a:t>
            </a:fld>
            <a:endParaRPr lang="en-GB"/>
          </a:p>
        </p:txBody>
      </p:sp>
      <p:sp>
        <p:nvSpPr>
          <p:cNvPr id="4" name="Footer Placeholder 3">
            <a:extLst>
              <a:ext uri="{FF2B5EF4-FFF2-40B4-BE49-F238E27FC236}">
                <a16:creationId xmlns:a16="http://schemas.microsoft.com/office/drawing/2014/main" id="{B3C36234-221E-4633-89A1-AA32515A475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2FE24BB-4652-430E-AF0A-E1A977786B12}"/>
              </a:ext>
            </a:extLst>
          </p:cNvPr>
          <p:cNvSpPr>
            <a:spLocks noGrp="1"/>
          </p:cNvSpPr>
          <p:nvPr>
            <p:ph type="sldNum" sz="quarter" idx="12"/>
          </p:nvPr>
        </p:nvSpPr>
        <p:spPr/>
        <p:txBody>
          <a:bodyPr/>
          <a:lstStyle/>
          <a:p>
            <a:fld id="{526201CB-6000-437B-A5FD-13EDFD508C30}" type="slidenum">
              <a:rPr lang="en-GB" smtClean="0"/>
              <a:t>‹#›</a:t>
            </a:fld>
            <a:endParaRPr lang="en-GB"/>
          </a:p>
        </p:txBody>
      </p:sp>
    </p:spTree>
    <p:extLst>
      <p:ext uri="{BB962C8B-B14F-4D97-AF65-F5344CB8AC3E}">
        <p14:creationId xmlns:p14="http://schemas.microsoft.com/office/powerpoint/2010/main" val="483030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F77DB5-F835-4614-B6B6-4FAECA5AFE88}"/>
              </a:ext>
            </a:extLst>
          </p:cNvPr>
          <p:cNvSpPr>
            <a:spLocks noGrp="1"/>
          </p:cNvSpPr>
          <p:nvPr>
            <p:ph type="dt" sz="half" idx="10"/>
          </p:nvPr>
        </p:nvSpPr>
        <p:spPr/>
        <p:txBody>
          <a:bodyPr/>
          <a:lstStyle/>
          <a:p>
            <a:fld id="{A6BA1435-3D49-4648-8580-784F71F4BD2D}" type="datetimeFigureOut">
              <a:rPr lang="en-GB" smtClean="0"/>
              <a:t>14/07/2022</a:t>
            </a:fld>
            <a:endParaRPr lang="en-GB"/>
          </a:p>
        </p:txBody>
      </p:sp>
      <p:sp>
        <p:nvSpPr>
          <p:cNvPr id="3" name="Footer Placeholder 2">
            <a:extLst>
              <a:ext uri="{FF2B5EF4-FFF2-40B4-BE49-F238E27FC236}">
                <a16:creationId xmlns:a16="http://schemas.microsoft.com/office/drawing/2014/main" id="{6B3669E4-4709-4784-9930-A2C876FE776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55FB40-29C2-427B-ABC4-C5E34D731949}"/>
              </a:ext>
            </a:extLst>
          </p:cNvPr>
          <p:cNvSpPr>
            <a:spLocks noGrp="1"/>
          </p:cNvSpPr>
          <p:nvPr>
            <p:ph type="sldNum" sz="quarter" idx="12"/>
          </p:nvPr>
        </p:nvSpPr>
        <p:spPr/>
        <p:txBody>
          <a:bodyPr/>
          <a:lstStyle/>
          <a:p>
            <a:fld id="{526201CB-6000-437B-A5FD-13EDFD508C30}" type="slidenum">
              <a:rPr lang="en-GB" smtClean="0"/>
              <a:t>‹#›</a:t>
            </a:fld>
            <a:endParaRPr lang="en-GB"/>
          </a:p>
        </p:txBody>
      </p:sp>
    </p:spTree>
    <p:extLst>
      <p:ext uri="{BB962C8B-B14F-4D97-AF65-F5344CB8AC3E}">
        <p14:creationId xmlns:p14="http://schemas.microsoft.com/office/powerpoint/2010/main" val="2088846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E7EFB-81BD-404B-B71F-8E23FE68FE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9B82722-CC11-4D13-B38D-B619FDE951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E5CE462-03C5-4D85-A5DE-D099C6F263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BD313-C7AF-47B5-B5E9-E3AF5EDE8531}"/>
              </a:ext>
            </a:extLst>
          </p:cNvPr>
          <p:cNvSpPr>
            <a:spLocks noGrp="1"/>
          </p:cNvSpPr>
          <p:nvPr>
            <p:ph type="dt" sz="half" idx="10"/>
          </p:nvPr>
        </p:nvSpPr>
        <p:spPr/>
        <p:txBody>
          <a:bodyPr/>
          <a:lstStyle/>
          <a:p>
            <a:fld id="{A6BA1435-3D49-4648-8580-784F71F4BD2D}" type="datetimeFigureOut">
              <a:rPr lang="en-GB" smtClean="0"/>
              <a:t>14/07/2022</a:t>
            </a:fld>
            <a:endParaRPr lang="en-GB"/>
          </a:p>
        </p:txBody>
      </p:sp>
      <p:sp>
        <p:nvSpPr>
          <p:cNvPr id="6" name="Footer Placeholder 5">
            <a:extLst>
              <a:ext uri="{FF2B5EF4-FFF2-40B4-BE49-F238E27FC236}">
                <a16:creationId xmlns:a16="http://schemas.microsoft.com/office/drawing/2014/main" id="{3370106B-2DCF-4FD9-ACC3-5604B42742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DD6539-0D01-4DB6-B8BE-0E8AB147BE6C}"/>
              </a:ext>
            </a:extLst>
          </p:cNvPr>
          <p:cNvSpPr>
            <a:spLocks noGrp="1"/>
          </p:cNvSpPr>
          <p:nvPr>
            <p:ph type="sldNum" sz="quarter" idx="12"/>
          </p:nvPr>
        </p:nvSpPr>
        <p:spPr/>
        <p:txBody>
          <a:bodyPr/>
          <a:lstStyle/>
          <a:p>
            <a:fld id="{526201CB-6000-437B-A5FD-13EDFD508C30}" type="slidenum">
              <a:rPr lang="en-GB" smtClean="0"/>
              <a:t>‹#›</a:t>
            </a:fld>
            <a:endParaRPr lang="en-GB"/>
          </a:p>
        </p:txBody>
      </p:sp>
    </p:spTree>
    <p:extLst>
      <p:ext uri="{BB962C8B-B14F-4D97-AF65-F5344CB8AC3E}">
        <p14:creationId xmlns:p14="http://schemas.microsoft.com/office/powerpoint/2010/main" val="1007534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EB34E-A57B-4960-A5CF-9D90FA7CBD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F49A8A6-D515-4D96-8865-D9B809B445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400AED8-7ACB-4159-9F82-2F4B75425F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A90D5-ECD7-48FC-B2A2-3819549FA974}"/>
              </a:ext>
            </a:extLst>
          </p:cNvPr>
          <p:cNvSpPr>
            <a:spLocks noGrp="1"/>
          </p:cNvSpPr>
          <p:nvPr>
            <p:ph type="dt" sz="half" idx="10"/>
          </p:nvPr>
        </p:nvSpPr>
        <p:spPr/>
        <p:txBody>
          <a:bodyPr/>
          <a:lstStyle/>
          <a:p>
            <a:fld id="{A6BA1435-3D49-4648-8580-784F71F4BD2D}" type="datetimeFigureOut">
              <a:rPr lang="en-GB" smtClean="0"/>
              <a:t>14/07/2022</a:t>
            </a:fld>
            <a:endParaRPr lang="en-GB"/>
          </a:p>
        </p:txBody>
      </p:sp>
      <p:sp>
        <p:nvSpPr>
          <p:cNvPr id="6" name="Footer Placeholder 5">
            <a:extLst>
              <a:ext uri="{FF2B5EF4-FFF2-40B4-BE49-F238E27FC236}">
                <a16:creationId xmlns:a16="http://schemas.microsoft.com/office/drawing/2014/main" id="{F6E9EA64-2B3A-4407-B800-0945C6AC85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7348C5-412B-4336-A861-EA856FEDE8AE}"/>
              </a:ext>
            </a:extLst>
          </p:cNvPr>
          <p:cNvSpPr>
            <a:spLocks noGrp="1"/>
          </p:cNvSpPr>
          <p:nvPr>
            <p:ph type="sldNum" sz="quarter" idx="12"/>
          </p:nvPr>
        </p:nvSpPr>
        <p:spPr/>
        <p:txBody>
          <a:bodyPr/>
          <a:lstStyle/>
          <a:p>
            <a:fld id="{526201CB-6000-437B-A5FD-13EDFD508C30}" type="slidenum">
              <a:rPr lang="en-GB" smtClean="0"/>
              <a:t>‹#›</a:t>
            </a:fld>
            <a:endParaRPr lang="en-GB"/>
          </a:p>
        </p:txBody>
      </p:sp>
    </p:spTree>
    <p:extLst>
      <p:ext uri="{BB962C8B-B14F-4D97-AF65-F5344CB8AC3E}">
        <p14:creationId xmlns:p14="http://schemas.microsoft.com/office/powerpoint/2010/main" val="3837920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31B368-8F2A-45BA-B495-0C347C9080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B30A06-4987-4261-BCBD-5EF1935619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356257-A920-444A-B3A2-D591458979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A1435-3D49-4648-8580-784F71F4BD2D}" type="datetimeFigureOut">
              <a:rPr lang="en-GB" smtClean="0"/>
              <a:t>14/07/2022</a:t>
            </a:fld>
            <a:endParaRPr lang="en-GB"/>
          </a:p>
        </p:txBody>
      </p:sp>
      <p:sp>
        <p:nvSpPr>
          <p:cNvPr id="5" name="Footer Placeholder 4">
            <a:extLst>
              <a:ext uri="{FF2B5EF4-FFF2-40B4-BE49-F238E27FC236}">
                <a16:creationId xmlns:a16="http://schemas.microsoft.com/office/drawing/2014/main" id="{3AF0CA02-1D7F-4911-8DFB-1B8506E7C0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452608F-DEC4-4FB5-A6EE-485AB760DE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6201CB-6000-437B-A5FD-13EDFD508C30}" type="slidenum">
              <a:rPr lang="en-GB" smtClean="0"/>
              <a:t>‹#›</a:t>
            </a:fld>
            <a:endParaRPr lang="en-GB"/>
          </a:p>
        </p:txBody>
      </p:sp>
    </p:spTree>
    <p:extLst>
      <p:ext uri="{BB962C8B-B14F-4D97-AF65-F5344CB8AC3E}">
        <p14:creationId xmlns:p14="http://schemas.microsoft.com/office/powerpoint/2010/main" val="2339996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thecorporatephilosopher.org/" TargetMode="External"/><Relationship Id="rId2" Type="http://schemas.openxmlformats.org/officeDocument/2006/relationships/image" Target="../media/image19.jpe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hyperlink" Target="https://www.mindtools.com/pages/article/newTED_85.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90.png"/><Relationship Id="rId4" Type="http://schemas.openxmlformats.org/officeDocument/2006/relationships/customXml" Target="../ink/ink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ideo" Target="https://www.youtube.com/embed/GCxct4CR-To?feature=oembed" TargetMode="Externa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2.xml"/><Relationship Id="rId1" Type="http://schemas.openxmlformats.org/officeDocument/2006/relationships/video" Target="https://www.youtube.com/embed/GCxct4CR-To"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england.nhs.uk/quality-service-improvement-and-redesign-qsir-tools/" TargetMode="Externa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hyperlink" Target="https://eur02.safelinks.protection.outlook.com/?url=https%3A%2F%2Fshows.acast.com%2Fnursing-matters-from-the-royal-college-of-nursing%2Fepisodes%2Fwhy-the-rcn-forums-matter&amp;data=04%7C01%7Crachel.hollis%40rcn.org.uk%7C8d62acdd759e4ae270d708d9746a6abe%7C0b5cffc720db49d9abc64261d1459e26%7C0%7C0%7C637668822684214362%7CUnknown%7CTWFpbGZsb3d8eyJWIjoiMC4wLjAwMDAiLCJQIjoiV2luMzIiLCJBTiI6Ik1haWwiLCJXVCI6Mn0%3D%7C1000&amp;sdata=VI%2F19lKGbYl7LtHDBk3%2B0VbPO3f01gEd7Py25ovB7SU%3D&amp;reserved=0" TargetMode="External"/><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hyperlink" Target="https://twitter.com/RCNMandLForum" TargetMode="Externa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video" Target="https://www.youtube.com/embed/zrgz6pqSutI?feature=oembed" TargetMode="External"/><Relationship Id="rId5" Type="http://schemas.openxmlformats.org/officeDocument/2006/relationships/image" Target="../media/image51.jpe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5.xml"/><Relationship Id="rId1" Type="http://schemas.openxmlformats.org/officeDocument/2006/relationships/video" Target="https://www.youtube.com/embed/zrgz6pqSutI"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hyperlink" Target="https://doi.org/10.1080/15323260801943612"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sciencedirect.com/science/article/pii/S0020748921000870" TargetMode="External"/><Relationship Id="rId4" Type="http://schemas.openxmlformats.org/officeDocument/2006/relationships/hyperlink" Target="https://www.intrahealth.org/resources/investing-power-nurse-leadership-what-will-it-tak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hyperlink" Target="https://www.england.nhs.uk/improvement-hub/wp-content/uploads/sites/44/2017/11/The-Power-of-One-the-Power-of-Many.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nmc.org.uk/standards/standards-for-nurses/standards-of-proficiency-for-registered-nurses/"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youtube.com/watch?v=u4ZoJKF_VuA" TargetMode="External"/><Relationship Id="rId3" Type="http://schemas.openxmlformats.org/officeDocument/2006/relationships/hyperlink" Target="https://rcni.com/nursing-management/opinion/comment/covid-19-pandemic-poses-tests-of-nursing-leadership-courage-and-compassion-160616%20accessed%2012.10.20" TargetMode="External"/><Relationship Id="rId7" Type="http://schemas.openxmlformats.org/officeDocument/2006/relationships/hyperlink" Target="https://www.rcn.org.uk/professional-development/professional-services/leadership-programme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youtu.be/fW8amMCVAJQ" TargetMode="External"/><Relationship Id="rId5" Type="http://schemas.openxmlformats.org/officeDocument/2006/relationships/hyperlink" Target="https://www.mindtools.com/pages/article/newLDR_56.htm" TargetMode="External"/><Relationship Id="rId10" Type="http://schemas.openxmlformats.org/officeDocument/2006/relationships/image" Target="../media/image3.png"/><Relationship Id="rId4" Type="http://schemas.openxmlformats.org/officeDocument/2006/relationships/hyperlink" Target="https://www.youtube.com/watch?v=Gmw7EsfUfNg" TargetMode="External"/><Relationship Id="rId9" Type="http://schemas.openxmlformats.org/officeDocument/2006/relationships/hyperlink" Target="https://www.rcn.org.uk/professional-development/nursing-workforce-standards?utm_campaign=1780532_PDL-VJAY-151537-2804%20launch%20workforce%20standards&amp;utm_medium=email&amp;utm_source=dotdigital&amp;dm_i=4JL6,125V8,2XDZWO,4T88H,1"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7">
            <a:extLst>
              <a:ext uri="{FF2B5EF4-FFF2-40B4-BE49-F238E27FC236}">
                <a16:creationId xmlns:a16="http://schemas.microsoft.com/office/drawing/2014/main" id="{0F7E75B9-3637-4522-8B11-63F41F65AB0E}"/>
              </a:ext>
            </a:extLst>
          </p:cNvPr>
          <p:cNvSpPr>
            <a:spLocks noGrp="1"/>
          </p:cNvSpPr>
          <p:nvPr>
            <p:ph type="ctrTitle"/>
          </p:nvPr>
        </p:nvSpPr>
        <p:spPr>
          <a:xfrm>
            <a:off x="2211388" y="2204864"/>
            <a:ext cx="7772400" cy="1104900"/>
          </a:xfrm>
        </p:spPr>
        <p:txBody>
          <a:bodyPr rtlCol="0">
            <a:noAutofit/>
          </a:bodyPr>
          <a:lstStyle/>
          <a:p>
            <a:pPr defTabSz="457207">
              <a:defRPr/>
            </a:pPr>
            <a:br>
              <a:rPr lang="en-GB" sz="1800" dirty="0">
                <a:latin typeface="Calibri" panose="020F0502020204030204" pitchFamily="34" charset="0"/>
                <a:ea typeface="Calibri" panose="020F0502020204030204" pitchFamily="34" charset="0"/>
              </a:rPr>
            </a:br>
            <a:br>
              <a:rPr lang="en-GB" sz="1800" dirty="0">
                <a:latin typeface="Calibri" panose="020F0502020204030204" pitchFamily="34" charset="0"/>
                <a:ea typeface="Calibri" panose="020F0502020204030204" pitchFamily="34" charset="0"/>
              </a:rPr>
            </a:br>
            <a:br>
              <a:rPr lang="en-GB" sz="1800" dirty="0">
                <a:latin typeface="Calibri" panose="020F0502020204030204" pitchFamily="34" charset="0"/>
                <a:ea typeface="Calibri" panose="020F0502020204030204" pitchFamily="34" charset="0"/>
              </a:rPr>
            </a:br>
            <a:br>
              <a:rPr lang="en-GB" sz="1800" dirty="0">
                <a:latin typeface="Calibri" panose="020F0502020204030204" pitchFamily="34" charset="0"/>
                <a:ea typeface="Calibri" panose="020F0502020204030204" pitchFamily="34" charset="0"/>
              </a:rPr>
            </a:br>
            <a:br>
              <a:rPr lang="en-GB" sz="1800" dirty="0">
                <a:latin typeface="Calibri" panose="020F0502020204030204" pitchFamily="34" charset="0"/>
                <a:ea typeface="Calibri" panose="020F0502020204030204" pitchFamily="34" charset="0"/>
              </a:rPr>
            </a:br>
            <a:br>
              <a:rPr lang="en-GB" sz="1800" dirty="0">
                <a:latin typeface="Calibri" panose="020F0502020204030204" pitchFamily="34" charset="0"/>
                <a:ea typeface="Calibri" panose="020F0502020204030204" pitchFamily="34" charset="0"/>
              </a:rPr>
            </a:br>
            <a:br>
              <a:rPr lang="en-GB" sz="1800" dirty="0">
                <a:latin typeface="Calibri" panose="020F0502020204030204" pitchFamily="34" charset="0"/>
                <a:ea typeface="Calibri" panose="020F0502020204030204" pitchFamily="34" charset="0"/>
              </a:rPr>
            </a:br>
            <a:br>
              <a:rPr lang="en-GB" sz="1800" dirty="0">
                <a:latin typeface="Calibri" panose="020F0502020204030204" pitchFamily="34" charset="0"/>
                <a:ea typeface="Calibri" panose="020F0502020204030204" pitchFamily="34" charset="0"/>
              </a:rPr>
            </a:br>
            <a:br>
              <a:rPr lang="en-GB" sz="1800" dirty="0">
                <a:latin typeface="Calibri" panose="020F0502020204030204" pitchFamily="34" charset="0"/>
                <a:ea typeface="Calibri" panose="020F0502020204030204" pitchFamily="34" charset="0"/>
              </a:rPr>
            </a:br>
            <a:br>
              <a:rPr lang="en-GB" sz="1800" dirty="0">
                <a:latin typeface="Calibri" panose="020F0502020204030204" pitchFamily="34" charset="0"/>
                <a:ea typeface="Calibri" panose="020F0502020204030204" pitchFamily="34" charset="0"/>
              </a:rPr>
            </a:br>
            <a:br>
              <a:rPr lang="en-US" altLang="en-US" sz="4000" i="1" dirty="0">
                <a:solidFill>
                  <a:schemeClr val="bg2">
                    <a:lumMod val="40000"/>
                    <a:lumOff val="60000"/>
                  </a:schemeClr>
                </a:solidFill>
                <a:latin typeface="Arial" pitchFamily="34" charset="0"/>
                <a:cs typeface="Arial" pitchFamily="34" charset="0"/>
              </a:rPr>
            </a:br>
            <a:r>
              <a:rPr lang="en-US" altLang="en-US" sz="4000" b="1" i="1" dirty="0">
                <a:latin typeface="Arial" pitchFamily="34" charset="0"/>
                <a:cs typeface="Arial" pitchFamily="34" charset="0"/>
              </a:rPr>
              <a:t>Effective Ward Manager Developing your Ward Leadership Skills </a:t>
            </a:r>
          </a:p>
        </p:txBody>
      </p:sp>
      <p:sp>
        <p:nvSpPr>
          <p:cNvPr id="6147" name="TextBox 1">
            <a:extLst>
              <a:ext uri="{FF2B5EF4-FFF2-40B4-BE49-F238E27FC236}">
                <a16:creationId xmlns:a16="http://schemas.microsoft.com/office/drawing/2014/main" id="{E783D8B7-5760-4DAC-8F17-9D65B596F31D}"/>
              </a:ext>
            </a:extLst>
          </p:cNvPr>
          <p:cNvSpPr txBox="1">
            <a:spLocks noChangeArrowheads="1"/>
          </p:cNvSpPr>
          <p:nvPr/>
        </p:nvSpPr>
        <p:spPr bwMode="auto">
          <a:xfrm>
            <a:off x="9264650" y="0"/>
            <a:ext cx="719138"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endParaRPr lang="en-GB" altLang="en-US"/>
          </a:p>
        </p:txBody>
      </p:sp>
      <p:sp>
        <p:nvSpPr>
          <p:cNvPr id="6148" name="TextBox 4">
            <a:extLst>
              <a:ext uri="{FF2B5EF4-FFF2-40B4-BE49-F238E27FC236}">
                <a16:creationId xmlns:a16="http://schemas.microsoft.com/office/drawing/2014/main" id="{A4CE6257-4C24-4541-89FF-C0A632F92AA1}"/>
              </a:ext>
            </a:extLst>
          </p:cNvPr>
          <p:cNvSpPr txBox="1">
            <a:spLocks noChangeArrowheads="1"/>
          </p:cNvSpPr>
          <p:nvPr/>
        </p:nvSpPr>
        <p:spPr bwMode="auto">
          <a:xfrm>
            <a:off x="3359697" y="4293096"/>
            <a:ext cx="460637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GB" altLang="en-US" dirty="0">
                <a:latin typeface="Arial" panose="020B0604020202020204" pitchFamily="34" charset="0"/>
                <a:cs typeface="Arial" panose="020B0604020202020204" pitchFamily="34" charset="0"/>
              </a:rPr>
              <a:t>Sally Bassett, </a:t>
            </a:r>
          </a:p>
          <a:p>
            <a:pPr algn="ctr" eaLnBrk="1" hangingPunct="1"/>
            <a:r>
              <a:rPr lang="en-GB" altLang="en-US" dirty="0">
                <a:latin typeface="Arial" panose="020B0604020202020204" pitchFamily="34" charset="0"/>
                <a:cs typeface="Arial" panose="020B0604020202020204" pitchFamily="34" charset="0"/>
              </a:rPr>
              <a:t>Chair of RCN Nurses in Management and Leadership Forum and Chair of the Chairs of RCN Forums</a:t>
            </a:r>
          </a:p>
          <a:p>
            <a:pPr algn="ctr" eaLnBrk="1" hangingPunct="1"/>
            <a:endParaRPr lang="en-GB" altLang="en-US" dirty="0">
              <a:latin typeface="Arial" panose="020B0604020202020204" pitchFamily="34" charset="0"/>
              <a:cs typeface="Arial" panose="020B0604020202020204" pitchFamily="34" charset="0"/>
            </a:endParaRPr>
          </a:p>
        </p:txBody>
      </p:sp>
      <p:pic>
        <p:nvPicPr>
          <p:cNvPr id="6149" name="Picture 5" descr="RCNMandLForum.png">
            <a:extLst>
              <a:ext uri="{FF2B5EF4-FFF2-40B4-BE49-F238E27FC236}">
                <a16:creationId xmlns:a16="http://schemas.microsoft.com/office/drawing/2014/main" id="{D211B6FC-6A05-47D1-B83B-E636A9CF15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22BE-2A43-434D-B5A7-47F5D949C601}"/>
              </a:ext>
            </a:extLst>
          </p:cNvPr>
          <p:cNvSpPr>
            <a:spLocks noGrp="1"/>
          </p:cNvSpPr>
          <p:nvPr>
            <p:ph type="title"/>
          </p:nvPr>
        </p:nvSpPr>
        <p:spPr>
          <a:xfrm>
            <a:off x="722590" y="317712"/>
            <a:ext cx="10515600" cy="1325563"/>
          </a:xfrm>
        </p:spPr>
        <p:txBody>
          <a:bodyPr>
            <a:normAutofit/>
          </a:bodyPr>
          <a:lstStyle/>
          <a:p>
            <a:r>
              <a:rPr lang="en-US" altLang="en-US" sz="3200" b="1" dirty="0">
                <a:solidFill>
                  <a:srgbClr val="212529"/>
                </a:solidFill>
                <a:latin typeface="Arial" panose="020B0604020202020204" pitchFamily="34" charset="0"/>
                <a:cs typeface="Arial" panose="020B0604020202020204" pitchFamily="34" charset="0"/>
              </a:rPr>
              <a:t>Leaders develop on 3 dimensions</a:t>
            </a:r>
            <a:endParaRPr lang="en-GB"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BD6E812-028C-4A65-B1A8-EDAC95F63436}"/>
              </a:ext>
            </a:extLst>
          </p:cNvPr>
          <p:cNvSpPr>
            <a:spLocks noGrp="1"/>
          </p:cNvSpPr>
          <p:nvPr>
            <p:ph sz="half" idx="1"/>
          </p:nvPr>
        </p:nvSpPr>
        <p:spPr>
          <a:xfrm>
            <a:off x="723014" y="1360966"/>
            <a:ext cx="5296785" cy="5497033"/>
          </a:xfrm>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212529"/>
                </a:solidFill>
                <a:effectLst/>
                <a:latin typeface="Arial" panose="020B0604020202020204" pitchFamily="34" charset="0"/>
                <a:cs typeface="Arial" panose="020B0604020202020204" pitchFamily="34" charset="0"/>
              </a:rPr>
              <a:t>Knowing</a:t>
            </a:r>
            <a:r>
              <a:rPr kumimoji="0" lang="en-US" altLang="en-US" sz="1800" b="0" i="0" u="none" strike="noStrike" cap="none" normalizeH="0" baseline="0" dirty="0">
                <a:ln>
                  <a:noFill/>
                </a:ln>
                <a:solidFill>
                  <a:srgbClr val="212529"/>
                </a:solidFill>
                <a:effectLst/>
                <a:latin typeface="Arial" panose="020B0604020202020204" pitchFamily="34" charset="0"/>
                <a:cs typeface="Arial" panose="020B0604020202020204" pitchFamily="34" charset="0"/>
              </a:rPr>
              <a:t> is the body of knowledge that you need to lead and manage effectively – technical know-how around </a:t>
            </a:r>
            <a:r>
              <a:rPr lang="en-US" altLang="en-US" sz="1800" dirty="0">
                <a:solidFill>
                  <a:srgbClr val="212529"/>
                </a:solidFill>
                <a:latin typeface="Arial" panose="020B0604020202020204" pitchFamily="34" charset="0"/>
                <a:cs typeface="Arial" panose="020B0604020202020204" pitchFamily="34" charset="0"/>
              </a:rPr>
              <a:t>p</a:t>
            </a:r>
            <a:r>
              <a:rPr kumimoji="0" lang="en-US" altLang="en-US" sz="1800" b="0" i="0" u="none" strike="noStrike" cap="none" normalizeH="0" baseline="0" dirty="0">
                <a:ln>
                  <a:noFill/>
                </a:ln>
                <a:solidFill>
                  <a:srgbClr val="212529"/>
                </a:solidFill>
                <a:effectLst/>
                <a:latin typeface="Arial" panose="020B0604020202020204" pitchFamily="34" charset="0"/>
                <a:cs typeface="Arial" panose="020B0604020202020204" pitchFamily="34" charset="0"/>
              </a:rPr>
              <a:t>eople management, finance, planning, operational management </a:t>
            </a:r>
            <a:r>
              <a:rPr kumimoji="0" lang="en-US" altLang="en-US" sz="1800" b="0" i="0" u="none" strike="noStrike" cap="none" normalizeH="0" baseline="0" dirty="0" err="1">
                <a:ln>
                  <a:noFill/>
                </a:ln>
                <a:solidFill>
                  <a:srgbClr val="212529"/>
                </a:solidFill>
                <a:effectLst/>
                <a:latin typeface="Arial" panose="020B0604020202020204" pitchFamily="34" charset="0"/>
                <a:cs typeface="Arial" panose="020B0604020202020204" pitchFamily="34" charset="0"/>
              </a:rPr>
              <a:t>etc</a:t>
            </a:r>
            <a:endPar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dirty="0">
              <a:solidFill>
                <a:srgbClr val="212529"/>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212529"/>
                </a:solidFill>
                <a:effectLst/>
                <a:latin typeface="Arial" panose="020B0604020202020204" pitchFamily="34" charset="0"/>
                <a:cs typeface="Arial" panose="020B0604020202020204" pitchFamily="34" charset="0"/>
              </a:rPr>
              <a:t>Doing </a:t>
            </a:r>
            <a:r>
              <a:rPr kumimoji="0" lang="en-US" altLang="en-US" sz="1800" b="0" i="0" u="none" strike="noStrike" cap="none" normalizeH="0" baseline="0" dirty="0">
                <a:ln>
                  <a:noFill/>
                </a:ln>
                <a:solidFill>
                  <a:srgbClr val="212529"/>
                </a:solidFill>
                <a:effectLst/>
                <a:latin typeface="Arial" panose="020B0604020202020204" pitchFamily="34" charset="0"/>
                <a:cs typeface="Arial" panose="020B0604020202020204" pitchFamily="34" charset="0"/>
              </a:rPr>
              <a:t>is about putting that theory into practice – the practical skills and characteristics to perform in the workplace</a:t>
            </a:r>
            <a:r>
              <a:rPr kumimoji="0" lang="en-US" altLang="en-US" sz="1800" b="0" u="none" strike="noStrike" cap="none" normalizeH="0" baseline="0" dirty="0">
                <a:ln>
                  <a:noFill/>
                </a:ln>
                <a:solidFill>
                  <a:srgbClr val="212529"/>
                </a:solidFill>
                <a:effectLst/>
                <a:latin typeface="Arial" panose="020B0604020202020204" pitchFamily="34" charset="0"/>
                <a:cs typeface="Arial" panose="020B0604020202020204" pitchFamily="34" charset="0"/>
              </a:rPr>
              <a:t>. Practically being able to lead a team, or manage a project, not just  knowing how it should be done</a:t>
            </a:r>
            <a:endParaRPr kumimoji="0" lang="en-US" altLang="en-US" sz="1800" b="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dirty="0">
              <a:solidFill>
                <a:srgbClr val="212529"/>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212529"/>
                </a:solidFill>
                <a:effectLst/>
                <a:latin typeface="Arial" panose="020B0604020202020204" pitchFamily="34" charset="0"/>
                <a:cs typeface="Arial" panose="020B0604020202020204" pitchFamily="34" charset="0"/>
              </a:rPr>
              <a:t>Being</a:t>
            </a:r>
            <a:r>
              <a:rPr kumimoji="0" lang="en-US" altLang="en-US" sz="1800" b="0" i="0" u="none" strike="noStrike" cap="none" normalizeH="0" baseline="0" dirty="0">
                <a:ln>
                  <a:noFill/>
                </a:ln>
                <a:solidFill>
                  <a:srgbClr val="212529"/>
                </a:solidFill>
                <a:effectLst/>
                <a:latin typeface="Arial" panose="020B0604020202020204" pitchFamily="34" charset="0"/>
                <a:cs typeface="Arial" panose="020B0604020202020204" pitchFamily="34" charset="0"/>
              </a:rPr>
              <a:t> is about who/how you are – the self awareness, integrity and emotional intelligence needed to engage others and engender </a:t>
            </a:r>
            <a:r>
              <a:rPr kumimoji="0" lang="en-US" altLang="en-US" sz="1800" b="1" i="0" u="none" strike="noStrike" cap="none" normalizeH="0" baseline="0" dirty="0">
                <a:ln>
                  <a:noFill/>
                </a:ln>
                <a:solidFill>
                  <a:srgbClr val="212529"/>
                </a:solidFill>
                <a:effectLst/>
                <a:latin typeface="Arial" panose="020B0604020202020204" pitchFamily="34" charset="0"/>
                <a:cs typeface="Arial" panose="020B0604020202020204" pitchFamily="34" charset="0"/>
              </a:rPr>
              <a:t>trust</a:t>
            </a:r>
            <a:endParaRPr kumimoji="0" lang="en-US" alt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sng" strike="noStrike" cap="none" normalizeH="0" baseline="0" dirty="0">
                <a:ln>
                  <a:noFill/>
                </a:ln>
                <a:solidFill>
                  <a:srgbClr val="D10373"/>
                </a:solidFill>
                <a:effectLst/>
                <a:latin typeface="Arial" panose="020B0604020202020204" pitchFamily="34" charset="0"/>
                <a:cs typeface="Arial" panose="020B0604020202020204" pitchFamily="34" charset="0"/>
              </a:rPr>
              <a:t>(Institute of Leadership and Management 2010</a:t>
            </a:r>
            <a:r>
              <a:rPr kumimoji="0" lang="en-US" altLang="en-US" sz="1800" b="0" i="0" u="sng" strike="noStrike" cap="none" normalizeH="0" baseline="0" dirty="0">
                <a:ln>
                  <a:noFill/>
                </a:ln>
                <a:solidFill>
                  <a:srgbClr val="D10373"/>
                </a:solidFill>
                <a:effectLst/>
                <a:latin typeface="Arial" panose="020B0604020202020204" pitchFamily="34" charset="0"/>
                <a:cs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endParaRPr lang="en-GB" sz="1800" dirty="0"/>
          </a:p>
        </p:txBody>
      </p:sp>
      <p:pic>
        <p:nvPicPr>
          <p:cNvPr id="70660" name="Picture 4" descr="Compass Stock Photos &amp;amp; Royalty-Free Images | Depositphotos">
            <a:extLst>
              <a:ext uri="{FF2B5EF4-FFF2-40B4-BE49-F238E27FC236}">
                <a16:creationId xmlns:a16="http://schemas.microsoft.com/office/drawing/2014/main" id="{0428DC85-1A5D-4DDF-8B41-5CF62116239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2" y="1455674"/>
            <a:ext cx="5181600" cy="39466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BE947AB-88BD-4250-8DAD-AA1C75EB468A}"/>
              </a:ext>
            </a:extLst>
          </p:cNvPr>
          <p:cNvSpPr txBox="1"/>
          <p:nvPr/>
        </p:nvSpPr>
        <p:spPr>
          <a:xfrm>
            <a:off x="6019799" y="4962617"/>
            <a:ext cx="6071587" cy="1477328"/>
          </a:xfrm>
          <a:prstGeom prst="rect">
            <a:avLst/>
          </a:prstGeom>
          <a:noFill/>
        </p:spPr>
        <p:txBody>
          <a:bodyPr wrap="square" rtlCol="0">
            <a:spAutoFit/>
          </a:bodyPr>
          <a:lstStyle/>
          <a:p>
            <a:r>
              <a:rPr lang="en-GB" sz="1800" b="1" dirty="0">
                <a:latin typeface="Arial" panose="020B0604020202020204" pitchFamily="34" charset="0"/>
                <a:cs typeface="Arial" panose="020B0604020202020204" pitchFamily="34" charset="0"/>
              </a:rPr>
              <a:t>Moral compass </a:t>
            </a:r>
            <a:r>
              <a:rPr lang="en-GB" sz="1800" dirty="0">
                <a:latin typeface="Arial" panose="020B0604020202020204" pitchFamily="34" charset="0"/>
                <a:cs typeface="Arial" panose="020B0604020202020204" pitchFamily="34" charset="0"/>
              </a:rPr>
              <a:t>– take your humanity to work with you</a:t>
            </a:r>
          </a:p>
          <a:p>
            <a:r>
              <a:rPr lang="en-GB" sz="1800" dirty="0">
                <a:latin typeface="Arial" panose="020B0604020202020204" pitchFamily="34" charset="0"/>
                <a:cs typeface="Arial" panose="020B0604020202020204" pitchFamily="34" charset="0"/>
                <a:hlinkClick r:id="rId3"/>
              </a:rPr>
              <a:t>https://thecorporatephilosopher.org/</a:t>
            </a:r>
            <a:endParaRPr lang="en-GB" dirty="0">
              <a:latin typeface="Arial" panose="020B0604020202020204" pitchFamily="34" charset="0"/>
              <a:cs typeface="Arial" panose="020B0604020202020204" pitchFamily="34" charset="0"/>
            </a:endParaRPr>
          </a:p>
          <a:p>
            <a:endParaRPr lang="en-GB" sz="1800"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Your values matter </a:t>
            </a:r>
          </a:p>
          <a:p>
            <a:r>
              <a:rPr lang="en-GB" sz="1800" dirty="0">
                <a:latin typeface="Arial" panose="020B0604020202020204" pitchFamily="34" charset="0"/>
                <a:cs typeface="Arial" panose="020B0604020202020204" pitchFamily="34" charset="0"/>
                <a:hlinkClick r:id="rId4"/>
              </a:rPr>
              <a:t>https://www.mindtools.com/pages/article/newTED_85.html</a:t>
            </a:r>
            <a:endParaRPr lang="en-GB" sz="1800" dirty="0">
              <a:latin typeface="Arial" panose="020B0604020202020204" pitchFamily="34" charset="0"/>
              <a:cs typeface="Arial" panose="020B0604020202020204" pitchFamily="34" charset="0"/>
            </a:endParaRPr>
          </a:p>
        </p:txBody>
      </p:sp>
      <p:pic>
        <p:nvPicPr>
          <p:cNvPr id="6" name="Picture 5" descr="RCNMandLForum.png">
            <a:extLst>
              <a:ext uri="{FF2B5EF4-FFF2-40B4-BE49-F238E27FC236}">
                <a16:creationId xmlns:a16="http://schemas.microsoft.com/office/drawing/2014/main" id="{E3125CA0-1E1D-424B-A24F-3A2DBFC168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080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9BFD8018-5312-4F34-B6D4-F3A56552711D}"/>
              </a:ext>
            </a:extLst>
          </p:cNvPr>
          <p:cNvSpPr>
            <a:spLocks noGrp="1" noChangeArrowheads="1"/>
          </p:cNvSpPr>
          <p:nvPr>
            <p:ph type="title"/>
          </p:nvPr>
        </p:nvSpPr>
        <p:spPr>
          <a:xfrm>
            <a:off x="1567107" y="603682"/>
            <a:ext cx="9978500" cy="844119"/>
          </a:xfrm>
        </p:spPr>
        <p:txBody>
          <a:bodyPr>
            <a:noAutofit/>
          </a:bodyPr>
          <a:lstStyle/>
          <a:p>
            <a:r>
              <a:rPr lang="en-GB" altLang="en-US" sz="3200" b="1" dirty="0">
                <a:latin typeface="Arial" panose="020B0604020202020204" pitchFamily="34" charset="0"/>
                <a:cs typeface="Arial" panose="020B0604020202020204" pitchFamily="34" charset="0"/>
              </a:rPr>
              <a:t>What’s the difference between </a:t>
            </a:r>
            <a:br>
              <a:rPr lang="en-GB" altLang="en-US" sz="3200" b="1" dirty="0">
                <a:latin typeface="Arial" panose="020B0604020202020204" pitchFamily="34" charset="0"/>
                <a:cs typeface="Arial" panose="020B0604020202020204" pitchFamily="34" charset="0"/>
              </a:rPr>
            </a:br>
            <a:r>
              <a:rPr lang="en-GB" altLang="en-US" sz="3200" b="1" dirty="0">
                <a:latin typeface="Arial" panose="020B0604020202020204" pitchFamily="34" charset="0"/>
                <a:cs typeface="Arial" panose="020B0604020202020204" pitchFamily="34" charset="0"/>
              </a:rPr>
              <a:t>Leadership and Management?</a:t>
            </a:r>
          </a:p>
        </p:txBody>
      </p:sp>
      <p:pic>
        <p:nvPicPr>
          <p:cNvPr id="13315" name="Content Placeholder 4">
            <a:extLst>
              <a:ext uri="{FF2B5EF4-FFF2-40B4-BE49-F238E27FC236}">
                <a16:creationId xmlns:a16="http://schemas.microsoft.com/office/drawing/2014/main" id="{279B4228-CE83-4600-9725-56C19210D4F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25614" y="1949450"/>
            <a:ext cx="8912225" cy="3670290"/>
          </a:xfrm>
        </p:spPr>
      </p:pic>
      <p:sp>
        <p:nvSpPr>
          <p:cNvPr id="13316" name="TextBox 5">
            <a:extLst>
              <a:ext uri="{FF2B5EF4-FFF2-40B4-BE49-F238E27FC236}">
                <a16:creationId xmlns:a16="http://schemas.microsoft.com/office/drawing/2014/main" id="{65520EAA-D402-49F9-9385-C87EDA30250F}"/>
              </a:ext>
            </a:extLst>
          </p:cNvPr>
          <p:cNvSpPr txBox="1">
            <a:spLocks noChangeArrowheads="1"/>
          </p:cNvSpPr>
          <p:nvPr/>
        </p:nvSpPr>
        <p:spPr bwMode="auto">
          <a:xfrm>
            <a:off x="2351584" y="6188541"/>
            <a:ext cx="986256" cy="24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panose="02020603050405020304" pitchFamily="18" charset="0"/>
              </a:defRPr>
            </a:lvl1pPr>
            <a:lvl2pPr marL="742950" indent="-285750">
              <a:defRPr sz="2400" b="1">
                <a:solidFill>
                  <a:schemeClr val="tx1"/>
                </a:solidFill>
                <a:latin typeface="Times" panose="02020603050405020304" pitchFamily="18" charset="0"/>
              </a:defRPr>
            </a:lvl2pPr>
            <a:lvl3pPr marL="1143000" indent="-228600">
              <a:defRPr sz="2400" b="1">
                <a:solidFill>
                  <a:schemeClr val="tx1"/>
                </a:solidFill>
                <a:latin typeface="Times" panose="02020603050405020304" pitchFamily="18" charset="0"/>
              </a:defRPr>
            </a:lvl3pPr>
            <a:lvl4pPr marL="1600200" indent="-228600">
              <a:defRPr sz="2400" b="1">
                <a:solidFill>
                  <a:schemeClr val="tx1"/>
                </a:solidFill>
                <a:latin typeface="Times" panose="02020603050405020304" pitchFamily="18" charset="0"/>
              </a:defRPr>
            </a:lvl4pPr>
            <a:lvl5pPr marL="2057400" indent="-228600">
              <a:defRPr sz="2400" b="1">
                <a:solidFill>
                  <a:schemeClr val="tx1"/>
                </a:solidFill>
                <a:latin typeface="Times" panose="02020603050405020304" pitchFamily="18" charset="0"/>
              </a:defRPr>
            </a:lvl5pPr>
            <a:lvl6pPr marL="2514600" indent="-228600" eaLnBrk="0" fontAlgn="base" hangingPunct="0">
              <a:spcBef>
                <a:spcPct val="0"/>
              </a:spcBef>
              <a:spcAft>
                <a:spcPct val="0"/>
              </a:spcAft>
              <a:defRPr sz="2400" b="1">
                <a:solidFill>
                  <a:schemeClr val="tx1"/>
                </a:solidFill>
                <a:latin typeface="Times" panose="02020603050405020304" pitchFamily="18" charset="0"/>
              </a:defRPr>
            </a:lvl6pPr>
            <a:lvl7pPr marL="2971800" indent="-228600" eaLnBrk="0" fontAlgn="base" hangingPunct="0">
              <a:spcBef>
                <a:spcPct val="0"/>
              </a:spcBef>
              <a:spcAft>
                <a:spcPct val="0"/>
              </a:spcAft>
              <a:defRPr sz="2400" b="1">
                <a:solidFill>
                  <a:schemeClr val="tx1"/>
                </a:solidFill>
                <a:latin typeface="Times" panose="02020603050405020304" pitchFamily="18" charset="0"/>
              </a:defRPr>
            </a:lvl7pPr>
            <a:lvl8pPr marL="3429000" indent="-228600" eaLnBrk="0" fontAlgn="base" hangingPunct="0">
              <a:spcBef>
                <a:spcPct val="0"/>
              </a:spcBef>
              <a:spcAft>
                <a:spcPct val="0"/>
              </a:spcAft>
              <a:defRPr sz="2400" b="1">
                <a:solidFill>
                  <a:schemeClr val="tx1"/>
                </a:solidFill>
                <a:latin typeface="Times" panose="02020603050405020304" pitchFamily="18" charset="0"/>
              </a:defRPr>
            </a:lvl8pPr>
            <a:lvl9pPr marL="3886200" indent="-228600" eaLnBrk="0" fontAlgn="base" hangingPunct="0">
              <a:spcBef>
                <a:spcPct val="0"/>
              </a:spcBef>
              <a:spcAft>
                <a:spcPct val="0"/>
              </a:spcAft>
              <a:defRPr sz="2400" b="1">
                <a:solidFill>
                  <a:schemeClr val="tx1"/>
                </a:solidFill>
                <a:latin typeface="Times" panose="02020603050405020304" pitchFamily="18" charset="0"/>
              </a:defRPr>
            </a:lvl9pPr>
          </a:lstStyle>
          <a:p>
            <a:r>
              <a:rPr lang="en-GB" altLang="en-US" sz="1000" dirty="0">
                <a:solidFill>
                  <a:schemeClr val="bg1"/>
                </a:solidFill>
              </a:rPr>
              <a:t>Kotter (2001)</a:t>
            </a: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C53DF72B-CE06-4B14-A470-EB5F4603EB87}"/>
                  </a:ext>
                </a:extLst>
              </p14:cNvPr>
              <p14:cNvContentPartPr/>
              <p14:nvPr/>
            </p14:nvContentPartPr>
            <p14:xfrm>
              <a:off x="7168766" y="4720856"/>
              <a:ext cx="3395520" cy="971163"/>
            </p14:xfrm>
          </p:contentPart>
        </mc:Choice>
        <mc:Fallback xmlns="">
          <p:pic>
            <p:nvPicPr>
              <p:cNvPr id="8" name="Ink 7">
                <a:extLst>
                  <a:ext uri="{FF2B5EF4-FFF2-40B4-BE49-F238E27FC236}">
                    <a16:creationId xmlns:a16="http://schemas.microsoft.com/office/drawing/2014/main" id="{C53DF72B-CE06-4B14-A470-EB5F4603EB87}"/>
                  </a:ext>
                </a:extLst>
              </p:cNvPr>
              <p:cNvPicPr/>
              <p:nvPr/>
            </p:nvPicPr>
            <p:blipFill>
              <a:blip r:embed="rId5"/>
              <a:stretch>
                <a:fillRect/>
              </a:stretch>
            </p:blipFill>
            <p:spPr>
              <a:xfrm>
                <a:off x="7114766" y="4612829"/>
                <a:ext cx="3503160" cy="1186857"/>
              </a:xfrm>
              <a:prstGeom prst="rect">
                <a:avLst/>
              </a:prstGeom>
            </p:spPr>
          </p:pic>
        </mc:Fallback>
      </mc:AlternateContent>
      <p:sp>
        <p:nvSpPr>
          <p:cNvPr id="2" name="TextBox 1">
            <a:extLst>
              <a:ext uri="{FF2B5EF4-FFF2-40B4-BE49-F238E27FC236}">
                <a16:creationId xmlns:a16="http://schemas.microsoft.com/office/drawing/2014/main" id="{A4C505FD-0292-4A94-BD86-75490A1461D7}"/>
              </a:ext>
            </a:extLst>
          </p:cNvPr>
          <p:cNvSpPr txBox="1"/>
          <p:nvPr/>
        </p:nvSpPr>
        <p:spPr>
          <a:xfrm>
            <a:off x="2423604" y="5988852"/>
            <a:ext cx="8214235" cy="707886"/>
          </a:xfrm>
          <a:prstGeom prst="rect">
            <a:avLst/>
          </a:prstGeom>
          <a:noFill/>
        </p:spPr>
        <p:txBody>
          <a:bodyPr wrap="square" rtlCol="0">
            <a:spAutoFit/>
          </a:bodyPr>
          <a:lstStyle/>
          <a:p>
            <a:r>
              <a:rPr lang="en-GB" sz="4000" dirty="0">
                <a:latin typeface="Arial" panose="020B0604020202020204" pitchFamily="34" charset="0"/>
                <a:cs typeface="Arial" panose="020B0604020202020204" pitchFamily="34" charset="0"/>
              </a:rPr>
              <a:t>You need both to be effective   </a:t>
            </a:r>
          </a:p>
        </p:txBody>
      </p:sp>
      <p:pic>
        <p:nvPicPr>
          <p:cNvPr id="7" name="Picture 6" descr="RCNMandLForum.png">
            <a:extLst>
              <a:ext uri="{FF2B5EF4-FFF2-40B4-BE49-F238E27FC236}">
                <a16:creationId xmlns:a16="http://schemas.microsoft.com/office/drawing/2014/main" id="{C8B6F339-9EBC-43D7-A870-FC822889F6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3451F-D7EF-4944-B861-A869CCE1F162}"/>
              </a:ext>
            </a:extLst>
          </p:cNvPr>
          <p:cNvSpPr>
            <a:spLocks noGrp="1"/>
          </p:cNvSpPr>
          <p:nvPr>
            <p:ph type="title"/>
          </p:nvPr>
        </p:nvSpPr>
        <p:spPr>
          <a:xfrm>
            <a:off x="838200" y="365125"/>
            <a:ext cx="10515600" cy="693113"/>
          </a:xfrm>
        </p:spPr>
        <p:txBody>
          <a:bodyPr>
            <a:normAutofit fontScale="90000"/>
          </a:bodyPr>
          <a:lstStyle/>
          <a:p>
            <a:r>
              <a:rPr lang="en-GB" altLang="en-US" sz="3200" b="1" dirty="0">
                <a:latin typeface="Arial" panose="020B0604020202020204" pitchFamily="34" charset="0"/>
                <a:cs typeface="Arial" panose="020B0604020202020204" pitchFamily="34" charset="0"/>
              </a:rPr>
              <a:t>What’s the difference between </a:t>
            </a:r>
            <a:br>
              <a:rPr lang="en-GB" altLang="en-US" sz="3200" b="1" dirty="0">
                <a:latin typeface="Arial" panose="020B0604020202020204" pitchFamily="34" charset="0"/>
                <a:cs typeface="Arial" panose="020B0604020202020204" pitchFamily="34" charset="0"/>
              </a:rPr>
            </a:br>
            <a:r>
              <a:rPr lang="en-GB" altLang="en-US" sz="3200" b="1" dirty="0">
                <a:latin typeface="Arial" panose="020B0604020202020204" pitchFamily="34" charset="0"/>
                <a:cs typeface="Arial" panose="020B0604020202020204" pitchFamily="34" charset="0"/>
              </a:rPr>
              <a:t>Leadership and Management?</a:t>
            </a:r>
            <a:endParaRPr lang="en-GB" sz="3200" b="1" dirty="0"/>
          </a:p>
        </p:txBody>
      </p:sp>
      <p:pic>
        <p:nvPicPr>
          <p:cNvPr id="1028" name="Picture 4">
            <a:extLst>
              <a:ext uri="{FF2B5EF4-FFF2-40B4-BE49-F238E27FC236}">
                <a16:creationId xmlns:a16="http://schemas.microsoft.com/office/drawing/2014/main" id="{B12A6ABA-493F-4941-8AAB-12E9A4797467}"/>
              </a:ext>
            </a:extLst>
          </p:cNvPr>
          <p:cNvPicPr>
            <a:picLocks noGrp="1" noChangeAspect="1" noChangeArrowheads="1"/>
          </p:cNvPicPr>
          <p:nvPr>
            <p:ph idx="1"/>
          </p:nvPr>
        </p:nvPicPr>
        <p:blipFill>
          <a:blip r:embed="rId2" cstate="hqprint">
            <a:extLst>
              <a:ext uri="{28A0092B-C50C-407E-A947-70E740481C1C}">
                <a14:useLocalDpi xmlns:a14="http://schemas.microsoft.com/office/drawing/2010/main" val="0"/>
              </a:ext>
            </a:extLst>
          </a:blip>
          <a:srcRect/>
          <a:stretch>
            <a:fillRect/>
          </a:stretch>
        </p:blipFill>
        <p:spPr bwMode="auto">
          <a:xfrm>
            <a:off x="838200" y="1438382"/>
            <a:ext cx="3379342" cy="25684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1A99124-352A-4301-96A9-5E7F835ABE28}"/>
              </a:ext>
            </a:extLst>
          </p:cNvPr>
          <p:cNvSpPr/>
          <p:nvPr/>
        </p:nvSpPr>
        <p:spPr>
          <a:xfrm>
            <a:off x="313362" y="3755454"/>
            <a:ext cx="4299735" cy="235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F52217C6-8D3F-48E5-9239-386EA68D1216}"/>
              </a:ext>
            </a:extLst>
          </p:cNvPr>
          <p:cNvSpPr txBox="1"/>
          <p:nvPr/>
        </p:nvSpPr>
        <p:spPr>
          <a:xfrm>
            <a:off x="488023" y="4062750"/>
            <a:ext cx="4125074" cy="369332"/>
          </a:xfrm>
          <a:prstGeom prst="rect">
            <a:avLst/>
          </a:prstGeom>
          <a:noFill/>
        </p:spPr>
        <p:txBody>
          <a:bodyPr wrap="square" rtlCol="0">
            <a:spAutoFit/>
          </a:bodyPr>
          <a:lstStyle/>
          <a:p>
            <a:pPr algn="ctr"/>
            <a:r>
              <a:rPr lang="en-GB" dirty="0"/>
              <a:t>Leadership is concerned with direction </a:t>
            </a:r>
          </a:p>
        </p:txBody>
      </p:sp>
      <p:pic>
        <p:nvPicPr>
          <p:cNvPr id="12" name="Picture 11">
            <a:extLst>
              <a:ext uri="{FF2B5EF4-FFF2-40B4-BE49-F238E27FC236}">
                <a16:creationId xmlns:a16="http://schemas.microsoft.com/office/drawing/2014/main" id="{5F12881A-E299-4ECC-99B5-51601D9456F0}"/>
              </a:ext>
            </a:extLst>
          </p:cNvPr>
          <p:cNvPicPr>
            <a:picLocks noChangeAspect="1"/>
          </p:cNvPicPr>
          <p:nvPr/>
        </p:nvPicPr>
        <p:blipFill>
          <a:blip r:embed="rId3"/>
          <a:stretch>
            <a:fillRect/>
          </a:stretch>
        </p:blipFill>
        <p:spPr>
          <a:xfrm>
            <a:off x="7974460" y="1431731"/>
            <a:ext cx="2709342" cy="2151506"/>
          </a:xfrm>
          <a:prstGeom prst="rect">
            <a:avLst/>
          </a:prstGeom>
        </p:spPr>
      </p:pic>
      <p:sp>
        <p:nvSpPr>
          <p:cNvPr id="13" name="Rectangle 12">
            <a:extLst>
              <a:ext uri="{FF2B5EF4-FFF2-40B4-BE49-F238E27FC236}">
                <a16:creationId xmlns:a16="http://schemas.microsoft.com/office/drawing/2014/main" id="{492300AE-0D1D-4CAF-BF9A-3883E4E96C67}"/>
              </a:ext>
            </a:extLst>
          </p:cNvPr>
          <p:cNvSpPr/>
          <p:nvPr/>
        </p:nvSpPr>
        <p:spPr>
          <a:xfrm>
            <a:off x="7934030" y="3689173"/>
            <a:ext cx="2790201" cy="267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0296616-4BFA-48A8-B2B2-1D6027D49221}"/>
              </a:ext>
            </a:extLst>
          </p:cNvPr>
          <p:cNvSpPr txBox="1"/>
          <p:nvPr/>
        </p:nvSpPr>
        <p:spPr>
          <a:xfrm>
            <a:off x="7705619" y="4140396"/>
            <a:ext cx="3929864" cy="369332"/>
          </a:xfrm>
          <a:prstGeom prst="rect">
            <a:avLst/>
          </a:prstGeom>
          <a:noFill/>
        </p:spPr>
        <p:txBody>
          <a:bodyPr wrap="square" rtlCol="0">
            <a:spAutoFit/>
          </a:bodyPr>
          <a:lstStyle/>
          <a:p>
            <a:pPr algn="ctr"/>
            <a:r>
              <a:rPr lang="en-GB" dirty="0"/>
              <a:t>Managemnt is concerned with delivery </a:t>
            </a:r>
          </a:p>
        </p:txBody>
      </p:sp>
      <p:pic>
        <p:nvPicPr>
          <p:cNvPr id="16" name="Picture 15">
            <a:extLst>
              <a:ext uri="{FF2B5EF4-FFF2-40B4-BE49-F238E27FC236}">
                <a16:creationId xmlns:a16="http://schemas.microsoft.com/office/drawing/2014/main" id="{170FF2D5-3162-47A1-95F3-3D42C610DA47}"/>
              </a:ext>
            </a:extLst>
          </p:cNvPr>
          <p:cNvPicPr>
            <a:picLocks noChangeAspect="1"/>
          </p:cNvPicPr>
          <p:nvPr/>
        </p:nvPicPr>
        <p:blipFill>
          <a:blip r:embed="rId4"/>
          <a:stretch>
            <a:fillRect/>
          </a:stretch>
        </p:blipFill>
        <p:spPr>
          <a:xfrm>
            <a:off x="4648031" y="3225996"/>
            <a:ext cx="3057587" cy="2851167"/>
          </a:xfrm>
          <a:prstGeom prst="rect">
            <a:avLst/>
          </a:prstGeom>
        </p:spPr>
      </p:pic>
      <p:sp>
        <p:nvSpPr>
          <p:cNvPr id="18" name="TextBox 17">
            <a:extLst>
              <a:ext uri="{FF2B5EF4-FFF2-40B4-BE49-F238E27FC236}">
                <a16:creationId xmlns:a16="http://schemas.microsoft.com/office/drawing/2014/main" id="{B6B6DE22-D38D-4691-894D-E6C92FDEC33B}"/>
              </a:ext>
            </a:extLst>
          </p:cNvPr>
          <p:cNvSpPr txBox="1"/>
          <p:nvPr/>
        </p:nvSpPr>
        <p:spPr>
          <a:xfrm>
            <a:off x="4121360" y="6077163"/>
            <a:ext cx="4299734" cy="369332"/>
          </a:xfrm>
          <a:prstGeom prst="rect">
            <a:avLst/>
          </a:prstGeom>
          <a:noFill/>
        </p:spPr>
        <p:txBody>
          <a:bodyPr wrap="square" rtlCol="0">
            <a:spAutoFit/>
          </a:bodyPr>
          <a:lstStyle/>
          <a:p>
            <a:pPr algn="ctr"/>
            <a:r>
              <a:rPr lang="en-GB" b="1" dirty="0"/>
              <a:t>Your job is to do both </a:t>
            </a:r>
          </a:p>
        </p:txBody>
      </p:sp>
      <p:pic>
        <p:nvPicPr>
          <p:cNvPr id="21" name="Picture 20" descr="RCNMandLForum.png">
            <a:extLst>
              <a:ext uri="{FF2B5EF4-FFF2-40B4-BE49-F238E27FC236}">
                <a16:creationId xmlns:a16="http://schemas.microsoft.com/office/drawing/2014/main" id="{BE39BA01-A922-487C-9C2F-FFD5B73A590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49867" y="259189"/>
            <a:ext cx="2980577" cy="88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7008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16886DCA-9333-4A9C-A238-316FBB1255EB}"/>
              </a:ext>
            </a:extLst>
          </p:cNvPr>
          <p:cNvSpPr>
            <a:spLocks noGrp="1"/>
          </p:cNvSpPr>
          <p:nvPr>
            <p:ph type="title"/>
          </p:nvPr>
        </p:nvSpPr>
        <p:spPr>
          <a:xfrm>
            <a:off x="794149" y="810705"/>
            <a:ext cx="8830070" cy="892175"/>
          </a:xfrm>
        </p:spPr>
        <p:txBody>
          <a:bodyPr rtlCol="0">
            <a:noAutofit/>
          </a:bodyPr>
          <a:lstStyle/>
          <a:p>
            <a:pPr algn="ctr" defTabSz="457207">
              <a:defRPr/>
            </a:pPr>
            <a:r>
              <a:rPr lang="en-GB" altLang="en-US" sz="3200" b="1" dirty="0">
                <a:latin typeface="Arial" panose="020B0604020202020204" pitchFamily="34" charset="0"/>
                <a:cs typeface="Arial" panose="020B0604020202020204" pitchFamily="34" charset="0"/>
              </a:rPr>
              <a:t>So how can we define leadership? </a:t>
            </a:r>
          </a:p>
        </p:txBody>
      </p:sp>
      <p:sp>
        <p:nvSpPr>
          <p:cNvPr id="9219" name="Content Placeholder 2">
            <a:extLst>
              <a:ext uri="{FF2B5EF4-FFF2-40B4-BE49-F238E27FC236}">
                <a16:creationId xmlns:a16="http://schemas.microsoft.com/office/drawing/2014/main" id="{85BC7921-9C58-48EF-A215-63AC372E9FDC}"/>
              </a:ext>
            </a:extLst>
          </p:cNvPr>
          <p:cNvSpPr>
            <a:spLocks noGrp="1" noChangeArrowheads="1"/>
          </p:cNvSpPr>
          <p:nvPr>
            <p:ph idx="1"/>
          </p:nvPr>
        </p:nvSpPr>
        <p:spPr>
          <a:xfrm>
            <a:off x="1234440" y="2179130"/>
            <a:ext cx="8884920" cy="4096410"/>
          </a:xfrm>
        </p:spPr>
        <p:txBody>
          <a:bodyPr>
            <a:normAutofit/>
          </a:bodyPr>
          <a:lstStyle/>
          <a:p>
            <a:r>
              <a:rPr lang="en-US" altLang="en-US" sz="1800" dirty="0">
                <a:latin typeface="Arial" panose="020B0604020202020204" pitchFamily="34" charset="0"/>
                <a:cs typeface="Arial" panose="020B0604020202020204" pitchFamily="34" charset="0"/>
              </a:rPr>
              <a:t>Leadership is about a person who wishes to </a:t>
            </a:r>
            <a:r>
              <a:rPr lang="en-US" altLang="en-US" sz="1800" b="1" dirty="0">
                <a:latin typeface="Arial" panose="020B0604020202020204" pitchFamily="34" charset="0"/>
                <a:cs typeface="Arial" panose="020B0604020202020204" pitchFamily="34" charset="0"/>
              </a:rPr>
              <a:t>influence</a:t>
            </a:r>
            <a:r>
              <a:rPr lang="en-US" altLang="en-US" sz="1800" dirty="0">
                <a:latin typeface="Arial" panose="020B0604020202020204" pitchFamily="34" charset="0"/>
                <a:cs typeface="Arial" panose="020B0604020202020204" pitchFamily="34" charset="0"/>
              </a:rPr>
              <a:t> another (Bolden 2017) – we </a:t>
            </a:r>
            <a:r>
              <a:rPr lang="en-US" altLang="en-US" sz="1800" b="1" dirty="0">
                <a:latin typeface="Arial" panose="020B0604020202020204" pitchFamily="34" charset="0"/>
                <a:cs typeface="Arial" panose="020B0604020202020204" pitchFamily="34" charset="0"/>
              </a:rPr>
              <a:t>assume for a good end</a:t>
            </a:r>
            <a:r>
              <a:rPr lang="en-US" altLang="en-US" sz="1800" dirty="0">
                <a:latin typeface="Arial" panose="020B0604020202020204" pitchFamily="34" charset="0"/>
                <a:cs typeface="Arial" panose="020B0604020202020204" pitchFamily="34" charset="0"/>
              </a:rPr>
              <a:t>; this involves change </a:t>
            </a:r>
          </a:p>
          <a:p>
            <a:r>
              <a:rPr lang="en-US" altLang="en-US" sz="1800" dirty="0">
                <a:latin typeface="Arial" panose="020B0604020202020204" pitchFamily="34" charset="0"/>
                <a:cs typeface="Arial" panose="020B0604020202020204" pitchFamily="34" charset="0"/>
              </a:rPr>
              <a:t>Leadership is </a:t>
            </a:r>
            <a:r>
              <a:rPr lang="en-US" altLang="en-US" sz="1800" b="1" dirty="0">
                <a:latin typeface="Arial" panose="020B0604020202020204" pitchFamily="34" charset="0"/>
                <a:cs typeface="Arial" panose="020B0604020202020204" pitchFamily="34" charset="0"/>
              </a:rPr>
              <a:t>a practice, it’s what happens in the everyday activities of doing your work </a:t>
            </a:r>
            <a:r>
              <a:rPr lang="en-US" altLang="en-US" sz="1800" dirty="0">
                <a:latin typeface="Arial" panose="020B0604020202020204" pitchFamily="34" charset="0"/>
                <a:cs typeface="Arial" panose="020B0604020202020204" pitchFamily="34" charset="0"/>
              </a:rPr>
              <a:t>– the evidence is drawn from  many different disciplines  (</a:t>
            </a:r>
            <a:r>
              <a:rPr lang="en-US" altLang="en-US" sz="1800" dirty="0" err="1">
                <a:latin typeface="Arial" panose="020B0604020202020204" pitchFamily="34" charset="0"/>
                <a:cs typeface="Arial" panose="020B0604020202020204" pitchFamily="34" charset="0"/>
              </a:rPr>
              <a:t>Iszatt</a:t>
            </a:r>
            <a:r>
              <a:rPr lang="en-US" altLang="en-US" sz="1800" dirty="0">
                <a:latin typeface="Arial" panose="020B0604020202020204" pitchFamily="34" charset="0"/>
                <a:cs typeface="Arial" panose="020B0604020202020204" pitchFamily="34" charset="0"/>
              </a:rPr>
              <a:t>- White 2020)</a:t>
            </a:r>
          </a:p>
          <a:p>
            <a:r>
              <a:rPr lang="en-US" altLang="en-US" sz="1800" dirty="0">
                <a:latin typeface="Arial" panose="020B0604020202020204" pitchFamily="34" charset="0"/>
                <a:cs typeface="Arial" panose="020B0604020202020204" pitchFamily="34" charset="0"/>
              </a:rPr>
              <a:t>Leadership is </a:t>
            </a:r>
            <a:r>
              <a:rPr lang="en-US" altLang="en-US" sz="1800" b="1" dirty="0">
                <a:latin typeface="Arial" panose="020B0604020202020204" pitchFamily="34" charset="0"/>
                <a:cs typeface="Arial" panose="020B0604020202020204" pitchFamily="34" charset="0"/>
              </a:rPr>
              <a:t>the consequence of an action</a:t>
            </a:r>
            <a:r>
              <a:rPr lang="en-US" altLang="en-US" sz="1800" dirty="0">
                <a:latin typeface="Arial" panose="020B0604020202020204" pitchFamily="34" charset="0"/>
                <a:cs typeface="Arial" panose="020B0604020202020204" pitchFamily="34" charset="0"/>
              </a:rPr>
              <a:t> (leading) being taken by a person (a leader)  (Grint 2010) </a:t>
            </a:r>
          </a:p>
          <a:p>
            <a:r>
              <a:rPr lang="en-US" altLang="en-US" sz="1800" dirty="0">
                <a:latin typeface="Arial" panose="020B0604020202020204" pitchFamily="34" charset="0"/>
                <a:cs typeface="Arial" panose="020B0604020202020204" pitchFamily="34" charset="0"/>
              </a:rPr>
              <a:t>Leadership is </a:t>
            </a:r>
            <a:r>
              <a:rPr lang="en-US" altLang="en-US" sz="1800" b="1" dirty="0">
                <a:latin typeface="Arial" panose="020B0604020202020204" pitchFamily="34" charset="0"/>
                <a:cs typeface="Arial" panose="020B0604020202020204" pitchFamily="34" charset="0"/>
              </a:rPr>
              <a:t>constructed between a leader and a follower</a:t>
            </a:r>
            <a:r>
              <a:rPr lang="en-US" altLang="en-US" sz="1800" dirty="0">
                <a:latin typeface="Arial" panose="020B0604020202020204" pitchFamily="34" charset="0"/>
                <a:cs typeface="Arial" panose="020B0604020202020204" pitchFamily="34" charset="0"/>
              </a:rPr>
              <a:t>, without a follower there can be no leadership. Followers share the same characteristics and preferences as leaders (Kean 2011)</a:t>
            </a:r>
          </a:p>
          <a:p>
            <a:r>
              <a:rPr lang="en-US" altLang="en-US" sz="1800" b="1" dirty="0">
                <a:latin typeface="Arial" panose="020B0604020202020204" pitchFamily="34" charset="0"/>
                <a:cs typeface="Arial" panose="020B0604020202020204" pitchFamily="34" charset="0"/>
              </a:rPr>
              <a:t>Followership is an underrated form of leadership</a:t>
            </a:r>
            <a:r>
              <a:rPr lang="en-US" altLang="en-US" sz="1800" dirty="0">
                <a:latin typeface="Arial" panose="020B0604020202020204" pitchFamily="34" charset="0"/>
                <a:cs typeface="Arial" panose="020B0604020202020204" pitchFamily="34" charset="0"/>
              </a:rPr>
              <a:t>;  we are all followers of someone in our professional lives. As followers our leadership voice is important because we endorse the leader's action, and our feedback helps leaders to make morally good decisions (Johnson 2015)  </a:t>
            </a:r>
          </a:p>
        </p:txBody>
      </p:sp>
      <p:sp>
        <p:nvSpPr>
          <p:cNvPr id="9220" name="TextBox 1">
            <a:extLst>
              <a:ext uri="{FF2B5EF4-FFF2-40B4-BE49-F238E27FC236}">
                <a16:creationId xmlns:a16="http://schemas.microsoft.com/office/drawing/2014/main" id="{7B101A5A-86B0-42F0-852C-303A048D5C04}"/>
              </a:ext>
            </a:extLst>
          </p:cNvPr>
          <p:cNvSpPr txBox="1">
            <a:spLocks noChangeArrowheads="1"/>
          </p:cNvSpPr>
          <p:nvPr/>
        </p:nvSpPr>
        <p:spPr bwMode="auto">
          <a:xfrm>
            <a:off x="9264650" y="0"/>
            <a:ext cx="719138"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endParaRPr lang="en-GB" altLang="en-US"/>
          </a:p>
        </p:txBody>
      </p:sp>
      <p:pic>
        <p:nvPicPr>
          <p:cNvPr id="6" name="Picture 5" descr="RCNMandLForum.png">
            <a:extLst>
              <a:ext uri="{FF2B5EF4-FFF2-40B4-BE49-F238E27FC236}">
                <a16:creationId xmlns:a16="http://schemas.microsoft.com/office/drawing/2014/main" id="{DC06999C-E32E-40CB-93DA-EDC0E538BC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4A6BC-883C-4BAF-B677-F3E50EFB7731}"/>
              </a:ext>
            </a:extLst>
          </p:cNvPr>
          <p:cNvSpPr>
            <a:spLocks noGrp="1"/>
          </p:cNvSpPr>
          <p:nvPr>
            <p:ph type="title"/>
          </p:nvPr>
        </p:nvSpPr>
        <p:spPr>
          <a:xfrm>
            <a:off x="578529" y="1696849"/>
            <a:ext cx="10770781" cy="790704"/>
          </a:xfrm>
        </p:spPr>
        <p:txBody>
          <a:bodyPr>
            <a:noAutofit/>
          </a:bodyPr>
          <a:lstStyle/>
          <a:p>
            <a:pPr algn="ct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Systems, the organisations, leaders, teams and individuals  - understand how they all fit together?</a:t>
            </a:r>
          </a:p>
        </p:txBody>
      </p:sp>
      <p:sp>
        <p:nvSpPr>
          <p:cNvPr id="3" name="Text Placeholder 2">
            <a:extLst>
              <a:ext uri="{FF2B5EF4-FFF2-40B4-BE49-F238E27FC236}">
                <a16:creationId xmlns:a16="http://schemas.microsoft.com/office/drawing/2014/main" id="{ADB61C3F-41B1-4124-AD69-FF7A4C8116B7}"/>
              </a:ext>
            </a:extLst>
          </p:cNvPr>
          <p:cNvSpPr>
            <a:spLocks noGrp="1"/>
          </p:cNvSpPr>
          <p:nvPr>
            <p:ph type="body" idx="1"/>
          </p:nvPr>
        </p:nvSpPr>
        <p:spPr>
          <a:xfrm>
            <a:off x="578529" y="2286000"/>
            <a:ext cx="9875407" cy="4247316"/>
          </a:xfrm>
        </p:spPr>
        <p:txBody>
          <a:bodyPr>
            <a:normAutofit fontScale="32500" lnSpcReduction="20000"/>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US" altLang="en-US" u="sng" dirty="0">
              <a:solidFill>
                <a:srgbClr val="1155CC"/>
              </a:solidFill>
              <a:latin typeface="Arial" panose="020B0604020202020204" pitchFamily="34" charset="0"/>
              <a:cs typeface="Arial" panose="020B0604020202020204" pitchFamily="34" charset="0"/>
            </a:endParaRPr>
          </a:p>
          <a:p>
            <a:endParaRPr lang="en-US" altLang="en-US" u="sng" dirty="0">
              <a:solidFill>
                <a:srgbClr val="1155CC"/>
              </a:solidFill>
              <a:latin typeface="Arial" panose="020B0604020202020204" pitchFamily="34" charset="0"/>
              <a:cs typeface="Arial" panose="020B0604020202020204" pitchFamily="34" charset="0"/>
            </a:endParaRPr>
          </a:p>
          <a:p>
            <a:endParaRPr lang="en-US" altLang="en-US" u="sng" dirty="0">
              <a:solidFill>
                <a:srgbClr val="1155CC"/>
              </a:solidFill>
              <a:latin typeface="Arial" panose="020B0604020202020204" pitchFamily="34" charset="0"/>
              <a:cs typeface="Arial" panose="020B0604020202020204" pitchFamily="34" charset="0"/>
            </a:endParaRPr>
          </a:p>
          <a:p>
            <a:endParaRPr lang="en-US" altLang="en-US" u="sng" dirty="0">
              <a:solidFill>
                <a:srgbClr val="1155CC"/>
              </a:solidFill>
              <a:latin typeface="Arial" panose="020B0604020202020204" pitchFamily="34" charset="0"/>
              <a:cs typeface="Arial" panose="020B0604020202020204" pitchFamily="34" charset="0"/>
            </a:endParaRPr>
          </a:p>
          <a:p>
            <a:endParaRPr lang="en-US" altLang="en-US" u="sng" dirty="0">
              <a:solidFill>
                <a:srgbClr val="1155CC"/>
              </a:solidFill>
              <a:latin typeface="Arial" panose="020B0604020202020204" pitchFamily="34" charset="0"/>
              <a:cs typeface="Arial" panose="020B0604020202020204" pitchFamily="34" charset="0"/>
            </a:endParaRPr>
          </a:p>
          <a:p>
            <a:endParaRPr lang="en-US" altLang="en-US" u="sng" dirty="0">
              <a:solidFill>
                <a:srgbClr val="1155CC"/>
              </a:solidFill>
              <a:latin typeface="Arial" panose="020B0604020202020204" pitchFamily="34" charset="0"/>
              <a:cs typeface="Arial" panose="020B0604020202020204" pitchFamily="34" charset="0"/>
            </a:endParaRPr>
          </a:p>
          <a:p>
            <a:r>
              <a:rPr lang="en-US" altLang="en-US" u="sng" dirty="0">
                <a:solidFill>
                  <a:srgbClr val="1155CC"/>
                </a:solidFill>
                <a:latin typeface="Arial" panose="020B0604020202020204" pitchFamily="34" charset="0"/>
                <a:cs typeface="Arial" panose="020B0604020202020204" pitchFamily="34" charset="0"/>
              </a:rPr>
              <a:t>https://www.kingsfund.org.uk/audio-video/how-does-nhs-in-england-work</a:t>
            </a:r>
            <a:r>
              <a:rPr lang="en-US" altLang="en-US" dirty="0">
                <a:solidFill>
                  <a:schemeClr val="tx1"/>
                </a:solidFill>
              </a:rPr>
              <a:t> </a:t>
            </a:r>
            <a:endParaRPr lang="en-US" altLang="en-US" u="sng" dirty="0">
              <a:solidFill>
                <a:srgbClr val="1155CC"/>
              </a:solidFill>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AFCC93F7-29B8-41D3-B2EB-18B391CA245E}"/>
              </a:ext>
            </a:extLst>
          </p:cNvPr>
          <p:cNvSpPr>
            <a:spLocks noChangeArrowheads="1"/>
          </p:cNvSpPr>
          <p:nvPr/>
        </p:nvSpPr>
        <p:spPr bwMode="auto">
          <a:xfrm>
            <a:off x="1524001"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br>
              <a:rPr lang="en-US" altLang="en-US" dirty="0"/>
            </a:br>
            <a:endParaRPr lang="en-US" altLang="en-US" dirty="0"/>
          </a:p>
        </p:txBody>
      </p:sp>
      <p:sp>
        <p:nvSpPr>
          <p:cNvPr id="5" name="Rectangle 2">
            <a:extLst>
              <a:ext uri="{FF2B5EF4-FFF2-40B4-BE49-F238E27FC236}">
                <a16:creationId xmlns:a16="http://schemas.microsoft.com/office/drawing/2014/main" id="{9090344D-F092-48E8-ABD3-47D633215E88}"/>
              </a:ext>
            </a:extLst>
          </p:cNvPr>
          <p:cNvSpPr>
            <a:spLocks noChangeArrowheads="1"/>
          </p:cNvSpPr>
          <p:nvPr/>
        </p:nvSpPr>
        <p:spPr bwMode="auto">
          <a:xfrm>
            <a:off x="1524001"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br>
              <a:rPr lang="en-US" altLang="en-US" dirty="0"/>
            </a:br>
            <a:endParaRPr lang="en-US" altLang="en-US" dirty="0"/>
          </a:p>
        </p:txBody>
      </p:sp>
      <p:pic>
        <p:nvPicPr>
          <p:cNvPr id="6" name="Picture 5">
            <a:extLst>
              <a:ext uri="{FF2B5EF4-FFF2-40B4-BE49-F238E27FC236}">
                <a16:creationId xmlns:a16="http://schemas.microsoft.com/office/drawing/2014/main" id="{C782685E-6A77-4820-A629-46149812C84D}"/>
              </a:ext>
            </a:extLst>
          </p:cNvPr>
          <p:cNvPicPr>
            <a:picLocks noChangeAspect="1"/>
          </p:cNvPicPr>
          <p:nvPr/>
        </p:nvPicPr>
        <p:blipFill>
          <a:blip r:embed="rId2"/>
          <a:stretch>
            <a:fillRect/>
          </a:stretch>
        </p:blipFill>
        <p:spPr>
          <a:xfrm>
            <a:off x="842690" y="2512538"/>
            <a:ext cx="6513263" cy="3726994"/>
          </a:xfrm>
          <a:prstGeom prst="rect">
            <a:avLst/>
          </a:prstGeom>
        </p:spPr>
      </p:pic>
      <p:sp>
        <p:nvSpPr>
          <p:cNvPr id="8" name="TextBox 7">
            <a:extLst>
              <a:ext uri="{FF2B5EF4-FFF2-40B4-BE49-F238E27FC236}">
                <a16:creationId xmlns:a16="http://schemas.microsoft.com/office/drawing/2014/main" id="{36BB2414-F47C-415A-90F4-A400F27A3297}"/>
              </a:ext>
            </a:extLst>
          </p:cNvPr>
          <p:cNvSpPr txBox="1"/>
          <p:nvPr/>
        </p:nvSpPr>
        <p:spPr>
          <a:xfrm>
            <a:off x="2915920" y="618468"/>
            <a:ext cx="6096000" cy="584775"/>
          </a:xfrm>
          <a:prstGeom prst="rect">
            <a:avLst/>
          </a:prstGeom>
          <a:noFill/>
        </p:spPr>
        <p:txBody>
          <a:bodyPr wrap="square">
            <a:spAutoFit/>
          </a:bodyPr>
          <a:lstStyle/>
          <a:p>
            <a:r>
              <a:rPr lang="en-GB" sz="3200" b="1" dirty="0">
                <a:latin typeface="Arial" panose="020B0604020202020204" pitchFamily="34" charset="0"/>
                <a:cs typeface="Arial" panose="020B0604020202020204" pitchFamily="34" charset="0"/>
              </a:rPr>
              <a:t>Understand the context </a:t>
            </a:r>
          </a:p>
        </p:txBody>
      </p:sp>
      <p:pic>
        <p:nvPicPr>
          <p:cNvPr id="9" name="Picture 8" descr="RCNMandLForum.png">
            <a:extLst>
              <a:ext uri="{FF2B5EF4-FFF2-40B4-BE49-F238E27FC236}">
                <a16:creationId xmlns:a16="http://schemas.microsoft.com/office/drawing/2014/main" id="{D25E43FF-45CB-45D1-90E1-39EC499F32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D3C5823-97E8-4568-A8CF-BF5DD63626FB}"/>
              </a:ext>
            </a:extLst>
          </p:cNvPr>
          <p:cNvSpPr txBox="1"/>
          <p:nvPr/>
        </p:nvSpPr>
        <p:spPr>
          <a:xfrm>
            <a:off x="7475621" y="2653872"/>
            <a:ext cx="4571379" cy="4247317"/>
          </a:xfrm>
          <a:prstGeom prst="rect">
            <a:avLst/>
          </a:prstGeom>
          <a:noFill/>
        </p:spPr>
        <p:txBody>
          <a:bodyPr wrap="square" rtlCol="0">
            <a:spAutoFit/>
          </a:bodyPr>
          <a:lstStyle/>
          <a:p>
            <a:r>
              <a:rPr lang="en-GB" b="1" dirty="0"/>
              <a:t>Politics </a:t>
            </a:r>
            <a:r>
              <a:rPr lang="en-GB" dirty="0"/>
              <a:t>– the distribution of scarce</a:t>
            </a:r>
          </a:p>
          <a:p>
            <a:r>
              <a:rPr lang="en-GB" dirty="0"/>
              <a:t> resources</a:t>
            </a:r>
          </a:p>
          <a:p>
            <a:endParaRPr lang="en-GB" b="1" dirty="0"/>
          </a:p>
          <a:p>
            <a:r>
              <a:rPr lang="en-GB" b="1" dirty="0"/>
              <a:t>Big P </a:t>
            </a:r>
            <a:r>
              <a:rPr lang="en-GB" dirty="0"/>
              <a:t>– the policies and major decisions made by Governments / systems  on how those resources will be distributed </a:t>
            </a:r>
          </a:p>
          <a:p>
            <a:endParaRPr lang="en-GB" b="1" dirty="0"/>
          </a:p>
          <a:p>
            <a:r>
              <a:rPr lang="en-GB" b="1" dirty="0"/>
              <a:t>Small p </a:t>
            </a:r>
            <a:r>
              <a:rPr lang="en-GB" dirty="0"/>
              <a:t>– the everyday decisions and choices we make that represent who we are, our identity, where we are from, what mattress to us, personal win’s and loses </a:t>
            </a:r>
          </a:p>
          <a:p>
            <a:endParaRPr lang="en-GB" dirty="0"/>
          </a:p>
          <a:p>
            <a:r>
              <a:rPr lang="en-GB" dirty="0"/>
              <a:t>Both involve </a:t>
            </a:r>
            <a:r>
              <a:rPr lang="en-GB" b="1" dirty="0"/>
              <a:t>power</a:t>
            </a:r>
            <a:r>
              <a:rPr lang="en-GB" dirty="0"/>
              <a:t>; health and social care and nursing are political; we deal in politics and power everyday</a:t>
            </a:r>
          </a:p>
        </p:txBody>
      </p:sp>
    </p:spTree>
    <p:extLst>
      <p:ext uri="{BB962C8B-B14F-4D97-AF65-F5344CB8AC3E}">
        <p14:creationId xmlns:p14="http://schemas.microsoft.com/office/powerpoint/2010/main" val="4203740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6ADAB-B896-4022-9EC9-CA5CE9139B6B}"/>
              </a:ext>
            </a:extLst>
          </p:cNvPr>
          <p:cNvSpPr>
            <a:spLocks noGrp="1"/>
          </p:cNvSpPr>
          <p:nvPr>
            <p:ph type="title"/>
          </p:nvPr>
        </p:nvSpPr>
        <p:spPr>
          <a:xfrm>
            <a:off x="176463" y="365125"/>
            <a:ext cx="11177337" cy="1325563"/>
          </a:xfrm>
        </p:spPr>
        <p:txBody>
          <a:bodyPr>
            <a:normAutofit/>
          </a:bodyPr>
          <a:lstStyle/>
          <a:p>
            <a:r>
              <a:rPr lang="en-GB" sz="3200" b="1" dirty="0">
                <a:latin typeface="Arial" panose="020B0604020202020204" pitchFamily="34" charset="0"/>
                <a:cs typeface="Arial" panose="020B0604020202020204" pitchFamily="34" charset="0"/>
              </a:rPr>
              <a:t>Why do we need leadership and </a:t>
            </a:r>
            <a:br>
              <a:rPr lang="en-GB" sz="3200" b="1" dirty="0">
                <a:latin typeface="Arial" panose="020B0604020202020204" pitchFamily="34" charset="0"/>
                <a:cs typeface="Arial" panose="020B0604020202020204" pitchFamily="34" charset="0"/>
              </a:rPr>
            </a:br>
            <a:r>
              <a:rPr lang="en-GB" sz="3200" b="1" dirty="0">
                <a:latin typeface="Arial" panose="020B0604020202020204" pitchFamily="34" charset="0"/>
                <a:cs typeface="Arial" panose="020B0604020202020204" pitchFamily="34" charset="0"/>
              </a:rPr>
              <a:t>what's the impact? </a:t>
            </a:r>
          </a:p>
        </p:txBody>
      </p:sp>
      <p:pic>
        <p:nvPicPr>
          <p:cNvPr id="5" name="Content Placeholder 4">
            <a:extLst>
              <a:ext uri="{FF2B5EF4-FFF2-40B4-BE49-F238E27FC236}">
                <a16:creationId xmlns:a16="http://schemas.microsoft.com/office/drawing/2014/main" id="{611D7CB8-F68C-4C64-ABB5-E2A1C3A1D5CC}"/>
              </a:ext>
            </a:extLst>
          </p:cNvPr>
          <p:cNvPicPr>
            <a:picLocks noGrp="1" noChangeAspect="1"/>
          </p:cNvPicPr>
          <p:nvPr>
            <p:ph sz="half" idx="1"/>
          </p:nvPr>
        </p:nvPicPr>
        <p:blipFill>
          <a:blip r:embed="rId2"/>
          <a:stretch>
            <a:fillRect/>
          </a:stretch>
        </p:blipFill>
        <p:spPr>
          <a:xfrm>
            <a:off x="321395" y="2436980"/>
            <a:ext cx="5698405" cy="3511606"/>
          </a:xfrm>
          <a:prstGeom prst="rect">
            <a:avLst/>
          </a:prstGeom>
        </p:spPr>
      </p:pic>
      <p:pic>
        <p:nvPicPr>
          <p:cNvPr id="6" name="Content Placeholder 5">
            <a:extLst>
              <a:ext uri="{FF2B5EF4-FFF2-40B4-BE49-F238E27FC236}">
                <a16:creationId xmlns:a16="http://schemas.microsoft.com/office/drawing/2014/main" id="{1E010B43-3FC6-485E-A236-0A856CBDC569}"/>
              </a:ext>
            </a:extLst>
          </p:cNvPr>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2" y="1982454"/>
            <a:ext cx="5536244" cy="4360279"/>
          </a:xfrm>
          <a:prstGeom prst="rect">
            <a:avLst/>
          </a:prstGeom>
          <a:noFill/>
          <a:ln>
            <a:noFill/>
          </a:ln>
        </p:spPr>
      </p:pic>
      <p:sp>
        <p:nvSpPr>
          <p:cNvPr id="7" name="TextBox 6">
            <a:extLst>
              <a:ext uri="{FF2B5EF4-FFF2-40B4-BE49-F238E27FC236}">
                <a16:creationId xmlns:a16="http://schemas.microsoft.com/office/drawing/2014/main" id="{1D3C8DA5-4207-4BB7-8A3A-38E6D071C71E}"/>
              </a:ext>
            </a:extLst>
          </p:cNvPr>
          <p:cNvSpPr txBox="1"/>
          <p:nvPr/>
        </p:nvSpPr>
        <p:spPr>
          <a:xfrm>
            <a:off x="1978954" y="6402764"/>
            <a:ext cx="10977979" cy="276999"/>
          </a:xfrm>
          <a:prstGeom prst="rect">
            <a:avLst/>
          </a:prstGeom>
          <a:noFill/>
        </p:spPr>
        <p:txBody>
          <a:bodyPr wrap="square" rtlCol="0">
            <a:spAutoFit/>
          </a:bodyPr>
          <a:lstStyle/>
          <a:p>
            <a:pPr lvl="6" algn="ctr"/>
            <a:r>
              <a:rPr lang="en-GB"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Job Satisfaction and Enjoyment Balance of Systems and Relationship Model (Tarrant, 2008)</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17FD421-1F19-4B24-B0F4-08FE3A2B0533}"/>
              </a:ext>
            </a:extLst>
          </p:cNvPr>
          <p:cNvSpPr txBox="1"/>
          <p:nvPr/>
        </p:nvSpPr>
        <p:spPr>
          <a:xfrm>
            <a:off x="838200" y="1797788"/>
            <a:ext cx="2514343" cy="369332"/>
          </a:xfrm>
          <a:prstGeom prst="rect">
            <a:avLst/>
          </a:prstGeom>
          <a:noFill/>
        </p:spPr>
        <p:txBody>
          <a:bodyPr wrap="none" rtlCol="0">
            <a:spAutoFit/>
          </a:bodyPr>
          <a:lstStyle/>
          <a:p>
            <a:r>
              <a:rPr lang="en-GB" b="1" dirty="0">
                <a:latin typeface="Arial" panose="020B0604020202020204" pitchFamily="34" charset="0"/>
                <a:cs typeface="Arial" panose="020B0604020202020204" pitchFamily="34" charset="0"/>
              </a:rPr>
              <a:t>To protect the public </a:t>
            </a:r>
          </a:p>
        </p:txBody>
      </p:sp>
      <p:sp>
        <p:nvSpPr>
          <p:cNvPr id="9" name="TextBox 8">
            <a:extLst>
              <a:ext uri="{FF2B5EF4-FFF2-40B4-BE49-F238E27FC236}">
                <a16:creationId xmlns:a16="http://schemas.microsoft.com/office/drawing/2014/main" id="{19E0BE3E-D7D3-4919-A996-AAB3FF1A43D0}"/>
              </a:ext>
            </a:extLst>
          </p:cNvPr>
          <p:cNvSpPr txBox="1"/>
          <p:nvPr/>
        </p:nvSpPr>
        <p:spPr>
          <a:xfrm>
            <a:off x="7004482" y="1673501"/>
            <a:ext cx="3713137"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To keep the joy of nursing </a:t>
            </a:r>
          </a:p>
        </p:txBody>
      </p:sp>
      <p:sp>
        <p:nvSpPr>
          <p:cNvPr id="10" name="TextBox 9">
            <a:extLst>
              <a:ext uri="{FF2B5EF4-FFF2-40B4-BE49-F238E27FC236}">
                <a16:creationId xmlns:a16="http://schemas.microsoft.com/office/drawing/2014/main" id="{C467E63B-C446-434C-B663-6E06EEDEC6C3}"/>
              </a:ext>
            </a:extLst>
          </p:cNvPr>
          <p:cNvSpPr txBox="1"/>
          <p:nvPr/>
        </p:nvSpPr>
        <p:spPr>
          <a:xfrm>
            <a:off x="2407247" y="5940623"/>
            <a:ext cx="1526700" cy="369332"/>
          </a:xfrm>
          <a:prstGeom prst="rect">
            <a:avLst/>
          </a:prstGeom>
          <a:noFill/>
        </p:spPr>
        <p:txBody>
          <a:bodyPr wrap="none" rtlCol="0">
            <a:spAutoFit/>
          </a:bodyPr>
          <a:lstStyle/>
          <a:p>
            <a:r>
              <a:rPr lang="en-GB" dirty="0"/>
              <a:t>Bassett (2020)</a:t>
            </a:r>
          </a:p>
        </p:txBody>
      </p:sp>
      <p:pic>
        <p:nvPicPr>
          <p:cNvPr id="11" name="Picture 10" descr="RCNMandLForum.png">
            <a:extLst>
              <a:ext uri="{FF2B5EF4-FFF2-40B4-BE49-F238E27FC236}">
                <a16:creationId xmlns:a16="http://schemas.microsoft.com/office/drawing/2014/main" id="{3F4FC464-1DE8-48A0-8961-A8B89E24252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429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C0F7F-141A-43BE-9096-44D9C6F1F031}"/>
              </a:ext>
            </a:extLst>
          </p:cNvPr>
          <p:cNvSpPr>
            <a:spLocks noGrp="1"/>
          </p:cNvSpPr>
          <p:nvPr>
            <p:ph type="title"/>
          </p:nvPr>
        </p:nvSpPr>
        <p:spPr/>
        <p:txBody>
          <a:bodyPr>
            <a:normAutofit/>
          </a:bodyPr>
          <a:lstStyle/>
          <a:p>
            <a:r>
              <a:rPr lang="en-GB" sz="3200" b="1" dirty="0">
                <a:latin typeface="Arial" panose="020B0604020202020204" pitchFamily="34" charset="0"/>
                <a:cs typeface="Arial" panose="020B0604020202020204" pitchFamily="34" charset="0"/>
              </a:rPr>
              <a:t>Some more things we need to know… </a:t>
            </a:r>
          </a:p>
        </p:txBody>
      </p:sp>
      <p:sp>
        <p:nvSpPr>
          <p:cNvPr id="3" name="Content Placeholder 2">
            <a:extLst>
              <a:ext uri="{FF2B5EF4-FFF2-40B4-BE49-F238E27FC236}">
                <a16:creationId xmlns:a16="http://schemas.microsoft.com/office/drawing/2014/main" id="{81C016ED-C2CD-4318-A937-61DD4C26E84D}"/>
              </a:ext>
            </a:extLst>
          </p:cNvPr>
          <p:cNvSpPr>
            <a:spLocks noGrp="1"/>
          </p:cNvSpPr>
          <p:nvPr>
            <p:ph sz="half" idx="1"/>
          </p:nvPr>
        </p:nvSpPr>
        <p:spPr/>
        <p:txBody>
          <a:bodyPr>
            <a:noAutofit/>
          </a:bodyPr>
          <a:lstStyle/>
          <a:p>
            <a:pPr marL="0" indent="0">
              <a:spcAft>
                <a:spcPts val="600"/>
              </a:spcAft>
              <a:buNone/>
            </a:pPr>
            <a:r>
              <a:rPr lang="en-US" sz="1800" b="1" dirty="0">
                <a:latin typeface="Arial" panose="020B0604020202020204" pitchFamily="34" charset="0"/>
                <a:cs typeface="Arial" panose="020B0604020202020204" pitchFamily="34" charset="0"/>
              </a:rPr>
              <a:t>This is a story about 4 people named Everybody, Somebody, Anybody and Nobody – why we needs and leaders </a:t>
            </a:r>
          </a:p>
          <a:p>
            <a:pPr>
              <a:spcAft>
                <a:spcPts val="600"/>
              </a:spcAft>
            </a:pPr>
            <a:r>
              <a:rPr lang="en-US" sz="1800" dirty="0">
                <a:latin typeface="Arial" panose="020B0604020202020204" pitchFamily="34" charset="0"/>
                <a:cs typeface="Arial" panose="020B0604020202020204" pitchFamily="34" charset="0"/>
              </a:rPr>
              <a:t>There was an important job to be done an Everybody was asked to do it. </a:t>
            </a:r>
          </a:p>
          <a:p>
            <a:pPr>
              <a:spcAft>
                <a:spcPts val="600"/>
              </a:spcAft>
            </a:pPr>
            <a:r>
              <a:rPr lang="en-US" sz="1800" dirty="0">
                <a:latin typeface="Arial" panose="020B0604020202020204" pitchFamily="34" charset="0"/>
                <a:cs typeface="Arial" panose="020B0604020202020204" pitchFamily="34" charset="0"/>
              </a:rPr>
              <a:t>Everybody was sure Somebody would do it. Anybody could have done it but Nobody did it. Somebody got angry about that because it was Everybody's job. </a:t>
            </a:r>
          </a:p>
          <a:p>
            <a:pPr>
              <a:spcAft>
                <a:spcPts val="600"/>
              </a:spcAft>
            </a:pPr>
            <a:r>
              <a:rPr lang="en-US" sz="1800" dirty="0">
                <a:latin typeface="Arial" panose="020B0604020202020204" pitchFamily="34" charset="0"/>
                <a:cs typeface="Arial" panose="020B0604020202020204" pitchFamily="34" charset="0"/>
              </a:rPr>
              <a:t>Everybody thought Anybody could do it, but Nobody realized that Everybody wouldn't do it. </a:t>
            </a:r>
          </a:p>
          <a:p>
            <a:pPr>
              <a:spcAft>
                <a:spcPts val="600"/>
              </a:spcAft>
            </a:pPr>
            <a:r>
              <a:rPr lang="en-US" sz="1800" dirty="0">
                <a:latin typeface="Arial" panose="020B0604020202020204" pitchFamily="34" charset="0"/>
                <a:cs typeface="Arial" panose="020B0604020202020204" pitchFamily="34" charset="0"/>
              </a:rPr>
              <a:t>It ends up that Everybody blames Somebody when Nobody did what Anybody could have done.</a:t>
            </a:r>
          </a:p>
          <a:p>
            <a:endParaRPr lang="en-GB" dirty="0"/>
          </a:p>
        </p:txBody>
      </p:sp>
      <p:pic>
        <p:nvPicPr>
          <p:cNvPr id="7" name="Content Placeholder 6">
            <a:extLst>
              <a:ext uri="{FF2B5EF4-FFF2-40B4-BE49-F238E27FC236}">
                <a16:creationId xmlns:a16="http://schemas.microsoft.com/office/drawing/2014/main" id="{0DC6181F-3012-4CA4-B190-92A363254F64}"/>
              </a:ext>
            </a:extLst>
          </p:cNvPr>
          <p:cNvPicPr>
            <a:picLocks noGrp="1" noChangeAspect="1"/>
          </p:cNvPicPr>
          <p:nvPr>
            <p:ph sz="half" idx="2"/>
          </p:nvPr>
        </p:nvPicPr>
        <p:blipFill>
          <a:blip r:embed="rId2"/>
          <a:stretch>
            <a:fillRect/>
          </a:stretch>
        </p:blipFill>
        <p:spPr>
          <a:xfrm>
            <a:off x="5897880" y="2154158"/>
            <a:ext cx="6294120" cy="3237313"/>
          </a:xfrm>
          <a:prstGeom prst="rect">
            <a:avLst/>
          </a:prstGeom>
        </p:spPr>
      </p:pic>
      <p:sp>
        <p:nvSpPr>
          <p:cNvPr id="8" name="TextBox 7">
            <a:extLst>
              <a:ext uri="{FF2B5EF4-FFF2-40B4-BE49-F238E27FC236}">
                <a16:creationId xmlns:a16="http://schemas.microsoft.com/office/drawing/2014/main" id="{021BF4AA-B0EF-4186-8EBF-407E977644B6}"/>
              </a:ext>
            </a:extLst>
          </p:cNvPr>
          <p:cNvSpPr txBox="1"/>
          <p:nvPr/>
        </p:nvSpPr>
        <p:spPr>
          <a:xfrm>
            <a:off x="6096001" y="5534372"/>
            <a:ext cx="5962340" cy="646331"/>
          </a:xfrm>
          <a:prstGeom prst="rect">
            <a:avLst/>
          </a:prstGeom>
          <a:noFill/>
        </p:spPr>
        <p:txBody>
          <a:bodyPr wrap="square" rtlCol="0">
            <a:spAutoFit/>
          </a:bodyPr>
          <a:lstStyle/>
          <a:p>
            <a:r>
              <a:rPr lang="en-GB" sz="1800" dirty="0"/>
              <a:t>Mowbray's leadership responsibility for “Mental Wel</a:t>
            </a:r>
            <a:r>
              <a:rPr lang="en-GB" dirty="0"/>
              <a:t>l-b</a:t>
            </a:r>
            <a:r>
              <a:rPr lang="en-GB" sz="1800" dirty="0"/>
              <a:t>eing”  and personal resilience. </a:t>
            </a:r>
            <a:r>
              <a:rPr lang="en-GB" dirty="0"/>
              <a:t>ref</a:t>
            </a:r>
          </a:p>
        </p:txBody>
      </p:sp>
      <p:pic>
        <p:nvPicPr>
          <p:cNvPr id="6" name="Picture 5" descr="RCNMandLForum.png">
            <a:extLst>
              <a:ext uri="{FF2B5EF4-FFF2-40B4-BE49-F238E27FC236}">
                <a16:creationId xmlns:a16="http://schemas.microsoft.com/office/drawing/2014/main" id="{F5CD816F-6945-43BE-94A3-D1A6B99278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D159EFC-E1D8-4C33-9D16-7D85E6756019}"/>
              </a:ext>
            </a:extLst>
          </p:cNvPr>
          <p:cNvSpPr txBox="1"/>
          <p:nvPr/>
        </p:nvSpPr>
        <p:spPr>
          <a:xfrm>
            <a:off x="6172202" y="1737757"/>
            <a:ext cx="5886139" cy="369332"/>
          </a:xfrm>
          <a:prstGeom prst="rect">
            <a:avLst/>
          </a:prstGeom>
          <a:noFill/>
        </p:spPr>
        <p:txBody>
          <a:bodyPr wrap="square" rtlCol="0">
            <a:spAutoFit/>
          </a:bodyPr>
          <a:lstStyle/>
          <a:p>
            <a:r>
              <a:rPr lang="en-GB" b="1" dirty="0"/>
              <a:t>Primary threat to others well being could be your leadership </a:t>
            </a:r>
          </a:p>
        </p:txBody>
      </p:sp>
    </p:spTree>
    <p:extLst>
      <p:ext uri="{BB962C8B-B14F-4D97-AF65-F5344CB8AC3E}">
        <p14:creationId xmlns:p14="http://schemas.microsoft.com/office/powerpoint/2010/main" val="2286072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15E765-F14B-425C-8504-D57D1B8EAC32}"/>
              </a:ext>
            </a:extLst>
          </p:cNvPr>
          <p:cNvSpPr>
            <a:spLocks noGrp="1"/>
          </p:cNvSpPr>
          <p:nvPr>
            <p:ph type="body" sz="quarter" idx="11"/>
          </p:nvPr>
        </p:nvSpPr>
        <p:spPr/>
        <p:txBody>
          <a:bodyPr vert="horz" wrap="square" lIns="68580" tIns="34290" rIns="68580" bIns="34290" numCol="1" rtlCol="0" anchor="t" anchorCtr="0" compatLnSpc="1">
            <a:prstTxWarp prst="textNoShape">
              <a:avLst/>
            </a:prstTxWarp>
            <a:normAutofit/>
          </a:bodyPr>
          <a:lstStyle/>
          <a:p>
            <a:r>
              <a:rPr lang="en-GB" sz="3200" dirty="0">
                <a:solidFill>
                  <a:schemeClr val="tx1"/>
                </a:solidFill>
                <a:latin typeface="Arial" panose="020B0604020202020204" pitchFamily="34" charset="0"/>
                <a:ea typeface="Verdana"/>
                <a:cs typeface="Arial" panose="020B0604020202020204" pitchFamily="34" charset="0"/>
              </a:rPr>
              <a:t>Teamworking – </a:t>
            </a:r>
          </a:p>
          <a:p>
            <a:r>
              <a:rPr lang="en-GB" sz="3200" dirty="0">
                <a:solidFill>
                  <a:schemeClr val="tx1"/>
                </a:solidFill>
                <a:latin typeface="Arial" panose="020B0604020202020204" pitchFamily="34" charset="0"/>
                <a:ea typeface="Verdana"/>
                <a:cs typeface="Arial" panose="020B0604020202020204" pitchFamily="34" charset="0"/>
              </a:rPr>
              <a:t>The foundations are essential </a:t>
            </a:r>
          </a:p>
        </p:txBody>
      </p:sp>
      <p:pic>
        <p:nvPicPr>
          <p:cNvPr id="9" name="Picture Placeholder 8" descr="The Lencioni Model of Team Effectiveness">
            <a:extLst>
              <a:ext uri="{FF2B5EF4-FFF2-40B4-BE49-F238E27FC236}">
                <a16:creationId xmlns:a16="http://schemas.microsoft.com/office/drawing/2014/main" id="{49B9EE56-FF5F-4685-97B1-F7717BDA52D4}"/>
              </a:ext>
            </a:extLst>
          </p:cNvPr>
          <p:cNvPicPr>
            <a:picLocks noGrp="1"/>
          </p:cNvPicPr>
          <p:nvPr>
            <p:ph type="pic" sz="quarter" idx="10"/>
          </p:nvPr>
        </p:nvPicPr>
        <p:blipFill>
          <a:blip r:embed="rId4">
            <a:extLst>
              <a:ext uri="{28A0092B-C50C-407E-A947-70E740481C1C}">
                <a14:useLocalDpi xmlns:a14="http://schemas.microsoft.com/office/drawing/2010/main" val="0"/>
              </a:ext>
            </a:extLst>
          </a:blip>
          <a:srcRect l="1111" r="1111"/>
          <a:stretch>
            <a:fillRect/>
          </a:stretch>
        </p:blipFill>
        <p:spPr bwMode="auto">
          <a:xfrm>
            <a:off x="3544147" y="2396971"/>
            <a:ext cx="3549111" cy="3455482"/>
          </a:xfrm>
          <a:prstGeom prst="rect">
            <a:avLst/>
          </a:prstGeom>
          <a:noFill/>
          <a:ln>
            <a:noFill/>
          </a:ln>
        </p:spPr>
      </p:pic>
      <p:sp>
        <p:nvSpPr>
          <p:cNvPr id="5" name="TextBox 4">
            <a:extLst>
              <a:ext uri="{FF2B5EF4-FFF2-40B4-BE49-F238E27FC236}">
                <a16:creationId xmlns:a16="http://schemas.microsoft.com/office/drawing/2014/main" id="{56A8F920-A9CD-4DAF-AB24-CB93C355D0D9}"/>
              </a:ext>
            </a:extLst>
          </p:cNvPr>
          <p:cNvSpPr txBox="1"/>
          <p:nvPr/>
        </p:nvSpPr>
        <p:spPr>
          <a:xfrm>
            <a:off x="6699396" y="2966483"/>
            <a:ext cx="5178925" cy="461665"/>
          </a:xfrm>
          <a:prstGeom prst="rect">
            <a:avLst/>
          </a:prstGeom>
          <a:noFill/>
        </p:spPr>
        <p:txBody>
          <a:bodyPr wrap="square" rtlCol="0">
            <a:spAutoFit/>
          </a:bodyPr>
          <a:lstStyle/>
          <a:p>
            <a:pPr algn="ctr"/>
            <a:endParaRPr lang="en-GB" sz="1200" b="1" dirty="0"/>
          </a:p>
          <a:p>
            <a:pPr algn="ctr"/>
            <a:r>
              <a:rPr lang="en-GB" sz="1200" b="1" dirty="0"/>
              <a:t>The Lencioni Effective Team Working Model ( 2005)</a:t>
            </a:r>
          </a:p>
        </p:txBody>
      </p:sp>
      <p:sp>
        <p:nvSpPr>
          <p:cNvPr id="10" name="TextBox 9">
            <a:extLst>
              <a:ext uri="{FF2B5EF4-FFF2-40B4-BE49-F238E27FC236}">
                <a16:creationId xmlns:a16="http://schemas.microsoft.com/office/drawing/2014/main" id="{28BC76F4-42CD-4BF0-87FF-C33174082938}"/>
              </a:ext>
            </a:extLst>
          </p:cNvPr>
          <p:cNvSpPr txBox="1"/>
          <p:nvPr/>
        </p:nvSpPr>
        <p:spPr>
          <a:xfrm>
            <a:off x="6516210" y="1576999"/>
            <a:ext cx="5477315" cy="1384995"/>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Traditional team </a:t>
            </a:r>
            <a:r>
              <a:rPr lang="en-GB" dirty="0">
                <a:latin typeface="Arial" panose="020B0604020202020204" pitchFamily="34" charset="0"/>
                <a:cs typeface="Arial" panose="020B0604020202020204" pitchFamily="34" charset="0"/>
              </a:rPr>
              <a:t>- A team task, clear boundaries, clearly specific authority to manage work processes and </a:t>
            </a:r>
            <a:r>
              <a:rPr lang="en-GB" b="1" i="1" dirty="0">
                <a:latin typeface="Arial" panose="020B0604020202020204" pitchFamily="34" charset="0"/>
                <a:cs typeface="Arial" panose="020B0604020202020204" pitchFamily="34" charset="0"/>
              </a:rPr>
              <a:t>membership stability over a reasonable period of time. </a:t>
            </a:r>
          </a:p>
          <a:p>
            <a:pPr algn="r"/>
            <a:r>
              <a:rPr lang="en-GB" sz="1200" dirty="0">
                <a:latin typeface="Arial" panose="020B0604020202020204" pitchFamily="34" charset="0"/>
                <a:cs typeface="Arial" panose="020B0604020202020204" pitchFamily="34" charset="0"/>
              </a:rPr>
              <a:t>Hackman 2002 cited in Dawes and </a:t>
            </a:r>
            <a:r>
              <a:rPr lang="en-GB" sz="1200" dirty="0" err="1">
                <a:latin typeface="Arial" panose="020B0604020202020204" pitchFamily="34" charset="0"/>
                <a:cs typeface="Arial" panose="020B0604020202020204" pitchFamily="34" charset="0"/>
              </a:rPr>
              <a:t>Hanscombe</a:t>
            </a:r>
            <a:r>
              <a:rPr lang="en-GB" sz="1200" dirty="0">
                <a:latin typeface="Arial" panose="020B0604020202020204" pitchFamily="34" charset="0"/>
                <a:cs typeface="Arial" panose="020B0604020202020204" pitchFamily="34" charset="0"/>
              </a:rPr>
              <a:t> 2005 p.10</a:t>
            </a:r>
          </a:p>
        </p:txBody>
      </p:sp>
      <p:sp>
        <p:nvSpPr>
          <p:cNvPr id="8" name="Text Placeholder 7">
            <a:extLst>
              <a:ext uri="{FF2B5EF4-FFF2-40B4-BE49-F238E27FC236}">
                <a16:creationId xmlns:a16="http://schemas.microsoft.com/office/drawing/2014/main" id="{709A8BFC-E10A-47E5-BE31-07CDE41B5AD9}"/>
              </a:ext>
            </a:extLst>
          </p:cNvPr>
          <p:cNvSpPr>
            <a:spLocks noGrp="1"/>
          </p:cNvSpPr>
          <p:nvPr>
            <p:ph type="body" sz="quarter" idx="12"/>
          </p:nvPr>
        </p:nvSpPr>
        <p:spPr>
          <a:xfrm>
            <a:off x="454027" y="1463676"/>
            <a:ext cx="5641975" cy="4852987"/>
          </a:xfrm>
        </p:spPr>
        <p:txBody>
          <a:bodyPr>
            <a:normAutofit/>
          </a:bodyPr>
          <a:lstStyle/>
          <a:p>
            <a:r>
              <a:rPr lang="en-GB" sz="1800" dirty="0">
                <a:solidFill>
                  <a:schemeClr val="tx1"/>
                </a:solidFill>
                <a:latin typeface="Arial" panose="020B0604020202020204" pitchFamily="34" charset="0"/>
                <a:cs typeface="Arial" panose="020B0604020202020204" pitchFamily="34" charset="0"/>
              </a:rPr>
              <a:t>Equality, Diversity and Inclusion - Learn how to be a good ally</a:t>
            </a:r>
          </a:p>
          <a:p>
            <a:r>
              <a:rPr lang="en-GB" sz="1800" dirty="0">
                <a:solidFill>
                  <a:schemeClr val="tx1"/>
                </a:solidFill>
                <a:latin typeface="Arial" panose="020B0604020202020204" pitchFamily="34" charset="0"/>
                <a:cs typeface="Arial" panose="020B0604020202020204" pitchFamily="34" charset="0"/>
              </a:rPr>
              <a:t> </a:t>
            </a:r>
            <a:r>
              <a:rPr lang="en-GB" sz="1050" dirty="0">
                <a:solidFill>
                  <a:schemeClr val="tx1"/>
                </a:solidFill>
                <a:latin typeface="Arial" panose="020B0604020202020204" pitchFamily="34" charset="0"/>
                <a:cs typeface="Arial" panose="020B0604020202020204" pitchFamily="34" charset="0"/>
              </a:rPr>
              <a:t>https://www.bbc.co.uk/programmes/articles/GxjYmfnH6hbMMy26Z2yTth/how-to-be-a-good-ally</a:t>
            </a:r>
          </a:p>
        </p:txBody>
      </p:sp>
      <p:pic>
        <p:nvPicPr>
          <p:cNvPr id="11" name="Picture 10">
            <a:extLst>
              <a:ext uri="{FF2B5EF4-FFF2-40B4-BE49-F238E27FC236}">
                <a16:creationId xmlns:a16="http://schemas.microsoft.com/office/drawing/2014/main" id="{D47F4EF3-EFAA-4BEC-B41F-55F775EAF3F0}"/>
              </a:ext>
            </a:extLst>
          </p:cNvPr>
          <p:cNvPicPr>
            <a:picLocks noChangeAspect="1"/>
          </p:cNvPicPr>
          <p:nvPr/>
        </p:nvPicPr>
        <p:blipFill>
          <a:blip r:embed="rId5"/>
          <a:stretch>
            <a:fillRect/>
          </a:stretch>
        </p:blipFill>
        <p:spPr>
          <a:xfrm>
            <a:off x="454027" y="2553329"/>
            <a:ext cx="2702049" cy="3170658"/>
          </a:xfrm>
          <a:prstGeom prst="rect">
            <a:avLst/>
          </a:prstGeom>
        </p:spPr>
      </p:pic>
      <p:sp>
        <p:nvSpPr>
          <p:cNvPr id="4" name="TextBox 3">
            <a:extLst>
              <a:ext uri="{FF2B5EF4-FFF2-40B4-BE49-F238E27FC236}">
                <a16:creationId xmlns:a16="http://schemas.microsoft.com/office/drawing/2014/main" id="{CBDC1E72-7E37-4400-B473-820425069F13}"/>
              </a:ext>
            </a:extLst>
          </p:cNvPr>
          <p:cNvSpPr txBox="1"/>
          <p:nvPr/>
        </p:nvSpPr>
        <p:spPr>
          <a:xfrm>
            <a:off x="312821" y="5905473"/>
            <a:ext cx="4018547" cy="738664"/>
          </a:xfrm>
          <a:prstGeom prst="rect">
            <a:avLst/>
          </a:prstGeom>
          <a:noFill/>
        </p:spPr>
        <p:txBody>
          <a:bodyPr wrap="square" rtlCol="0">
            <a:spAutoFit/>
          </a:bodyPr>
          <a:lstStyle/>
          <a:p>
            <a:r>
              <a:rPr lang="en-GB" sz="1400" dirty="0"/>
              <a:t>https://uwe-repository.worktribe.com/output/852067/inclusion-the-dna-of-leadership-and-change</a:t>
            </a:r>
          </a:p>
        </p:txBody>
      </p:sp>
      <p:pic>
        <p:nvPicPr>
          <p:cNvPr id="7" name="Online Media 6" title="Five Dysfunctions of a Team by Patrick Lencioni">
            <a:hlinkClick r:id="" action="ppaction://media"/>
            <a:extLst>
              <a:ext uri="{FF2B5EF4-FFF2-40B4-BE49-F238E27FC236}">
                <a16:creationId xmlns:a16="http://schemas.microsoft.com/office/drawing/2014/main" id="{32BDA18F-590C-405D-B3DC-ABC5823B8D3F}"/>
              </a:ext>
            </a:extLst>
          </p:cNvPr>
          <p:cNvPicPr>
            <a:picLocks noRot="1" noChangeAspect="1"/>
          </p:cNvPicPr>
          <p:nvPr>
            <a:videoFile r:link="rId1"/>
          </p:nvPr>
        </p:nvPicPr>
        <p:blipFill>
          <a:blip r:embed="rId6"/>
          <a:stretch>
            <a:fillRect/>
          </a:stretch>
        </p:blipFill>
        <p:spPr>
          <a:xfrm>
            <a:off x="7604711" y="3520412"/>
            <a:ext cx="4143219" cy="2693957"/>
          </a:xfrm>
          <a:prstGeom prst="rect">
            <a:avLst/>
          </a:prstGeom>
        </p:spPr>
      </p:pic>
    </p:spTree>
    <p:extLst>
      <p:ext uri="{BB962C8B-B14F-4D97-AF65-F5344CB8AC3E}">
        <p14:creationId xmlns:p14="http://schemas.microsoft.com/office/powerpoint/2010/main" val="243549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Cxct4CR-To"/>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09711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FD52BF-664F-6573-106C-40112455DCC5}"/>
              </a:ext>
            </a:extLst>
          </p:cNvPr>
          <p:cNvPicPr>
            <a:picLocks noChangeAspect="1"/>
          </p:cNvPicPr>
          <p:nvPr/>
        </p:nvPicPr>
        <p:blipFill>
          <a:blip r:embed="rId2"/>
          <a:stretch>
            <a:fillRect/>
          </a:stretch>
        </p:blipFill>
        <p:spPr>
          <a:xfrm>
            <a:off x="945925" y="1452071"/>
            <a:ext cx="3521742" cy="3953858"/>
          </a:xfrm>
          <a:prstGeom prst="rect">
            <a:avLst/>
          </a:prstGeom>
        </p:spPr>
      </p:pic>
      <p:sp>
        <p:nvSpPr>
          <p:cNvPr id="3" name="TextBox 2">
            <a:extLst>
              <a:ext uri="{FF2B5EF4-FFF2-40B4-BE49-F238E27FC236}">
                <a16:creationId xmlns:a16="http://schemas.microsoft.com/office/drawing/2014/main" id="{0D84FB3C-A92D-7263-1496-3B3114F2A0B2}"/>
              </a:ext>
            </a:extLst>
          </p:cNvPr>
          <p:cNvSpPr txBox="1"/>
          <p:nvPr/>
        </p:nvSpPr>
        <p:spPr>
          <a:xfrm>
            <a:off x="5226341" y="2558642"/>
            <a:ext cx="4362276" cy="1477328"/>
          </a:xfrm>
          <a:prstGeom prst="rect">
            <a:avLst/>
          </a:prstGeom>
          <a:noFill/>
          <a:ln>
            <a:solidFill>
              <a:schemeClr val="tx2">
                <a:lumMod val="50000"/>
              </a:schemeClr>
            </a:solidFill>
          </a:ln>
        </p:spPr>
        <p:txBody>
          <a:bodyPr wrap="square" rtlCol="0">
            <a:spAutoFit/>
          </a:bodyPr>
          <a:lstStyle/>
          <a:p>
            <a:r>
              <a:rPr lang="en-GB" b="1" dirty="0"/>
              <a:t>Reflection Point</a:t>
            </a:r>
          </a:p>
          <a:p>
            <a:r>
              <a:rPr lang="en-GB" b="1" dirty="0"/>
              <a:t>? </a:t>
            </a:r>
            <a:r>
              <a:rPr lang="en-GB" dirty="0"/>
              <a:t>What are your thoughts about the Lencioni framework</a:t>
            </a:r>
          </a:p>
          <a:p>
            <a:r>
              <a:rPr lang="en-GB" b="1" dirty="0"/>
              <a:t>?</a:t>
            </a:r>
            <a:r>
              <a:rPr lang="en-GB" dirty="0"/>
              <a:t> How might it be useful to you</a:t>
            </a:r>
          </a:p>
          <a:p>
            <a:r>
              <a:rPr lang="en-GB" b="1" dirty="0"/>
              <a:t>?</a:t>
            </a:r>
            <a:r>
              <a:rPr lang="en-GB" dirty="0"/>
              <a:t> What action will now take</a:t>
            </a:r>
          </a:p>
        </p:txBody>
      </p:sp>
    </p:spTree>
    <p:extLst>
      <p:ext uri="{BB962C8B-B14F-4D97-AF65-F5344CB8AC3E}">
        <p14:creationId xmlns:p14="http://schemas.microsoft.com/office/powerpoint/2010/main" val="1337300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5C473-A14D-4C01-9C67-34CDDF0A6CB4}"/>
              </a:ext>
            </a:extLst>
          </p:cNvPr>
          <p:cNvSpPr>
            <a:spLocks noGrp="1"/>
          </p:cNvSpPr>
          <p:nvPr>
            <p:ph type="title"/>
          </p:nvPr>
        </p:nvSpPr>
        <p:spPr/>
        <p:txBody>
          <a:bodyPr>
            <a:normAutofit/>
          </a:bodyPr>
          <a:lstStyle/>
          <a:p>
            <a:r>
              <a:rPr lang="en-GB" sz="3200" b="1" dirty="0">
                <a:latin typeface="Arial" panose="020B0604020202020204" pitchFamily="34" charset="0"/>
                <a:cs typeface="Arial" panose="020B0604020202020204" pitchFamily="34" charset="0"/>
              </a:rPr>
              <a:t>Aims for this session  </a:t>
            </a:r>
          </a:p>
        </p:txBody>
      </p:sp>
      <p:sp>
        <p:nvSpPr>
          <p:cNvPr id="3" name="Content Placeholder 2">
            <a:extLst>
              <a:ext uri="{FF2B5EF4-FFF2-40B4-BE49-F238E27FC236}">
                <a16:creationId xmlns:a16="http://schemas.microsoft.com/office/drawing/2014/main" id="{A02BE528-D90A-4CB8-944E-DD91D4A864C9}"/>
              </a:ext>
            </a:extLst>
          </p:cNvPr>
          <p:cNvSpPr>
            <a:spLocks noGrp="1"/>
          </p:cNvSpPr>
          <p:nvPr>
            <p:ph idx="1"/>
          </p:nvPr>
        </p:nvSpPr>
        <p:spPr>
          <a:xfrm>
            <a:off x="838200" y="1899195"/>
            <a:ext cx="4634144" cy="4351338"/>
          </a:xfrm>
        </p:spPr>
        <p:txBody>
          <a:bodyPr>
            <a:normAutofit/>
          </a:bodyPr>
          <a:lstStyle/>
          <a:p>
            <a:pPr marL="742950" indent="-285750"/>
            <a:r>
              <a:rPr lang="en-GB" sz="1800" dirty="0">
                <a:latin typeface="Arial" panose="020B0604020202020204" pitchFamily="34" charset="0"/>
                <a:ea typeface="Times New Roman" panose="02020603050405020304" pitchFamily="18" charset="0"/>
                <a:cs typeface="Arial" panose="020B0604020202020204" pitchFamily="34" charset="0"/>
              </a:rPr>
              <a:t>Gain an understanding of and why you need to develop your leadership practice   </a:t>
            </a:r>
          </a:p>
          <a:p>
            <a:pPr marL="742950" indent="-285750"/>
            <a:r>
              <a:rPr lang="en-GB" sz="1800" dirty="0">
                <a:latin typeface="Arial" panose="020B0604020202020204" pitchFamily="34" charset="0"/>
                <a:ea typeface="Times New Roman" panose="02020603050405020304" pitchFamily="18" charset="0"/>
                <a:cs typeface="Arial" panose="020B0604020202020204" pitchFamily="34" charset="0"/>
              </a:rPr>
              <a:t>Identify some of the qualities and behaviours of a leader - how frameworks can help </a:t>
            </a:r>
          </a:p>
          <a:p>
            <a:pPr marL="742950" indent="-285750"/>
            <a:r>
              <a:rPr lang="en-GB" sz="1800" dirty="0">
                <a:latin typeface="Arial" panose="020B0604020202020204" pitchFamily="34" charset="0"/>
                <a:ea typeface="Times New Roman" panose="02020603050405020304" pitchFamily="18" charset="0"/>
                <a:cs typeface="Arial" panose="020B0604020202020204" pitchFamily="34" charset="0"/>
              </a:rPr>
              <a:t>Reflect on the role of coaching and mentoring plays in leadership</a:t>
            </a:r>
          </a:p>
          <a:p>
            <a:pPr marL="742950" indent="-285750"/>
            <a:r>
              <a:rPr lang="en-GB" sz="1800" dirty="0">
                <a:latin typeface="Arial" panose="020B0604020202020204" pitchFamily="34" charset="0"/>
                <a:ea typeface="Times New Roman" panose="02020603050405020304" pitchFamily="18" charset="0"/>
                <a:cs typeface="Arial" panose="020B0604020202020204" pitchFamily="34" charset="0"/>
              </a:rPr>
              <a:t>Consider the importance of conflict management for you as a leader</a:t>
            </a:r>
          </a:p>
          <a:p>
            <a:pPr marL="742950" indent="-285750"/>
            <a:r>
              <a:rPr lang="en-GB" sz="1800" dirty="0">
                <a:latin typeface="Arial" panose="020B0604020202020204" pitchFamily="34" charset="0"/>
                <a:ea typeface="Times New Roman" panose="02020603050405020304" pitchFamily="18" charset="0"/>
                <a:cs typeface="Arial" panose="020B0604020202020204" pitchFamily="34" charset="0"/>
              </a:rPr>
              <a:t>Discuss why an understanding of the whole organisation/system is relevant to you as a ward manager</a:t>
            </a:r>
          </a:p>
          <a:p>
            <a:pPr marL="0" indent="0">
              <a:buNone/>
            </a:pPr>
            <a:endParaRPr lang="en-GB" sz="1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23A4A8E-5F23-4169-9765-092F40B024D7}"/>
              </a:ext>
            </a:extLst>
          </p:cNvPr>
          <p:cNvSpPr txBox="1"/>
          <p:nvPr/>
        </p:nvSpPr>
        <p:spPr>
          <a:xfrm>
            <a:off x="5943855" y="1564562"/>
            <a:ext cx="4634144" cy="4247317"/>
          </a:xfrm>
          <a:prstGeom prst="rect">
            <a:avLst/>
          </a:prstGeom>
          <a:noFill/>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 </a:t>
            </a:r>
          </a:p>
          <a:p>
            <a:r>
              <a:rPr lang="en-GB" b="1" dirty="0">
                <a:latin typeface="Calibri" panose="020F0502020204030204" pitchFamily="34" charset="0"/>
                <a:ea typeface="Times New Roman" panose="02020603050405020304" pitchFamily="18" charset="0"/>
                <a:cs typeface="Times New Roman" panose="02020603050405020304" pitchFamily="18" charset="0"/>
              </a:rPr>
              <a:t>Questions you might want to reflect on as we run through the session:</a:t>
            </a:r>
          </a:p>
          <a:p>
            <a:endParaRPr lang="en-GB" dirty="0">
              <a:latin typeface="Calibri" panose="020F0502020204030204" pitchFamily="34" charset="0"/>
              <a:ea typeface="Times New Roman" panose="02020603050405020304" pitchFamily="18" charset="0"/>
              <a:cs typeface="Times New Roman" panose="02020603050405020304" pitchFamily="18" charset="0"/>
            </a:endParaRPr>
          </a:p>
          <a:p>
            <a:pPr eaLnBrk="1" hangingPunct="1"/>
            <a:r>
              <a:rPr lang="en-GB" altLang="en-US" dirty="0">
                <a:latin typeface="Arial" panose="020B0604020202020204" pitchFamily="34" charset="0"/>
                <a:cs typeface="Arial" panose="020B0604020202020204" pitchFamily="34" charset="0"/>
              </a:rPr>
              <a:t>What does nurse leadership mean to you?</a:t>
            </a:r>
          </a:p>
          <a:p>
            <a:pPr eaLnBrk="1" hangingPunct="1"/>
            <a:endParaRPr lang="en-GB" altLang="en-US" dirty="0">
              <a:latin typeface="Arial" panose="020B0604020202020204" pitchFamily="34" charset="0"/>
              <a:cs typeface="Arial" panose="020B0604020202020204" pitchFamily="34" charset="0"/>
            </a:endParaRPr>
          </a:p>
          <a:p>
            <a:pPr eaLnBrk="1" hangingPunct="1"/>
            <a:r>
              <a:rPr lang="en-GB" altLang="en-US" dirty="0">
                <a:latin typeface="Arial" panose="020B0604020202020204" pitchFamily="34" charset="0"/>
                <a:cs typeface="Arial" panose="020B0604020202020204" pitchFamily="34" charset="0"/>
              </a:rPr>
              <a:t>What behaviours, skills and attitudes come to mind?</a:t>
            </a:r>
          </a:p>
          <a:p>
            <a:pPr eaLnBrk="1" hangingPunct="1"/>
            <a:endParaRPr lang="en-GB" altLang="en-US" dirty="0">
              <a:latin typeface="Arial" panose="020B0604020202020204" pitchFamily="34" charset="0"/>
              <a:cs typeface="Arial" panose="020B0604020202020204" pitchFamily="34" charset="0"/>
            </a:endParaRPr>
          </a:p>
          <a:p>
            <a:pPr eaLnBrk="1" hangingPunct="1"/>
            <a:r>
              <a:rPr lang="en-GB" altLang="en-US" dirty="0">
                <a:latin typeface="Arial" panose="020B0604020202020204" pitchFamily="34" charset="0"/>
                <a:cs typeface="Arial" panose="020B0604020202020204" pitchFamily="34" charset="0"/>
              </a:rPr>
              <a:t>Do you see yourself as a leader?</a:t>
            </a:r>
          </a:p>
          <a:p>
            <a:pPr eaLnBrk="1" hangingPunct="1"/>
            <a:endParaRPr lang="en-GB" altLang="en-US" dirty="0">
              <a:latin typeface="Arial" panose="020B0604020202020204" pitchFamily="34" charset="0"/>
              <a:cs typeface="Arial" panose="020B0604020202020204" pitchFamily="34" charset="0"/>
            </a:endParaRPr>
          </a:p>
          <a:p>
            <a:pPr eaLnBrk="1" hangingPunct="1"/>
            <a:r>
              <a:rPr lang="en-GB" altLang="en-US" dirty="0">
                <a:latin typeface="Arial" panose="020B0604020202020204" pitchFamily="34" charset="0"/>
                <a:cs typeface="Arial" panose="020B0604020202020204" pitchFamily="34" charset="0"/>
              </a:rPr>
              <a:t>Think about what it might be like to be on the receiving end of you?</a:t>
            </a:r>
          </a:p>
          <a:p>
            <a:endParaRPr lang="en-GB" dirty="0">
              <a:latin typeface="Calibri" panose="020F0502020204030204" pitchFamily="34" charset="0"/>
              <a:ea typeface="Times New Roman" panose="02020603050405020304" pitchFamily="18" charset="0"/>
              <a:cs typeface="Times New Roman" panose="02020603050405020304" pitchFamily="18" charset="0"/>
            </a:endParaRPr>
          </a:p>
          <a:p>
            <a:endParaRPr lang="en-GB" dirty="0">
              <a:latin typeface="Tahoma" panose="020B0604030504040204" pitchFamily="34" charset="0"/>
              <a:ea typeface="Times New Roman" panose="02020603050405020304" pitchFamily="18" charset="0"/>
              <a:cs typeface="Times New Roman" panose="02020603050405020304" pitchFamily="18" charset="0"/>
            </a:endParaRPr>
          </a:p>
        </p:txBody>
      </p:sp>
      <p:pic>
        <p:nvPicPr>
          <p:cNvPr id="6" name="Picture 5" descr="RCNMandLForum.png">
            <a:extLst>
              <a:ext uri="{FF2B5EF4-FFF2-40B4-BE49-F238E27FC236}">
                <a16:creationId xmlns:a16="http://schemas.microsoft.com/office/drawing/2014/main" id="{EDE28DAB-F936-4E29-BCEB-45E84BA702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9011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4713" y="260648"/>
            <a:ext cx="8026046" cy="1843434"/>
          </a:xfrm>
        </p:spPr>
        <p:txBody>
          <a:bodyPr>
            <a:normAutofit/>
          </a:bodyPr>
          <a:lstStyle/>
          <a:p>
            <a:r>
              <a:rPr lang="en-GB" sz="2800" b="1" dirty="0">
                <a:solidFill>
                  <a:schemeClr val="bg1"/>
                </a:solidFill>
              </a:rPr>
              <a:t>Culture: Lowering the waterline to make it a better workplace for all </a:t>
            </a:r>
          </a:p>
        </p:txBody>
      </p:sp>
      <p:sp>
        <p:nvSpPr>
          <p:cNvPr id="4" name="TextBox 3"/>
          <p:cNvSpPr txBox="1"/>
          <p:nvPr/>
        </p:nvSpPr>
        <p:spPr>
          <a:xfrm>
            <a:off x="6298474" y="1307918"/>
            <a:ext cx="3592286" cy="253916"/>
          </a:xfrm>
          <a:prstGeom prst="rect">
            <a:avLst/>
          </a:prstGeom>
          <a:noFill/>
        </p:spPr>
        <p:txBody>
          <a:bodyPr wrap="square" rtlCol="0">
            <a:spAutoFit/>
          </a:bodyPr>
          <a:lstStyle/>
          <a:p>
            <a:endParaRPr lang="en-GB" sz="1050" dirty="0"/>
          </a:p>
        </p:txBody>
      </p:sp>
      <p:sp>
        <p:nvSpPr>
          <p:cNvPr id="7" name="TextBox 6"/>
          <p:cNvSpPr txBox="1"/>
          <p:nvPr/>
        </p:nvSpPr>
        <p:spPr>
          <a:xfrm>
            <a:off x="7320136" y="1940482"/>
            <a:ext cx="2782078" cy="900246"/>
          </a:xfrm>
          <a:prstGeom prst="rect">
            <a:avLst/>
          </a:prstGeom>
          <a:noFill/>
          <a:ln w="12700">
            <a:solidFill>
              <a:schemeClr val="accent1"/>
            </a:solidFill>
          </a:ln>
        </p:spPr>
        <p:txBody>
          <a:bodyPr wrap="square" rtlCol="0">
            <a:spAutoFit/>
          </a:bodyPr>
          <a:lstStyle/>
          <a:p>
            <a:r>
              <a:rPr lang="en-GB" sz="1050" dirty="0"/>
              <a:t>Discrimination defined by the Equality Act 2010 (Direct, indirect, associative, disability discrimination, perception, harassment victimisation) Clear definition, formal process judicial and organisational remedy</a:t>
            </a:r>
          </a:p>
        </p:txBody>
      </p:sp>
      <p:sp>
        <p:nvSpPr>
          <p:cNvPr id="8" name="TextBox 7"/>
          <p:cNvSpPr txBox="1"/>
          <p:nvPr/>
        </p:nvSpPr>
        <p:spPr>
          <a:xfrm>
            <a:off x="7248331" y="4711173"/>
            <a:ext cx="3164944" cy="577081"/>
          </a:xfrm>
          <a:prstGeom prst="rect">
            <a:avLst/>
          </a:prstGeom>
          <a:noFill/>
          <a:ln w="34925">
            <a:solidFill>
              <a:srgbClr val="7030A0"/>
            </a:solidFill>
          </a:ln>
        </p:spPr>
        <p:txBody>
          <a:bodyPr wrap="square" rtlCol="0">
            <a:spAutoFit/>
          </a:bodyPr>
          <a:lstStyle/>
          <a:p>
            <a:r>
              <a:rPr lang="en-GB" sz="1050" dirty="0"/>
              <a:t>Incivility is defined as low-intensity poor behaviour characterised by rudeness and disregard for dignity with ambiguous intent to harm</a:t>
            </a:r>
          </a:p>
        </p:txBody>
      </p:sp>
      <p:sp>
        <p:nvSpPr>
          <p:cNvPr id="9" name="TextBox 8"/>
          <p:cNvSpPr txBox="1"/>
          <p:nvPr/>
        </p:nvSpPr>
        <p:spPr>
          <a:xfrm>
            <a:off x="7319203" y="3060708"/>
            <a:ext cx="3093139" cy="738664"/>
          </a:xfrm>
          <a:prstGeom prst="rect">
            <a:avLst/>
          </a:prstGeom>
          <a:noFill/>
          <a:ln w="12700">
            <a:solidFill>
              <a:srgbClr val="002060"/>
            </a:solidFill>
          </a:ln>
        </p:spPr>
        <p:txBody>
          <a:bodyPr wrap="square" rtlCol="0">
            <a:spAutoFit/>
          </a:bodyPr>
          <a:lstStyle/>
          <a:p>
            <a:r>
              <a:rPr lang="en-US" sz="1050" dirty="0"/>
              <a:t>Bullying is any unwanted behaviour that makes someone feel intimidated, degraded, humiliated or offended. Clear definitions, formal processes and organisational remedy e.g. grievance procedure</a:t>
            </a:r>
          </a:p>
        </p:txBody>
      </p:sp>
      <p:pic>
        <p:nvPicPr>
          <p:cNvPr id="1028" name="Picture 4" descr="Image result for icebe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835" y="1039600"/>
            <a:ext cx="5405504" cy="529386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a:cxnSpLocks/>
            <a:endCxn id="7" idx="1"/>
          </p:cNvCxnSpPr>
          <p:nvPr/>
        </p:nvCxnSpPr>
        <p:spPr>
          <a:xfrm>
            <a:off x="6361340" y="2298743"/>
            <a:ext cx="958796" cy="9186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a:endCxn id="9" idx="1"/>
          </p:cNvCxnSpPr>
          <p:nvPr/>
        </p:nvCxnSpPr>
        <p:spPr>
          <a:xfrm flipV="1">
            <a:off x="6361340" y="3430040"/>
            <a:ext cx="957862" cy="1169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a:endCxn id="8" idx="1"/>
          </p:cNvCxnSpPr>
          <p:nvPr/>
        </p:nvCxnSpPr>
        <p:spPr>
          <a:xfrm>
            <a:off x="6361341" y="4711173"/>
            <a:ext cx="886991" cy="288540"/>
          </a:xfrm>
          <a:prstGeom prst="straightConnector1">
            <a:avLst/>
          </a:prstGeom>
          <a:ln w="508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cxnSpLocks/>
            <a:endCxn id="6" idx="1"/>
          </p:cNvCxnSpPr>
          <p:nvPr/>
        </p:nvCxnSpPr>
        <p:spPr>
          <a:xfrm flipV="1">
            <a:off x="6252911" y="4124775"/>
            <a:ext cx="995421" cy="58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248332" y="3917026"/>
            <a:ext cx="3289041" cy="415498"/>
          </a:xfrm>
          <a:prstGeom prst="rect">
            <a:avLst/>
          </a:prstGeom>
          <a:noFill/>
          <a:ln>
            <a:solidFill>
              <a:srgbClr val="92D050"/>
            </a:solidFill>
            <a:prstDash val="lgDash"/>
          </a:ln>
        </p:spPr>
        <p:txBody>
          <a:bodyPr wrap="square" rtlCol="0">
            <a:spAutoFit/>
          </a:bodyPr>
          <a:lstStyle/>
          <a:p>
            <a:r>
              <a:rPr lang="en-GB" sz="1050" dirty="0"/>
              <a:t>Conversational water-line. Issues beneath the water line tend to not be discussed openly</a:t>
            </a:r>
          </a:p>
        </p:txBody>
      </p:sp>
      <p:sp>
        <p:nvSpPr>
          <p:cNvPr id="11" name="TextBox 10"/>
          <p:cNvSpPr txBox="1"/>
          <p:nvPr/>
        </p:nvSpPr>
        <p:spPr>
          <a:xfrm>
            <a:off x="2140227" y="3882761"/>
            <a:ext cx="3796884" cy="369332"/>
          </a:xfrm>
          <a:prstGeom prst="rect">
            <a:avLst/>
          </a:prstGeom>
          <a:noFill/>
        </p:spPr>
        <p:txBody>
          <a:bodyPr wrap="square" rtlCol="0">
            <a:spAutoFit/>
          </a:bodyPr>
          <a:lstStyle/>
          <a:p>
            <a:r>
              <a:rPr lang="en-GB" b="1" dirty="0">
                <a:solidFill>
                  <a:schemeClr val="accent4">
                    <a:lumMod val="20000"/>
                    <a:lumOff val="80000"/>
                  </a:schemeClr>
                </a:solidFill>
                <a:latin typeface="Arial" panose="020B0604020202020204" pitchFamily="34" charset="0"/>
                <a:cs typeface="Arial" panose="020B0604020202020204" pitchFamily="34" charset="0"/>
              </a:rPr>
              <a:t>The conversational water line</a:t>
            </a:r>
          </a:p>
        </p:txBody>
      </p:sp>
      <p:sp>
        <p:nvSpPr>
          <p:cNvPr id="3" name="TextBox 2">
            <a:extLst>
              <a:ext uri="{FF2B5EF4-FFF2-40B4-BE49-F238E27FC236}">
                <a16:creationId xmlns:a16="http://schemas.microsoft.com/office/drawing/2014/main" id="{F9A2E020-E7A3-4937-85DF-F4DF5D57022B}"/>
              </a:ext>
            </a:extLst>
          </p:cNvPr>
          <p:cNvSpPr txBox="1"/>
          <p:nvPr/>
        </p:nvSpPr>
        <p:spPr>
          <a:xfrm>
            <a:off x="2094614" y="206313"/>
            <a:ext cx="7812605" cy="58477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The cultural tone you tolerate </a:t>
            </a:r>
          </a:p>
        </p:txBody>
      </p:sp>
      <p:sp>
        <p:nvSpPr>
          <p:cNvPr id="16" name="Rectangle 15">
            <a:extLst>
              <a:ext uri="{FF2B5EF4-FFF2-40B4-BE49-F238E27FC236}">
                <a16:creationId xmlns:a16="http://schemas.microsoft.com/office/drawing/2014/main" id="{D5027C0B-1288-49BE-9FDF-0A66B99E83D7}"/>
              </a:ext>
            </a:extLst>
          </p:cNvPr>
          <p:cNvSpPr/>
          <p:nvPr/>
        </p:nvSpPr>
        <p:spPr>
          <a:xfrm>
            <a:off x="2156877" y="4515292"/>
            <a:ext cx="4019018" cy="923330"/>
          </a:xfrm>
          <a:prstGeom prst="rect">
            <a:avLst/>
          </a:prstGeom>
          <a:noFill/>
        </p:spPr>
        <p:txBody>
          <a:bodyPr wrap="square" lIns="91440" tIns="45720" rIns="91440" bIns="45720">
            <a:spAutoFit/>
          </a:bodyPr>
          <a:lstStyle/>
          <a:p>
            <a:pPr algn="ctr"/>
            <a:r>
              <a:rPr lang="en-GB"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Emotion, context, micro aggressions psychological safety, interpersonal, ambiguity</a:t>
            </a:r>
            <a:endParaRPr lang="en-GB"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7" name="Rectangle 16">
            <a:extLst>
              <a:ext uri="{FF2B5EF4-FFF2-40B4-BE49-F238E27FC236}">
                <a16:creationId xmlns:a16="http://schemas.microsoft.com/office/drawing/2014/main" id="{103334A1-266F-4D42-A376-53EF3AD9DD48}"/>
              </a:ext>
            </a:extLst>
          </p:cNvPr>
          <p:cNvSpPr/>
          <p:nvPr/>
        </p:nvSpPr>
        <p:spPr>
          <a:xfrm>
            <a:off x="1801063" y="1777530"/>
            <a:ext cx="4160113" cy="646331"/>
          </a:xfrm>
          <a:prstGeom prst="rect">
            <a:avLst/>
          </a:prstGeom>
          <a:noFill/>
        </p:spPr>
        <p:txBody>
          <a:bodyPr wrap="none" lIns="91440" tIns="45720" rIns="91440" bIns="45720">
            <a:spAutoFit/>
          </a:bodyPr>
          <a:lstStyle/>
          <a:p>
            <a:pPr algn="ctr"/>
            <a:r>
              <a:rPr lang="en-GB"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Rules, patterns, policy, formal, </a:t>
            </a:r>
          </a:p>
          <a:p>
            <a:pPr algn="ctr"/>
            <a:r>
              <a:rPr lang="en-GB"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organisational, regulation, explicit</a:t>
            </a:r>
            <a:endParaRPr lang="en-GB"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19" name="Picture 18" descr="RCNMandLForum.png">
            <a:extLst>
              <a:ext uri="{FF2B5EF4-FFF2-40B4-BE49-F238E27FC236}">
                <a16:creationId xmlns:a16="http://schemas.microsoft.com/office/drawing/2014/main" id="{F4040294-BD53-478B-9731-89244A2CD1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59A5874C-9675-438C-AA17-1DD137A71611}"/>
              </a:ext>
            </a:extLst>
          </p:cNvPr>
          <p:cNvSpPr txBox="1"/>
          <p:nvPr/>
        </p:nvSpPr>
        <p:spPr>
          <a:xfrm>
            <a:off x="6704902" y="5527525"/>
            <a:ext cx="5125542" cy="523220"/>
          </a:xfrm>
          <a:prstGeom prst="rect">
            <a:avLst/>
          </a:prstGeom>
          <a:noFill/>
        </p:spPr>
        <p:txBody>
          <a:bodyPr wrap="square" rtlCol="0">
            <a:spAutoFit/>
          </a:bodyPr>
          <a:lstStyle/>
          <a:p>
            <a:r>
              <a:rPr lang="en-GB" sz="1400" b="1" dirty="0"/>
              <a:t>Visit the Inclusion Café at the RCN</a:t>
            </a:r>
          </a:p>
          <a:p>
            <a:r>
              <a:rPr lang="en-GB" sz="1400" dirty="0"/>
              <a:t>https://www.rcn.org.uk/employment-and-pay/inclusion-cafe</a:t>
            </a:r>
          </a:p>
        </p:txBody>
      </p:sp>
    </p:spTree>
    <p:extLst>
      <p:ext uri="{BB962C8B-B14F-4D97-AF65-F5344CB8AC3E}">
        <p14:creationId xmlns:p14="http://schemas.microsoft.com/office/powerpoint/2010/main" val="2081554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01ECB-4537-4DEF-8250-18DEB4F30B7F}"/>
              </a:ext>
            </a:extLst>
          </p:cNvPr>
          <p:cNvSpPr>
            <a:spLocks noGrp="1"/>
          </p:cNvSpPr>
          <p:nvPr>
            <p:ph type="title"/>
          </p:nvPr>
        </p:nvSpPr>
        <p:spPr>
          <a:xfrm>
            <a:off x="2423593" y="807334"/>
            <a:ext cx="6248399" cy="685799"/>
          </a:xfrm>
        </p:spPr>
        <p:txBody>
          <a:bodyPr/>
          <a:lstStyle/>
          <a:p>
            <a:r>
              <a:rPr lang="en-GB" sz="3200" dirty="0">
                <a:solidFill>
                  <a:schemeClr val="bg1"/>
                </a:solidFill>
              </a:rPr>
              <a:t>Conflicts, evidence and tools </a:t>
            </a:r>
          </a:p>
        </p:txBody>
      </p:sp>
      <p:sp>
        <p:nvSpPr>
          <p:cNvPr id="4" name="Text Placeholder 3">
            <a:extLst>
              <a:ext uri="{FF2B5EF4-FFF2-40B4-BE49-F238E27FC236}">
                <a16:creationId xmlns:a16="http://schemas.microsoft.com/office/drawing/2014/main" id="{8F5549F9-C30F-4A3D-8416-36E95C21AC57}"/>
              </a:ext>
            </a:extLst>
          </p:cNvPr>
          <p:cNvSpPr>
            <a:spLocks noGrp="1"/>
          </p:cNvSpPr>
          <p:nvPr>
            <p:ph type="body" idx="2"/>
          </p:nvPr>
        </p:nvSpPr>
        <p:spPr>
          <a:xfrm>
            <a:off x="4771972" y="1878817"/>
            <a:ext cx="7287948" cy="4683830"/>
          </a:xfrm>
        </p:spPr>
        <p:txBody>
          <a:bodyPr>
            <a:noAutofit/>
          </a:bodyPr>
          <a:lstStyle/>
          <a:p>
            <a:pPr marL="0" indent="0">
              <a:buNone/>
            </a:pPr>
            <a:r>
              <a:rPr lang="en-GB" sz="1800" dirty="0">
                <a:solidFill>
                  <a:schemeClr val="tx1"/>
                </a:solidFill>
                <a:latin typeface="Arial" panose="020B0604020202020204" pitchFamily="34" charset="0"/>
                <a:cs typeface="Arial" panose="020B0604020202020204" pitchFamily="34" charset="0"/>
              </a:rPr>
              <a:t>Conflict can occur for a number of reasons e.g.:</a:t>
            </a:r>
          </a:p>
          <a:p>
            <a:pPr>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Competition for limited resources</a:t>
            </a:r>
          </a:p>
          <a:p>
            <a:pPr>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Disagreement on how things should be done</a:t>
            </a:r>
          </a:p>
          <a:p>
            <a:pPr>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Personal, self, or group interest</a:t>
            </a:r>
          </a:p>
          <a:p>
            <a:pPr>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Tension and stress</a:t>
            </a:r>
          </a:p>
          <a:p>
            <a:pPr>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Power and influence</a:t>
            </a:r>
          </a:p>
          <a:p>
            <a:pPr>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Personality clash or conflict</a:t>
            </a:r>
          </a:p>
          <a:p>
            <a:r>
              <a:rPr lang="en-GB" sz="1800" dirty="0">
                <a:solidFill>
                  <a:schemeClr val="tx1"/>
                </a:solidFill>
                <a:latin typeface="Arial" panose="020B0604020202020204" pitchFamily="34" charset="0"/>
                <a:cs typeface="Arial" panose="020B0604020202020204" pitchFamily="34" charset="0"/>
              </a:rPr>
              <a:t>In the literature five styles of managing conflict are identified: </a:t>
            </a:r>
            <a:r>
              <a:rPr lang="en-GB" sz="1800" b="1" dirty="0">
                <a:solidFill>
                  <a:schemeClr val="tx1"/>
                </a:solidFill>
                <a:latin typeface="Arial" panose="020B0604020202020204" pitchFamily="34" charset="0"/>
                <a:cs typeface="Arial" panose="020B0604020202020204" pitchFamily="34" charset="0"/>
              </a:rPr>
              <a:t>competition, collaboration, avoidance, accommodation, compromise</a:t>
            </a:r>
            <a:r>
              <a:rPr lang="en-GB" sz="1800" dirty="0">
                <a:solidFill>
                  <a:schemeClr val="tx1"/>
                </a:solidFill>
                <a:latin typeface="Arial" panose="020B0604020202020204" pitchFamily="34" charset="0"/>
                <a:cs typeface="Arial" panose="020B0604020202020204" pitchFamily="34" charset="0"/>
              </a:rPr>
              <a:t>. (Mullins 2010, p.102)</a:t>
            </a:r>
          </a:p>
          <a:p>
            <a:r>
              <a:rPr lang="en-GB" sz="1800" dirty="0">
                <a:solidFill>
                  <a:schemeClr val="tx1"/>
                </a:solidFill>
                <a:latin typeface="Arial" panose="020B0604020202020204" pitchFamily="34" charset="0"/>
                <a:cs typeface="Arial" panose="020B0604020202020204" pitchFamily="34" charset="0"/>
              </a:rPr>
              <a:t>The ideal style is collaboration, where there is agreement from both parties and reaching consensus is important. </a:t>
            </a:r>
          </a:p>
          <a:p>
            <a:r>
              <a:rPr lang="en-GB" sz="1800" dirty="0">
                <a:solidFill>
                  <a:schemeClr val="tx1"/>
                </a:solidFill>
                <a:latin typeface="Arial" panose="020B0604020202020204" pitchFamily="34" charset="0"/>
                <a:cs typeface="Arial" panose="020B0604020202020204" pitchFamily="34" charset="0"/>
              </a:rPr>
              <a:t>However, it may not always be possible to achieve this.</a:t>
            </a:r>
          </a:p>
          <a:p>
            <a:endParaRPr lang="en-GB" sz="1800" dirty="0">
              <a:solidFill>
                <a:schemeClr val="tx1"/>
              </a:solidFill>
              <a:latin typeface="Arial" panose="020B0604020202020204" pitchFamily="34" charset="0"/>
              <a:cs typeface="Arial" panose="020B0604020202020204" pitchFamily="34" charset="0"/>
            </a:endParaRPr>
          </a:p>
        </p:txBody>
      </p:sp>
      <p:pic>
        <p:nvPicPr>
          <p:cNvPr id="5" name="Picture 4" descr="Image result for conflict meaning">
            <a:extLst>
              <a:ext uri="{FF2B5EF4-FFF2-40B4-BE49-F238E27FC236}">
                <a16:creationId xmlns:a16="http://schemas.microsoft.com/office/drawing/2014/main" id="{E1F9BD86-C071-4BBE-B8BE-98CD88E776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732" y="1516595"/>
            <a:ext cx="3827721" cy="51886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4F277D4-C553-4085-87C3-638153602C13}"/>
              </a:ext>
            </a:extLst>
          </p:cNvPr>
          <p:cNvSpPr txBox="1"/>
          <p:nvPr/>
        </p:nvSpPr>
        <p:spPr>
          <a:xfrm>
            <a:off x="2062028" y="482214"/>
            <a:ext cx="6248399" cy="58477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Conflict – don’t avoid it </a:t>
            </a:r>
            <a:r>
              <a:rPr lang="en-GB" sz="3200" dirty="0">
                <a:latin typeface="Arial" panose="020B0604020202020204" pitchFamily="34" charset="0"/>
                <a:cs typeface="Arial" panose="020B0604020202020204" pitchFamily="34" charset="0"/>
              </a:rPr>
              <a:t> </a:t>
            </a:r>
          </a:p>
        </p:txBody>
      </p:sp>
      <p:pic>
        <p:nvPicPr>
          <p:cNvPr id="6" name="Picture 5" descr="RCNMandLForum.png">
            <a:extLst>
              <a:ext uri="{FF2B5EF4-FFF2-40B4-BE49-F238E27FC236}">
                <a16:creationId xmlns:a16="http://schemas.microsoft.com/office/drawing/2014/main" id="{81B970B7-4F9D-4960-9E1B-F063C2F93D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867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50497213"/>
              </p:ext>
            </p:extLst>
          </p:nvPr>
        </p:nvGraphicFramePr>
        <p:xfrm>
          <a:off x="1695908" y="2613767"/>
          <a:ext cx="8784196" cy="3852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coin.jpg"/>
          <p:cNvPicPr>
            <a:picLocks noChangeAspect="1"/>
          </p:cNvPicPr>
          <p:nvPr/>
        </p:nvPicPr>
        <p:blipFill>
          <a:blip r:embed="rId8" cstate="print"/>
          <a:srcRect l="20076" r="22564"/>
          <a:stretch>
            <a:fillRect/>
          </a:stretch>
        </p:blipFill>
        <p:spPr>
          <a:xfrm>
            <a:off x="5600016" y="4021093"/>
            <a:ext cx="991967" cy="1037619"/>
          </a:xfrm>
          <a:prstGeom prst="rect">
            <a:avLst/>
          </a:prstGeom>
        </p:spPr>
      </p:pic>
      <p:sp>
        <p:nvSpPr>
          <p:cNvPr id="6" name="TextBox 5"/>
          <p:cNvSpPr txBox="1"/>
          <p:nvPr/>
        </p:nvSpPr>
        <p:spPr>
          <a:xfrm>
            <a:off x="6960097" y="6165305"/>
            <a:ext cx="3520007" cy="461665"/>
          </a:xfrm>
          <a:prstGeom prst="rect">
            <a:avLst/>
          </a:prstGeom>
          <a:noFill/>
        </p:spPr>
        <p:txBody>
          <a:bodyPr wrap="square" rtlCol="0">
            <a:spAutoFit/>
          </a:bodyPr>
          <a:lstStyle/>
          <a:p>
            <a:r>
              <a:rPr lang="en-GB" sz="2400" dirty="0">
                <a:latin typeface="Arial" pitchFamily="34" charset="0"/>
                <a:cs typeface="Arial" pitchFamily="34" charset="0"/>
              </a:rPr>
              <a:t>(Mindtools.com, 2019)</a:t>
            </a:r>
          </a:p>
        </p:txBody>
      </p:sp>
      <p:sp>
        <p:nvSpPr>
          <p:cNvPr id="2" name="TextBox 1">
            <a:extLst>
              <a:ext uri="{FF2B5EF4-FFF2-40B4-BE49-F238E27FC236}">
                <a16:creationId xmlns:a16="http://schemas.microsoft.com/office/drawing/2014/main" id="{BADC0EC8-346A-45A7-BB16-ECCD2416975C}"/>
              </a:ext>
            </a:extLst>
          </p:cNvPr>
          <p:cNvSpPr txBox="1"/>
          <p:nvPr/>
        </p:nvSpPr>
        <p:spPr>
          <a:xfrm>
            <a:off x="591365" y="494783"/>
            <a:ext cx="10017302" cy="1077218"/>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A framework for giving </a:t>
            </a:r>
          </a:p>
          <a:p>
            <a:r>
              <a:rPr lang="en-GB" sz="3200" b="1" dirty="0">
                <a:latin typeface="Arial" panose="020B0604020202020204" pitchFamily="34" charset="0"/>
                <a:cs typeface="Arial" panose="020B0604020202020204" pitchFamily="34" charset="0"/>
              </a:rPr>
              <a:t>constructive feedback - COIN</a:t>
            </a:r>
          </a:p>
        </p:txBody>
      </p:sp>
      <p:pic>
        <p:nvPicPr>
          <p:cNvPr id="7" name="Picture 6" descr="RCNMandLForum.png">
            <a:extLst>
              <a:ext uri="{FF2B5EF4-FFF2-40B4-BE49-F238E27FC236}">
                <a16:creationId xmlns:a16="http://schemas.microsoft.com/office/drawing/2014/main" id="{0E30D7D2-F74B-4E5E-A3E1-A1F3EA78B30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8349292"/>
              </p:ext>
            </p:extLst>
          </p:nvPr>
        </p:nvGraphicFramePr>
        <p:xfrm>
          <a:off x="2063552" y="2222520"/>
          <a:ext cx="8136905" cy="3985240"/>
        </p:xfrm>
        <a:graphic>
          <a:graphicData uri="http://schemas.openxmlformats.org/drawingml/2006/table">
            <a:tbl>
              <a:tblPr firstRow="1" bandRow="1">
                <a:tableStyleId>{5C22544A-7EE6-4342-B048-85BDC9FD1C3A}</a:tableStyleId>
              </a:tblPr>
              <a:tblGrid>
                <a:gridCol w="2301332">
                  <a:extLst>
                    <a:ext uri="{9D8B030D-6E8A-4147-A177-3AD203B41FA5}">
                      <a16:colId xmlns:a16="http://schemas.microsoft.com/office/drawing/2014/main" val="20000"/>
                    </a:ext>
                  </a:extLst>
                </a:gridCol>
                <a:gridCol w="5835573">
                  <a:extLst>
                    <a:ext uri="{9D8B030D-6E8A-4147-A177-3AD203B41FA5}">
                      <a16:colId xmlns:a16="http://schemas.microsoft.com/office/drawing/2014/main" val="20001"/>
                    </a:ext>
                  </a:extLst>
                </a:gridCol>
              </a:tblGrid>
              <a:tr h="397336">
                <a:tc>
                  <a:txBody>
                    <a:bodyPr/>
                    <a:lstStyle/>
                    <a:p>
                      <a:endParaRPr lang="en-GB" sz="1800" dirty="0">
                        <a:latin typeface="Arial" panose="020B0604020202020204" pitchFamily="34" charset="0"/>
                        <a:cs typeface="Arial" panose="020B0604020202020204" pitchFamily="34" charset="0"/>
                      </a:endParaRPr>
                    </a:p>
                  </a:txBody>
                  <a:tcPr/>
                </a:tc>
                <a:tc>
                  <a:txBody>
                    <a:bodyPr/>
                    <a:lstStyle/>
                    <a:p>
                      <a:endParaRPr lang="en-GB"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674418">
                <a:tc>
                  <a:txBody>
                    <a:bodyPr/>
                    <a:lstStyle/>
                    <a:p>
                      <a:r>
                        <a:rPr lang="en-GB" sz="1800" dirty="0">
                          <a:latin typeface="Arial" pitchFamily="34" charset="0"/>
                          <a:cs typeface="Arial" pitchFamily="34" charset="0"/>
                        </a:rPr>
                        <a:t>Context</a:t>
                      </a:r>
                    </a:p>
                  </a:txBody>
                  <a:tcPr/>
                </a:tc>
                <a:tc>
                  <a:txBody>
                    <a:bodyPr/>
                    <a:lstStyle/>
                    <a:p>
                      <a:r>
                        <a:rPr kumimoji="0" lang="en-GB" sz="1800" b="0" i="0" kern="1200" dirty="0">
                          <a:solidFill>
                            <a:schemeClr val="dk1"/>
                          </a:solidFill>
                          <a:latin typeface="Arial" pitchFamily="34" charset="0"/>
                          <a:ea typeface="+mn-ea"/>
                          <a:cs typeface="Arial" pitchFamily="34" charset="0"/>
                        </a:rPr>
                        <a:t>The circumstances, event or issue that you want to discuss.</a:t>
                      </a:r>
                      <a:endParaRPr lang="en-GB" sz="1800" dirty="0">
                        <a:latin typeface="Arial" pitchFamily="34" charset="0"/>
                        <a:cs typeface="Arial" pitchFamily="34" charset="0"/>
                      </a:endParaRPr>
                    </a:p>
                  </a:txBody>
                  <a:tcPr/>
                </a:tc>
                <a:extLst>
                  <a:ext uri="{0D108BD9-81ED-4DB2-BD59-A6C34878D82A}">
                    <a16:rowId xmlns:a16="http://schemas.microsoft.com/office/drawing/2014/main" val="10001"/>
                  </a:ext>
                </a:extLst>
              </a:tr>
              <a:tr h="674418">
                <a:tc>
                  <a:txBody>
                    <a:bodyPr/>
                    <a:lstStyle/>
                    <a:p>
                      <a:r>
                        <a:rPr lang="en-GB" sz="1800" dirty="0">
                          <a:latin typeface="Arial" pitchFamily="34" charset="0"/>
                          <a:cs typeface="Arial" pitchFamily="34" charset="0"/>
                        </a:rPr>
                        <a:t>Observation</a:t>
                      </a:r>
                    </a:p>
                  </a:txBody>
                  <a:tcPr/>
                </a:tc>
                <a:tc>
                  <a:txBody>
                    <a:bodyPr/>
                    <a:lstStyle/>
                    <a:p>
                      <a:r>
                        <a:rPr kumimoji="0" lang="en-GB" sz="1800" b="0" i="0" kern="1200" dirty="0">
                          <a:solidFill>
                            <a:schemeClr val="dk1"/>
                          </a:solidFill>
                          <a:latin typeface="Arial" pitchFamily="34" charset="0"/>
                          <a:ea typeface="+mn-ea"/>
                          <a:cs typeface="Arial" pitchFamily="34" charset="0"/>
                        </a:rPr>
                        <a:t>Specific, factual descriptions of what has happened.</a:t>
                      </a:r>
                      <a:endParaRPr lang="en-GB" sz="1800" dirty="0">
                        <a:latin typeface="Arial" pitchFamily="34" charset="0"/>
                        <a:cs typeface="Arial" pitchFamily="34" charset="0"/>
                      </a:endParaRPr>
                    </a:p>
                  </a:txBody>
                  <a:tcPr/>
                </a:tc>
                <a:extLst>
                  <a:ext uri="{0D108BD9-81ED-4DB2-BD59-A6C34878D82A}">
                    <a16:rowId xmlns:a16="http://schemas.microsoft.com/office/drawing/2014/main" val="10002"/>
                  </a:ext>
                </a:extLst>
              </a:tr>
              <a:tr h="971162">
                <a:tc>
                  <a:txBody>
                    <a:bodyPr/>
                    <a:lstStyle/>
                    <a:p>
                      <a:r>
                        <a:rPr lang="en-GB" sz="1800" dirty="0">
                          <a:latin typeface="Arial" pitchFamily="34" charset="0"/>
                          <a:cs typeface="Arial" pitchFamily="34" charset="0"/>
                        </a:rPr>
                        <a:t>Impact</a:t>
                      </a:r>
                    </a:p>
                  </a:txBody>
                  <a:tcPr/>
                </a:tc>
                <a:tc>
                  <a:txBody>
                    <a:bodyPr/>
                    <a:lstStyle/>
                    <a:p>
                      <a:r>
                        <a:rPr kumimoji="0" lang="en-GB" sz="1800" b="0" i="0" kern="1200" dirty="0">
                          <a:solidFill>
                            <a:schemeClr val="dk1"/>
                          </a:solidFill>
                          <a:latin typeface="Arial" pitchFamily="34" charset="0"/>
                          <a:ea typeface="+mn-ea"/>
                          <a:cs typeface="Arial" pitchFamily="34" charset="0"/>
                        </a:rPr>
                        <a:t>How the event or issue that you're discussing affects others in your team or organization.</a:t>
                      </a:r>
                      <a:endParaRPr lang="en-GB" sz="1800" dirty="0">
                        <a:latin typeface="Arial" pitchFamily="34" charset="0"/>
                        <a:cs typeface="Arial" pitchFamily="34" charset="0"/>
                      </a:endParaRPr>
                    </a:p>
                  </a:txBody>
                  <a:tcPr/>
                </a:tc>
                <a:extLst>
                  <a:ext uri="{0D108BD9-81ED-4DB2-BD59-A6C34878D82A}">
                    <a16:rowId xmlns:a16="http://schemas.microsoft.com/office/drawing/2014/main" val="10003"/>
                  </a:ext>
                </a:extLst>
              </a:tr>
              <a:tr h="1267906">
                <a:tc>
                  <a:txBody>
                    <a:bodyPr/>
                    <a:lstStyle/>
                    <a:p>
                      <a:r>
                        <a:rPr lang="en-GB" sz="1800" dirty="0">
                          <a:latin typeface="Arial" pitchFamily="34" charset="0"/>
                          <a:cs typeface="Arial" pitchFamily="34" charset="0"/>
                        </a:rPr>
                        <a:t>Next Steps</a:t>
                      </a:r>
                    </a:p>
                  </a:txBody>
                  <a:tcPr/>
                </a:tc>
                <a:tc>
                  <a:txBody>
                    <a:bodyPr/>
                    <a:lstStyle/>
                    <a:p>
                      <a:r>
                        <a:rPr kumimoji="0" lang="en-GB" sz="1800" b="0" i="0" kern="1200" dirty="0">
                          <a:solidFill>
                            <a:schemeClr val="dk1"/>
                          </a:solidFill>
                          <a:latin typeface="Arial" pitchFamily="34" charset="0"/>
                          <a:ea typeface="+mn-ea"/>
                          <a:cs typeface="Arial" pitchFamily="34" charset="0"/>
                        </a:rPr>
                        <a:t> A</a:t>
                      </a:r>
                      <a:r>
                        <a:rPr kumimoji="0" lang="en-GB" sz="1800" b="0" i="0" kern="1200" baseline="0" dirty="0">
                          <a:solidFill>
                            <a:schemeClr val="dk1"/>
                          </a:solidFill>
                          <a:latin typeface="Arial" pitchFamily="34" charset="0"/>
                          <a:ea typeface="+mn-ea"/>
                          <a:cs typeface="Arial" pitchFamily="34" charset="0"/>
                        </a:rPr>
                        <a:t> </a:t>
                      </a:r>
                      <a:r>
                        <a:rPr kumimoji="0" lang="en-GB" sz="1800" b="0" i="0" kern="1200" dirty="0">
                          <a:solidFill>
                            <a:schemeClr val="dk1"/>
                          </a:solidFill>
                          <a:latin typeface="Arial" pitchFamily="34" charset="0"/>
                          <a:ea typeface="+mn-ea"/>
                          <a:cs typeface="Arial" pitchFamily="34" charset="0"/>
                        </a:rPr>
                        <a:t>clear agreement on the changes or improvements in behaviour or performance that you expect going forward.</a:t>
                      </a:r>
                      <a:endParaRPr lang="en-GB" sz="1800" dirty="0">
                        <a:latin typeface="Arial" pitchFamily="34" charset="0"/>
                        <a:cs typeface="Arial" pitchFamily="34" charset="0"/>
                      </a:endParaRPr>
                    </a:p>
                  </a:txBody>
                  <a:tcPr/>
                </a:tc>
                <a:extLst>
                  <a:ext uri="{0D108BD9-81ED-4DB2-BD59-A6C34878D82A}">
                    <a16:rowId xmlns:a16="http://schemas.microsoft.com/office/drawing/2014/main" val="10004"/>
                  </a:ext>
                </a:extLst>
              </a:tr>
            </a:tbl>
          </a:graphicData>
        </a:graphic>
      </p:graphicFrame>
      <p:sp>
        <p:nvSpPr>
          <p:cNvPr id="3" name="TextBox 2"/>
          <p:cNvSpPr txBox="1"/>
          <p:nvPr/>
        </p:nvSpPr>
        <p:spPr>
          <a:xfrm>
            <a:off x="6744073" y="6309320"/>
            <a:ext cx="3231975" cy="738664"/>
          </a:xfrm>
          <a:prstGeom prst="rect">
            <a:avLst/>
          </a:prstGeom>
          <a:noFill/>
        </p:spPr>
        <p:txBody>
          <a:bodyPr wrap="none" rtlCol="0">
            <a:spAutoFit/>
          </a:bodyPr>
          <a:lstStyle/>
          <a:p>
            <a:r>
              <a:rPr lang="en-GB" sz="2400" dirty="0">
                <a:latin typeface="Arial" pitchFamily="34" charset="0"/>
                <a:cs typeface="Arial" pitchFamily="34" charset="0"/>
              </a:rPr>
              <a:t>(Mindtools.com, 2019)</a:t>
            </a:r>
          </a:p>
          <a:p>
            <a:endParaRPr lang="en-GB" dirty="0"/>
          </a:p>
        </p:txBody>
      </p:sp>
      <p:sp>
        <p:nvSpPr>
          <p:cNvPr id="5" name="TextBox 4">
            <a:extLst>
              <a:ext uri="{FF2B5EF4-FFF2-40B4-BE49-F238E27FC236}">
                <a16:creationId xmlns:a16="http://schemas.microsoft.com/office/drawing/2014/main" id="{CD63DD01-BB55-4B61-9613-3B3C3D865CD9}"/>
              </a:ext>
            </a:extLst>
          </p:cNvPr>
          <p:cNvSpPr txBox="1"/>
          <p:nvPr/>
        </p:nvSpPr>
        <p:spPr>
          <a:xfrm>
            <a:off x="2207569" y="404665"/>
            <a:ext cx="5887493" cy="800219"/>
          </a:xfrm>
          <a:prstGeom prst="rect">
            <a:avLst/>
          </a:prstGeom>
          <a:noFill/>
        </p:spPr>
        <p:txBody>
          <a:bodyPr wrap="square" rtlCol="0">
            <a:spAutoFit/>
          </a:bodyPr>
          <a:lstStyle/>
          <a:p>
            <a:r>
              <a:rPr lang="en-GB" sz="2800" b="1" dirty="0">
                <a:solidFill>
                  <a:schemeClr val="bg1"/>
                </a:solidFill>
              </a:rPr>
              <a:t>A framework for giving feedback </a:t>
            </a:r>
          </a:p>
          <a:p>
            <a:endParaRPr lang="en-GB" dirty="0"/>
          </a:p>
        </p:txBody>
      </p:sp>
      <p:sp>
        <p:nvSpPr>
          <p:cNvPr id="2" name="TextBox 1">
            <a:extLst>
              <a:ext uri="{FF2B5EF4-FFF2-40B4-BE49-F238E27FC236}">
                <a16:creationId xmlns:a16="http://schemas.microsoft.com/office/drawing/2014/main" id="{A71D2C0E-E5F8-42C5-84A4-DD7C1FE9C355}"/>
              </a:ext>
            </a:extLst>
          </p:cNvPr>
          <p:cNvSpPr txBox="1"/>
          <p:nvPr/>
        </p:nvSpPr>
        <p:spPr>
          <a:xfrm>
            <a:off x="890367" y="18738"/>
            <a:ext cx="7257092" cy="1077218"/>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A framework for giving </a:t>
            </a:r>
          </a:p>
          <a:p>
            <a:r>
              <a:rPr lang="en-GB" sz="3200" b="1" dirty="0">
                <a:latin typeface="Arial" panose="020B0604020202020204" pitchFamily="34" charset="0"/>
                <a:cs typeface="Arial" panose="020B0604020202020204" pitchFamily="34" charset="0"/>
              </a:rPr>
              <a:t>constructive feedback - COIN</a:t>
            </a:r>
          </a:p>
        </p:txBody>
      </p:sp>
      <p:pic>
        <p:nvPicPr>
          <p:cNvPr id="6" name="Picture 5" descr="RCNMandLForum.png">
            <a:extLst>
              <a:ext uri="{FF2B5EF4-FFF2-40B4-BE49-F238E27FC236}">
                <a16:creationId xmlns:a16="http://schemas.microsoft.com/office/drawing/2014/main" id="{FA272AB9-5A88-4468-8055-F7E66A3A00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6CB63-BC2A-4488-8981-63FB7BC756E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Rapid…</a:t>
            </a:r>
          </a:p>
        </p:txBody>
      </p:sp>
      <p:pic>
        <p:nvPicPr>
          <p:cNvPr id="1026" name="Picture 2" descr="Breakout Session Photos - Free &amp;amp; Royalty-Free Stock Photos from Dreamstime">
            <a:extLst>
              <a:ext uri="{FF2B5EF4-FFF2-40B4-BE49-F238E27FC236}">
                <a16:creationId xmlns:a16="http://schemas.microsoft.com/office/drawing/2014/main" id="{9C270BDF-B115-41AE-BD33-FE02D9BB03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77316" y="1164777"/>
            <a:ext cx="6780700" cy="4526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534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FBA90E-0D33-47B6-85C3-E9CC3BD0F2EB}"/>
              </a:ext>
            </a:extLst>
          </p:cNvPr>
          <p:cNvPicPr>
            <a:picLocks noChangeAspect="1"/>
          </p:cNvPicPr>
          <p:nvPr/>
        </p:nvPicPr>
        <p:blipFill>
          <a:blip r:embed="rId2"/>
          <a:stretch>
            <a:fillRect/>
          </a:stretch>
        </p:blipFill>
        <p:spPr>
          <a:xfrm>
            <a:off x="2220592" y="1238250"/>
            <a:ext cx="6677025" cy="4381500"/>
          </a:xfrm>
          <a:prstGeom prst="rect">
            <a:avLst/>
          </a:prstGeom>
        </p:spPr>
      </p:pic>
    </p:spTree>
    <p:extLst>
      <p:ext uri="{BB962C8B-B14F-4D97-AF65-F5344CB8AC3E}">
        <p14:creationId xmlns:p14="http://schemas.microsoft.com/office/powerpoint/2010/main" val="2914171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a:extLst>
              <a:ext uri="{FF2B5EF4-FFF2-40B4-BE49-F238E27FC236}">
                <a16:creationId xmlns:a16="http://schemas.microsoft.com/office/drawing/2014/main" id="{65F8AF0C-9B2E-41D6-884E-6F2EDAB00B0C}"/>
              </a:ext>
            </a:extLst>
          </p:cNvPr>
          <p:cNvSpPr>
            <a:spLocks noGrp="1"/>
          </p:cNvSpPr>
          <p:nvPr>
            <p:ph sz="half" idx="1"/>
          </p:nvPr>
        </p:nvSpPr>
        <p:spPr>
          <a:xfrm>
            <a:off x="580639" y="1420227"/>
            <a:ext cx="6916284" cy="5178425"/>
          </a:xfrm>
        </p:spPr>
        <p:txBody>
          <a:bodyPr rtlCol="0">
            <a:noAutofit/>
          </a:bodyPr>
          <a:lstStyle/>
          <a:p>
            <a:pPr marL="342906" indent="-342906" defTabSz="457207">
              <a:buClr>
                <a:schemeClr val="bg2">
                  <a:lumMod val="40000"/>
                  <a:lumOff val="60000"/>
                </a:schemeClr>
              </a:buClr>
              <a:buFont typeface="Wingdings 3" charset="2"/>
              <a:buChar char=""/>
              <a:defRPr/>
            </a:pPr>
            <a:endParaRPr lang="en-US" altLang="en-US" sz="1800" dirty="0">
              <a:latin typeface="Arial" panose="020B0604020202020204" pitchFamily="34" charset="0"/>
              <a:cs typeface="Arial" panose="020B0604020202020204" pitchFamily="34" charset="0"/>
            </a:endParaRPr>
          </a:p>
          <a:p>
            <a:pPr marL="342906" indent="-342906" defTabSz="457207">
              <a:buClr>
                <a:schemeClr val="bg2">
                  <a:lumMod val="40000"/>
                  <a:lumOff val="60000"/>
                </a:schemeClr>
              </a:buClr>
              <a:buFont typeface="Wingdings 3" charset="2"/>
              <a:buChar char=""/>
              <a:defRPr/>
            </a:pPr>
            <a:r>
              <a:rPr lang="en-US" altLang="en-US" sz="1800" dirty="0">
                <a:latin typeface="Arial" panose="020B0604020202020204" pitchFamily="34" charset="0"/>
                <a:cs typeface="Arial" panose="020B0604020202020204" pitchFamily="34" charset="0"/>
              </a:rPr>
              <a:t>Some job titles give you formal authority -  but it’s limited and lost when you  leave </a:t>
            </a:r>
          </a:p>
          <a:p>
            <a:pPr marL="342906" indent="-342906" defTabSz="457207">
              <a:buClr>
                <a:schemeClr val="bg2">
                  <a:lumMod val="40000"/>
                  <a:lumOff val="60000"/>
                </a:schemeClr>
              </a:buClr>
              <a:buFont typeface="Wingdings 3" charset="2"/>
              <a:buChar char=""/>
              <a:defRPr/>
            </a:pPr>
            <a:r>
              <a:rPr lang="en-US" altLang="en-US" sz="1800" dirty="0">
                <a:latin typeface="Arial" panose="020B0604020202020204" pitchFamily="34" charset="0"/>
                <a:cs typeface="Arial" panose="020B0604020202020204" pitchFamily="34" charset="0"/>
              </a:rPr>
              <a:t>The most valuable form of authority is the power of your personal credibility (and that of the people in your team) </a:t>
            </a:r>
          </a:p>
          <a:p>
            <a:pPr marL="342906" indent="-342906" defTabSz="457207">
              <a:buClr>
                <a:schemeClr val="bg2">
                  <a:lumMod val="40000"/>
                  <a:lumOff val="60000"/>
                </a:schemeClr>
              </a:buClr>
              <a:buFont typeface="Wingdings 3" charset="2"/>
              <a:buChar char=""/>
              <a:defRPr/>
            </a:pPr>
            <a:r>
              <a:rPr lang="en-US" altLang="en-US" sz="1800" dirty="0">
                <a:latin typeface="Arial" panose="020B0604020202020204" pitchFamily="34" charset="0"/>
                <a:cs typeface="Arial" panose="020B0604020202020204" pitchFamily="34" charset="0"/>
              </a:rPr>
              <a:t>In what way does personal power and credibility make you a leader?</a:t>
            </a:r>
          </a:p>
          <a:p>
            <a:pPr marL="342906" indent="-342906" defTabSz="457207">
              <a:buClr>
                <a:schemeClr val="bg2">
                  <a:lumMod val="40000"/>
                  <a:lumOff val="60000"/>
                </a:schemeClr>
              </a:buClr>
              <a:buFont typeface="Wingdings 3" charset="2"/>
              <a:buChar char=""/>
              <a:defRPr/>
            </a:pPr>
            <a:r>
              <a:rPr lang="en-US" altLang="en-US" sz="1800" dirty="0">
                <a:latin typeface="Arial" panose="020B0604020202020204" pitchFamily="34" charset="0"/>
                <a:cs typeface="Arial" panose="020B0604020202020204" pitchFamily="34" charset="0"/>
              </a:rPr>
              <a:t>Because … speaking confidently about nursing practice, comes from our knowledge of science and art, its impact on patients and society, we make it happen everyday, others listen to us  - we advocate and advise everyday. Everyday our personal credibility is in how we practice and how we talk about the nursing care we give, the contribution of nursing to health and social care policy  </a:t>
            </a:r>
          </a:p>
          <a:p>
            <a:pPr marL="342906" indent="-342906" defTabSz="457207">
              <a:buClr>
                <a:schemeClr val="bg2">
                  <a:lumMod val="40000"/>
                  <a:lumOff val="60000"/>
                </a:schemeClr>
              </a:buClr>
              <a:buFont typeface="Wingdings 3" charset="2"/>
              <a:buChar char=""/>
              <a:defRPr/>
            </a:pPr>
            <a:r>
              <a:rPr lang="en-US" altLang="en-US" sz="1800" dirty="0">
                <a:latin typeface="Arial" panose="020B0604020202020204" pitchFamily="34" charset="0"/>
                <a:cs typeface="Arial" panose="020B0604020202020204" pitchFamily="34" charset="0"/>
              </a:rPr>
              <a:t>Our influences and impact on others is in our everyday actions demonstrating our leadership </a:t>
            </a:r>
          </a:p>
          <a:p>
            <a:pPr marL="342906" indent="-342906" defTabSz="457207">
              <a:buClr>
                <a:schemeClr val="bg2">
                  <a:lumMod val="40000"/>
                  <a:lumOff val="60000"/>
                </a:schemeClr>
              </a:buClr>
              <a:buFont typeface="Wingdings 3" charset="2"/>
              <a:buChar char=""/>
              <a:defRPr/>
            </a:pPr>
            <a:r>
              <a:rPr lang="en-US" altLang="en-US" sz="1800" dirty="0">
                <a:latin typeface="Arial" panose="020B0604020202020204" pitchFamily="34" charset="0"/>
                <a:cs typeface="Arial" panose="020B0604020202020204" pitchFamily="34" charset="0"/>
              </a:rPr>
              <a:t>Our identity as a nurse encompasses being a leader – our  identity is rightly as </a:t>
            </a:r>
            <a:r>
              <a:rPr lang="en-US" altLang="en-US" sz="1800" b="1" i="1" dirty="0">
                <a:latin typeface="Arial" panose="020B0604020202020204" pitchFamily="34" charset="0"/>
                <a:cs typeface="Arial" panose="020B0604020202020204" pitchFamily="34" charset="0"/>
              </a:rPr>
              <a:t>nurse leaders</a:t>
            </a:r>
          </a:p>
        </p:txBody>
      </p:sp>
      <p:sp>
        <p:nvSpPr>
          <p:cNvPr id="2" name="TextBox 1">
            <a:extLst>
              <a:ext uri="{FF2B5EF4-FFF2-40B4-BE49-F238E27FC236}">
                <a16:creationId xmlns:a16="http://schemas.microsoft.com/office/drawing/2014/main" id="{64C2DFCB-11AD-4EA1-8A92-4066CBF1AF18}"/>
              </a:ext>
            </a:extLst>
          </p:cNvPr>
          <p:cNvSpPr txBox="1"/>
          <p:nvPr/>
        </p:nvSpPr>
        <p:spPr>
          <a:xfrm>
            <a:off x="716998" y="404037"/>
            <a:ext cx="7786922" cy="1077218"/>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How to influence – reflect on your personal credibility </a:t>
            </a:r>
            <a:endParaRPr lang="en-GB" sz="3200" b="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B1EBE0A-3D68-4D34-A618-F181702EA119}"/>
              </a:ext>
            </a:extLst>
          </p:cNvPr>
          <p:cNvPicPr>
            <a:picLocks noChangeAspect="1"/>
          </p:cNvPicPr>
          <p:nvPr/>
        </p:nvPicPr>
        <p:blipFill>
          <a:blip r:embed="rId3"/>
          <a:stretch>
            <a:fillRect/>
          </a:stretch>
        </p:blipFill>
        <p:spPr>
          <a:xfrm>
            <a:off x="8304530" y="2861310"/>
            <a:ext cx="3105150" cy="3486150"/>
          </a:xfrm>
          <a:prstGeom prst="rect">
            <a:avLst/>
          </a:prstGeom>
        </p:spPr>
      </p:pic>
      <p:sp>
        <p:nvSpPr>
          <p:cNvPr id="5" name="TextBox 4">
            <a:extLst>
              <a:ext uri="{FF2B5EF4-FFF2-40B4-BE49-F238E27FC236}">
                <a16:creationId xmlns:a16="http://schemas.microsoft.com/office/drawing/2014/main" id="{4362649E-38AF-4450-A68D-C928314D4C5E}"/>
              </a:ext>
            </a:extLst>
          </p:cNvPr>
          <p:cNvSpPr txBox="1"/>
          <p:nvPr/>
        </p:nvSpPr>
        <p:spPr>
          <a:xfrm>
            <a:off x="8923995" y="2046991"/>
            <a:ext cx="1896673" cy="707886"/>
          </a:xfrm>
          <a:prstGeom prst="rect">
            <a:avLst/>
          </a:prstGeom>
          <a:noFill/>
        </p:spPr>
        <p:txBody>
          <a:bodyPr wrap="none" rtlCol="0">
            <a:spAutoFit/>
          </a:bodyPr>
          <a:lstStyle/>
          <a:p>
            <a:r>
              <a:rPr lang="en-GB" sz="4000" dirty="0">
                <a:latin typeface="Arial" panose="020B0604020202020204" pitchFamily="34" charset="0"/>
                <a:cs typeface="Arial" panose="020B0604020202020204" pitchFamily="34" charset="0"/>
              </a:rPr>
              <a:t>Reflect</a:t>
            </a:r>
            <a:r>
              <a:rPr lang="en-GB" sz="4000" b="1" dirty="0"/>
              <a:t> </a:t>
            </a:r>
          </a:p>
        </p:txBody>
      </p:sp>
      <p:pic>
        <p:nvPicPr>
          <p:cNvPr id="8" name="Picture 7" descr="RCNMandLForum.png">
            <a:extLst>
              <a:ext uri="{FF2B5EF4-FFF2-40B4-BE49-F238E27FC236}">
                <a16:creationId xmlns:a16="http://schemas.microsoft.com/office/drawing/2014/main" id="{3E75555E-7660-4F62-A99A-3445373D71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B6402-B149-4D6C-A667-571322A775B8}"/>
              </a:ext>
            </a:extLst>
          </p:cNvPr>
          <p:cNvSpPr>
            <a:spLocks noGrp="1"/>
          </p:cNvSpPr>
          <p:nvPr>
            <p:ph type="title"/>
          </p:nvPr>
        </p:nvSpPr>
        <p:spPr>
          <a:xfrm>
            <a:off x="805139" y="407435"/>
            <a:ext cx="10515600" cy="457421"/>
          </a:xfrm>
        </p:spPr>
        <p:txBody>
          <a:bodyPr>
            <a:noAutofit/>
          </a:bodyPr>
          <a:lstStyle/>
          <a:p>
            <a:r>
              <a:rPr lang="en-GB" sz="3200" b="1" dirty="0">
                <a:latin typeface="Calibri" panose="020F0502020204030204" pitchFamily="34" charset="0"/>
                <a:cs typeface="Calibri" panose="020F0502020204030204" pitchFamily="34" charset="0"/>
              </a:rPr>
              <a:t>Thoughts on Influencing  </a:t>
            </a:r>
          </a:p>
        </p:txBody>
      </p:sp>
      <p:sp>
        <p:nvSpPr>
          <p:cNvPr id="3" name="Text Placeholder 2">
            <a:extLst>
              <a:ext uri="{FF2B5EF4-FFF2-40B4-BE49-F238E27FC236}">
                <a16:creationId xmlns:a16="http://schemas.microsoft.com/office/drawing/2014/main" id="{3215F3FC-B47E-4891-871A-5C1CE406EAE3}"/>
              </a:ext>
            </a:extLst>
          </p:cNvPr>
          <p:cNvSpPr>
            <a:spLocks noGrp="1"/>
          </p:cNvSpPr>
          <p:nvPr>
            <p:ph type="body" idx="1"/>
          </p:nvPr>
        </p:nvSpPr>
        <p:spPr>
          <a:xfrm>
            <a:off x="148055" y="1187123"/>
            <a:ext cx="5290861" cy="5263442"/>
          </a:xfrm>
        </p:spPr>
        <p:txBody>
          <a:bodyPr>
            <a:noAutofit/>
          </a:bodyPr>
          <a:lstStyle/>
          <a:p>
            <a:pPr fontAlgn="base"/>
            <a:r>
              <a:rPr lang="en-GB" sz="1800" b="1" i="0" dirty="0">
                <a:solidFill>
                  <a:srgbClr val="666666"/>
                </a:solidFill>
                <a:effectLst/>
                <a:latin typeface="Arial" panose="020B0604020202020204" pitchFamily="34" charset="0"/>
                <a:cs typeface="Arial" panose="020B0604020202020204" pitchFamily="34" charset="0"/>
              </a:rPr>
              <a:t>The push/pull model </a:t>
            </a:r>
            <a:r>
              <a:rPr lang="en-GB" sz="1800" b="0" i="0" dirty="0">
                <a:solidFill>
                  <a:srgbClr val="666666"/>
                </a:solidFill>
                <a:effectLst/>
                <a:latin typeface="Arial" panose="020B0604020202020204" pitchFamily="34" charset="0"/>
                <a:cs typeface="Arial" panose="020B0604020202020204" pitchFamily="34" charset="0"/>
              </a:rPr>
              <a:t>explores the ways in which leaders exert influence to reach</a:t>
            </a:r>
            <a:br>
              <a:rPr lang="en-GB" sz="1800" b="0" i="0" dirty="0">
                <a:solidFill>
                  <a:srgbClr val="666666"/>
                </a:solidFill>
                <a:effectLst/>
                <a:latin typeface="Arial" panose="020B0604020202020204" pitchFamily="34" charset="0"/>
                <a:cs typeface="Arial" panose="020B0604020202020204" pitchFamily="34" charset="0"/>
              </a:rPr>
            </a:br>
            <a:r>
              <a:rPr lang="en-GB" sz="1800" b="0" i="0" dirty="0">
                <a:solidFill>
                  <a:srgbClr val="666666"/>
                </a:solidFill>
                <a:effectLst/>
                <a:latin typeface="Arial" panose="020B0604020202020204" pitchFamily="34" charset="0"/>
                <a:cs typeface="Arial" panose="020B0604020202020204" pitchFamily="34" charset="0"/>
              </a:rPr>
              <a:t>organisational goals. Influence is exerted through a mixture of two different</a:t>
            </a:r>
            <a:br>
              <a:rPr lang="en-GB" sz="1800" b="0" i="0" dirty="0">
                <a:solidFill>
                  <a:srgbClr val="666666"/>
                </a:solidFill>
                <a:effectLst/>
                <a:latin typeface="Arial" panose="020B0604020202020204" pitchFamily="34" charset="0"/>
                <a:cs typeface="Arial" panose="020B0604020202020204" pitchFamily="34" charset="0"/>
              </a:rPr>
            </a:br>
            <a:r>
              <a:rPr lang="en-GB" sz="1800" b="0" i="0" dirty="0">
                <a:solidFill>
                  <a:srgbClr val="666666"/>
                </a:solidFill>
                <a:effectLst/>
                <a:latin typeface="Arial" panose="020B0604020202020204" pitchFamily="34" charset="0"/>
                <a:cs typeface="Arial" panose="020B0604020202020204" pitchFamily="34" charset="0"/>
              </a:rPr>
              <a:t>styles. It is either forced (pushed), or encouraged (pulled).</a:t>
            </a:r>
            <a:endParaRPr lang="en-GB" sz="1800" b="1" i="0" dirty="0">
              <a:solidFill>
                <a:srgbClr val="666666"/>
              </a:solidFill>
              <a:effectLst/>
              <a:latin typeface="Arial" panose="020B0604020202020204" pitchFamily="34" charset="0"/>
              <a:cs typeface="Arial" panose="020B0604020202020204" pitchFamily="34" charset="0"/>
            </a:endParaRPr>
          </a:p>
          <a:p>
            <a:pPr fontAlgn="base"/>
            <a:r>
              <a:rPr lang="en-GB" sz="1800" b="1" dirty="0">
                <a:solidFill>
                  <a:srgbClr val="666666"/>
                </a:solidFill>
                <a:latin typeface="Arial" panose="020B0604020202020204" pitchFamily="34" charset="0"/>
                <a:cs typeface="Arial" panose="020B0604020202020204" pitchFamily="34" charset="0"/>
              </a:rPr>
              <a:t>Push method of leadership </a:t>
            </a:r>
            <a:r>
              <a:rPr lang="en-GB" sz="1800" dirty="0">
                <a:solidFill>
                  <a:srgbClr val="666666"/>
                </a:solidFill>
                <a:latin typeface="Arial" panose="020B0604020202020204" pitchFamily="34" charset="0"/>
                <a:cs typeface="Arial" panose="020B0604020202020204" pitchFamily="34" charset="0"/>
              </a:rPr>
              <a:t>– This method is useful in times of urgency it is a good technique for safe ideas. The characteristics are leading through persuasion and assertion. Push leaders says ‘I want...’</a:t>
            </a:r>
          </a:p>
          <a:p>
            <a:pPr fontAlgn="base"/>
            <a:endParaRPr lang="en-GB" sz="1800" dirty="0">
              <a:solidFill>
                <a:srgbClr val="666666"/>
              </a:solidFill>
              <a:latin typeface="Arial" panose="020B0604020202020204" pitchFamily="34" charset="0"/>
              <a:cs typeface="Arial" panose="020B0604020202020204" pitchFamily="34" charset="0"/>
            </a:endParaRPr>
          </a:p>
          <a:p>
            <a:pPr fontAlgn="base"/>
            <a:r>
              <a:rPr lang="en-GB" sz="1800" b="1" dirty="0">
                <a:solidFill>
                  <a:srgbClr val="666666"/>
                </a:solidFill>
                <a:latin typeface="Arial" panose="020B0604020202020204" pitchFamily="34" charset="0"/>
                <a:cs typeface="Arial" panose="020B0604020202020204" pitchFamily="34" charset="0"/>
              </a:rPr>
              <a:t>Pull Method of leadership  </a:t>
            </a:r>
            <a:r>
              <a:rPr lang="en-GB" sz="1800" dirty="0">
                <a:solidFill>
                  <a:srgbClr val="666666"/>
                </a:solidFill>
                <a:latin typeface="Arial" panose="020B0604020202020204" pitchFamily="34" charset="0"/>
                <a:cs typeface="Arial" panose="020B0604020202020204" pitchFamily="34" charset="0"/>
              </a:rPr>
              <a:t>- This method is best used for dangerous ( novel) ideas,. It is demanding, The characteristics of leading through encouragement, and through the styles of bridging and common vision. Pull leaders say ‘We are…’</a:t>
            </a:r>
          </a:p>
          <a:p>
            <a:pPr fontAlgn="base"/>
            <a:endParaRPr lang="en-GB" sz="1200" dirty="0">
              <a:solidFill>
                <a:srgbClr val="666666"/>
              </a:solidFill>
              <a:latin typeface="Arial" panose="020B0604020202020204" pitchFamily="34" charset="0"/>
              <a:cs typeface="Arial" panose="020B0604020202020204" pitchFamily="34" charset="0"/>
            </a:endParaRPr>
          </a:p>
          <a:p>
            <a:pPr marL="0" indent="0" fontAlgn="base">
              <a:buNone/>
            </a:pPr>
            <a:r>
              <a:rPr lang="en-GB" sz="1200" dirty="0">
                <a:latin typeface="Arial" panose="020B0604020202020204" pitchFamily="34" charset="0"/>
                <a:cs typeface="Arial" panose="020B0604020202020204" pitchFamily="34" charset="0"/>
              </a:rPr>
              <a:t>https://www.leadershipcentre.org.uk/artofchangemaking/theory/push-and-pull-influencing-style/</a:t>
            </a:r>
          </a:p>
          <a:p>
            <a:pPr fontAlgn="base"/>
            <a:endParaRPr lang="en-GB" sz="1800" dirty="0">
              <a:solidFill>
                <a:srgbClr val="666666"/>
              </a:solidFill>
              <a:latin typeface="Arial" panose="020B0604020202020204" pitchFamily="34" charset="0"/>
              <a:cs typeface="Arial" panose="020B0604020202020204" pitchFamily="34" charset="0"/>
            </a:endParaRPr>
          </a:p>
          <a:p>
            <a:pPr fontAlgn="base"/>
            <a:endParaRPr lang="en-GB" sz="1800" b="0" i="0" dirty="0">
              <a:solidFill>
                <a:srgbClr val="666666"/>
              </a:solidFill>
              <a:effectLst/>
              <a:latin typeface="Arial" panose="020B0604020202020204" pitchFamily="34" charset="0"/>
              <a:cs typeface="Arial" panose="020B0604020202020204" pitchFamily="34" charset="0"/>
            </a:endParaRPr>
          </a:p>
          <a:p>
            <a:pPr fontAlgn="base"/>
            <a:endParaRPr lang="en-GB" sz="1800" b="0" i="0" dirty="0">
              <a:solidFill>
                <a:srgbClr val="666666"/>
              </a:solidFill>
              <a:effectLst/>
              <a:latin typeface="Arial" panose="020B0604020202020204" pitchFamily="34" charset="0"/>
              <a:cs typeface="Arial" panose="020B0604020202020204" pitchFamily="34" charset="0"/>
            </a:endParaRPr>
          </a:p>
          <a:p>
            <a:endParaRPr lang="en-GB" sz="1800"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A59A1EE1-69D5-4309-AB1B-7ECA34501412}"/>
              </a:ext>
            </a:extLst>
          </p:cNvPr>
          <p:cNvSpPr>
            <a:spLocks noGrp="1"/>
          </p:cNvSpPr>
          <p:nvPr>
            <p:ph type="body" idx="2"/>
          </p:nvPr>
        </p:nvSpPr>
        <p:spPr>
          <a:xfrm>
            <a:off x="6496492" y="1825625"/>
            <a:ext cx="4857307" cy="3203575"/>
          </a:xfrm>
        </p:spPr>
        <p:txBody>
          <a:bodyPr>
            <a:norm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sz="1200" dirty="0"/>
          </a:p>
          <a:p>
            <a:endParaRPr lang="en-GB" sz="1200" dirty="0"/>
          </a:p>
          <a:p>
            <a:endParaRPr lang="en-GB" sz="1200" dirty="0"/>
          </a:p>
          <a:p>
            <a:endParaRPr lang="en-GB" sz="1200" dirty="0"/>
          </a:p>
        </p:txBody>
      </p:sp>
      <p:pic>
        <p:nvPicPr>
          <p:cNvPr id="6" name="Content Placeholder 7" descr="Leadership is not a position.jpg">
            <a:extLst>
              <a:ext uri="{FF2B5EF4-FFF2-40B4-BE49-F238E27FC236}">
                <a16:creationId xmlns:a16="http://schemas.microsoft.com/office/drawing/2014/main" id="{2BB10100-C89F-4784-8821-305E3BABC8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351874" y="1775860"/>
            <a:ext cx="3891010" cy="4589718"/>
          </a:xfrm>
          <a:prstGeom prst="rect">
            <a:avLst/>
          </a:prstGeom>
        </p:spPr>
      </p:pic>
      <p:pic>
        <p:nvPicPr>
          <p:cNvPr id="7" name="Picture 6" descr="RCNMandLForum.png">
            <a:extLst>
              <a:ext uri="{FF2B5EF4-FFF2-40B4-BE49-F238E27FC236}">
                <a16:creationId xmlns:a16="http://schemas.microsoft.com/office/drawing/2014/main" id="{2A4AF944-EDF1-489A-8CDD-E5AB4635F0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7791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9C93-74FF-47FD-B0D4-77086DEF2139}"/>
              </a:ext>
            </a:extLst>
          </p:cNvPr>
          <p:cNvSpPr>
            <a:spLocks noGrp="1"/>
          </p:cNvSpPr>
          <p:nvPr>
            <p:ph type="title"/>
          </p:nvPr>
        </p:nvSpPr>
        <p:spPr>
          <a:xfrm>
            <a:off x="142240" y="365125"/>
            <a:ext cx="11978640" cy="1325563"/>
          </a:xfrm>
        </p:spPr>
        <p:txBody>
          <a:bodyPr>
            <a:normAutofit/>
          </a:bodyPr>
          <a:lstStyle/>
          <a:p>
            <a:r>
              <a:rPr lang="en-US" sz="3200" b="1" dirty="0">
                <a:latin typeface="Arial" panose="020B0604020202020204" pitchFamily="34" charset="0"/>
                <a:cs typeface="Arial" panose="020B0604020202020204" pitchFamily="34" charset="0"/>
              </a:rPr>
              <a:t>First be able to lead yourself – using a framework helps development – find your own susceptibilities and strengths  </a:t>
            </a:r>
            <a:endParaRPr lang="en-GB" sz="3200"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A378CC90-51A2-4A98-AA56-00ED10E6656B}"/>
              </a:ext>
            </a:extLst>
          </p:cNvPr>
          <p:cNvSpPr>
            <a:spLocks noGrp="1"/>
          </p:cNvSpPr>
          <p:nvPr>
            <p:ph type="body" idx="1"/>
          </p:nvPr>
        </p:nvSpPr>
        <p:spPr>
          <a:xfrm>
            <a:off x="894081" y="2773680"/>
            <a:ext cx="4190998" cy="3779520"/>
          </a:xfrm>
        </p:spPr>
        <p:txBody>
          <a:bodyPr>
            <a:normAutofit fontScale="25000" lnSpcReduction="20000"/>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https://www.leadershipacademy.nhs.uk/resources/healthcare-leadership-model/</a:t>
            </a:r>
          </a:p>
        </p:txBody>
      </p:sp>
      <p:sp>
        <p:nvSpPr>
          <p:cNvPr id="4" name="Text Placeholder 3">
            <a:extLst>
              <a:ext uri="{FF2B5EF4-FFF2-40B4-BE49-F238E27FC236}">
                <a16:creationId xmlns:a16="http://schemas.microsoft.com/office/drawing/2014/main" id="{631B739A-297F-48BF-96EC-F1A3A60CDBD5}"/>
              </a:ext>
            </a:extLst>
          </p:cNvPr>
          <p:cNvSpPr>
            <a:spLocks noGrp="1"/>
          </p:cNvSpPr>
          <p:nvPr>
            <p:ph type="body" idx="2"/>
          </p:nvPr>
        </p:nvSpPr>
        <p:spPr>
          <a:xfrm>
            <a:off x="5999747" y="2847474"/>
            <a:ext cx="5449206" cy="4597598"/>
          </a:xfrm>
        </p:spPr>
        <p:txBody>
          <a:bodyPr>
            <a:normAutofit/>
          </a:bodyPr>
          <a:lstStyle/>
          <a:p>
            <a:pPr marL="0" indent="0">
              <a:buNone/>
            </a:pPr>
            <a:endParaRPr lang="en-US" sz="1600" dirty="0">
              <a:latin typeface="Arial" panose="020B0604020202020204" pitchFamily="34" charset="0"/>
              <a:cs typeface="Arial" panose="020B0604020202020204" pitchFamily="34" charset="0"/>
            </a:endParaRPr>
          </a:p>
          <a:p>
            <a:pPr marL="803275" indent="-803275">
              <a:buFont typeface="+mj-lt"/>
              <a:buAutoNum type="arabicPeriod"/>
            </a:pPr>
            <a:r>
              <a:rPr lang="en-US" sz="1600" dirty="0">
                <a:latin typeface="Arial" panose="020B0604020202020204" pitchFamily="34" charset="0"/>
                <a:cs typeface="Arial" panose="020B0604020202020204" pitchFamily="34" charset="0"/>
              </a:rPr>
              <a:t>Inspiring a shared purpose</a:t>
            </a:r>
          </a:p>
          <a:p>
            <a:pPr marL="803275" indent="-803275">
              <a:buFont typeface="+mj-lt"/>
              <a:buAutoNum type="arabicPeriod"/>
            </a:pPr>
            <a:r>
              <a:rPr lang="en-US" sz="1600" dirty="0">
                <a:latin typeface="Arial" panose="020B0604020202020204" pitchFamily="34" charset="0"/>
                <a:cs typeface="Arial" panose="020B0604020202020204" pitchFamily="34" charset="0"/>
              </a:rPr>
              <a:t>Leading with care</a:t>
            </a:r>
          </a:p>
          <a:p>
            <a:pPr marL="803275" indent="-803275">
              <a:buFont typeface="+mj-lt"/>
              <a:buAutoNum type="arabicPeriod"/>
            </a:pPr>
            <a:r>
              <a:rPr lang="en-US" sz="1600" dirty="0">
                <a:latin typeface="Arial" panose="020B0604020202020204" pitchFamily="34" charset="0"/>
                <a:cs typeface="Arial" panose="020B0604020202020204" pitchFamily="34" charset="0"/>
              </a:rPr>
              <a:t>Evaluating information</a:t>
            </a:r>
          </a:p>
          <a:p>
            <a:pPr marL="803275" indent="-803275">
              <a:buFont typeface="+mj-lt"/>
              <a:buAutoNum type="arabicPeriod"/>
            </a:pPr>
            <a:r>
              <a:rPr lang="en-US" sz="1600" dirty="0">
                <a:latin typeface="Arial" panose="020B0604020202020204" pitchFamily="34" charset="0"/>
                <a:cs typeface="Arial" panose="020B0604020202020204" pitchFamily="34" charset="0"/>
              </a:rPr>
              <a:t>Connecting our services </a:t>
            </a:r>
          </a:p>
          <a:p>
            <a:pPr marL="803275" indent="-803275">
              <a:buFont typeface="+mj-lt"/>
              <a:buAutoNum type="arabicPeriod"/>
            </a:pPr>
            <a:r>
              <a:rPr lang="en-US" sz="1600" dirty="0">
                <a:latin typeface="Arial" panose="020B0604020202020204" pitchFamily="34" charset="0"/>
                <a:cs typeface="Arial" panose="020B0604020202020204" pitchFamily="34" charset="0"/>
              </a:rPr>
              <a:t>Sharing the vision</a:t>
            </a:r>
          </a:p>
          <a:p>
            <a:pPr marL="803275" indent="-803275">
              <a:buFont typeface="+mj-lt"/>
              <a:buAutoNum type="arabicPeriod"/>
            </a:pPr>
            <a:r>
              <a:rPr lang="en-US" sz="1600" dirty="0">
                <a:latin typeface="Arial" panose="020B0604020202020204" pitchFamily="34" charset="0"/>
                <a:cs typeface="Arial" panose="020B0604020202020204" pitchFamily="34" charset="0"/>
              </a:rPr>
              <a:t>Engaging the team</a:t>
            </a:r>
          </a:p>
          <a:p>
            <a:pPr marL="803275" indent="-803275">
              <a:buFont typeface="+mj-lt"/>
              <a:buAutoNum type="arabicPeriod"/>
            </a:pPr>
            <a:r>
              <a:rPr lang="en-US" sz="1600" dirty="0">
                <a:latin typeface="Arial" panose="020B0604020202020204" pitchFamily="34" charset="0"/>
                <a:cs typeface="Arial" panose="020B0604020202020204" pitchFamily="34" charset="0"/>
              </a:rPr>
              <a:t>Holding to account </a:t>
            </a:r>
          </a:p>
          <a:p>
            <a:pPr marL="803275" indent="-803275">
              <a:buFont typeface="+mj-lt"/>
              <a:buAutoNum type="arabicPeriod"/>
            </a:pPr>
            <a:r>
              <a:rPr lang="en-US" sz="1600" dirty="0">
                <a:latin typeface="Arial" panose="020B0604020202020204" pitchFamily="34" charset="0"/>
                <a:cs typeface="Arial" panose="020B0604020202020204" pitchFamily="34" charset="0"/>
              </a:rPr>
              <a:t>Developing capability </a:t>
            </a:r>
          </a:p>
          <a:p>
            <a:pPr marL="803275" indent="-803275">
              <a:buFont typeface="+mj-lt"/>
              <a:buAutoNum type="arabicPeriod"/>
            </a:pPr>
            <a:r>
              <a:rPr lang="en-US" sz="1600" dirty="0">
                <a:latin typeface="Arial" panose="020B0604020202020204" pitchFamily="34" charset="0"/>
                <a:cs typeface="Arial" panose="020B0604020202020204" pitchFamily="34" charset="0"/>
              </a:rPr>
              <a:t>Influencing results</a:t>
            </a:r>
          </a:p>
          <a:p>
            <a:pPr marL="0" indent="0">
              <a:buNone/>
            </a:pP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GB" sz="18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0490C9D-9C26-4225-9A4F-3D7E9859EFB5}"/>
              </a:ext>
            </a:extLst>
          </p:cNvPr>
          <p:cNvPicPr>
            <a:picLocks noChangeAspect="1"/>
          </p:cNvPicPr>
          <p:nvPr/>
        </p:nvPicPr>
        <p:blipFill>
          <a:blip r:embed="rId2"/>
          <a:stretch>
            <a:fillRect/>
          </a:stretch>
        </p:blipFill>
        <p:spPr>
          <a:xfrm>
            <a:off x="628833" y="2051250"/>
            <a:ext cx="4815524" cy="1642849"/>
          </a:xfrm>
          <a:prstGeom prst="rect">
            <a:avLst/>
          </a:prstGeom>
        </p:spPr>
      </p:pic>
      <p:pic>
        <p:nvPicPr>
          <p:cNvPr id="8" name="Picture 7">
            <a:extLst>
              <a:ext uri="{FF2B5EF4-FFF2-40B4-BE49-F238E27FC236}">
                <a16:creationId xmlns:a16="http://schemas.microsoft.com/office/drawing/2014/main" id="{BAAA72B2-205F-4EEF-A104-A89D9DF65DCE}"/>
              </a:ext>
            </a:extLst>
          </p:cNvPr>
          <p:cNvPicPr>
            <a:picLocks noChangeAspect="1"/>
          </p:cNvPicPr>
          <p:nvPr/>
        </p:nvPicPr>
        <p:blipFill>
          <a:blip r:embed="rId3"/>
          <a:stretch>
            <a:fillRect/>
          </a:stretch>
        </p:blipFill>
        <p:spPr>
          <a:xfrm>
            <a:off x="1209040" y="3645024"/>
            <a:ext cx="3456384" cy="2476048"/>
          </a:xfrm>
          <a:prstGeom prst="rect">
            <a:avLst/>
          </a:prstGeom>
        </p:spPr>
      </p:pic>
      <p:pic>
        <p:nvPicPr>
          <p:cNvPr id="7" name="Picture 6">
            <a:extLst>
              <a:ext uri="{FF2B5EF4-FFF2-40B4-BE49-F238E27FC236}">
                <a16:creationId xmlns:a16="http://schemas.microsoft.com/office/drawing/2014/main" id="{5908B57F-1321-48A5-8560-6D042A43939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6462821" y="1441440"/>
            <a:ext cx="3229573" cy="1325563"/>
          </a:xfrm>
          <a:prstGeom prst="rect">
            <a:avLst/>
          </a:prstGeom>
        </p:spPr>
      </p:pic>
    </p:spTree>
    <p:extLst>
      <p:ext uri="{BB962C8B-B14F-4D97-AF65-F5344CB8AC3E}">
        <p14:creationId xmlns:p14="http://schemas.microsoft.com/office/powerpoint/2010/main" val="1512105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1F96-DC9F-4D26-AAFE-DE011CCE5617}"/>
              </a:ext>
            </a:extLst>
          </p:cNvPr>
          <p:cNvSpPr>
            <a:spLocks noGrp="1"/>
          </p:cNvSpPr>
          <p:nvPr>
            <p:ph type="title"/>
          </p:nvPr>
        </p:nvSpPr>
        <p:spPr>
          <a:xfrm>
            <a:off x="292951" y="304800"/>
            <a:ext cx="10597114" cy="875414"/>
          </a:xfrm>
        </p:spPr>
        <p:txBody>
          <a:bodyPr>
            <a:normAutofit/>
          </a:bodyPr>
          <a:lstStyle/>
          <a:p>
            <a:r>
              <a:rPr lang="en-US" sz="3200" b="1" dirty="0">
                <a:latin typeface="Arial" panose="020B0604020202020204" pitchFamily="34" charset="0"/>
                <a:cs typeface="Arial" panose="020B0604020202020204" pitchFamily="34" charset="0"/>
              </a:rPr>
              <a:t>How to influence – ask good questions </a:t>
            </a:r>
            <a:endParaRPr lang="en-GB" sz="3200" b="1"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4D5820AD-DB66-45C2-AF3A-5525269AEEB9}"/>
              </a:ext>
            </a:extLst>
          </p:cNvPr>
          <p:cNvSpPr>
            <a:spLocks noGrp="1"/>
          </p:cNvSpPr>
          <p:nvPr>
            <p:ph type="body" idx="2"/>
          </p:nvPr>
        </p:nvSpPr>
        <p:spPr>
          <a:xfrm>
            <a:off x="5771524" y="2257533"/>
            <a:ext cx="6058920" cy="3171069"/>
          </a:xfrm>
        </p:spPr>
        <p:txBody>
          <a:bodyPr>
            <a:normAutofit/>
          </a:bodyPr>
          <a:lstStyle/>
          <a:p>
            <a:pPr marL="0" indent="0">
              <a:buNone/>
            </a:pPr>
            <a:endParaRPr lang="en-GB" sz="2000" dirty="0">
              <a:solidFill>
                <a:srgbClr val="222222"/>
              </a:solidFill>
              <a:latin typeface="Calibri" panose="020F0502020204030204" pitchFamily="34" charset="0"/>
              <a:ea typeface="Times New Roman" panose="02020603050405020304" pitchFamily="18" charset="0"/>
              <a:cs typeface="Calibri" panose="020F0502020204030204" pitchFamily="34" charset="0"/>
            </a:endParaRPr>
          </a:p>
          <a:p>
            <a:pPr marL="357188" indent="-357188"/>
            <a:r>
              <a:rPr lang="en-GB" sz="1800" dirty="0">
                <a:solidFill>
                  <a:srgbClr val="222222"/>
                </a:solidFill>
                <a:latin typeface="Arial" panose="020B0604020202020204" pitchFamily="34" charset="0"/>
                <a:ea typeface="Times New Roman" panose="02020603050405020304" pitchFamily="18" charset="0"/>
                <a:cs typeface="Arial" panose="020B0604020202020204" pitchFamily="34" charset="0"/>
              </a:rPr>
              <a:t>Needs </a:t>
            </a:r>
            <a:r>
              <a:rPr lang="en-GB" sz="1800" b="1" dirty="0">
                <a:solidFill>
                  <a:srgbClr val="222222"/>
                </a:solidFill>
                <a:latin typeface="Arial" panose="020B0604020202020204" pitchFamily="34" charset="0"/>
                <a:ea typeface="Times New Roman" panose="02020603050405020304" pitchFamily="18" charset="0"/>
                <a:cs typeface="Arial" panose="020B0604020202020204" pitchFamily="34" charset="0"/>
              </a:rPr>
              <a:t>both</a:t>
            </a:r>
            <a:r>
              <a:rPr lang="en-GB" sz="1800" dirty="0">
                <a:solidFill>
                  <a:srgbClr val="222222"/>
                </a:solidFill>
                <a:latin typeface="Arial" panose="020B0604020202020204" pitchFamily="34" charset="0"/>
                <a:ea typeface="Times New Roman" panose="02020603050405020304" pitchFamily="18" charset="0"/>
                <a:cs typeface="Arial" panose="020B0604020202020204" pitchFamily="34" charset="0"/>
              </a:rPr>
              <a:t> critical appraisal and critical thinking - </a:t>
            </a:r>
          </a:p>
          <a:p>
            <a:pPr marL="357188" indent="-357188"/>
            <a:r>
              <a:rPr lang="en-GB" sz="1800" dirty="0">
                <a:solidFill>
                  <a:srgbClr val="222222"/>
                </a:solidFill>
                <a:latin typeface="Arial" panose="020B0604020202020204" pitchFamily="34" charset="0"/>
                <a:ea typeface="Times New Roman" panose="02020603050405020304" pitchFamily="18" charset="0"/>
                <a:cs typeface="Arial" panose="020B0604020202020204" pitchFamily="34" charset="0"/>
              </a:rPr>
              <a:t>Evaluate the information - is it evidence based, is it trustworthy, reliable, valid and useful in this situation? </a:t>
            </a:r>
          </a:p>
          <a:p>
            <a:pPr marL="357188" indent="-357188"/>
            <a:r>
              <a:rPr lang="en-GB" sz="1800" dirty="0">
                <a:solidFill>
                  <a:srgbClr val="222222"/>
                </a:solidFill>
                <a:latin typeface="Arial" panose="020B0604020202020204" pitchFamily="34" charset="0"/>
                <a:ea typeface="Times New Roman" panose="02020603050405020304" pitchFamily="18" charset="0"/>
                <a:cs typeface="Arial" panose="020B0604020202020204" pitchFamily="34" charset="0"/>
              </a:rPr>
              <a:t>So, the questions you have to ask both as a follower and as a leader are: </a:t>
            </a:r>
            <a:r>
              <a:rPr lang="en-GB" sz="1800" b="1" dirty="0">
                <a:solidFill>
                  <a:srgbClr val="222222"/>
                </a:solidFill>
                <a:latin typeface="Arial" panose="020B0604020202020204" pitchFamily="34" charset="0"/>
                <a:ea typeface="Times New Roman" panose="02020603050405020304" pitchFamily="18" charset="0"/>
                <a:cs typeface="Arial" panose="020B0604020202020204" pitchFamily="34" charset="0"/>
              </a:rPr>
              <a:t>What</a:t>
            </a:r>
            <a:r>
              <a:rPr lang="en-GB" sz="1800" dirty="0">
                <a:solidFill>
                  <a:srgbClr val="222222"/>
                </a:solidFill>
                <a:latin typeface="Arial" panose="020B0604020202020204" pitchFamily="34" charset="0"/>
                <a:ea typeface="Times New Roman" panose="02020603050405020304" pitchFamily="18" charset="0"/>
                <a:cs typeface="Arial" panose="020B0604020202020204" pitchFamily="34" charset="0"/>
              </a:rPr>
              <a:t> and </a:t>
            </a:r>
            <a:r>
              <a:rPr lang="en-GB" sz="1800" b="1" dirty="0">
                <a:solidFill>
                  <a:srgbClr val="222222"/>
                </a:solidFill>
                <a:latin typeface="Arial" panose="020B0604020202020204" pitchFamily="34" charset="0"/>
                <a:ea typeface="Times New Roman" panose="02020603050405020304" pitchFamily="18" charset="0"/>
                <a:cs typeface="Arial" panose="020B0604020202020204" pitchFamily="34" charset="0"/>
              </a:rPr>
              <a:t>why</a:t>
            </a:r>
            <a:r>
              <a:rPr lang="en-GB" sz="1800" dirty="0">
                <a:solidFill>
                  <a:srgbClr val="222222"/>
                </a:solidFill>
                <a:latin typeface="Arial" panose="020B0604020202020204" pitchFamily="34" charset="0"/>
                <a:ea typeface="Times New Roman" panose="02020603050405020304" pitchFamily="18" charset="0"/>
                <a:cs typeface="Arial" panose="020B0604020202020204" pitchFamily="34" charset="0"/>
              </a:rPr>
              <a:t>, </a:t>
            </a:r>
            <a:r>
              <a:rPr lang="en-GB" sz="1800" b="1" dirty="0">
                <a:solidFill>
                  <a:srgbClr val="222222"/>
                </a:solidFill>
                <a:latin typeface="Arial" panose="020B0604020202020204" pitchFamily="34" charset="0"/>
                <a:ea typeface="Times New Roman" panose="02020603050405020304" pitchFamily="18" charset="0"/>
                <a:cs typeface="Arial" panose="020B0604020202020204" pitchFamily="34" charset="0"/>
              </a:rPr>
              <a:t>when</a:t>
            </a:r>
            <a:r>
              <a:rPr lang="en-GB" sz="1800" dirty="0">
                <a:solidFill>
                  <a:srgbClr val="222222"/>
                </a:solidFill>
                <a:latin typeface="Arial" panose="020B0604020202020204" pitchFamily="34" charset="0"/>
                <a:ea typeface="Times New Roman" panose="02020603050405020304" pitchFamily="18" charset="0"/>
                <a:cs typeface="Arial" panose="020B0604020202020204" pitchFamily="34" charset="0"/>
              </a:rPr>
              <a:t> and </a:t>
            </a:r>
            <a:r>
              <a:rPr lang="en-GB" sz="1800" b="1" dirty="0">
                <a:solidFill>
                  <a:srgbClr val="222222"/>
                </a:solidFill>
                <a:latin typeface="Arial" panose="020B0604020202020204" pitchFamily="34" charset="0"/>
                <a:ea typeface="Times New Roman" panose="02020603050405020304" pitchFamily="18" charset="0"/>
                <a:cs typeface="Arial" panose="020B0604020202020204" pitchFamily="34" charset="0"/>
              </a:rPr>
              <a:t>how</a:t>
            </a:r>
            <a:r>
              <a:rPr lang="en-GB" sz="1800" dirty="0">
                <a:solidFill>
                  <a:srgbClr val="222222"/>
                </a:solidFill>
                <a:latin typeface="Arial" panose="020B0604020202020204" pitchFamily="34" charset="0"/>
                <a:ea typeface="Times New Roman" panose="02020603050405020304" pitchFamily="18" charset="0"/>
                <a:cs typeface="Arial" panose="020B0604020202020204" pitchFamily="34" charset="0"/>
              </a:rPr>
              <a:t>, </a:t>
            </a:r>
            <a:r>
              <a:rPr lang="en-GB" sz="1800" b="1" dirty="0">
                <a:solidFill>
                  <a:srgbClr val="222222"/>
                </a:solidFill>
                <a:latin typeface="Arial" panose="020B0604020202020204" pitchFamily="34" charset="0"/>
                <a:ea typeface="Times New Roman" panose="02020603050405020304" pitchFamily="18" charset="0"/>
                <a:cs typeface="Arial" panose="020B0604020202020204" pitchFamily="34" charset="0"/>
              </a:rPr>
              <a:t>where</a:t>
            </a:r>
            <a:r>
              <a:rPr lang="en-GB" sz="1800" dirty="0">
                <a:solidFill>
                  <a:srgbClr val="222222"/>
                </a:solidFill>
                <a:latin typeface="Arial" panose="020B0604020202020204" pitchFamily="34" charset="0"/>
                <a:ea typeface="Times New Roman" panose="02020603050405020304" pitchFamily="18" charset="0"/>
                <a:cs typeface="Arial" panose="020B0604020202020204" pitchFamily="34" charset="0"/>
              </a:rPr>
              <a:t> and </a:t>
            </a:r>
            <a:r>
              <a:rPr lang="en-GB" sz="1800" b="1" dirty="0">
                <a:solidFill>
                  <a:srgbClr val="222222"/>
                </a:solidFill>
                <a:latin typeface="Arial" panose="020B0604020202020204" pitchFamily="34" charset="0"/>
                <a:ea typeface="Times New Roman" panose="02020603050405020304" pitchFamily="18" charset="0"/>
                <a:cs typeface="Arial" panose="020B0604020202020204" pitchFamily="34" charset="0"/>
              </a:rPr>
              <a:t>who</a:t>
            </a:r>
            <a:r>
              <a:rPr lang="en-GB" sz="1800" dirty="0">
                <a:solidFill>
                  <a:srgbClr val="222222"/>
                </a:solidFill>
                <a:latin typeface="Arial" panose="020B0604020202020204" pitchFamily="34" charset="0"/>
                <a:ea typeface="Times New Roman" panose="02020603050405020304" pitchFamily="18" charset="0"/>
                <a:cs typeface="Arial" panose="020B0604020202020204" pitchFamily="34" charset="0"/>
              </a:rPr>
              <a:t> – as with anything – how you ask these and when you ask are them are important – timing is everything.</a:t>
            </a:r>
          </a:p>
        </p:txBody>
      </p:sp>
      <p:pic>
        <p:nvPicPr>
          <p:cNvPr id="7" name="Picture 6">
            <a:extLst>
              <a:ext uri="{FF2B5EF4-FFF2-40B4-BE49-F238E27FC236}">
                <a16:creationId xmlns:a16="http://schemas.microsoft.com/office/drawing/2014/main" id="{DD506644-AE05-40BA-AE1F-8840BE0EF0B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1556" y="989429"/>
            <a:ext cx="4972736" cy="5868571"/>
          </a:xfrm>
          <a:prstGeom prst="rect">
            <a:avLst/>
          </a:prstGeom>
          <a:noFill/>
          <a:ln>
            <a:noFill/>
          </a:ln>
        </p:spPr>
      </p:pic>
      <p:pic>
        <p:nvPicPr>
          <p:cNvPr id="5" name="Picture 4" descr="RCNMandLForum.png">
            <a:extLst>
              <a:ext uri="{FF2B5EF4-FFF2-40B4-BE49-F238E27FC236}">
                <a16:creationId xmlns:a16="http://schemas.microsoft.com/office/drawing/2014/main" id="{C67FB980-211F-4652-968A-AF00BD736A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244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3309D6-7BE7-425A-9868-0DA3D4435BEC}"/>
              </a:ext>
            </a:extLst>
          </p:cNvPr>
          <p:cNvSpPr>
            <a:spLocks noGrp="1"/>
          </p:cNvSpPr>
          <p:nvPr>
            <p:ph type="body" sz="quarter" idx="11"/>
          </p:nvPr>
        </p:nvSpPr>
        <p:spPr/>
        <p:txBody>
          <a:bodyPr vert="horz" wrap="square" lIns="68580" tIns="34290" rIns="68580" bIns="34290" numCol="1" rtlCol="0" anchor="t" anchorCtr="0" compatLnSpc="1">
            <a:prstTxWarp prst="textNoShape">
              <a:avLst/>
            </a:prstTxWarp>
            <a:normAutofit/>
          </a:bodyPr>
          <a:lstStyle/>
          <a:p>
            <a:r>
              <a:rPr lang="en-GB" sz="3200" dirty="0">
                <a:solidFill>
                  <a:schemeClr val="tx1"/>
                </a:solidFill>
                <a:latin typeface="Arial" panose="020B0604020202020204" pitchFamily="34" charset="0"/>
                <a:ea typeface="Verdana"/>
                <a:cs typeface="Arial" panose="020B0604020202020204" pitchFamily="34" charset="0"/>
              </a:rPr>
              <a:t>Sally Bassett RCN Chair for Nurses in Management &amp; Leadership</a:t>
            </a:r>
            <a:endParaRPr lang="en-GB" sz="3200" dirty="0">
              <a:solidFill>
                <a:schemeClr val="tx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C72A63F-BCE2-4343-BCA4-EA61C732A40D}"/>
              </a:ext>
            </a:extLst>
          </p:cNvPr>
          <p:cNvPicPr>
            <a:picLocks noChangeAspect="1"/>
          </p:cNvPicPr>
          <p:nvPr/>
        </p:nvPicPr>
        <p:blipFill>
          <a:blip r:embed="rId3"/>
          <a:stretch>
            <a:fillRect/>
          </a:stretch>
        </p:blipFill>
        <p:spPr>
          <a:xfrm>
            <a:off x="4499889" y="1556791"/>
            <a:ext cx="7065000" cy="5072608"/>
          </a:xfrm>
          <a:prstGeom prst="rect">
            <a:avLst/>
          </a:prstGeom>
        </p:spPr>
      </p:pic>
      <p:pic>
        <p:nvPicPr>
          <p:cNvPr id="10" name="Picture 2" descr="Sally Bassett">
            <a:extLst>
              <a:ext uri="{FF2B5EF4-FFF2-40B4-BE49-F238E27FC236}">
                <a16:creationId xmlns:a16="http://schemas.microsoft.com/office/drawing/2014/main" id="{C4BEE7EA-6518-4D58-AAFC-744A558FD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515" y="1722436"/>
            <a:ext cx="85725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raig Davidson">
            <a:extLst>
              <a:ext uri="{FF2B5EF4-FFF2-40B4-BE49-F238E27FC236}">
                <a16:creationId xmlns:a16="http://schemas.microsoft.com/office/drawing/2014/main" id="{CDE0DE59-D352-4155-99B4-C2BD467FFA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580" b="7258"/>
          <a:stretch/>
        </p:blipFill>
        <p:spPr bwMode="auto">
          <a:xfrm>
            <a:off x="3056001" y="1794356"/>
            <a:ext cx="925739" cy="1285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ul Jebb">
            <a:extLst>
              <a:ext uri="{FF2B5EF4-FFF2-40B4-BE49-F238E27FC236}">
                <a16:creationId xmlns:a16="http://schemas.microsoft.com/office/drawing/2014/main" id="{80F0C811-AC45-4A94-BD1E-56D02781AC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149" y="3206752"/>
            <a:ext cx="85725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ngela Sealy">
            <a:extLst>
              <a:ext uri="{FF2B5EF4-FFF2-40B4-BE49-F238E27FC236}">
                <a16:creationId xmlns:a16="http://schemas.microsoft.com/office/drawing/2014/main" id="{09DE74BA-45B1-4CA5-BB24-F03D41DDE0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4448" y="3267076"/>
            <a:ext cx="85725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iam Williams">
            <a:extLst>
              <a:ext uri="{FF2B5EF4-FFF2-40B4-BE49-F238E27FC236}">
                <a16:creationId xmlns:a16="http://schemas.microsoft.com/office/drawing/2014/main" id="{0F43636C-F99C-49FB-8E05-608EB0B7BA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4037" y="3267076"/>
            <a:ext cx="1370012" cy="1285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EE9B778-DED1-50B8-B5BB-F8DC54E9C0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4071" y="1889890"/>
            <a:ext cx="992856" cy="11184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DD1F886-A6A6-30D4-7D6B-B80E31205082}"/>
              </a:ext>
            </a:extLst>
          </p:cNvPr>
          <p:cNvSpPr txBox="1"/>
          <p:nvPr/>
        </p:nvSpPr>
        <p:spPr>
          <a:xfrm>
            <a:off x="880845" y="5716802"/>
            <a:ext cx="3100896" cy="369332"/>
          </a:xfrm>
          <a:prstGeom prst="rect">
            <a:avLst/>
          </a:prstGeom>
          <a:noFill/>
        </p:spPr>
        <p:txBody>
          <a:bodyPr wrap="square" rtlCol="0">
            <a:spAutoFit/>
          </a:bodyPr>
          <a:lstStyle/>
          <a:p>
            <a:r>
              <a:rPr lang="en-GB" b="1" dirty="0"/>
              <a:t>Steering Committee Members </a:t>
            </a:r>
          </a:p>
        </p:txBody>
      </p:sp>
      <p:sp>
        <p:nvSpPr>
          <p:cNvPr id="6" name="TextBox 5">
            <a:extLst>
              <a:ext uri="{FF2B5EF4-FFF2-40B4-BE49-F238E27FC236}">
                <a16:creationId xmlns:a16="http://schemas.microsoft.com/office/drawing/2014/main" id="{7C69783C-4D5F-73F2-5724-3DAD3E2D5698}"/>
              </a:ext>
            </a:extLst>
          </p:cNvPr>
          <p:cNvSpPr txBox="1"/>
          <p:nvPr/>
        </p:nvSpPr>
        <p:spPr>
          <a:xfrm>
            <a:off x="1597765" y="4811711"/>
            <a:ext cx="1640385" cy="646331"/>
          </a:xfrm>
          <a:prstGeom prst="rect">
            <a:avLst/>
          </a:prstGeom>
          <a:noFill/>
          <a:ln>
            <a:solidFill>
              <a:schemeClr val="bg2">
                <a:lumMod val="10000"/>
              </a:schemeClr>
            </a:solidFill>
          </a:ln>
        </p:spPr>
        <p:txBody>
          <a:bodyPr wrap="square" rtlCol="0">
            <a:spAutoFit/>
          </a:bodyPr>
          <a:lstStyle/>
          <a:p>
            <a:pPr algn="ctr"/>
            <a:r>
              <a:rPr lang="en-GB" b="1" dirty="0"/>
              <a:t>Could this be you? </a:t>
            </a:r>
          </a:p>
        </p:txBody>
      </p:sp>
    </p:spTree>
    <p:extLst>
      <p:ext uri="{BB962C8B-B14F-4D97-AF65-F5344CB8AC3E}">
        <p14:creationId xmlns:p14="http://schemas.microsoft.com/office/powerpoint/2010/main" val="8365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latin typeface="Arial" panose="020B0604020202020204" pitchFamily="34" charset="0"/>
                <a:cs typeface="Arial" panose="020B0604020202020204" pitchFamily="34" charset="0"/>
              </a:rPr>
              <a:t>Ask coaching questions</a:t>
            </a:r>
          </a:p>
        </p:txBody>
      </p:sp>
      <p:sp>
        <p:nvSpPr>
          <p:cNvPr id="3" name="Content Placeholder 2"/>
          <p:cNvSpPr>
            <a:spLocks noGrp="1"/>
          </p:cNvSpPr>
          <p:nvPr>
            <p:ph idx="1"/>
          </p:nvPr>
        </p:nvSpPr>
        <p:spPr>
          <a:xfrm>
            <a:off x="642348" y="1591162"/>
            <a:ext cx="7886700" cy="4749428"/>
          </a:xfrm>
        </p:spPr>
        <p:txBody>
          <a:bodyPr>
            <a:normAutofit/>
          </a:bodyPr>
          <a:lstStyle/>
          <a:p>
            <a:r>
              <a:rPr lang="en-GB" sz="1800" dirty="0">
                <a:latin typeface="Arial" panose="020B0604020202020204" pitchFamily="34" charset="0"/>
                <a:cs typeface="Arial" panose="020B0604020202020204" pitchFamily="34" charset="0"/>
              </a:rPr>
              <a:t>I wonder if…?</a:t>
            </a:r>
          </a:p>
          <a:p>
            <a:r>
              <a:rPr lang="en-GB" sz="1800" dirty="0">
                <a:latin typeface="Arial" panose="020B0604020202020204" pitchFamily="34" charset="0"/>
                <a:cs typeface="Arial" panose="020B0604020202020204" pitchFamily="34" charset="0"/>
              </a:rPr>
              <a:t>I am curious about…?</a:t>
            </a:r>
          </a:p>
          <a:p>
            <a:r>
              <a:rPr lang="en-GB" sz="1800" dirty="0">
                <a:latin typeface="Arial" panose="020B0604020202020204" pitchFamily="34" charset="0"/>
                <a:cs typeface="Arial" panose="020B0604020202020204" pitchFamily="34" charset="0"/>
              </a:rPr>
              <a:t>Can you help me to understand…?</a:t>
            </a:r>
          </a:p>
          <a:p>
            <a:r>
              <a:rPr lang="en-GB" sz="1800" dirty="0">
                <a:latin typeface="Arial" panose="020B0604020202020204" pitchFamily="34" charset="0"/>
                <a:cs typeface="Arial" panose="020B0604020202020204" pitchFamily="34" charset="0"/>
              </a:rPr>
              <a:t>Can you share that perspective with me…?</a:t>
            </a:r>
          </a:p>
          <a:p>
            <a:r>
              <a:rPr lang="en-GB" sz="1800" dirty="0">
                <a:latin typeface="Arial" panose="020B0604020202020204" pitchFamily="34" charset="0"/>
                <a:cs typeface="Arial" panose="020B0604020202020204" pitchFamily="34" charset="0"/>
              </a:rPr>
              <a:t>I notice that…?</a:t>
            </a:r>
          </a:p>
          <a:p>
            <a:r>
              <a:rPr lang="en-GB" sz="1800" dirty="0">
                <a:latin typeface="Arial" panose="020B0604020202020204" pitchFamily="34" charset="0"/>
                <a:cs typeface="Arial" panose="020B0604020202020204" pitchFamily="34" charset="0"/>
              </a:rPr>
              <a:t>I understand that…?</a:t>
            </a:r>
          </a:p>
          <a:p>
            <a:r>
              <a:rPr lang="en-GB" sz="1800" dirty="0">
                <a:latin typeface="Arial" panose="020B0604020202020204" pitchFamily="34" charset="0"/>
                <a:cs typeface="Arial" panose="020B0604020202020204" pitchFamily="34" charset="0"/>
              </a:rPr>
              <a:t>Can you walk/talk me through your thoughts…?</a:t>
            </a:r>
          </a:p>
          <a:p>
            <a:r>
              <a:rPr lang="en-GB" sz="1800" dirty="0">
                <a:latin typeface="Arial" panose="020B0604020202020204" pitchFamily="34" charset="0"/>
                <a:cs typeface="Arial" panose="020B0604020202020204" pitchFamily="34" charset="0"/>
              </a:rPr>
              <a:t>Can you tell me about…?</a:t>
            </a:r>
          </a:p>
          <a:p>
            <a:r>
              <a:rPr lang="en-GB" sz="1800" dirty="0">
                <a:latin typeface="Arial" panose="020B0604020202020204" pitchFamily="34" charset="0"/>
                <a:cs typeface="Arial" panose="020B0604020202020204" pitchFamily="34" charset="0"/>
              </a:rPr>
              <a:t>I would like to know more about…?</a:t>
            </a:r>
          </a:p>
          <a:p>
            <a:r>
              <a:rPr lang="en-GB" sz="1800" dirty="0">
                <a:latin typeface="Arial" panose="020B0604020202020204" pitchFamily="34" charset="0"/>
                <a:cs typeface="Arial" panose="020B0604020202020204" pitchFamily="34" charset="0"/>
              </a:rPr>
              <a:t>When I hear/see that I am reminded of…?</a:t>
            </a:r>
          </a:p>
        </p:txBody>
      </p:sp>
      <p:pic>
        <p:nvPicPr>
          <p:cNvPr id="5" name="Picture 4" descr="RCNMandLForum.png">
            <a:extLst>
              <a:ext uri="{FF2B5EF4-FFF2-40B4-BE49-F238E27FC236}">
                <a16:creationId xmlns:a16="http://schemas.microsoft.com/office/drawing/2014/main" id="{1EF7A4E9-08A9-461F-9518-95D87AC673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D3F999C-56C3-427F-84FF-2A2987DE06EA}"/>
              </a:ext>
            </a:extLst>
          </p:cNvPr>
          <p:cNvPicPr>
            <a:picLocks noChangeAspect="1"/>
          </p:cNvPicPr>
          <p:nvPr/>
        </p:nvPicPr>
        <p:blipFill>
          <a:blip r:embed="rId3"/>
          <a:stretch>
            <a:fillRect/>
          </a:stretch>
        </p:blipFill>
        <p:spPr>
          <a:xfrm>
            <a:off x="6843624" y="2220230"/>
            <a:ext cx="4706028" cy="3590818"/>
          </a:xfrm>
          <a:prstGeom prst="rect">
            <a:avLst/>
          </a:prstGeom>
        </p:spPr>
      </p:pic>
    </p:spTree>
    <p:extLst>
      <p:ext uri="{BB962C8B-B14F-4D97-AF65-F5344CB8AC3E}">
        <p14:creationId xmlns:p14="http://schemas.microsoft.com/office/powerpoint/2010/main" val="698743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0B75F-ADD9-4FFD-A723-FCC48D666339}"/>
              </a:ext>
            </a:extLst>
          </p:cNvPr>
          <p:cNvSpPr>
            <a:spLocks noGrp="1"/>
          </p:cNvSpPr>
          <p:nvPr>
            <p:ph type="title"/>
          </p:nvPr>
        </p:nvSpPr>
        <p:spPr>
          <a:xfrm>
            <a:off x="838200" y="365125"/>
            <a:ext cx="10988040" cy="1325563"/>
          </a:xfrm>
        </p:spPr>
        <p:txBody>
          <a:bodyPr>
            <a:normAutofit/>
          </a:bodyPr>
          <a:lstStyle/>
          <a:p>
            <a:r>
              <a:rPr lang="en-GB" sz="3200" b="1" dirty="0">
                <a:latin typeface="Arial" panose="020B0604020202020204" pitchFamily="34" charset="0"/>
                <a:cs typeface="Arial" panose="020B0604020202020204" pitchFamily="34" charset="0"/>
              </a:rPr>
              <a:t>Resources to help you </a:t>
            </a:r>
            <a:br>
              <a:rPr lang="en-GB" sz="3200" b="1" dirty="0">
                <a:latin typeface="Arial" panose="020B0604020202020204" pitchFamily="34" charset="0"/>
                <a:cs typeface="Arial" panose="020B0604020202020204" pitchFamily="34" charset="0"/>
              </a:rPr>
            </a:br>
            <a:r>
              <a:rPr lang="en-GB" sz="3200" b="1" dirty="0">
                <a:latin typeface="Arial" panose="020B0604020202020204" pitchFamily="34" charset="0"/>
                <a:cs typeface="Arial" panose="020B0604020202020204" pitchFamily="34" charset="0"/>
              </a:rPr>
              <a:t>influence and lead change</a:t>
            </a:r>
          </a:p>
        </p:txBody>
      </p:sp>
      <p:sp>
        <p:nvSpPr>
          <p:cNvPr id="3" name="Text Placeholder 2">
            <a:extLst>
              <a:ext uri="{FF2B5EF4-FFF2-40B4-BE49-F238E27FC236}">
                <a16:creationId xmlns:a16="http://schemas.microsoft.com/office/drawing/2014/main" id="{18050476-995D-4A2F-A58E-70D223B935CD}"/>
              </a:ext>
            </a:extLst>
          </p:cNvPr>
          <p:cNvSpPr>
            <a:spLocks noGrp="1"/>
          </p:cNvSpPr>
          <p:nvPr>
            <p:ph type="body" idx="1"/>
          </p:nvPr>
        </p:nvSpPr>
        <p:spPr>
          <a:xfrm>
            <a:off x="580553" y="5930741"/>
            <a:ext cx="6297768" cy="356510"/>
          </a:xfrm>
        </p:spPr>
        <p:txBody>
          <a:bodyPr>
            <a:normAutofit/>
          </a:bodyPr>
          <a:lstStyle/>
          <a:p>
            <a:pPr marL="0" indent="0">
              <a:buNone/>
            </a:pPr>
            <a:r>
              <a:rPr lang="en-GB" sz="1000" dirty="0">
                <a:latin typeface="Arial" panose="020B0604020202020204" pitchFamily="34" charset="0"/>
                <a:cs typeface="Arial" panose="020B0604020202020204" pitchFamily="34" charset="0"/>
                <a:hlinkClick r:id="rId2"/>
              </a:rPr>
              <a:t>https://www.england.nhs.uk/quality-service-improvement-and-redesign-qsir-tools/</a:t>
            </a:r>
            <a:endParaRPr lang="en-GB" sz="1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60326E4-77C9-4597-8652-4C0A1B22B0E3}"/>
              </a:ext>
            </a:extLst>
          </p:cNvPr>
          <p:cNvPicPr>
            <a:picLocks noChangeAspect="1"/>
          </p:cNvPicPr>
          <p:nvPr/>
        </p:nvPicPr>
        <p:blipFill>
          <a:blip r:embed="rId3"/>
          <a:stretch>
            <a:fillRect/>
          </a:stretch>
        </p:blipFill>
        <p:spPr>
          <a:xfrm>
            <a:off x="264483" y="1829638"/>
            <a:ext cx="5831517" cy="3962153"/>
          </a:xfrm>
          <a:prstGeom prst="rect">
            <a:avLst/>
          </a:prstGeom>
        </p:spPr>
      </p:pic>
      <p:pic>
        <p:nvPicPr>
          <p:cNvPr id="6" name="Picture 5">
            <a:extLst>
              <a:ext uri="{FF2B5EF4-FFF2-40B4-BE49-F238E27FC236}">
                <a16:creationId xmlns:a16="http://schemas.microsoft.com/office/drawing/2014/main" id="{D9EE5C8F-8A3A-42A3-94C4-37FE64F31FE8}"/>
              </a:ext>
            </a:extLst>
          </p:cNvPr>
          <p:cNvPicPr>
            <a:picLocks noChangeAspect="1"/>
          </p:cNvPicPr>
          <p:nvPr/>
        </p:nvPicPr>
        <p:blipFill>
          <a:blip r:embed="rId4"/>
          <a:stretch>
            <a:fillRect/>
          </a:stretch>
        </p:blipFill>
        <p:spPr>
          <a:xfrm>
            <a:off x="6297769" y="1829638"/>
            <a:ext cx="5431951" cy="3962153"/>
          </a:xfrm>
          <a:prstGeom prst="rect">
            <a:avLst/>
          </a:prstGeom>
        </p:spPr>
      </p:pic>
      <p:sp>
        <p:nvSpPr>
          <p:cNvPr id="8" name="TextBox 7">
            <a:extLst>
              <a:ext uri="{FF2B5EF4-FFF2-40B4-BE49-F238E27FC236}">
                <a16:creationId xmlns:a16="http://schemas.microsoft.com/office/drawing/2014/main" id="{4EA64EEA-C0A1-4674-9AA7-E82C55719CC4}"/>
              </a:ext>
            </a:extLst>
          </p:cNvPr>
          <p:cNvSpPr txBox="1"/>
          <p:nvPr/>
        </p:nvSpPr>
        <p:spPr>
          <a:xfrm>
            <a:off x="6451600" y="5930741"/>
            <a:ext cx="5565182"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https://www.leadershipcentre.org.uk/wp-content/uploads/2016/02/The-Art-of-Change-Making.pdf</a:t>
            </a:r>
          </a:p>
        </p:txBody>
      </p:sp>
      <p:pic>
        <p:nvPicPr>
          <p:cNvPr id="9" name="Picture 8" descr="RCNMandLForum.png">
            <a:extLst>
              <a:ext uri="{FF2B5EF4-FFF2-40B4-BE49-F238E27FC236}">
                <a16:creationId xmlns:a16="http://schemas.microsoft.com/office/drawing/2014/main" id="{10C5CA5A-3614-411B-939A-876AD3533EE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490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41E99-57F4-4823-B199-36847368BA9E}"/>
              </a:ext>
            </a:extLst>
          </p:cNvPr>
          <p:cNvSpPr>
            <a:spLocks noGrp="1"/>
          </p:cNvSpPr>
          <p:nvPr>
            <p:ph type="title"/>
          </p:nvPr>
        </p:nvSpPr>
        <p:spPr>
          <a:xfrm>
            <a:off x="210064" y="37212"/>
            <a:ext cx="13345297" cy="887128"/>
          </a:xfrm>
        </p:spPr>
        <p:txBody>
          <a:bodyPr>
            <a:normAutofit fontScale="90000"/>
          </a:bodyPr>
          <a:lstStyle/>
          <a:p>
            <a:br>
              <a:rPr lang="en-GB" sz="3600" dirty="0">
                <a:latin typeface="Arial" panose="020B0604020202020204" pitchFamily="34" charset="0"/>
                <a:cs typeface="Arial" panose="020B0604020202020204" pitchFamily="34" charset="0"/>
              </a:rPr>
            </a:br>
            <a:r>
              <a:rPr lang="en-GB" sz="3600" dirty="0">
                <a:latin typeface="Arial" panose="020B0604020202020204" pitchFamily="34" charset="0"/>
                <a:cs typeface="Arial" panose="020B0604020202020204" pitchFamily="34" charset="0"/>
              </a:rPr>
              <a:t>Visit our web page, join our forum! </a:t>
            </a:r>
            <a:r>
              <a:rPr lang="en-GB" sz="4000" b="0" i="0" u="none" strike="noStrike" dirty="0">
                <a:effectLst/>
                <a:latin typeface="Arial" panose="020B0604020202020204" pitchFamily="34" charset="0"/>
                <a:cs typeface="Arial" panose="020B0604020202020204" pitchFamily="34" charset="0"/>
                <a:hlinkClick r:id="rId2"/>
              </a:rPr>
              <a:t>@RCNMandLForum</a:t>
            </a:r>
            <a:br>
              <a:rPr lang="en-GB" b="0" i="0" u="none" strike="noStrike" dirty="0">
                <a:effectLst/>
                <a:latin typeface="Arial" panose="020B0604020202020204" pitchFamily="34" charset="0"/>
                <a:cs typeface="Arial" panose="020B0604020202020204" pitchFamily="34" charset="0"/>
              </a:rPr>
            </a:br>
            <a:r>
              <a:rPr lang="en-GB" sz="1800" b="0" i="0" u="none" strike="noStrike" dirty="0">
                <a:effectLst/>
                <a:latin typeface="var(--font-heading)"/>
              </a:rPr>
              <a:t>https://www.rcn.org.uk/get-involved/forums/nurses-in-management-and-leadership-forum</a:t>
            </a:r>
            <a:br>
              <a:rPr lang="en-GB" sz="1800" b="0" i="0" dirty="0">
                <a:effectLst/>
                <a:latin typeface="var(--font-heading)"/>
              </a:rPr>
            </a:br>
            <a:r>
              <a:rPr lang="en-GB" sz="1800" b="1" dirty="0"/>
              <a:t> </a:t>
            </a:r>
          </a:p>
        </p:txBody>
      </p:sp>
      <p:pic>
        <p:nvPicPr>
          <p:cNvPr id="10" name="Content Placeholder 9">
            <a:extLst>
              <a:ext uri="{FF2B5EF4-FFF2-40B4-BE49-F238E27FC236}">
                <a16:creationId xmlns:a16="http://schemas.microsoft.com/office/drawing/2014/main" id="{E2AB6831-B26D-45FE-BA09-9E426DD1C886}"/>
              </a:ext>
            </a:extLst>
          </p:cNvPr>
          <p:cNvPicPr>
            <a:picLocks noGrp="1" noChangeAspect="1"/>
          </p:cNvPicPr>
          <p:nvPr>
            <p:ph sz="half" idx="1"/>
          </p:nvPr>
        </p:nvPicPr>
        <p:blipFill>
          <a:blip r:embed="rId3"/>
          <a:stretch>
            <a:fillRect/>
          </a:stretch>
        </p:blipFill>
        <p:spPr>
          <a:xfrm>
            <a:off x="748748" y="1095886"/>
            <a:ext cx="5181600" cy="2633745"/>
          </a:xfrm>
        </p:spPr>
      </p:pic>
      <p:pic>
        <p:nvPicPr>
          <p:cNvPr id="6" name="Content Placeholder 5">
            <a:extLst>
              <a:ext uri="{FF2B5EF4-FFF2-40B4-BE49-F238E27FC236}">
                <a16:creationId xmlns:a16="http://schemas.microsoft.com/office/drawing/2014/main" id="{22884F3A-8454-4AB6-97DF-06182B504ABC}"/>
              </a:ext>
            </a:extLst>
          </p:cNvPr>
          <p:cNvPicPr>
            <a:picLocks noGrp="1" noChangeAspect="1"/>
          </p:cNvPicPr>
          <p:nvPr>
            <p:ph sz="half" idx="2"/>
          </p:nvPr>
        </p:nvPicPr>
        <p:blipFill>
          <a:blip r:embed="rId4"/>
          <a:stretch>
            <a:fillRect/>
          </a:stretch>
        </p:blipFill>
        <p:spPr>
          <a:xfrm>
            <a:off x="6517758" y="1835564"/>
            <a:ext cx="5250171" cy="1894067"/>
          </a:xfrm>
        </p:spPr>
      </p:pic>
      <p:pic>
        <p:nvPicPr>
          <p:cNvPr id="8" name="Picture 7">
            <a:extLst>
              <a:ext uri="{FF2B5EF4-FFF2-40B4-BE49-F238E27FC236}">
                <a16:creationId xmlns:a16="http://schemas.microsoft.com/office/drawing/2014/main" id="{A3B050F3-2724-4E11-AEF8-6121F9EE6CFF}"/>
              </a:ext>
            </a:extLst>
          </p:cNvPr>
          <p:cNvPicPr>
            <a:picLocks noChangeAspect="1"/>
          </p:cNvPicPr>
          <p:nvPr/>
        </p:nvPicPr>
        <p:blipFill>
          <a:blip r:embed="rId5"/>
          <a:stretch>
            <a:fillRect/>
          </a:stretch>
        </p:blipFill>
        <p:spPr>
          <a:xfrm>
            <a:off x="7385185" y="3729631"/>
            <a:ext cx="4058067" cy="1229995"/>
          </a:xfrm>
          <a:prstGeom prst="rect">
            <a:avLst/>
          </a:prstGeom>
        </p:spPr>
      </p:pic>
      <p:pic>
        <p:nvPicPr>
          <p:cNvPr id="12" name="Picture 11">
            <a:extLst>
              <a:ext uri="{FF2B5EF4-FFF2-40B4-BE49-F238E27FC236}">
                <a16:creationId xmlns:a16="http://schemas.microsoft.com/office/drawing/2014/main" id="{6400DD17-4628-4515-836F-246B688EBA7B}"/>
              </a:ext>
            </a:extLst>
          </p:cNvPr>
          <p:cNvPicPr>
            <a:picLocks noChangeAspect="1"/>
          </p:cNvPicPr>
          <p:nvPr/>
        </p:nvPicPr>
        <p:blipFill>
          <a:blip r:embed="rId6"/>
          <a:stretch>
            <a:fillRect/>
          </a:stretch>
        </p:blipFill>
        <p:spPr>
          <a:xfrm>
            <a:off x="0" y="3901177"/>
            <a:ext cx="7385185" cy="2863833"/>
          </a:xfrm>
          <a:prstGeom prst="rect">
            <a:avLst/>
          </a:prstGeom>
        </p:spPr>
      </p:pic>
      <p:pic>
        <p:nvPicPr>
          <p:cNvPr id="14" name="Picture 13">
            <a:extLst>
              <a:ext uri="{FF2B5EF4-FFF2-40B4-BE49-F238E27FC236}">
                <a16:creationId xmlns:a16="http://schemas.microsoft.com/office/drawing/2014/main" id="{1583B994-E62A-4DA3-9F55-F7763AC9C046}"/>
              </a:ext>
            </a:extLst>
          </p:cNvPr>
          <p:cNvPicPr>
            <a:picLocks noChangeAspect="1"/>
          </p:cNvPicPr>
          <p:nvPr/>
        </p:nvPicPr>
        <p:blipFill>
          <a:blip r:embed="rId7"/>
          <a:stretch>
            <a:fillRect/>
          </a:stretch>
        </p:blipFill>
        <p:spPr>
          <a:xfrm>
            <a:off x="6636437" y="1095886"/>
            <a:ext cx="5131492" cy="739678"/>
          </a:xfrm>
          <a:prstGeom prst="rect">
            <a:avLst/>
          </a:prstGeom>
        </p:spPr>
      </p:pic>
      <p:sp>
        <p:nvSpPr>
          <p:cNvPr id="15" name="TextBox 14">
            <a:extLst>
              <a:ext uri="{FF2B5EF4-FFF2-40B4-BE49-F238E27FC236}">
                <a16:creationId xmlns:a16="http://schemas.microsoft.com/office/drawing/2014/main" id="{3023D9C5-603B-4268-B05E-D4B0B7A03204}"/>
              </a:ext>
            </a:extLst>
          </p:cNvPr>
          <p:cNvSpPr txBox="1"/>
          <p:nvPr/>
        </p:nvSpPr>
        <p:spPr>
          <a:xfrm>
            <a:off x="7755735" y="6420678"/>
            <a:ext cx="3797835" cy="400110"/>
          </a:xfrm>
          <a:prstGeom prst="rect">
            <a:avLst/>
          </a:prstGeom>
          <a:noFill/>
        </p:spPr>
        <p:txBody>
          <a:bodyPr wrap="square" rtlCol="0">
            <a:spAutoFit/>
          </a:bodyPr>
          <a:lstStyle/>
          <a:p>
            <a:r>
              <a:rPr lang="en-GB" sz="1000" u="sng" dirty="0">
                <a:solidFill>
                  <a:srgbClr val="0000FF"/>
                </a:solidFill>
                <a:effectLst/>
                <a:latin typeface="Calibri" panose="020F0502020204030204" pitchFamily="34" charset="0"/>
                <a:ea typeface="Times New Roman" panose="02020603050405020304" pitchFamily="18" charset="0"/>
                <a:hlinkClick r:id="rId8"/>
              </a:rPr>
              <a:t>https://shows.acast.com/nursing-matters-from-the-royal-college-of-nursing/episodes/why-the-rcn-forums-matter</a:t>
            </a:r>
            <a:endParaRPr lang="en-GB" sz="1000" dirty="0"/>
          </a:p>
        </p:txBody>
      </p:sp>
      <p:pic>
        <p:nvPicPr>
          <p:cNvPr id="17" name="Picture 16">
            <a:extLst>
              <a:ext uri="{FF2B5EF4-FFF2-40B4-BE49-F238E27FC236}">
                <a16:creationId xmlns:a16="http://schemas.microsoft.com/office/drawing/2014/main" id="{671C0269-DEBE-4F28-9EDC-6E1FD71D8D13}"/>
              </a:ext>
            </a:extLst>
          </p:cNvPr>
          <p:cNvPicPr>
            <a:picLocks noChangeAspect="1"/>
          </p:cNvPicPr>
          <p:nvPr/>
        </p:nvPicPr>
        <p:blipFill>
          <a:blip r:embed="rId9"/>
          <a:stretch>
            <a:fillRect/>
          </a:stretch>
        </p:blipFill>
        <p:spPr>
          <a:xfrm>
            <a:off x="7759219" y="4929781"/>
            <a:ext cx="3705225" cy="1285875"/>
          </a:xfrm>
          <a:prstGeom prst="rect">
            <a:avLst/>
          </a:prstGeom>
        </p:spPr>
      </p:pic>
    </p:spTree>
    <p:extLst>
      <p:ext uri="{BB962C8B-B14F-4D97-AF65-F5344CB8AC3E}">
        <p14:creationId xmlns:p14="http://schemas.microsoft.com/office/powerpoint/2010/main" val="3239184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124F7-F5CC-4435-A7C0-64DEA2FAABD6}"/>
              </a:ext>
            </a:extLst>
          </p:cNvPr>
          <p:cNvSpPr>
            <a:spLocks noGrp="1"/>
          </p:cNvSpPr>
          <p:nvPr>
            <p:ph type="title"/>
          </p:nvPr>
        </p:nvSpPr>
        <p:spPr>
          <a:xfrm>
            <a:off x="416103" y="365125"/>
            <a:ext cx="10937697" cy="739347"/>
          </a:xfrm>
        </p:spPr>
        <p:txBody>
          <a:bodyPr>
            <a:normAutofit/>
          </a:bodyPr>
          <a:lstStyle/>
          <a:p>
            <a:r>
              <a:rPr lang="en-GB" sz="3200" b="1" dirty="0">
                <a:latin typeface="Arial" panose="020B0604020202020204" pitchFamily="34" charset="0"/>
                <a:cs typeface="Arial" panose="020B0604020202020204" pitchFamily="34" charset="0"/>
              </a:rPr>
              <a:t>NMLF Congress 2022</a:t>
            </a:r>
          </a:p>
        </p:txBody>
      </p:sp>
      <p:sp>
        <p:nvSpPr>
          <p:cNvPr id="3" name="Content Placeholder 2">
            <a:extLst>
              <a:ext uri="{FF2B5EF4-FFF2-40B4-BE49-F238E27FC236}">
                <a16:creationId xmlns:a16="http://schemas.microsoft.com/office/drawing/2014/main" id="{84ECEF69-DA13-44FF-8817-E1F61CCE4F4A}"/>
              </a:ext>
            </a:extLst>
          </p:cNvPr>
          <p:cNvSpPr>
            <a:spLocks noGrp="1"/>
          </p:cNvSpPr>
          <p:nvPr>
            <p:ph idx="1"/>
          </p:nvPr>
        </p:nvSpPr>
        <p:spPr/>
        <p:txBody>
          <a:bodyPr>
            <a:normAutofit/>
          </a:bodyPr>
          <a:lstStyle/>
          <a:p>
            <a:pPr marL="0" indent="0">
              <a:buNone/>
            </a:pPr>
            <a:r>
              <a:rPr lang="en-GB" b="1" dirty="0"/>
              <a:t>Learning and Well Being Events (Fringe) – 5 items </a:t>
            </a:r>
          </a:p>
          <a:p>
            <a:r>
              <a:rPr lang="en-GB" sz="1800" dirty="0">
                <a:effectLst/>
                <a:latin typeface="Calibri" panose="020F0502020204030204" pitchFamily="34" charset="0"/>
                <a:ea typeface="Calibri" panose="020F0502020204030204" pitchFamily="34" charset="0"/>
              </a:rPr>
              <a:t>Does Imposter Syndrome affect you? Here's what you can do about it</a:t>
            </a:r>
          </a:p>
          <a:p>
            <a:r>
              <a:rPr lang="en-GB" sz="1800" dirty="0">
                <a:effectLst/>
                <a:latin typeface="Calibri" panose="020F0502020204030204" pitchFamily="34" charset="0"/>
                <a:ea typeface="Calibri" panose="020F0502020204030204" pitchFamily="34" charset="0"/>
              </a:rPr>
              <a:t> Becoming an effective leader by developing your influencing skills </a:t>
            </a:r>
          </a:p>
          <a:p>
            <a:r>
              <a:rPr lang="en-GB" sz="1800" dirty="0">
                <a:effectLst/>
                <a:latin typeface="Calibri" panose="020F0502020204030204" pitchFamily="34" charset="0"/>
                <a:ea typeface="Calibri" panose="020F0502020204030204" pitchFamily="34" charset="0"/>
              </a:rPr>
              <a:t> Developing Skills for Senior Nurse Leadership </a:t>
            </a:r>
          </a:p>
          <a:p>
            <a:r>
              <a:rPr lang="en-GB" sz="1800" dirty="0">
                <a:effectLst/>
                <a:latin typeface="Calibri" panose="020F0502020204030204" pitchFamily="34" charset="0"/>
                <a:ea typeface="Calibri" panose="020F0502020204030204" pitchFamily="34" charset="0"/>
              </a:rPr>
              <a:t>In partnership with the RCN Foundation - Leadership legacies from COVID-19 </a:t>
            </a:r>
          </a:p>
          <a:p>
            <a:r>
              <a:rPr lang="en-GB" sz="1800" dirty="0">
                <a:effectLst/>
                <a:latin typeface="Calibri" panose="020F0502020204030204" pitchFamily="34" charset="0"/>
                <a:ea typeface="Calibri" panose="020F0502020204030204" pitchFamily="34" charset="0"/>
              </a:rPr>
              <a:t> Inspiring students: Our shared leadership story  </a:t>
            </a:r>
          </a:p>
          <a:p>
            <a:pPr marL="0" indent="0">
              <a:buNone/>
            </a:pPr>
            <a:r>
              <a:rPr lang="en-GB" b="1" dirty="0"/>
              <a:t>Agenda – 3 items</a:t>
            </a:r>
          </a:p>
          <a:p>
            <a:pPr marL="0" indent="0">
              <a:buNone/>
            </a:pPr>
            <a:r>
              <a:rPr lang="en-GB" sz="1800" dirty="0">
                <a:latin typeface="Calibri" panose="020F0502020204030204" pitchFamily="34" charset="0"/>
                <a:ea typeface="Calibri" panose="020F0502020204030204" pitchFamily="34" charset="0"/>
              </a:rPr>
              <a:t>C</a:t>
            </a:r>
            <a:r>
              <a:rPr lang="en-GB" sz="1800" dirty="0">
                <a:effectLst/>
                <a:latin typeface="Calibri" panose="020F0502020204030204" pitchFamily="34" charset="0"/>
                <a:ea typeface="Calibri" panose="020F0502020204030204" pitchFamily="34" charset="0"/>
              </a:rPr>
              <a:t>ampaign for nursing staff with Long Covid to receive equitable and effective support</a:t>
            </a:r>
          </a:p>
          <a:p>
            <a:pPr marL="0" indent="0">
              <a:buNone/>
            </a:pPr>
            <a:r>
              <a:rPr lang="en-GB" sz="1800" dirty="0">
                <a:solidFill>
                  <a:srgbClr val="0E101A"/>
                </a:solidFill>
                <a:latin typeface="Public Sans Light"/>
                <a:ea typeface="Calibri" panose="020F0502020204030204" pitchFamily="34" charset="0"/>
                <a:cs typeface="Calibri" panose="020F0502020204030204" pitchFamily="34" charset="0"/>
              </a:rPr>
              <a:t>S</a:t>
            </a:r>
            <a:r>
              <a:rPr lang="en-GB" sz="1800" b="0" dirty="0">
                <a:solidFill>
                  <a:srgbClr val="0E101A"/>
                </a:solidFill>
                <a:effectLst/>
                <a:latin typeface="Public Sans Light"/>
                <a:ea typeface="Calibri" panose="020F0502020204030204" pitchFamily="34" charset="0"/>
                <a:cs typeface="Calibri" panose="020F0502020204030204" pitchFamily="34" charset="0"/>
              </a:rPr>
              <a:t>upport for introducing and embedding clinical digital leadership roles across the health and care sector </a:t>
            </a:r>
          </a:p>
          <a:p>
            <a:pPr marL="0" indent="0">
              <a:buNone/>
            </a:pPr>
            <a:r>
              <a:rPr lang="en-GB" sz="1800" dirty="0">
                <a:effectLst/>
                <a:latin typeface="Calibri" panose="020F0502020204030204" pitchFamily="34" charset="0"/>
                <a:ea typeface="Calibri" panose="020F0502020204030204" pitchFamily="34" charset="0"/>
              </a:rPr>
              <a:t>Calls on RCN Council to lobby legislators to protect the title 'Nurse' in the UK </a:t>
            </a:r>
            <a:endParaRPr lang="en-GB" b="1" dirty="0"/>
          </a:p>
        </p:txBody>
      </p:sp>
      <p:pic>
        <p:nvPicPr>
          <p:cNvPr id="5" name="Picture 4">
            <a:extLst>
              <a:ext uri="{FF2B5EF4-FFF2-40B4-BE49-F238E27FC236}">
                <a16:creationId xmlns:a16="http://schemas.microsoft.com/office/drawing/2014/main" id="{219240D1-5210-4822-8AEA-8C84677581F3}"/>
              </a:ext>
            </a:extLst>
          </p:cNvPr>
          <p:cNvPicPr>
            <a:picLocks noChangeAspect="1"/>
          </p:cNvPicPr>
          <p:nvPr/>
        </p:nvPicPr>
        <p:blipFill>
          <a:blip r:embed="rId2"/>
          <a:stretch>
            <a:fillRect/>
          </a:stretch>
        </p:blipFill>
        <p:spPr>
          <a:xfrm>
            <a:off x="9010435" y="51371"/>
            <a:ext cx="3087385" cy="1825625"/>
          </a:xfrm>
          <a:prstGeom prst="rect">
            <a:avLst/>
          </a:prstGeom>
        </p:spPr>
      </p:pic>
    </p:spTree>
    <p:extLst>
      <p:ext uri="{BB962C8B-B14F-4D97-AF65-F5344CB8AC3E}">
        <p14:creationId xmlns:p14="http://schemas.microsoft.com/office/powerpoint/2010/main" val="3059268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A5CBD-5C25-4360-8A0A-65948E0E8922}"/>
              </a:ext>
            </a:extLst>
          </p:cNvPr>
          <p:cNvSpPr>
            <a:spLocks noGrp="1"/>
          </p:cNvSpPr>
          <p:nvPr>
            <p:ph type="title"/>
          </p:nvPr>
        </p:nvSpPr>
        <p:spPr>
          <a:xfrm>
            <a:off x="370703" y="404665"/>
            <a:ext cx="11821297" cy="2304255"/>
          </a:xfrm>
        </p:spPr>
        <p:txBody>
          <a:bodyPr>
            <a:noAutofit/>
          </a:bodyPr>
          <a:lstStyle/>
          <a:p>
            <a:r>
              <a:rPr lang="en-US" sz="3200" b="1" dirty="0">
                <a:latin typeface="Arial" panose="020B0604020202020204" pitchFamily="34" charset="0"/>
                <a:cs typeface="Arial" panose="020B0604020202020204" pitchFamily="34" charset="0"/>
              </a:rPr>
              <a:t>Reflect as soon as you can –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and carry on throughout your career –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your leadership practice will depend on it!</a:t>
            </a:r>
            <a:endParaRPr lang="en-GB" sz="32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11ED0D3-A971-4DB0-AF47-B8648F210E59}"/>
              </a:ext>
            </a:extLst>
          </p:cNvPr>
          <p:cNvPicPr>
            <a:picLocks noChangeAspect="1"/>
          </p:cNvPicPr>
          <p:nvPr/>
        </p:nvPicPr>
        <p:blipFill>
          <a:blip r:embed="rId2"/>
          <a:stretch>
            <a:fillRect/>
          </a:stretch>
        </p:blipFill>
        <p:spPr>
          <a:xfrm>
            <a:off x="1222761" y="2499477"/>
            <a:ext cx="3521742" cy="3953858"/>
          </a:xfrm>
          <a:prstGeom prst="rect">
            <a:avLst/>
          </a:prstGeom>
        </p:spPr>
      </p:pic>
      <p:pic>
        <p:nvPicPr>
          <p:cNvPr id="7" name="Picture 6" descr="RCNMandLForum.png">
            <a:extLst>
              <a:ext uri="{FF2B5EF4-FFF2-40B4-BE49-F238E27FC236}">
                <a16:creationId xmlns:a16="http://schemas.microsoft.com/office/drawing/2014/main" id="{D760059F-D3CC-4121-86F8-14CA678705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0C3AF39-0432-4AC2-BD5F-7DC385399653}"/>
              </a:ext>
            </a:extLst>
          </p:cNvPr>
          <p:cNvSpPr txBox="1"/>
          <p:nvPr/>
        </p:nvSpPr>
        <p:spPr>
          <a:xfrm>
            <a:off x="5707294" y="3359649"/>
            <a:ext cx="6752429" cy="2554545"/>
          </a:xfrm>
          <a:prstGeom prst="rect">
            <a:avLst/>
          </a:prstGeom>
          <a:noFill/>
        </p:spPr>
        <p:txBody>
          <a:bodyPr wrap="square" rtlCol="0">
            <a:spAutoFit/>
          </a:bodyPr>
          <a:lstStyle/>
          <a:p>
            <a:r>
              <a:rPr lang="en-GB" sz="3200" b="1" dirty="0"/>
              <a:t>Ask</a:t>
            </a:r>
          </a:p>
          <a:p>
            <a:r>
              <a:rPr lang="en-GB" sz="3200" dirty="0"/>
              <a:t>Who do I need to Be</a:t>
            </a:r>
          </a:p>
          <a:p>
            <a:r>
              <a:rPr lang="en-GB" sz="3200" dirty="0"/>
              <a:t>What do I need to Do</a:t>
            </a:r>
          </a:p>
          <a:p>
            <a:r>
              <a:rPr lang="en-GB" sz="3200" dirty="0"/>
              <a:t>What do I want to Have (achieve)</a:t>
            </a:r>
          </a:p>
          <a:p>
            <a:r>
              <a:rPr lang="en-GB" sz="3200" b="1" dirty="0"/>
              <a:t>Be + Do = Have  </a:t>
            </a:r>
          </a:p>
        </p:txBody>
      </p:sp>
    </p:spTree>
    <p:extLst>
      <p:ext uri="{BB962C8B-B14F-4D97-AF65-F5344CB8AC3E}">
        <p14:creationId xmlns:p14="http://schemas.microsoft.com/office/powerpoint/2010/main" val="4064554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478F-8BCE-4FF7-B527-38581DDAC9A4}"/>
              </a:ext>
            </a:extLst>
          </p:cNvPr>
          <p:cNvSpPr>
            <a:spLocks noGrp="1"/>
          </p:cNvSpPr>
          <p:nvPr>
            <p:ph type="title"/>
          </p:nvPr>
        </p:nvSpPr>
        <p:spPr>
          <a:xfrm>
            <a:off x="350689" y="879036"/>
            <a:ext cx="11352212" cy="1325563"/>
          </a:xfrm>
        </p:spPr>
        <p:txBody>
          <a:bodyPr>
            <a:normAutofit/>
          </a:bodyPr>
          <a:lstStyle/>
          <a:p>
            <a:r>
              <a:rPr lang="en-GB" sz="3200" b="1" dirty="0">
                <a:latin typeface="Arial" panose="020B0604020202020204" pitchFamily="34" charset="0"/>
                <a:cs typeface="Arial" panose="020B0604020202020204" pitchFamily="34" charset="0"/>
              </a:rPr>
              <a:t>What leadership approach do you </a:t>
            </a:r>
            <a:br>
              <a:rPr lang="en-GB" sz="3200" b="1" dirty="0">
                <a:latin typeface="Arial" panose="020B0604020202020204" pitchFamily="34" charset="0"/>
                <a:cs typeface="Arial" panose="020B0604020202020204" pitchFamily="34" charset="0"/>
              </a:rPr>
            </a:br>
            <a:r>
              <a:rPr lang="en-GB" sz="3200" b="1" dirty="0">
                <a:latin typeface="Arial" panose="020B0604020202020204" pitchFamily="34" charset="0"/>
                <a:cs typeface="Arial" panose="020B0604020202020204" pitchFamily="34" charset="0"/>
              </a:rPr>
              <a:t>want to develop? </a:t>
            </a:r>
            <a:endParaRPr lang="en-GB" sz="3200" b="1" dirty="0"/>
          </a:p>
        </p:txBody>
      </p:sp>
      <p:sp>
        <p:nvSpPr>
          <p:cNvPr id="4" name="Text Placeholder 3">
            <a:extLst>
              <a:ext uri="{FF2B5EF4-FFF2-40B4-BE49-F238E27FC236}">
                <a16:creationId xmlns:a16="http://schemas.microsoft.com/office/drawing/2014/main" id="{FF362533-22F0-49A8-820F-CB24EE3E4CF7}"/>
              </a:ext>
            </a:extLst>
          </p:cNvPr>
          <p:cNvSpPr>
            <a:spLocks noGrp="1"/>
          </p:cNvSpPr>
          <p:nvPr>
            <p:ph type="body" idx="2"/>
          </p:nvPr>
        </p:nvSpPr>
        <p:spPr>
          <a:xfrm>
            <a:off x="232611" y="4653402"/>
            <a:ext cx="5031847" cy="1009461"/>
          </a:xfrm>
        </p:spPr>
        <p:txBody>
          <a:bodyPr>
            <a:normAutofit fontScale="92500" lnSpcReduction="20000"/>
          </a:bodyPr>
          <a:lstStyle/>
          <a:p>
            <a:pPr marL="0" indent="0">
              <a:buNone/>
            </a:pPr>
            <a:endParaRPr lang="en-GB" sz="1800" dirty="0"/>
          </a:p>
          <a:p>
            <a:pPr marL="0" indent="0">
              <a:buNone/>
            </a:pPr>
            <a:r>
              <a:rPr lang="en-GB" b="1" dirty="0">
                <a:latin typeface="Arial" panose="020B0604020202020204" pitchFamily="34" charset="0"/>
                <a:cs typeface="Arial" panose="020B0604020202020204" pitchFamily="34" charset="0"/>
              </a:rPr>
              <a:t>As a metaphor</a:t>
            </a:r>
            <a:r>
              <a:rPr lang="en-GB" b="1">
                <a:latin typeface="Arial" panose="020B0604020202020204" pitchFamily="34" charset="0"/>
                <a:cs typeface="Arial" panose="020B0604020202020204" pitchFamily="34" charset="0"/>
              </a:rPr>
              <a:t>, why </a:t>
            </a:r>
            <a:r>
              <a:rPr lang="en-GB" b="1" dirty="0">
                <a:latin typeface="Arial" panose="020B0604020202020204" pitchFamily="34" charset="0"/>
                <a:cs typeface="Arial" panose="020B0604020202020204" pitchFamily="34" charset="0"/>
              </a:rPr>
              <a:t>not lead like a goose?</a:t>
            </a:r>
          </a:p>
          <a:p>
            <a:pPr marL="0" indent="0">
              <a:buNone/>
            </a:pPr>
            <a:endParaRPr lang="en-GB" sz="1800" dirty="0"/>
          </a:p>
        </p:txBody>
      </p:sp>
      <p:sp>
        <p:nvSpPr>
          <p:cNvPr id="9" name="TextBox 8">
            <a:extLst>
              <a:ext uri="{FF2B5EF4-FFF2-40B4-BE49-F238E27FC236}">
                <a16:creationId xmlns:a16="http://schemas.microsoft.com/office/drawing/2014/main" id="{1C1CF71B-24C9-4BDE-8BFE-B3BA889DF791}"/>
              </a:ext>
            </a:extLst>
          </p:cNvPr>
          <p:cNvSpPr txBox="1"/>
          <p:nvPr/>
        </p:nvSpPr>
        <p:spPr>
          <a:xfrm flipH="1">
            <a:off x="350689" y="2286000"/>
            <a:ext cx="4036165" cy="1754326"/>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Leadership is critical for successful teams, thinking and acting critically as a team leads to success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What's the image of leadership in your head? </a:t>
            </a:r>
          </a:p>
        </p:txBody>
      </p:sp>
      <p:pic>
        <p:nvPicPr>
          <p:cNvPr id="13" name="Picture 12" descr="RCNMandLForum.png">
            <a:extLst>
              <a:ext uri="{FF2B5EF4-FFF2-40B4-BE49-F238E27FC236}">
                <a16:creationId xmlns:a16="http://schemas.microsoft.com/office/drawing/2014/main" id="{7AC15D57-380B-46C4-B555-C82801AC29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nline Media 2" title="Lessons from Geese - Teamwork and Leadership HD">
            <a:hlinkClick r:id="" action="ppaction://media"/>
            <a:extLst>
              <a:ext uri="{FF2B5EF4-FFF2-40B4-BE49-F238E27FC236}">
                <a16:creationId xmlns:a16="http://schemas.microsoft.com/office/drawing/2014/main" id="{D7A01887-36AE-4CEB-8038-D8179B6C999A}"/>
              </a:ext>
            </a:extLst>
          </p:cNvPr>
          <p:cNvPicPr>
            <a:picLocks noRot="1" noChangeAspect="1"/>
          </p:cNvPicPr>
          <p:nvPr>
            <a:videoFile r:link="rId1"/>
          </p:nvPr>
        </p:nvPicPr>
        <p:blipFill>
          <a:blip r:embed="rId5"/>
          <a:stretch>
            <a:fillRect/>
          </a:stretch>
        </p:blipFill>
        <p:spPr>
          <a:xfrm>
            <a:off x="5770485" y="2338696"/>
            <a:ext cx="5539666" cy="3720299"/>
          </a:xfrm>
          <a:prstGeom prst="rect">
            <a:avLst/>
          </a:prstGeom>
        </p:spPr>
      </p:pic>
    </p:spTree>
    <p:extLst>
      <p:ext uri="{BB962C8B-B14F-4D97-AF65-F5344CB8AC3E}">
        <p14:creationId xmlns:p14="http://schemas.microsoft.com/office/powerpoint/2010/main" val="233612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rgz6pqSutI"/>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13195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38231"/>
            <a:ext cx="8229600" cy="1034585"/>
          </a:xfrm>
        </p:spPr>
        <p:txBody>
          <a:bodyPr>
            <a:noAutofit/>
          </a:bodyPr>
          <a:lstStyle/>
          <a:p>
            <a:pPr algn="ctr"/>
            <a:r>
              <a:rPr lang="en-GB" sz="3200" b="1" dirty="0">
                <a:latin typeface="Arial" pitchFamily="34" charset="0"/>
                <a:cs typeface="Arial" pitchFamily="34" charset="0"/>
              </a:rPr>
              <a:t>Top Tips for Managing &amp; Leading Yourself</a:t>
            </a:r>
          </a:p>
        </p:txBody>
      </p:sp>
      <p:sp>
        <p:nvSpPr>
          <p:cNvPr id="3" name="Content Placeholder 2"/>
          <p:cNvSpPr>
            <a:spLocks noGrp="1"/>
          </p:cNvSpPr>
          <p:nvPr>
            <p:ph idx="1"/>
          </p:nvPr>
        </p:nvSpPr>
        <p:spPr>
          <a:xfrm>
            <a:off x="1981200" y="1916832"/>
            <a:ext cx="8229600" cy="4407768"/>
          </a:xfrm>
        </p:spPr>
        <p:txBody>
          <a:bodyPr>
            <a:normAutofit/>
          </a:bodyPr>
          <a:lstStyle/>
          <a:p>
            <a:pPr>
              <a:buNone/>
            </a:pPr>
            <a:r>
              <a:rPr lang="en-GB" dirty="0"/>
              <a:t>	</a:t>
            </a:r>
            <a:r>
              <a:rPr lang="en-GB" dirty="0">
                <a:latin typeface="Arial" pitchFamily="34" charset="0"/>
                <a:cs typeface="Arial" pitchFamily="34" charset="0"/>
              </a:rPr>
              <a:t>• </a:t>
            </a:r>
            <a:r>
              <a:rPr lang="en-GB" sz="3600" dirty="0">
                <a:latin typeface="Arial" pitchFamily="34" charset="0"/>
                <a:cs typeface="Arial" pitchFamily="34" charset="0"/>
              </a:rPr>
              <a:t>Do what fulfils you </a:t>
            </a:r>
            <a:br>
              <a:rPr lang="en-GB" sz="3600" dirty="0">
                <a:latin typeface="Arial" pitchFamily="34" charset="0"/>
                <a:cs typeface="Arial" pitchFamily="34" charset="0"/>
              </a:rPr>
            </a:br>
            <a:r>
              <a:rPr lang="en-GB" sz="3600" dirty="0">
                <a:latin typeface="Arial" pitchFamily="34" charset="0"/>
                <a:cs typeface="Arial" pitchFamily="34" charset="0"/>
              </a:rPr>
              <a:t>• Build your networks </a:t>
            </a:r>
            <a:br>
              <a:rPr lang="en-GB" sz="3600" dirty="0">
                <a:latin typeface="Arial" pitchFamily="34" charset="0"/>
                <a:cs typeface="Arial" pitchFamily="34" charset="0"/>
              </a:rPr>
            </a:br>
            <a:r>
              <a:rPr lang="en-GB" sz="3600" dirty="0">
                <a:latin typeface="Arial" pitchFamily="34" charset="0"/>
                <a:cs typeface="Arial" pitchFamily="34" charset="0"/>
              </a:rPr>
              <a:t>• Find a coach-mentor; be someone        else's</a:t>
            </a:r>
            <a:br>
              <a:rPr lang="en-GB" sz="3600" dirty="0">
                <a:latin typeface="Arial" pitchFamily="34" charset="0"/>
                <a:cs typeface="Arial" pitchFamily="34" charset="0"/>
              </a:rPr>
            </a:br>
            <a:r>
              <a:rPr lang="en-GB" sz="3600" dirty="0">
                <a:latin typeface="Arial" pitchFamily="34" charset="0"/>
                <a:cs typeface="Arial" pitchFamily="34" charset="0"/>
              </a:rPr>
              <a:t>• Invest in yourself </a:t>
            </a:r>
            <a:br>
              <a:rPr lang="en-GB" sz="3600" dirty="0">
                <a:latin typeface="Arial" pitchFamily="34" charset="0"/>
                <a:cs typeface="Arial" pitchFamily="34" charset="0"/>
              </a:rPr>
            </a:br>
            <a:r>
              <a:rPr lang="en-GB" sz="3600" dirty="0">
                <a:latin typeface="Arial" pitchFamily="34" charset="0"/>
                <a:cs typeface="Arial" pitchFamily="34" charset="0"/>
              </a:rPr>
              <a:t>• Face your fears </a:t>
            </a:r>
            <a:br>
              <a:rPr lang="en-GB" sz="3600" dirty="0">
                <a:latin typeface="Arial" pitchFamily="34" charset="0"/>
                <a:cs typeface="Arial" pitchFamily="34" charset="0"/>
              </a:rPr>
            </a:br>
            <a:r>
              <a:rPr lang="en-GB" sz="3600" dirty="0">
                <a:latin typeface="Arial" pitchFamily="34" charset="0"/>
                <a:cs typeface="Arial" pitchFamily="34" charset="0"/>
              </a:rPr>
              <a:t>• Try something new</a:t>
            </a:r>
            <a:br>
              <a:rPr lang="en-GB" sz="3600" dirty="0">
                <a:latin typeface="Arial" pitchFamily="34" charset="0"/>
                <a:cs typeface="Arial" pitchFamily="34" charset="0"/>
              </a:rPr>
            </a:br>
            <a:r>
              <a:rPr lang="en-GB" sz="3600" dirty="0">
                <a:latin typeface="Arial" pitchFamily="34" charset="0"/>
                <a:cs typeface="Arial" pitchFamily="34" charset="0"/>
              </a:rPr>
              <a:t>• Be kind and generous</a:t>
            </a:r>
          </a:p>
        </p:txBody>
      </p:sp>
      <p:pic>
        <p:nvPicPr>
          <p:cNvPr id="4" name="Picture 3" descr="RCNMandLForum.png"/>
          <p:cNvPicPr>
            <a:picLocks noChangeAspect="1"/>
          </p:cNvPicPr>
          <p:nvPr/>
        </p:nvPicPr>
        <p:blipFill>
          <a:blip r:embed="rId2" cstate="print"/>
          <a:stretch>
            <a:fillRect/>
          </a:stretch>
        </p:blipFill>
        <p:spPr>
          <a:xfrm>
            <a:off x="9024504" y="5530205"/>
            <a:ext cx="2164854" cy="93841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7D18DC61-B395-4072-B88D-71C62B34B985}"/>
              </a:ext>
            </a:extLst>
          </p:cNvPr>
          <p:cNvSpPr>
            <a:spLocks noGrp="1" noChangeArrowheads="1"/>
          </p:cNvSpPr>
          <p:nvPr>
            <p:ph type="title"/>
          </p:nvPr>
        </p:nvSpPr>
        <p:spPr>
          <a:xfrm>
            <a:off x="1524000" y="1"/>
            <a:ext cx="2484438" cy="1484313"/>
          </a:xfrm>
        </p:spPr>
        <p:txBody>
          <a:bodyPr/>
          <a:lstStyle/>
          <a:p>
            <a:br>
              <a:rPr lang="en-GB" altLang="en-US"/>
            </a:br>
            <a:endParaRPr lang="en-GB" altLang="en-US"/>
          </a:p>
        </p:txBody>
      </p:sp>
      <p:pic>
        <p:nvPicPr>
          <p:cNvPr id="36868" name="Picture 2" descr="Image result for Images of thank you">
            <a:extLst>
              <a:ext uri="{FF2B5EF4-FFF2-40B4-BE49-F238E27FC236}">
                <a16:creationId xmlns:a16="http://schemas.microsoft.com/office/drawing/2014/main" id="{32607CD5-77C8-4BEF-BB1A-1E7EFAAC2D5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66988" y="1557338"/>
            <a:ext cx="6121400" cy="4608512"/>
          </a:xfrm>
          <a:noFill/>
        </p:spPr>
      </p:pic>
      <p:pic>
        <p:nvPicPr>
          <p:cNvPr id="5" name="Picture 4" descr="RCNMandLForum.png">
            <a:extLst>
              <a:ext uri="{FF2B5EF4-FFF2-40B4-BE49-F238E27FC236}">
                <a16:creationId xmlns:a16="http://schemas.microsoft.com/office/drawing/2014/main" id="{9097763A-D022-49C9-A7FC-ED50EB1B20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77B6CAA4-C57A-4CAC-BCDE-187EDE9E2C35}"/>
              </a:ext>
            </a:extLst>
          </p:cNvPr>
          <p:cNvSpPr>
            <a:spLocks noGrp="1"/>
          </p:cNvSpPr>
          <p:nvPr>
            <p:ph type="title"/>
          </p:nvPr>
        </p:nvSpPr>
        <p:spPr/>
        <p:txBody>
          <a:bodyPr rtlCol="0">
            <a:noAutofit/>
          </a:bodyPr>
          <a:lstStyle/>
          <a:p>
            <a:pPr algn="ctr" defTabSz="457207">
              <a:defRPr/>
            </a:pPr>
            <a:r>
              <a:rPr lang="en-GB" altLang="en-US" sz="4000" dirty="0">
                <a:solidFill>
                  <a:schemeClr val="bg2">
                    <a:lumMod val="40000"/>
                    <a:lumOff val="60000"/>
                  </a:schemeClr>
                </a:solidFill>
                <a:latin typeface="Arial" panose="020B0604020202020204" pitchFamily="34" charset="0"/>
                <a:cs typeface="Arial" panose="020B0604020202020204" pitchFamily="34" charset="0"/>
              </a:rPr>
              <a:t>References (1):</a:t>
            </a:r>
          </a:p>
        </p:txBody>
      </p:sp>
      <p:sp>
        <p:nvSpPr>
          <p:cNvPr id="37891" name="Content Placeholder 2">
            <a:extLst>
              <a:ext uri="{FF2B5EF4-FFF2-40B4-BE49-F238E27FC236}">
                <a16:creationId xmlns:a16="http://schemas.microsoft.com/office/drawing/2014/main" id="{869C017A-55CE-4046-853C-EA95D5F7DB31}"/>
              </a:ext>
            </a:extLst>
          </p:cNvPr>
          <p:cNvSpPr>
            <a:spLocks noGrp="1" noChangeArrowheads="1"/>
          </p:cNvSpPr>
          <p:nvPr>
            <p:ph idx="1"/>
          </p:nvPr>
        </p:nvSpPr>
        <p:spPr>
          <a:xfrm>
            <a:off x="1775520" y="1052737"/>
            <a:ext cx="7848872" cy="5519515"/>
          </a:xfrm>
        </p:spPr>
        <p:txBody>
          <a:bodyPr>
            <a:normAutofit fontScale="70000" lnSpcReduction="20000"/>
          </a:bodyPr>
          <a:lstStyle/>
          <a:p>
            <a:pPr eaLnBrk="1" hangingPunct="1"/>
            <a:endParaRPr lang="en-GB" altLang="en-US" sz="1200" b="1" dirty="0">
              <a:latin typeface="Arial" panose="020B0604020202020204" pitchFamily="34" charset="0"/>
              <a:cs typeface="Arial" panose="020B0604020202020204" pitchFamily="34" charset="0"/>
            </a:endParaRPr>
          </a:p>
          <a:p>
            <a:pPr eaLnBrk="1" hangingPunct="1">
              <a:buFont typeface="Wingdings 3" panose="05040102010807070707" pitchFamily="18" charset="2"/>
              <a:buNone/>
            </a:pPr>
            <a:r>
              <a:rPr lang="en-GB" altLang="en-US" sz="1700" b="1" dirty="0">
                <a:latin typeface="Arial" panose="020B0604020202020204" pitchFamily="34" charset="0"/>
                <a:cs typeface="Arial" panose="020B0604020202020204" pitchFamily="34" charset="0"/>
              </a:rPr>
              <a:t>References (1)</a:t>
            </a:r>
          </a:p>
          <a:p>
            <a:pPr eaLnBrk="1" hangingPunct="1">
              <a:buFont typeface="Wingdings 3" panose="05040102010807070707" pitchFamily="18" charset="2"/>
              <a:buNone/>
            </a:pPr>
            <a:endParaRPr lang="en-GB" altLang="en-US" sz="1200" dirty="0">
              <a:latin typeface="Arial" panose="020B0604020202020204" pitchFamily="34" charset="0"/>
              <a:cs typeface="Arial" panose="020B0604020202020204" pitchFamily="34" charset="0"/>
            </a:endParaRPr>
          </a:p>
          <a:p>
            <a:pPr eaLnBrk="1" hangingPunct="1">
              <a:buFont typeface="Wingdings 3" panose="05040102010807070707" pitchFamily="18" charset="2"/>
              <a:buNone/>
            </a:pPr>
            <a:r>
              <a:rPr lang="en-GB" altLang="en-US" sz="1200" dirty="0">
                <a:latin typeface="Arial" panose="020B0604020202020204" pitchFamily="34" charset="0"/>
                <a:cs typeface="Arial" panose="020B0604020202020204" pitchFamily="34" charset="0"/>
              </a:rPr>
              <a:t>Blackstock, S., Salami, B. and Cummings, G. G. (2018) “Organisational Antecedents, Policy and Horizontal Violence among Nurses: An Integrative Review,” </a:t>
            </a:r>
            <a:r>
              <a:rPr lang="en-GB" altLang="en-US" sz="1200" i="1" dirty="0">
                <a:latin typeface="Arial" panose="020B0604020202020204" pitchFamily="34" charset="0"/>
                <a:cs typeface="Arial" panose="020B0604020202020204" pitchFamily="34" charset="0"/>
              </a:rPr>
              <a:t>Journal of Nursing Management</a:t>
            </a:r>
            <a:r>
              <a:rPr lang="en-GB" altLang="en-US" sz="1200" dirty="0">
                <a:latin typeface="Arial" panose="020B0604020202020204" pitchFamily="34" charset="0"/>
                <a:cs typeface="Arial" panose="020B0604020202020204" pitchFamily="34" charset="0"/>
              </a:rPr>
              <a:t>, 26(8), pp. 972–991. </a:t>
            </a:r>
            <a:r>
              <a:rPr lang="en-GB" altLang="en-US" sz="1200" dirty="0" err="1">
                <a:latin typeface="Arial" panose="020B0604020202020204" pitchFamily="34" charset="0"/>
                <a:cs typeface="Arial" panose="020B0604020202020204" pitchFamily="34" charset="0"/>
              </a:rPr>
              <a:t>doi</a:t>
            </a:r>
            <a:r>
              <a:rPr lang="en-GB" altLang="en-US" sz="1200" dirty="0">
                <a:latin typeface="Arial" panose="020B0604020202020204" pitchFamily="34" charset="0"/>
                <a:cs typeface="Arial" panose="020B0604020202020204" pitchFamily="34" charset="0"/>
              </a:rPr>
              <a:t>: 10.1111/jonm.12623.</a:t>
            </a:r>
          </a:p>
          <a:p>
            <a:pPr>
              <a:buFont typeface="Wingdings 3" panose="05040102010807070707" pitchFamily="18" charset="2"/>
              <a:buNone/>
            </a:pPr>
            <a:r>
              <a:rPr lang="en-GB" altLang="en-US" sz="1200" dirty="0">
                <a:latin typeface="Arial" panose="020B0604020202020204" pitchFamily="34" charset="0"/>
                <a:cs typeface="Arial" panose="020B0604020202020204" pitchFamily="34" charset="0"/>
              </a:rPr>
              <a:t>Blackwell, S, L. (2008) From Silence to Voice: What Nurses Know and Must Communicate to the </a:t>
            </a:r>
            <a:r>
              <a:rPr lang="en-GB" altLang="en-US" sz="1200" i="1" dirty="0">
                <a:latin typeface="Arial" panose="020B0604020202020204" pitchFamily="34" charset="0"/>
                <a:cs typeface="Arial" panose="020B0604020202020204" pitchFamily="34" charset="0"/>
              </a:rPr>
              <a:t>Public, Journal of Hospital Librarianship</a:t>
            </a:r>
            <a:r>
              <a:rPr lang="en-GB" altLang="en-US" sz="1200" dirty="0">
                <a:latin typeface="Arial" panose="020B0604020202020204" pitchFamily="34" charset="0"/>
                <a:cs typeface="Arial" panose="020B0604020202020204" pitchFamily="34" charset="0"/>
              </a:rPr>
              <a:t>, 8:1, 129-131, DOI: </a:t>
            </a:r>
            <a:r>
              <a:rPr lang="en-GB" altLang="en-US" sz="12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10.1080/15323260801943612</a:t>
            </a:r>
            <a:endParaRPr lang="en-GB" altLang="en-US" sz="1200" dirty="0">
              <a:latin typeface="Arial" panose="020B0604020202020204" pitchFamily="34" charset="0"/>
              <a:cs typeface="Arial" panose="020B0604020202020204" pitchFamily="34" charset="0"/>
            </a:endParaRPr>
          </a:p>
          <a:p>
            <a:pPr>
              <a:buNone/>
            </a:pPr>
            <a:r>
              <a:rPr lang="en-GB" sz="1200" dirty="0" err="1">
                <a:latin typeface="Arial" panose="020B0604020202020204" pitchFamily="34" charset="0"/>
                <a:ea typeface="Calibri" panose="020F0502020204030204" pitchFamily="34" charset="0"/>
                <a:cs typeface="Arial" panose="020B0604020202020204" pitchFamily="34" charset="0"/>
              </a:rPr>
              <a:t>Boin</a:t>
            </a:r>
            <a:r>
              <a:rPr lang="en-GB" sz="1200" dirty="0">
                <a:latin typeface="Arial" panose="020B0604020202020204" pitchFamily="34" charset="0"/>
                <a:ea typeface="Calibri" panose="020F0502020204030204" pitchFamily="34" charset="0"/>
                <a:cs typeface="Arial" panose="020B0604020202020204" pitchFamily="34" charset="0"/>
              </a:rPr>
              <a:t>, A., </a:t>
            </a:r>
            <a:r>
              <a:rPr lang="en-GB" sz="1200" dirty="0" err="1">
                <a:latin typeface="Arial" panose="020B0604020202020204" pitchFamily="34" charset="0"/>
                <a:ea typeface="Calibri" panose="020F0502020204030204" pitchFamily="34" charset="0"/>
                <a:cs typeface="Arial" panose="020B0604020202020204" pitchFamily="34" charset="0"/>
              </a:rPr>
              <a:t>Overdijk</a:t>
            </a:r>
            <a:r>
              <a:rPr lang="en-GB" sz="1200" dirty="0">
                <a:latin typeface="Arial" panose="020B0604020202020204" pitchFamily="34" charset="0"/>
                <a:ea typeface="Calibri" panose="020F0502020204030204" pitchFamily="34" charset="0"/>
                <a:cs typeface="Arial" panose="020B0604020202020204" pitchFamily="34" charset="0"/>
              </a:rPr>
              <a:t>, W., and </a:t>
            </a:r>
            <a:r>
              <a:rPr lang="en-GB" sz="1200" dirty="0" err="1">
                <a:latin typeface="Arial" panose="020B0604020202020204" pitchFamily="34" charset="0"/>
                <a:ea typeface="Calibri" panose="020F0502020204030204" pitchFamily="34" charset="0"/>
                <a:cs typeface="Arial" panose="020B0604020202020204" pitchFamily="34" charset="0"/>
              </a:rPr>
              <a:t>Kuipers</a:t>
            </a:r>
            <a:r>
              <a:rPr lang="en-GB" sz="1200" dirty="0">
                <a:latin typeface="Arial" panose="020B0604020202020204" pitchFamily="34" charset="0"/>
                <a:ea typeface="Calibri" panose="020F0502020204030204" pitchFamily="34" charset="0"/>
                <a:cs typeface="Arial" panose="020B0604020202020204" pitchFamily="34" charset="0"/>
              </a:rPr>
              <a:t>, S. (2013). Leadership in Times of Crisis: A Framework for Assessment. </a:t>
            </a:r>
            <a:r>
              <a:rPr lang="en-GB" sz="1200" i="1" dirty="0">
                <a:latin typeface="Arial" panose="020B0604020202020204" pitchFamily="34" charset="0"/>
                <a:ea typeface="Calibri" panose="020F0502020204030204" pitchFamily="34" charset="0"/>
                <a:cs typeface="Arial" panose="020B0604020202020204" pitchFamily="34" charset="0"/>
              </a:rPr>
              <a:t>International Review of Public Administration</a:t>
            </a:r>
            <a:r>
              <a:rPr lang="en-GB" sz="1200" dirty="0">
                <a:latin typeface="Arial" panose="020B0604020202020204" pitchFamily="34" charset="0"/>
                <a:ea typeface="Calibri" panose="020F0502020204030204" pitchFamily="34" charset="0"/>
                <a:cs typeface="Arial" panose="020B0604020202020204" pitchFamily="34" charset="0"/>
              </a:rPr>
              <a:t>. 18. 79-91. 10.1080/12294</a:t>
            </a:r>
          </a:p>
          <a:p>
            <a:pPr>
              <a:buFont typeface="Wingdings 3" panose="05040102010807070707" pitchFamily="18" charset="2"/>
              <a:buNone/>
            </a:pPr>
            <a:r>
              <a:rPr lang="en-GB" altLang="en-US" sz="1200" dirty="0">
                <a:latin typeface="Arial" panose="020B0604020202020204" pitchFamily="34" charset="0"/>
                <a:cs typeface="Arial" panose="020B0604020202020204" pitchFamily="34" charset="0"/>
              </a:rPr>
              <a:t>Bolden et al. (2011) </a:t>
            </a:r>
            <a:r>
              <a:rPr lang="en-GB" altLang="en-US" sz="1200" i="1" dirty="0">
                <a:latin typeface="Arial" panose="020B0604020202020204" pitchFamily="34" charset="0"/>
                <a:cs typeface="Arial" panose="020B0604020202020204" pitchFamily="34" charset="0"/>
              </a:rPr>
              <a:t>Exploring Leadership, Individual, organisational and societal</a:t>
            </a:r>
            <a:endParaRPr lang="en-GB" altLang="en-US" sz="1200" dirty="0">
              <a:latin typeface="Arial" panose="020B0604020202020204" pitchFamily="34" charset="0"/>
              <a:cs typeface="Arial" panose="020B0604020202020204" pitchFamily="34" charset="0"/>
            </a:endParaRPr>
          </a:p>
          <a:p>
            <a:pPr>
              <a:buFont typeface="Wingdings 3" panose="05040102010807070707" pitchFamily="18" charset="2"/>
              <a:buNone/>
            </a:pPr>
            <a:r>
              <a:rPr lang="en-GB" altLang="en-US" sz="1200" dirty="0">
                <a:latin typeface="Arial" panose="020B0604020202020204" pitchFamily="34" charset="0"/>
                <a:cs typeface="Arial" panose="020B0604020202020204" pitchFamily="34" charset="0"/>
              </a:rPr>
              <a:t>Bolden et al. (2011) </a:t>
            </a:r>
            <a:r>
              <a:rPr lang="en-GB" altLang="en-US" sz="1200" i="1" dirty="0">
                <a:latin typeface="Arial" panose="020B0604020202020204" pitchFamily="34" charset="0"/>
                <a:cs typeface="Arial" panose="020B0604020202020204" pitchFamily="34" charset="0"/>
              </a:rPr>
              <a:t>Exploring Leadership, Individual, organisational and societal perspectives </a:t>
            </a:r>
            <a:r>
              <a:rPr lang="en-GB" altLang="en-US" sz="1200" dirty="0">
                <a:latin typeface="Arial" panose="020B0604020202020204" pitchFamily="34" charset="0"/>
                <a:cs typeface="Arial" panose="020B0604020202020204" pitchFamily="34" charset="0"/>
              </a:rPr>
              <a:t>  Oxford: Oxford University Press</a:t>
            </a:r>
          </a:p>
          <a:p>
            <a:pPr>
              <a:buFont typeface="Wingdings 3" panose="05040102010807070707" pitchFamily="18" charset="2"/>
              <a:buNone/>
            </a:pPr>
            <a:r>
              <a:rPr lang="en-GB" altLang="en-US" sz="1200" dirty="0" err="1">
                <a:latin typeface="Arial" panose="020B0604020202020204" pitchFamily="34" charset="0"/>
                <a:cs typeface="Arial" panose="020B0604020202020204" pitchFamily="34" charset="0"/>
              </a:rPr>
              <a:t>Buresh</a:t>
            </a:r>
            <a:r>
              <a:rPr lang="en-GB" altLang="en-US" sz="1200" dirty="0">
                <a:latin typeface="Arial" panose="020B0604020202020204" pitchFamily="34" charset="0"/>
                <a:cs typeface="Arial" panose="020B0604020202020204" pitchFamily="34" charset="0"/>
              </a:rPr>
              <a:t>, B. and  Gordon, S. (2013) From Silence to Voice: What Nurses Know and Must Communicate to the Public. 3</a:t>
            </a:r>
            <a:r>
              <a:rPr lang="en-GB" altLang="en-US" sz="1200" baseline="30000" dirty="0">
                <a:latin typeface="Arial" panose="020B0604020202020204" pitchFamily="34" charset="0"/>
                <a:cs typeface="Arial" panose="020B0604020202020204" pitchFamily="34" charset="0"/>
              </a:rPr>
              <a:t>rd</a:t>
            </a:r>
            <a:r>
              <a:rPr lang="en-GB" altLang="en-US" sz="1200" dirty="0">
                <a:latin typeface="Arial" panose="020B0604020202020204" pitchFamily="34" charset="0"/>
                <a:cs typeface="Arial" panose="020B0604020202020204" pitchFamily="34" charset="0"/>
              </a:rPr>
              <a:t> Edition. Cornell Press.</a:t>
            </a:r>
          </a:p>
          <a:p>
            <a:pPr>
              <a:buFont typeface="Wingdings 3" panose="05040102010807070707" pitchFamily="18" charset="2"/>
              <a:buNone/>
            </a:pPr>
            <a:r>
              <a:rPr lang="en-GB" sz="1200" dirty="0">
                <a:solidFill>
                  <a:srgbClr val="333333"/>
                </a:solidFill>
                <a:latin typeface="GSGuardianTextSans-Regular"/>
              </a:rPr>
              <a:t>Bunting, M. (2020) Labour of Love: Crisis in care. </a:t>
            </a:r>
            <a:r>
              <a:rPr lang="en-GB" sz="1200" dirty="0" err="1">
                <a:solidFill>
                  <a:srgbClr val="333333"/>
                </a:solidFill>
                <a:latin typeface="GSGuardianTextSans-Regular"/>
              </a:rPr>
              <a:t>Granta</a:t>
            </a:r>
            <a:r>
              <a:rPr lang="en-GB" sz="1200" dirty="0">
                <a:solidFill>
                  <a:srgbClr val="333333"/>
                </a:solidFill>
                <a:latin typeface="GSGuardianTextSans-Regular"/>
              </a:rPr>
              <a:t> Books</a:t>
            </a:r>
            <a:endParaRPr lang="en-GB" altLang="en-US" sz="1200" dirty="0">
              <a:latin typeface="Arial" panose="020B0604020202020204" pitchFamily="34" charset="0"/>
              <a:cs typeface="Arial" panose="020B0604020202020204" pitchFamily="34" charset="0"/>
            </a:endParaRPr>
          </a:p>
          <a:p>
            <a:pPr>
              <a:buNone/>
            </a:pPr>
            <a:r>
              <a:rPr lang="en-GB" sz="1200" dirty="0" err="1">
                <a:latin typeface="Arial" panose="020B0604020202020204" pitchFamily="34" charset="0"/>
                <a:ea typeface="Calibri" panose="020F0502020204030204" pitchFamily="34" charset="0"/>
                <a:cs typeface="Arial" panose="020B0604020202020204" pitchFamily="34" charset="0"/>
              </a:rPr>
              <a:t>Deitchman</a:t>
            </a:r>
            <a:r>
              <a:rPr lang="en-GB" sz="1200" dirty="0">
                <a:latin typeface="Arial" panose="020B0604020202020204" pitchFamily="34" charset="0"/>
                <a:ea typeface="Calibri" panose="020F0502020204030204" pitchFamily="34" charset="0"/>
                <a:cs typeface="Arial" panose="020B0604020202020204" pitchFamily="34" charset="0"/>
              </a:rPr>
              <a:t>, D. 2013. Enhancing Crisis Leadership in Public Health emergencies</a:t>
            </a:r>
            <a:r>
              <a:rPr lang="en-GB" sz="1200" i="1" dirty="0">
                <a:latin typeface="Arial" panose="020B0604020202020204" pitchFamily="34" charset="0"/>
                <a:ea typeface="Calibri" panose="020F0502020204030204" pitchFamily="34" charset="0"/>
                <a:cs typeface="Arial" panose="020B0604020202020204" pitchFamily="34" charset="0"/>
              </a:rPr>
              <a:t>. Disaster Medicine and Public Health Preparedness. </a:t>
            </a:r>
            <a:r>
              <a:rPr lang="en-GB" sz="1200" dirty="0">
                <a:latin typeface="Arial" panose="020B0604020202020204" pitchFamily="34" charset="0"/>
                <a:ea typeface="Calibri" panose="020F0502020204030204" pitchFamily="34" charset="0"/>
                <a:cs typeface="Arial" panose="020B0604020202020204" pitchFamily="34" charset="0"/>
              </a:rPr>
              <a:t> 7(5):534-540. </a:t>
            </a:r>
          </a:p>
          <a:p>
            <a:pPr>
              <a:buNone/>
            </a:pPr>
            <a:r>
              <a:rPr lang="en-GB" altLang="en-US" sz="1200" dirty="0">
                <a:latin typeface="Arial" panose="020B0604020202020204" pitchFamily="34" charset="0"/>
                <a:cs typeface="Arial" panose="020B0604020202020204" pitchFamily="34" charset="0"/>
              </a:rPr>
              <a:t>Grint , K.  (2010) </a:t>
            </a:r>
            <a:r>
              <a:rPr lang="en-GB" altLang="en-US" sz="1200" i="1" dirty="0">
                <a:latin typeface="Arial" panose="020B0604020202020204" pitchFamily="34" charset="0"/>
                <a:cs typeface="Arial" panose="020B0604020202020204" pitchFamily="34" charset="0"/>
              </a:rPr>
              <a:t>Leadership: a very short introduction</a:t>
            </a:r>
            <a:r>
              <a:rPr lang="en-GB" altLang="en-US" sz="1200" dirty="0">
                <a:latin typeface="Arial" panose="020B0604020202020204" pitchFamily="34" charset="0"/>
                <a:cs typeface="Arial" panose="020B0604020202020204" pitchFamily="34" charset="0"/>
              </a:rPr>
              <a:t>. Oxford University Press</a:t>
            </a:r>
          </a:p>
          <a:p>
            <a:pPr eaLnBrk="1" hangingPunct="1">
              <a:buFont typeface="Wingdings 3" panose="05040102010807070707" pitchFamily="18" charset="2"/>
              <a:buNone/>
            </a:pPr>
            <a:r>
              <a:rPr lang="en-GB" altLang="en-US" sz="1200" dirty="0">
                <a:latin typeface="Arial" panose="020B0604020202020204" pitchFamily="34" charset="0"/>
                <a:cs typeface="Arial" panose="020B0604020202020204" pitchFamily="34" charset="0"/>
              </a:rPr>
              <a:t>Iszatt-White, M. and Saunders C. (2020) </a:t>
            </a:r>
            <a:r>
              <a:rPr lang="en-GB" altLang="en-US" sz="1200" i="1" dirty="0">
                <a:latin typeface="Arial" panose="020B0604020202020204" pitchFamily="34" charset="0"/>
                <a:cs typeface="Arial" panose="020B0604020202020204" pitchFamily="34" charset="0"/>
              </a:rPr>
              <a:t>Leadership</a:t>
            </a:r>
            <a:r>
              <a:rPr lang="en-GB" altLang="en-US" sz="1200" dirty="0">
                <a:latin typeface="Arial" panose="020B0604020202020204" pitchFamily="34" charset="0"/>
                <a:cs typeface="Arial" panose="020B0604020202020204" pitchFamily="34" charset="0"/>
              </a:rPr>
              <a:t>.3rd edition. Oxford University Press</a:t>
            </a:r>
          </a:p>
          <a:p>
            <a:pPr>
              <a:buFont typeface="Wingdings 3" panose="05040102010807070707" pitchFamily="18" charset="2"/>
              <a:buNone/>
            </a:pPr>
            <a:endParaRPr lang="en-GB" altLang="en-US" sz="1200" dirty="0">
              <a:latin typeface="Arial" panose="020B0604020202020204" pitchFamily="34" charset="0"/>
              <a:cs typeface="Arial" panose="020B0604020202020204" pitchFamily="34" charset="0"/>
            </a:endParaRPr>
          </a:p>
          <a:p>
            <a:pPr>
              <a:buFont typeface="Wingdings 3" panose="05040102010807070707" pitchFamily="18" charset="2"/>
              <a:buNone/>
            </a:pPr>
            <a:r>
              <a:rPr lang="en-GB" altLang="en-US" sz="1200" dirty="0">
                <a:latin typeface="Arial" panose="020B0604020202020204" pitchFamily="34" charset="0"/>
                <a:cs typeface="Arial" panose="020B0604020202020204" pitchFamily="34" charset="0"/>
              </a:rPr>
              <a:t>Horseman, Z. Hamilton, S. Noble, H. Jones, A. Rafferty, A-M. Holloway A. Reid, J. Harris R. Smith, P.  Kelly, D.  (2020) Identifying the challenges and opportunities of the executive nurse director role in the UK: a scoping review. </a:t>
            </a:r>
            <a:r>
              <a:rPr lang="en-GB" altLang="en-US" sz="1200" i="1" dirty="0">
                <a:latin typeface="Arial" panose="020B0604020202020204" pitchFamily="34" charset="0"/>
                <a:cs typeface="Arial" panose="020B0604020202020204" pitchFamily="34" charset="0"/>
              </a:rPr>
              <a:t>Nursing Management</a:t>
            </a:r>
            <a:r>
              <a:rPr lang="en-GB" altLang="en-US" sz="1200" dirty="0">
                <a:latin typeface="Arial" panose="020B0604020202020204" pitchFamily="34" charset="0"/>
                <a:cs typeface="Arial" panose="020B0604020202020204" pitchFamily="34" charset="0"/>
              </a:rPr>
              <a:t>.  doi10.7748/nm.2020.e1948 ( accessed October 22</a:t>
            </a:r>
            <a:r>
              <a:rPr lang="en-GB" altLang="en-US" sz="1200" baseline="30000" dirty="0">
                <a:latin typeface="Arial" panose="020B0604020202020204" pitchFamily="34" charset="0"/>
                <a:cs typeface="Arial" panose="020B0604020202020204" pitchFamily="34" charset="0"/>
              </a:rPr>
              <a:t>nd</a:t>
            </a:r>
            <a:r>
              <a:rPr lang="en-GB" altLang="en-US" sz="1200" dirty="0">
                <a:latin typeface="Arial" panose="020B0604020202020204" pitchFamily="34" charset="0"/>
                <a:cs typeface="Arial" panose="020B0604020202020204" pitchFamily="34" charset="0"/>
              </a:rPr>
              <a:t> 2020).</a:t>
            </a:r>
          </a:p>
          <a:p>
            <a:pPr eaLnBrk="1" hangingPunct="1">
              <a:buFont typeface="Wingdings 3" panose="05040102010807070707" pitchFamily="18" charset="2"/>
              <a:buNone/>
            </a:pPr>
            <a:endParaRPr lang="en-GB" altLang="en-US" sz="1200" dirty="0">
              <a:latin typeface="Arial" panose="020B0604020202020204" pitchFamily="34" charset="0"/>
              <a:cs typeface="Arial" panose="020B0604020202020204" pitchFamily="34" charset="0"/>
            </a:endParaRPr>
          </a:p>
          <a:p>
            <a:pPr>
              <a:buNone/>
            </a:pPr>
            <a:r>
              <a:rPr lang="en-GB" altLang="en-US" sz="1200" dirty="0" err="1">
                <a:latin typeface="Arial" panose="020B0604020202020204" pitchFamily="34" charset="0"/>
                <a:cs typeface="Arial" panose="020B0604020202020204" pitchFamily="34" charset="0"/>
              </a:rPr>
              <a:t>IntraHealth</a:t>
            </a:r>
            <a:r>
              <a:rPr lang="en-GB" altLang="en-US" sz="1200" dirty="0">
                <a:latin typeface="Arial" panose="020B0604020202020204" pitchFamily="34" charset="0"/>
                <a:cs typeface="Arial" panose="020B0604020202020204" pitchFamily="34" charset="0"/>
              </a:rPr>
              <a:t> International, Nursing Now and Johnson &amp; Johnson 2020. </a:t>
            </a:r>
            <a:r>
              <a:rPr lang="en-GB" altLang="en-US" sz="1200" i="1" dirty="0">
                <a:latin typeface="Arial" panose="020B0604020202020204" pitchFamily="34" charset="0"/>
                <a:cs typeface="Arial" panose="020B0604020202020204" pitchFamily="34" charset="0"/>
              </a:rPr>
              <a:t>Investing in the power of Nurse Leadership: What will it take? </a:t>
            </a:r>
            <a:r>
              <a:rPr lang="en-GB" altLang="en-US" sz="1200" u="sng"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https://www.intrahealth.org/resources/investing-power-nurse-leadership-what-will-it-take</a:t>
            </a:r>
            <a:r>
              <a:rPr lang="en-GB" altLang="en-US" sz="1200" u="sng" dirty="0">
                <a:latin typeface="Arial" panose="020B0604020202020204" pitchFamily="34" charset="0"/>
                <a:cs typeface="Arial" panose="020B0604020202020204" pitchFamily="34" charset="0"/>
              </a:rPr>
              <a:t>  </a:t>
            </a:r>
          </a:p>
          <a:p>
            <a:pPr eaLnBrk="1" hangingPunct="1">
              <a:buFont typeface="Wingdings 3" panose="05040102010807070707" pitchFamily="18" charset="2"/>
              <a:buNone/>
            </a:pPr>
            <a:r>
              <a:rPr lang="en-GB" sz="1200" dirty="0">
                <a:latin typeface="Calibri" panose="020F0502020204030204" pitchFamily="34" charset="0"/>
                <a:ea typeface="Calibri" panose="020F0502020204030204" pitchFamily="34" charset="0"/>
              </a:rPr>
              <a:t> Jackson, J. Anderson, J.E. Maben, J. (2021) "What is nursing work? A meta-narrative review and integrated framework": </a:t>
            </a:r>
            <a:r>
              <a:rPr lang="en-GB" sz="1200" u="sng" dirty="0">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https://www.sciencedirect.com/science/article/pii/S0020748921000870</a:t>
            </a:r>
            <a:endParaRPr lang="en-GB" altLang="en-US" sz="1200" dirty="0">
              <a:latin typeface="Arial" pitchFamily="34" charset="0"/>
              <a:cs typeface="Arial" pitchFamily="34" charset="0"/>
            </a:endParaRPr>
          </a:p>
          <a:p>
            <a:pPr>
              <a:buNone/>
            </a:pPr>
            <a:endParaRPr lang="en-GB" altLang="en-US" sz="1200" dirty="0">
              <a:latin typeface="Arial" pitchFamily="34" charset="0"/>
              <a:cs typeface="Arial" pitchFamily="34" charset="0"/>
            </a:endParaRPr>
          </a:p>
          <a:p>
            <a:pPr>
              <a:buNone/>
            </a:pPr>
            <a:r>
              <a:rPr lang="en-GB" altLang="en-US" sz="1200" dirty="0">
                <a:latin typeface="Arial" pitchFamily="34" charset="0"/>
                <a:cs typeface="Arial" pitchFamily="34" charset="0"/>
              </a:rPr>
              <a:t>Jones, A., </a:t>
            </a:r>
            <a:r>
              <a:rPr lang="en-GB" altLang="en-US" sz="1200" dirty="0" err="1">
                <a:latin typeface="Arial" pitchFamily="34" charset="0"/>
                <a:cs typeface="Arial" pitchFamily="34" charset="0"/>
              </a:rPr>
              <a:t>Lankshear</a:t>
            </a:r>
            <a:r>
              <a:rPr lang="en-GB" altLang="en-US" sz="1200" dirty="0">
                <a:latin typeface="Arial" pitchFamily="34" charset="0"/>
                <a:cs typeface="Arial" pitchFamily="34" charset="0"/>
              </a:rPr>
              <a:t>, A. and Kelly, D. (2016) “Giving Voice to Quality and Safety Matters at Board Level: A Qualitative Study of the Experiences of Executive Nurses Working in England and Wales,” International Journal of Nursing Studies, 59, pp. 169–176. </a:t>
            </a:r>
            <a:r>
              <a:rPr lang="en-GB" altLang="en-US" sz="1200" dirty="0" err="1">
                <a:latin typeface="Arial" pitchFamily="34" charset="0"/>
                <a:cs typeface="Arial" pitchFamily="34" charset="0"/>
              </a:rPr>
              <a:t>doi</a:t>
            </a:r>
            <a:r>
              <a:rPr lang="en-GB" altLang="en-US" sz="1200" dirty="0">
                <a:latin typeface="Arial" pitchFamily="34" charset="0"/>
                <a:cs typeface="Arial" pitchFamily="34" charset="0"/>
              </a:rPr>
              <a:t>: 10.1016/j.ijnurstu.2016.04.007.</a:t>
            </a:r>
          </a:p>
          <a:p>
            <a:pPr>
              <a:buNone/>
            </a:pPr>
            <a:r>
              <a:rPr lang="en-GB" altLang="en-US" sz="1200" dirty="0">
                <a:latin typeface="Arial" pitchFamily="34" charset="0"/>
                <a:cs typeface="Arial" pitchFamily="34" charset="0"/>
              </a:rPr>
              <a:t>Kean S, Haycock-Stuart E, </a:t>
            </a:r>
            <a:r>
              <a:rPr lang="en-GB" altLang="en-US" sz="1200" dirty="0" err="1">
                <a:latin typeface="Arial" pitchFamily="34" charset="0"/>
                <a:cs typeface="Arial" pitchFamily="34" charset="0"/>
              </a:rPr>
              <a:t>Baggaley</a:t>
            </a:r>
            <a:r>
              <a:rPr lang="en-GB" altLang="en-US" sz="1200" dirty="0">
                <a:latin typeface="Arial" pitchFamily="34" charset="0"/>
                <a:cs typeface="Arial" pitchFamily="34" charset="0"/>
              </a:rPr>
              <a:t> S, Carson M. (2011)Followers and the co-construction of leadership. </a:t>
            </a:r>
            <a:r>
              <a:rPr lang="en-GB" altLang="en-US" sz="1200" i="1" dirty="0">
                <a:latin typeface="Arial" pitchFamily="34" charset="0"/>
                <a:cs typeface="Arial" pitchFamily="34" charset="0"/>
              </a:rPr>
              <a:t>J </a:t>
            </a:r>
            <a:r>
              <a:rPr lang="en-GB" altLang="en-US" sz="1200" i="1" dirty="0" err="1">
                <a:latin typeface="Arial" pitchFamily="34" charset="0"/>
                <a:cs typeface="Arial" pitchFamily="34" charset="0"/>
              </a:rPr>
              <a:t>Nurs</a:t>
            </a:r>
            <a:r>
              <a:rPr lang="en-GB" altLang="en-US" sz="1200" i="1" dirty="0">
                <a:latin typeface="Arial" pitchFamily="34" charset="0"/>
                <a:cs typeface="Arial" pitchFamily="34" charset="0"/>
              </a:rPr>
              <a:t> </a:t>
            </a:r>
            <a:r>
              <a:rPr lang="en-GB" altLang="en-US" sz="1200" i="1" dirty="0" err="1">
                <a:latin typeface="Arial" pitchFamily="34" charset="0"/>
                <a:cs typeface="Arial" pitchFamily="34" charset="0"/>
              </a:rPr>
              <a:t>Manag</a:t>
            </a:r>
            <a:r>
              <a:rPr lang="en-GB" altLang="en-US" sz="1200" i="1" dirty="0">
                <a:latin typeface="Arial" pitchFamily="34" charset="0"/>
                <a:cs typeface="Arial" pitchFamily="34" charset="0"/>
              </a:rPr>
              <a:t>. </a:t>
            </a:r>
            <a:r>
              <a:rPr lang="en-GB" altLang="en-US" sz="1200" dirty="0">
                <a:latin typeface="Arial" pitchFamily="34" charset="0"/>
                <a:cs typeface="Arial" pitchFamily="34" charset="0"/>
              </a:rPr>
              <a:t>May;19(4):507-16. </a:t>
            </a:r>
            <a:r>
              <a:rPr lang="en-GB" altLang="en-US" sz="1200" dirty="0" err="1">
                <a:latin typeface="Arial" pitchFamily="34" charset="0"/>
                <a:cs typeface="Arial" pitchFamily="34" charset="0"/>
              </a:rPr>
              <a:t>doi</a:t>
            </a:r>
            <a:r>
              <a:rPr lang="en-GB" altLang="en-US" sz="1200" dirty="0">
                <a:latin typeface="Arial" pitchFamily="34" charset="0"/>
                <a:cs typeface="Arial" pitchFamily="34" charset="0"/>
              </a:rPr>
              <a:t>: 10.1111/j.1365-2834.2011.01227.x. </a:t>
            </a:r>
            <a:r>
              <a:rPr lang="en-GB" altLang="en-US" sz="1200" dirty="0" err="1">
                <a:latin typeface="Arial" pitchFamily="34" charset="0"/>
                <a:cs typeface="Arial" pitchFamily="34" charset="0"/>
              </a:rPr>
              <a:t>Epub</a:t>
            </a:r>
            <a:r>
              <a:rPr lang="en-GB" altLang="en-US" sz="1200" dirty="0">
                <a:latin typeface="Arial" pitchFamily="34" charset="0"/>
                <a:cs typeface="Arial" pitchFamily="34" charset="0"/>
              </a:rPr>
              <a:t> 2011 Apr 6. PMID: 21569147</a:t>
            </a:r>
          </a:p>
          <a:p>
            <a:pPr>
              <a:buNone/>
            </a:pPr>
            <a:r>
              <a:rPr lang="en-GB" altLang="en-US" sz="1200" dirty="0">
                <a:latin typeface="Arial" pitchFamily="34" charset="0"/>
                <a:cs typeface="Arial" pitchFamily="34" charset="0"/>
              </a:rPr>
              <a:t>Kelly D, </a:t>
            </a:r>
            <a:r>
              <a:rPr lang="en-GB" altLang="en-US" sz="1200" dirty="0" err="1">
                <a:latin typeface="Arial" pitchFamily="34" charset="0"/>
                <a:cs typeface="Arial" pitchFamily="34" charset="0"/>
              </a:rPr>
              <a:t>Lankshear</a:t>
            </a:r>
            <a:r>
              <a:rPr lang="en-GB" altLang="en-US" sz="1200" dirty="0">
                <a:latin typeface="Arial" pitchFamily="34" charset="0"/>
                <a:cs typeface="Arial" pitchFamily="34" charset="0"/>
              </a:rPr>
              <a:t> A and Jones A (2016) “Stress and Resilience in a Post-Francis World - a Qualitative Study of Executive Nurse Directors,” Journal of advanced nursing, 72(12), pp. 3160–3168. </a:t>
            </a:r>
            <a:r>
              <a:rPr lang="en-GB" altLang="en-US" sz="1200" dirty="0" err="1">
                <a:latin typeface="Arial" pitchFamily="34" charset="0"/>
                <a:cs typeface="Arial" pitchFamily="34" charset="0"/>
              </a:rPr>
              <a:t>doi</a:t>
            </a:r>
            <a:r>
              <a:rPr lang="en-GB" altLang="en-US" sz="1200" dirty="0">
                <a:latin typeface="Arial" pitchFamily="34" charset="0"/>
                <a:cs typeface="Arial" pitchFamily="34" charset="0"/>
              </a:rPr>
              <a:t>: 10.1111/jan.13086.</a:t>
            </a:r>
          </a:p>
          <a:p>
            <a:pPr eaLnBrk="1" hangingPunct="1">
              <a:buFont typeface="Wingdings 3" panose="05040102010807070707" pitchFamily="18" charset="2"/>
              <a:buNone/>
            </a:pPr>
            <a:endParaRPr lang="en-GB" altLang="en-US" sz="1200" dirty="0">
              <a:latin typeface="Arial" pitchFamily="34" charset="0"/>
              <a:cs typeface="Arial" pitchFamily="34" charset="0"/>
            </a:endParaRPr>
          </a:p>
          <a:p>
            <a:pPr eaLnBrk="1" hangingPunct="1">
              <a:buFont typeface="Wingdings 2" panose="05020102010507070707" pitchFamily="18" charset="2"/>
              <a:buNone/>
            </a:pPr>
            <a:endParaRPr lang="en-GB" altLang="en-US" dirty="0"/>
          </a:p>
          <a:p>
            <a:pPr eaLnBrk="1" hangingPunct="1"/>
            <a:endParaRPr lang="en-GB" altLang="en-US" dirty="0"/>
          </a:p>
        </p:txBody>
      </p:sp>
      <p:sp>
        <p:nvSpPr>
          <p:cNvPr id="37892" name="TextBox 1">
            <a:extLst>
              <a:ext uri="{FF2B5EF4-FFF2-40B4-BE49-F238E27FC236}">
                <a16:creationId xmlns:a16="http://schemas.microsoft.com/office/drawing/2014/main" id="{40F02E55-0782-4F0F-B36C-6E2CBE2D4F20}"/>
              </a:ext>
            </a:extLst>
          </p:cNvPr>
          <p:cNvSpPr txBox="1">
            <a:spLocks noChangeArrowheads="1"/>
          </p:cNvSpPr>
          <p:nvPr/>
        </p:nvSpPr>
        <p:spPr bwMode="auto">
          <a:xfrm>
            <a:off x="9264650" y="0"/>
            <a:ext cx="719138"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endParaRPr lang="en-GB" altLang="en-US"/>
          </a:p>
        </p:txBody>
      </p:sp>
      <p:pic>
        <p:nvPicPr>
          <p:cNvPr id="37893" name="Picture 5" descr="RCNMandLForum.png">
            <a:extLst>
              <a:ext uri="{FF2B5EF4-FFF2-40B4-BE49-F238E27FC236}">
                <a16:creationId xmlns:a16="http://schemas.microsoft.com/office/drawing/2014/main" id="{39C61C93-0965-431A-99BD-8B8ED473468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91626" y="1"/>
            <a:ext cx="147637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F2F19-8E0C-48BB-840C-0523B9C9B71A}"/>
              </a:ext>
            </a:extLst>
          </p:cNvPr>
          <p:cNvSpPr>
            <a:spLocks noGrp="1"/>
          </p:cNvSpPr>
          <p:nvPr>
            <p:ph type="title"/>
          </p:nvPr>
        </p:nvSpPr>
        <p:spPr>
          <a:xfrm>
            <a:off x="178676" y="452439"/>
            <a:ext cx="9869214" cy="1400175"/>
          </a:xfrm>
        </p:spPr>
        <p:txBody>
          <a:bodyPr>
            <a:normAutofit/>
          </a:bodyPr>
          <a:lstStyle/>
          <a:p>
            <a:r>
              <a:rPr lang="en-GB" sz="3200" b="1" dirty="0">
                <a:latin typeface="Arial" panose="020B0604020202020204" pitchFamily="34" charset="0"/>
                <a:cs typeface="Arial" panose="020B0604020202020204" pitchFamily="34" charset="0"/>
              </a:rPr>
              <a:t>So what is this thing called leadership? </a:t>
            </a:r>
          </a:p>
        </p:txBody>
      </p:sp>
      <p:pic>
        <p:nvPicPr>
          <p:cNvPr id="104450" name="Picture 2" descr="Everything You Need To Know About The Characteristics Of A Good Leader |  Shaw Academy">
            <a:extLst>
              <a:ext uri="{FF2B5EF4-FFF2-40B4-BE49-F238E27FC236}">
                <a16:creationId xmlns:a16="http://schemas.microsoft.com/office/drawing/2014/main" id="{E3C04C5E-270D-46F1-8085-2AC9BA325D9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008189" y="2056093"/>
            <a:ext cx="3298825" cy="3035176"/>
          </a:xfrm>
          <a:prstGeom prst="rect">
            <a:avLst/>
          </a:prstGeom>
          <a:noFill/>
          <a:extLst>
            <a:ext uri="{909E8E84-426E-40DD-AFC4-6F175D3DCCD1}">
              <a14:hiddenFill xmlns:a14="http://schemas.microsoft.com/office/drawing/2010/main">
                <a:solidFill>
                  <a:srgbClr val="FFFFFF"/>
                </a:solidFill>
              </a14:hiddenFill>
            </a:ext>
          </a:extLst>
        </p:spPr>
      </p:pic>
      <p:pic>
        <p:nvPicPr>
          <p:cNvPr id="104452" name="Picture 4" descr="Free Cartoon Ship Cliparts, Download Free Cartoon Ship Cliparts png images,  Free ClipArts on Clipart Library">
            <a:extLst>
              <a:ext uri="{FF2B5EF4-FFF2-40B4-BE49-F238E27FC236}">
                <a16:creationId xmlns:a16="http://schemas.microsoft.com/office/drawing/2014/main" id="{8DD0D3DB-AB30-4BCE-BB96-F8B9758C848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744204" y="1970212"/>
            <a:ext cx="2464234" cy="30351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C25FAE-DB5F-4C7D-B8DE-C43462DADE8B}"/>
              </a:ext>
            </a:extLst>
          </p:cNvPr>
          <p:cNvSpPr txBox="1"/>
          <p:nvPr/>
        </p:nvSpPr>
        <p:spPr>
          <a:xfrm>
            <a:off x="3215681" y="5445224"/>
            <a:ext cx="941283" cy="369332"/>
          </a:xfrm>
          <a:prstGeom prst="rect">
            <a:avLst/>
          </a:prstGeom>
          <a:noFill/>
        </p:spPr>
        <p:txBody>
          <a:bodyPr wrap="none" rtlCol="0">
            <a:spAutoFit/>
          </a:bodyPr>
          <a:lstStyle/>
          <a:p>
            <a:r>
              <a:rPr lang="en-GB" b="1" dirty="0">
                <a:latin typeface="Arial" panose="020B0604020202020204" pitchFamily="34" charset="0"/>
                <a:cs typeface="Arial" panose="020B0604020202020204" pitchFamily="34" charset="0"/>
              </a:rPr>
              <a:t>Leader</a:t>
            </a:r>
          </a:p>
        </p:txBody>
      </p:sp>
      <p:sp>
        <p:nvSpPr>
          <p:cNvPr id="6" name="TextBox 5">
            <a:extLst>
              <a:ext uri="{FF2B5EF4-FFF2-40B4-BE49-F238E27FC236}">
                <a16:creationId xmlns:a16="http://schemas.microsoft.com/office/drawing/2014/main" id="{BA70B7B8-2620-4354-8DB8-ED341DD3E967}"/>
              </a:ext>
            </a:extLst>
          </p:cNvPr>
          <p:cNvSpPr txBox="1"/>
          <p:nvPr/>
        </p:nvSpPr>
        <p:spPr>
          <a:xfrm>
            <a:off x="8976321" y="5445224"/>
            <a:ext cx="1709399"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Ship</a:t>
            </a:r>
            <a:r>
              <a:rPr lang="en-GB" dirty="0"/>
              <a:t> </a:t>
            </a:r>
          </a:p>
        </p:txBody>
      </p:sp>
      <p:sp>
        <p:nvSpPr>
          <p:cNvPr id="7" name="TextBox 6">
            <a:extLst>
              <a:ext uri="{FF2B5EF4-FFF2-40B4-BE49-F238E27FC236}">
                <a16:creationId xmlns:a16="http://schemas.microsoft.com/office/drawing/2014/main" id="{A3868D59-7A19-4557-94E6-390CC58538EA}"/>
              </a:ext>
            </a:extLst>
          </p:cNvPr>
          <p:cNvSpPr txBox="1"/>
          <p:nvPr/>
        </p:nvSpPr>
        <p:spPr>
          <a:xfrm>
            <a:off x="3280095" y="6165304"/>
            <a:ext cx="6108453"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What’s your image and definition? </a:t>
            </a:r>
          </a:p>
        </p:txBody>
      </p:sp>
      <p:pic>
        <p:nvPicPr>
          <p:cNvPr id="9" name="Picture 8" descr="RCNMandLForum.png">
            <a:extLst>
              <a:ext uri="{FF2B5EF4-FFF2-40B4-BE49-F238E27FC236}">
                <a16:creationId xmlns:a16="http://schemas.microsoft.com/office/drawing/2014/main" id="{8F60D2F2-51DF-4CCF-AA84-C4C63F63EA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3798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34282A6D-258D-477D-9145-394EB539538D}"/>
              </a:ext>
            </a:extLst>
          </p:cNvPr>
          <p:cNvSpPr>
            <a:spLocks noGrp="1"/>
          </p:cNvSpPr>
          <p:nvPr>
            <p:ph type="title"/>
          </p:nvPr>
        </p:nvSpPr>
        <p:spPr>
          <a:xfrm>
            <a:off x="2063552" y="704088"/>
            <a:ext cx="8147248" cy="924712"/>
          </a:xfrm>
        </p:spPr>
        <p:txBody>
          <a:bodyPr>
            <a:normAutofit/>
          </a:bodyPr>
          <a:lstStyle/>
          <a:p>
            <a:pPr>
              <a:defRPr/>
            </a:pPr>
            <a:r>
              <a:rPr lang="en-GB" sz="1400" b="1" dirty="0">
                <a:latin typeface="Arial" pitchFamily="34" charset="0"/>
                <a:cs typeface="Arial" pitchFamily="34" charset="0"/>
              </a:rPr>
              <a:t>References (2)</a:t>
            </a:r>
          </a:p>
        </p:txBody>
      </p:sp>
      <p:sp>
        <p:nvSpPr>
          <p:cNvPr id="37891" name="Content Placeholder 2">
            <a:extLst>
              <a:ext uri="{FF2B5EF4-FFF2-40B4-BE49-F238E27FC236}">
                <a16:creationId xmlns:a16="http://schemas.microsoft.com/office/drawing/2014/main" id="{A529C58C-D2B5-48C4-AA7B-BB5E5868C0BF}"/>
              </a:ext>
            </a:extLst>
          </p:cNvPr>
          <p:cNvSpPr>
            <a:spLocks noGrp="1"/>
          </p:cNvSpPr>
          <p:nvPr>
            <p:ph idx="1"/>
          </p:nvPr>
        </p:nvSpPr>
        <p:spPr>
          <a:xfrm>
            <a:off x="1703512" y="1628801"/>
            <a:ext cx="8424936" cy="4879975"/>
          </a:xfrm>
        </p:spPr>
        <p:txBody>
          <a:bodyPr/>
          <a:lstStyle/>
          <a:p>
            <a:pPr>
              <a:buFont typeface="Wingdings 3" panose="05040102010807070707" pitchFamily="18" charset="2"/>
              <a:buNone/>
              <a:defRPr/>
            </a:pPr>
            <a:r>
              <a:rPr lang="en-GB" altLang="en-US" sz="1200" dirty="0">
                <a:latin typeface="Arial" charset="0"/>
                <a:cs typeface="Arial" charset="0"/>
              </a:rPr>
              <a:t>Johnson, C. E. (2015) </a:t>
            </a:r>
            <a:r>
              <a:rPr lang="en-GB" altLang="en-US" sz="1200" i="1" dirty="0">
                <a:latin typeface="Arial" charset="0"/>
                <a:cs typeface="Arial" charset="0"/>
              </a:rPr>
              <a:t>Meeting the ethical challenges of leadership : casting light or shadow</a:t>
            </a:r>
            <a:r>
              <a:rPr lang="en-GB" altLang="en-US" sz="1200" dirty="0">
                <a:latin typeface="Arial" charset="0"/>
                <a:cs typeface="Arial" charset="0"/>
              </a:rPr>
              <a:t>. Fifth edn. Los Angeles: Sage.</a:t>
            </a:r>
          </a:p>
          <a:p>
            <a:pPr marL="0" indent="0">
              <a:buNone/>
              <a:defRPr/>
            </a:pPr>
            <a:r>
              <a:rPr lang="en-GB" sz="1200" dirty="0">
                <a:latin typeface="Arial" pitchFamily="34" charset="0"/>
                <a:cs typeface="Arial" pitchFamily="34" charset="0"/>
              </a:rPr>
              <a:t>NHS Institute for Innovation and Improvement. (2009). </a:t>
            </a:r>
            <a:r>
              <a:rPr lang="en-US" altLang="en-US" sz="1200" i="1" dirty="0">
                <a:latin typeface="Arial" charset="0"/>
                <a:cs typeface="Arial" charset="0"/>
              </a:rPr>
              <a:t>The Power of One, The Power of Many. </a:t>
            </a:r>
          </a:p>
          <a:p>
            <a:pPr marL="0" indent="0">
              <a:buNone/>
              <a:defRPr/>
            </a:pPr>
            <a:r>
              <a:rPr lang="en-GB" altLang="en-US" sz="1200" i="1" dirty="0">
                <a:latin typeface="Arial" charset="0"/>
                <a:cs typeface="Arial" charset="0"/>
                <a:hlinkClick r:id="rId3">
                  <a:extLst>
                    <a:ext uri="{A12FA001-AC4F-418D-AE19-62706E023703}">
                      <ahyp:hlinkClr xmlns:ahyp="http://schemas.microsoft.com/office/drawing/2018/hyperlinkcolor" val="tx"/>
                    </a:ext>
                  </a:extLst>
                </a:hlinkClick>
              </a:rPr>
              <a:t>https://www.england.nhs.uk/improvement-hub/wp-content/uploads/sites/44/2017/11/The-Power-of-One-the-Power-of-Many.pdf</a:t>
            </a:r>
            <a:r>
              <a:rPr lang="en-GB" altLang="en-US" sz="1200" i="1" dirty="0">
                <a:latin typeface="Arial" charset="0"/>
                <a:cs typeface="Arial" charset="0"/>
              </a:rPr>
              <a:t>  </a:t>
            </a:r>
            <a:r>
              <a:rPr lang="en-GB" altLang="en-US" sz="1200" dirty="0">
                <a:latin typeface="Arial" charset="0"/>
                <a:cs typeface="Arial" charset="0"/>
              </a:rPr>
              <a:t>accessed 2.11.20</a:t>
            </a:r>
            <a:endParaRPr lang="en-GB" altLang="en-US" sz="1200" dirty="0">
              <a:latin typeface="Arial" pitchFamily="34" charset="0"/>
              <a:cs typeface="Arial" pitchFamily="34" charset="0"/>
            </a:endParaRPr>
          </a:p>
          <a:p>
            <a:pPr>
              <a:buFont typeface="Wingdings 3" panose="05040102010807070707" pitchFamily="18" charset="2"/>
              <a:buNone/>
              <a:defRPr/>
            </a:pPr>
            <a:r>
              <a:rPr lang="en-GB" altLang="en-US" sz="1200" dirty="0">
                <a:latin typeface="Arial" pitchFamily="34" charset="0"/>
                <a:cs typeface="Arial" pitchFamily="34" charset="0"/>
              </a:rPr>
              <a:t> Nursing and Midwifery Council [NMC] (2018). </a:t>
            </a:r>
            <a:r>
              <a:rPr lang="en-GB" altLang="en-US" sz="1200" i="1" dirty="0">
                <a:latin typeface="Arial" pitchFamily="34" charset="0"/>
                <a:cs typeface="Arial" pitchFamily="34" charset="0"/>
              </a:rPr>
              <a:t>Future Nurse: Standards of proficiency for registered nurses. </a:t>
            </a:r>
            <a:r>
              <a:rPr lang="en-GB" altLang="en-US" sz="1200" dirty="0">
                <a:latin typeface="Arial" pitchFamily="34" charset="0"/>
                <a:cs typeface="Arial" pitchFamily="34" charset="0"/>
              </a:rPr>
              <a:t>London: NMC. Available from: </a:t>
            </a:r>
            <a:r>
              <a:rPr lang="en-GB" altLang="en-US" sz="1200" dirty="0">
                <a:latin typeface="Arial" pitchFamily="34" charset="0"/>
                <a:cs typeface="Arial" pitchFamily="34" charset="0"/>
                <a:hlinkClick r:id="rId4">
                  <a:extLst>
                    <a:ext uri="{A12FA001-AC4F-418D-AE19-62706E023703}">
                      <ahyp:hlinkClr xmlns:ahyp="http://schemas.microsoft.com/office/drawing/2018/hyperlinkcolor" val="tx"/>
                    </a:ext>
                  </a:extLst>
                </a:hlinkClick>
              </a:rPr>
              <a:t>https://www.nmc.org.uk/standards/standards-for-nurses/standards-of-proficiency-for-registered-nurses/</a:t>
            </a:r>
            <a:r>
              <a:rPr lang="en-GB" altLang="en-US" sz="1200" dirty="0">
                <a:latin typeface="Arial" pitchFamily="34" charset="0"/>
                <a:cs typeface="Arial" pitchFamily="34" charset="0"/>
              </a:rPr>
              <a:t> </a:t>
            </a:r>
          </a:p>
          <a:p>
            <a:pPr>
              <a:buFont typeface="Wingdings 3" panose="05040102010807070707" pitchFamily="18" charset="2"/>
              <a:buNone/>
              <a:defRPr/>
            </a:pPr>
            <a:r>
              <a:rPr lang="en-GB" altLang="en-US" sz="1200" dirty="0">
                <a:latin typeface="Arial" pitchFamily="34" charset="0"/>
                <a:cs typeface="Arial" pitchFamily="34" charset="0"/>
              </a:rPr>
              <a:t>Schedlitzki, D. and Edwards, G. (2014)</a:t>
            </a:r>
            <a:r>
              <a:rPr lang="en-GB" altLang="en-US" sz="1200" i="1" dirty="0">
                <a:latin typeface="Arial" pitchFamily="34" charset="0"/>
                <a:cs typeface="Arial" pitchFamily="34" charset="0"/>
              </a:rPr>
              <a:t> Studying leadership : traditional and critical approaches</a:t>
            </a:r>
            <a:r>
              <a:rPr lang="en-GB" altLang="en-US" sz="1200" dirty="0">
                <a:latin typeface="Arial" pitchFamily="34" charset="0"/>
                <a:cs typeface="Arial" pitchFamily="34" charset="0"/>
              </a:rPr>
              <a:t>. London: SAGE.</a:t>
            </a:r>
          </a:p>
          <a:p>
            <a:pPr>
              <a:buNone/>
            </a:pPr>
            <a:r>
              <a:rPr lang="en-GB" altLang="en-US" sz="1200" dirty="0">
                <a:latin typeface="Arial" pitchFamily="34" charset="0"/>
                <a:cs typeface="Arial" pitchFamily="34" charset="0"/>
              </a:rPr>
              <a:t>Stanley, H. 2020. A concept analysis of clinical leadership in the healthcare professions and  the ‘</a:t>
            </a:r>
            <a:r>
              <a:rPr lang="en-GB" altLang="en-US" sz="1200" i="1" dirty="0">
                <a:latin typeface="Arial" pitchFamily="34" charset="0"/>
                <a:cs typeface="Arial" pitchFamily="34" charset="0"/>
              </a:rPr>
              <a:t>simple rules</a:t>
            </a:r>
            <a:r>
              <a:rPr lang="en-GB" altLang="en-US" sz="1200" dirty="0">
                <a:latin typeface="Arial" pitchFamily="34" charset="0"/>
                <a:cs typeface="Arial" pitchFamily="34" charset="0"/>
              </a:rPr>
              <a:t>‘ for Clinical leadership Programmes  in : </a:t>
            </a:r>
            <a:r>
              <a:rPr lang="en-GB" altLang="en-US" sz="1200" i="1" dirty="0">
                <a:latin typeface="Arial" pitchFamily="34" charset="0"/>
                <a:cs typeface="Arial" pitchFamily="34" charset="0"/>
              </a:rPr>
              <a:t>A realist evaluation of the impact of learning and development strategies in a clinical leadership programme on workplace culture and person-centred practice </a:t>
            </a:r>
            <a:r>
              <a:rPr lang="en-GB" altLang="en-US" sz="1200" dirty="0">
                <a:latin typeface="Arial" pitchFamily="34" charset="0"/>
                <a:cs typeface="Arial" pitchFamily="34" charset="0"/>
              </a:rPr>
              <a:t>(unpublished</a:t>
            </a:r>
            <a:r>
              <a:rPr lang="en-GB" sz="1200" b="1" dirty="0"/>
              <a:t> </a:t>
            </a:r>
            <a:r>
              <a:rPr lang="en-GB" sz="1200" dirty="0">
                <a:latin typeface="Arial" pitchFamily="34" charset="0"/>
                <a:cs typeface="Arial" pitchFamily="34" charset="0"/>
              </a:rPr>
              <a:t>doctoral dissertation</a:t>
            </a:r>
            <a:r>
              <a:rPr lang="en-GB" sz="1200" dirty="0"/>
              <a:t> </a:t>
            </a:r>
            <a:r>
              <a:rPr lang="en-GB" altLang="en-US" sz="1200" dirty="0">
                <a:latin typeface="Arial" pitchFamily="34" charset="0"/>
                <a:cs typeface="Arial" pitchFamily="34" charset="0"/>
              </a:rPr>
              <a:t>). </a:t>
            </a:r>
            <a:r>
              <a:rPr lang="en-GB" altLang="en-US" sz="1200" i="1" dirty="0">
                <a:latin typeface="Arial" pitchFamily="34" charset="0"/>
                <a:cs typeface="Arial" pitchFamily="34" charset="0"/>
              </a:rPr>
              <a:t>Canterbury Christ Church University </a:t>
            </a:r>
          </a:p>
          <a:p>
            <a:pPr>
              <a:buNone/>
            </a:pPr>
            <a:r>
              <a:rPr lang="en-GB" altLang="en-US" sz="1200" dirty="0">
                <a:latin typeface="Arial" pitchFamily="34" charset="0"/>
                <a:cs typeface="Arial" pitchFamily="34" charset="0"/>
              </a:rPr>
              <a:t>Stanley, D., and K., Stanley. 2017. Clinical leadership and nursing explored: a literature search. </a:t>
            </a:r>
            <a:r>
              <a:rPr lang="en-GB" altLang="en-US" sz="1200" i="1" dirty="0">
                <a:latin typeface="Arial" pitchFamily="34" charset="0"/>
                <a:cs typeface="Arial" pitchFamily="34" charset="0"/>
              </a:rPr>
              <a:t>Journal of Clinical Nursing</a:t>
            </a:r>
            <a:r>
              <a:rPr lang="en-GB" altLang="en-US" sz="1200" dirty="0">
                <a:latin typeface="Arial" pitchFamily="34" charset="0"/>
                <a:cs typeface="Arial" pitchFamily="34" charset="0"/>
              </a:rPr>
              <a:t>. 1-14.DOI:10.1111/jocn.14145.  </a:t>
            </a:r>
          </a:p>
          <a:p>
            <a:pPr>
              <a:buFont typeface="Wingdings 3" panose="05040102010807070707" pitchFamily="18" charset="2"/>
              <a:buNone/>
              <a:defRPr/>
            </a:pPr>
            <a:endParaRPr lang="en-GB" altLang="en-US" sz="1200" dirty="0">
              <a:latin typeface="Arial" pitchFamily="34" charset="0"/>
              <a:cs typeface="Arial" pitchFamily="34" charset="0"/>
            </a:endParaRPr>
          </a:p>
          <a:p>
            <a:pPr>
              <a:buFont typeface="Wingdings 3" panose="05040102010807070707" pitchFamily="18" charset="2"/>
              <a:buNone/>
              <a:defRPr/>
            </a:pPr>
            <a:r>
              <a:rPr lang="en-GB" altLang="en-US" sz="1200" dirty="0">
                <a:latin typeface="Arial" pitchFamily="34" charset="0"/>
                <a:cs typeface="Arial" pitchFamily="34" charset="0"/>
              </a:rPr>
              <a:t>Stokes-Parish J, Elliott R, Rolls K, Massey D. Angels and Heroes: The Unintended Consequence of the Hero Narrative. </a:t>
            </a:r>
            <a:r>
              <a:rPr lang="en-GB" altLang="en-US" sz="1200" i="1" dirty="0">
                <a:latin typeface="Arial" pitchFamily="34" charset="0"/>
                <a:cs typeface="Arial" pitchFamily="34" charset="0"/>
              </a:rPr>
              <a:t>J Nurs </a:t>
            </a:r>
            <a:r>
              <a:rPr lang="en-GB" altLang="en-US" sz="1200" i="1" dirty="0" err="1">
                <a:latin typeface="Arial" pitchFamily="34" charset="0"/>
                <a:cs typeface="Arial" pitchFamily="34" charset="0"/>
              </a:rPr>
              <a:t>Scholarsh</a:t>
            </a:r>
            <a:r>
              <a:rPr lang="en-GB" altLang="en-US" sz="1200" dirty="0">
                <a:latin typeface="Arial" pitchFamily="34" charset="0"/>
                <a:cs typeface="Arial" pitchFamily="34" charset="0"/>
              </a:rPr>
              <a:t>. 2020 Aug 27:10.1111/jnu.12591. doi: 10.1111/jnu.12591. Epub ahead of print. PMID: 32856396; PMCID: PMC7461164.</a:t>
            </a:r>
          </a:p>
          <a:p>
            <a:pPr>
              <a:defRPr/>
            </a:pPr>
            <a:endParaRPr lang="en-GB" altLang="en-US" dirty="0"/>
          </a:p>
        </p:txBody>
      </p:sp>
      <p:pic>
        <p:nvPicPr>
          <p:cNvPr id="38916" name="Picture 5" descr="RCNMandLForum.png">
            <a:extLst>
              <a:ext uri="{FF2B5EF4-FFF2-40B4-BE49-F238E27FC236}">
                <a16:creationId xmlns:a16="http://schemas.microsoft.com/office/drawing/2014/main" id="{7F160F60-A139-413E-9917-AE1CDDABE59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91626" y="1"/>
            <a:ext cx="147637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9AB73-3FE1-4668-BFFD-98CD822EDF91}"/>
              </a:ext>
            </a:extLst>
          </p:cNvPr>
          <p:cNvSpPr>
            <a:spLocks noGrp="1"/>
          </p:cNvSpPr>
          <p:nvPr>
            <p:ph type="title"/>
          </p:nvPr>
        </p:nvSpPr>
        <p:spPr/>
        <p:txBody>
          <a:bodyPr/>
          <a:lstStyle/>
          <a:p>
            <a:pPr>
              <a:defRPr/>
            </a:pPr>
            <a:r>
              <a:rPr lang="en-GB" altLang="en-US" dirty="0">
                <a:solidFill>
                  <a:schemeClr val="bg2">
                    <a:lumMod val="40000"/>
                    <a:lumOff val="60000"/>
                  </a:schemeClr>
                </a:solidFill>
                <a:latin typeface="Arial" panose="020B0604020202020204" pitchFamily="34" charset="0"/>
                <a:cs typeface="Arial" panose="020B0604020202020204" pitchFamily="34" charset="0"/>
              </a:rPr>
              <a:t>RCN NMLF Resources (2): </a:t>
            </a:r>
            <a:endParaRPr lang="en-GB" dirty="0"/>
          </a:p>
        </p:txBody>
      </p:sp>
      <p:sp>
        <p:nvSpPr>
          <p:cNvPr id="3" name="Content Placeholder 2">
            <a:extLst>
              <a:ext uri="{FF2B5EF4-FFF2-40B4-BE49-F238E27FC236}">
                <a16:creationId xmlns:a16="http://schemas.microsoft.com/office/drawing/2014/main" id="{68C6079D-5F69-479F-B607-4AA0C4C64AFA}"/>
              </a:ext>
            </a:extLst>
          </p:cNvPr>
          <p:cNvSpPr>
            <a:spLocks noGrp="1"/>
          </p:cNvSpPr>
          <p:nvPr>
            <p:ph idx="1"/>
          </p:nvPr>
        </p:nvSpPr>
        <p:spPr>
          <a:xfrm>
            <a:off x="2279576" y="908721"/>
            <a:ext cx="7344816" cy="5400599"/>
          </a:xfrm>
        </p:spPr>
        <p:txBody>
          <a:bodyPr>
            <a:normAutofit fontScale="92500" lnSpcReduction="20000"/>
          </a:bodyPr>
          <a:lstStyle/>
          <a:p>
            <a:pPr marL="342906" indent="-342906" defTabSz="457207">
              <a:buClr>
                <a:schemeClr val="bg2">
                  <a:lumMod val="40000"/>
                  <a:lumOff val="60000"/>
                </a:schemeClr>
              </a:buClr>
              <a:buNone/>
              <a:defRPr/>
            </a:pPr>
            <a:endParaRPr lang="en-GB" sz="1200" dirty="0">
              <a:latin typeface="Arial" pitchFamily="34" charset="0"/>
              <a:cs typeface="Arial" pitchFamily="34" charset="0"/>
            </a:endParaRPr>
          </a:p>
          <a:p>
            <a:pPr marL="342906" indent="-342906" defTabSz="457207">
              <a:buClr>
                <a:schemeClr val="bg2">
                  <a:lumMod val="40000"/>
                  <a:lumOff val="60000"/>
                </a:schemeClr>
              </a:buClr>
              <a:buNone/>
              <a:defRPr/>
            </a:pPr>
            <a:r>
              <a:rPr lang="en-GB" sz="1400" b="1" dirty="0">
                <a:latin typeface="Arial" pitchFamily="34" charset="0"/>
                <a:cs typeface="Arial" pitchFamily="34" charset="0"/>
              </a:rPr>
              <a:t>Might be interesting resources </a:t>
            </a:r>
          </a:p>
          <a:p>
            <a:pPr marL="342906" indent="-342906" defTabSz="457207">
              <a:buClr>
                <a:schemeClr val="bg2">
                  <a:lumMod val="40000"/>
                  <a:lumOff val="60000"/>
                </a:schemeClr>
              </a:buClr>
              <a:buNone/>
              <a:defRPr/>
            </a:pPr>
            <a:endParaRPr lang="en-GB" sz="1200" dirty="0">
              <a:latin typeface="Arial" pitchFamily="34" charset="0"/>
              <a:cs typeface="Arial" pitchFamily="34" charset="0"/>
            </a:endParaRPr>
          </a:p>
          <a:p>
            <a:pPr marL="342906" indent="-342906" defTabSz="457207">
              <a:buClr>
                <a:schemeClr val="bg2">
                  <a:lumMod val="40000"/>
                  <a:lumOff val="60000"/>
                </a:schemeClr>
              </a:buClr>
              <a:buNone/>
              <a:defRPr/>
            </a:pPr>
            <a:r>
              <a:rPr lang="en-GB" sz="1400" dirty="0">
                <a:latin typeface="Arial" pitchFamily="34" charset="0"/>
                <a:cs typeface="Arial" pitchFamily="34" charset="0"/>
              </a:rPr>
              <a:t>Bassett, S. and H. Stanley. 2020. COVID-19: pandemic poses tests of nursing leadership, courage and compassion. </a:t>
            </a:r>
            <a:r>
              <a:rPr lang="en-GB" sz="1400" i="1" dirty="0">
                <a:latin typeface="Arial" pitchFamily="34" charset="0"/>
                <a:cs typeface="Arial" pitchFamily="34" charset="0"/>
              </a:rPr>
              <a:t>Nursing Management.</a:t>
            </a:r>
            <a:r>
              <a:rPr lang="en-GB" sz="1400" b="1" dirty="0">
                <a:latin typeface="Arial" pitchFamily="34" charset="0"/>
                <a:cs typeface="Arial" pitchFamily="34" charset="0"/>
              </a:rPr>
              <a:t> </a:t>
            </a:r>
            <a:r>
              <a:rPr lang="en-GB" sz="1400" b="1" u="sng" dirty="0">
                <a:latin typeface="Arial" pitchFamily="34" charset="0"/>
                <a:cs typeface="Arial" pitchFamily="34" charset="0"/>
                <a:hlinkClick r:id="rId3">
                  <a:extLst>
                    <a:ext uri="{A12FA001-AC4F-418D-AE19-62706E023703}">
                      <ahyp:hlinkClr xmlns:ahyp="http://schemas.microsoft.com/office/drawing/2018/hyperlinkcolor" val="tx"/>
                    </a:ext>
                  </a:extLst>
                </a:hlinkClick>
              </a:rPr>
              <a:t>https://rcni.com/nursing-management/opinion/comment/covid-19-pandemic-poses-tests-of-nursing-leadership-courage-and-compassion-160616</a:t>
            </a:r>
            <a:r>
              <a:rPr lang="en-GB" sz="1400" b="1" dirty="0">
                <a:latin typeface="Arial" pitchFamily="34" charset="0"/>
                <a:cs typeface="Arial" pitchFamily="34" charset="0"/>
                <a:hlinkClick r:id="rId3">
                  <a:extLst>
                    <a:ext uri="{A12FA001-AC4F-418D-AE19-62706E023703}">
                      <ahyp:hlinkClr xmlns:ahyp="http://schemas.microsoft.com/office/drawing/2018/hyperlinkcolor" val="tx"/>
                    </a:ext>
                  </a:extLst>
                </a:hlinkClick>
              </a:rPr>
              <a:t> </a:t>
            </a:r>
            <a:r>
              <a:rPr lang="en-GB" sz="1400" dirty="0">
                <a:latin typeface="Arial" pitchFamily="34" charset="0"/>
                <a:cs typeface="Arial" pitchFamily="34" charset="0"/>
                <a:hlinkClick r:id="rId3">
                  <a:extLst>
                    <a:ext uri="{A12FA001-AC4F-418D-AE19-62706E023703}">
                      <ahyp:hlinkClr xmlns:ahyp="http://schemas.microsoft.com/office/drawing/2018/hyperlinkcolor" val="tx"/>
                    </a:ext>
                  </a:extLst>
                </a:hlinkClick>
              </a:rPr>
              <a:t>accessed 12.10.20</a:t>
            </a:r>
            <a:endParaRPr lang="en-GB" sz="1400" dirty="0">
              <a:latin typeface="Arial" pitchFamily="34" charset="0"/>
              <a:cs typeface="Arial" pitchFamily="34" charset="0"/>
            </a:endParaRPr>
          </a:p>
          <a:p>
            <a:pPr marL="342906" indent="-342906" defTabSz="457207">
              <a:buClr>
                <a:schemeClr val="bg2">
                  <a:lumMod val="40000"/>
                  <a:lumOff val="60000"/>
                </a:schemeClr>
              </a:buClr>
              <a:buNone/>
              <a:defRPr/>
            </a:pPr>
            <a:endParaRPr lang="en-GB" sz="1400" dirty="0">
              <a:latin typeface="Arial" pitchFamily="34" charset="0"/>
              <a:cs typeface="Arial" pitchFamily="34" charset="0"/>
            </a:endParaRPr>
          </a:p>
          <a:p>
            <a:pPr marL="342906" indent="-342906" defTabSz="457207">
              <a:buClr>
                <a:schemeClr val="bg2">
                  <a:lumMod val="40000"/>
                  <a:lumOff val="60000"/>
                </a:schemeClr>
              </a:buClr>
              <a:buNone/>
              <a:defRPr/>
            </a:pPr>
            <a:r>
              <a:rPr lang="en-GB" sz="1400" dirty="0">
                <a:latin typeface="Arial" pitchFamily="34" charset="0"/>
                <a:cs typeface="Arial" pitchFamily="34" charset="0"/>
              </a:rPr>
              <a:t>Amy Cuddy TED Talk, Fake it till you make it: https://www.youtube.com/watch?v=RVmMeMcGc0Y </a:t>
            </a:r>
          </a:p>
          <a:p>
            <a:pPr marL="342906" indent="-342906" defTabSz="457207">
              <a:buClr>
                <a:schemeClr val="bg2">
                  <a:lumMod val="40000"/>
                  <a:lumOff val="60000"/>
                </a:schemeClr>
              </a:buClr>
              <a:buNone/>
              <a:defRPr/>
            </a:pPr>
            <a:r>
              <a:rPr lang="en-GB" sz="1400" dirty="0">
                <a:latin typeface="Arial" pitchFamily="34" charset="0"/>
                <a:cs typeface="Arial" pitchFamily="34" charset="0"/>
              </a:rPr>
              <a:t>Amy Cuddy TED Talk: Imposter Syndrome. https://www.youtube.com/watch?v=SqHuETdHKzQ</a:t>
            </a:r>
          </a:p>
          <a:p>
            <a:pPr marL="342906" indent="-342906" defTabSz="457207">
              <a:buClr>
                <a:schemeClr val="bg2">
                  <a:lumMod val="40000"/>
                  <a:lumOff val="60000"/>
                </a:schemeClr>
              </a:buClr>
              <a:buNone/>
              <a:defRPr/>
            </a:pPr>
            <a:r>
              <a:rPr lang="en-GB" sz="1400" dirty="0">
                <a:latin typeface="Arial" pitchFamily="34" charset="0"/>
                <a:cs typeface="Arial" pitchFamily="34" charset="0"/>
              </a:rPr>
              <a:t>West, M. (2018) </a:t>
            </a:r>
            <a:r>
              <a:rPr lang="en-GB" sz="1400" i="1" dirty="0">
                <a:latin typeface="Arial" pitchFamily="34" charset="0"/>
                <a:cs typeface="Arial" pitchFamily="34" charset="0"/>
              </a:rPr>
              <a:t>How Teams Improve Staff Engagement and Why it Matters. </a:t>
            </a:r>
            <a:r>
              <a:rPr lang="en-GB" sz="1400" dirty="0">
                <a:latin typeface="Arial" pitchFamily="34" charset="0"/>
                <a:cs typeface="Arial" pitchFamily="34" charset="0"/>
              </a:rPr>
              <a:t>Retrieved from: </a:t>
            </a:r>
            <a:r>
              <a:rPr lang="en-GB" sz="1400" u="sng" dirty="0">
                <a:latin typeface="Arial" pitchFamily="34" charset="0"/>
                <a:cs typeface="Arial" pitchFamily="34" charset="0"/>
                <a:hlinkClick r:id="rId4">
                  <a:extLst>
                    <a:ext uri="{A12FA001-AC4F-418D-AE19-62706E023703}">
                      <ahyp:hlinkClr xmlns:ahyp="http://schemas.microsoft.com/office/drawing/2018/hyperlinkcolor" val="tx"/>
                    </a:ext>
                  </a:extLst>
                </a:hlinkClick>
              </a:rPr>
              <a:t>https://www.youtube.com/watch?v=Gmw7EsfUfNg</a:t>
            </a:r>
            <a:endParaRPr lang="en-GB" sz="1400" dirty="0">
              <a:latin typeface="Arial" pitchFamily="34" charset="0"/>
              <a:cs typeface="Arial" pitchFamily="34" charset="0"/>
            </a:endParaRPr>
          </a:p>
          <a:p>
            <a:pPr>
              <a:buFont typeface="Wingdings 3" panose="05040102010807070707" pitchFamily="18" charset="2"/>
              <a:buNone/>
              <a:defRPr/>
            </a:pPr>
            <a:r>
              <a:rPr lang="en-GB" sz="1400" dirty="0">
                <a:latin typeface="Arial" pitchFamily="34" charset="0"/>
                <a:cs typeface="Arial" pitchFamily="34" charset="0"/>
              </a:rPr>
              <a:t>Bailey, S. and West, M. (2020) Covid-19: </a:t>
            </a:r>
            <a:r>
              <a:rPr lang="en-GB" sz="1400" i="1" dirty="0">
                <a:latin typeface="Arial" pitchFamily="34" charset="0"/>
                <a:cs typeface="Arial" pitchFamily="34" charset="0"/>
              </a:rPr>
              <a:t>Why Compassionate Leadership Matters in a Crisis</a:t>
            </a:r>
            <a:r>
              <a:rPr lang="en-GB" sz="1400" dirty="0">
                <a:latin typeface="Arial" pitchFamily="34" charset="0"/>
                <a:cs typeface="Arial" pitchFamily="34" charset="0"/>
              </a:rPr>
              <a:t>. London: The Kings Fund. Retrieved from: tinyurl.com/KF-compassionate-lead (accessed 16.8.20 )</a:t>
            </a:r>
          </a:p>
          <a:p>
            <a:pPr>
              <a:buFont typeface="Wingdings 3" panose="05040102010807070707" pitchFamily="18" charset="2"/>
              <a:buNone/>
              <a:defRPr/>
            </a:pPr>
            <a:r>
              <a:rPr lang="en-GB" sz="1400" dirty="0">
                <a:latin typeface="Arial" pitchFamily="34" charset="0"/>
                <a:cs typeface="Arial" pitchFamily="34" charset="0"/>
              </a:rPr>
              <a:t>You can learn more about power and leadership here: </a:t>
            </a:r>
            <a:r>
              <a:rPr lang="en-GB" sz="1400" dirty="0">
                <a:latin typeface="Arial" pitchFamily="34" charset="0"/>
                <a:cs typeface="Arial" pitchFamily="34" charset="0"/>
                <a:hlinkClick r:id="rId5">
                  <a:extLst>
                    <a:ext uri="{A12FA001-AC4F-418D-AE19-62706E023703}">
                      <ahyp:hlinkClr xmlns:ahyp="http://schemas.microsoft.com/office/drawing/2018/hyperlinkcolor" val="tx"/>
                    </a:ext>
                  </a:extLst>
                </a:hlinkClick>
              </a:rPr>
              <a:t>https://www.mindtools.com/pages/article/newLDR_56.htm</a:t>
            </a:r>
            <a:endParaRPr lang="en-GB" sz="1400" dirty="0">
              <a:latin typeface="Arial" pitchFamily="34" charset="0"/>
              <a:cs typeface="Arial" pitchFamily="34" charset="0"/>
            </a:endParaRPr>
          </a:p>
          <a:p>
            <a:pPr>
              <a:buFont typeface="Wingdings 3" panose="05040102010807070707" pitchFamily="18" charset="2"/>
              <a:buNone/>
              <a:defRPr/>
            </a:pPr>
            <a:r>
              <a:rPr lang="en-GB" sz="1400" dirty="0">
                <a:latin typeface="Arial" pitchFamily="34" charset="0"/>
                <a:cs typeface="Arial" pitchFamily="34" charset="0"/>
              </a:rPr>
              <a:t>YouTube  resource: First Follower: Leadership Lessons from Dancing Guy  </a:t>
            </a:r>
            <a:r>
              <a:rPr lang="en-GB" sz="1400" dirty="0">
                <a:latin typeface="Arial" pitchFamily="34" charset="0"/>
                <a:cs typeface="Arial" pitchFamily="34" charset="0"/>
                <a:hlinkClick r:id="rId6">
                  <a:extLst>
                    <a:ext uri="{A12FA001-AC4F-418D-AE19-62706E023703}">
                      <ahyp:hlinkClr xmlns:ahyp="http://schemas.microsoft.com/office/drawing/2018/hyperlinkcolor" val="tx"/>
                    </a:ext>
                  </a:extLst>
                </a:hlinkClick>
              </a:rPr>
              <a:t>https://youtu.be/fW8amMCVAJQ</a:t>
            </a:r>
            <a:r>
              <a:rPr lang="en-GB" sz="1400" dirty="0">
                <a:latin typeface="Arial" pitchFamily="34" charset="0"/>
                <a:cs typeface="Arial" pitchFamily="34" charset="0"/>
              </a:rPr>
              <a:t>   (accessed 25.8.20)</a:t>
            </a:r>
          </a:p>
          <a:p>
            <a:pPr>
              <a:buFont typeface="Wingdings 3" panose="05040102010807070707" pitchFamily="18" charset="2"/>
              <a:buNone/>
              <a:defRPr/>
            </a:pPr>
            <a:r>
              <a:rPr lang="en-GB" altLang="en-US" sz="1400" dirty="0">
                <a:latin typeface="Arial" pitchFamily="34" charset="0"/>
                <a:cs typeface="Arial" pitchFamily="34" charset="0"/>
              </a:rPr>
              <a:t>RCN suite of Leadership courses information: </a:t>
            </a:r>
            <a:r>
              <a:rPr lang="en-GB" altLang="en-US" sz="1400" dirty="0">
                <a:latin typeface="Arial" pitchFamily="34" charset="0"/>
                <a:cs typeface="Arial" pitchFamily="34" charset="0"/>
                <a:hlinkClick r:id="rId7">
                  <a:extLst>
                    <a:ext uri="{A12FA001-AC4F-418D-AE19-62706E023703}">
                      <ahyp:hlinkClr xmlns:ahyp="http://schemas.microsoft.com/office/drawing/2018/hyperlinkcolor" val="tx"/>
                    </a:ext>
                  </a:extLst>
                </a:hlinkClick>
              </a:rPr>
              <a:t>https://www.rcn.org.uk/professional-development/professional-services/leadership-programmes</a:t>
            </a:r>
            <a:endParaRPr lang="en-GB" altLang="en-US" sz="1400" dirty="0">
              <a:latin typeface="Arial" pitchFamily="34" charset="0"/>
              <a:cs typeface="Arial" pitchFamily="34" charset="0"/>
            </a:endParaRPr>
          </a:p>
          <a:p>
            <a:pPr>
              <a:buFont typeface="Wingdings 3" panose="05040102010807070707" pitchFamily="18" charset="2"/>
              <a:buNone/>
              <a:defRPr/>
            </a:pPr>
            <a:r>
              <a:rPr lang="en-GB" sz="1400" dirty="0">
                <a:latin typeface="Arial" pitchFamily="34" charset="0"/>
                <a:cs typeface="Arial" pitchFamily="34" charset="0"/>
              </a:rPr>
              <a:t>Sinek, S. TED Talk, Start with why: How great leaders inspire action </a:t>
            </a:r>
            <a:r>
              <a:rPr lang="en-GB" sz="1400" dirty="0">
                <a:latin typeface="Arial" pitchFamily="34" charset="0"/>
                <a:cs typeface="Arial" pitchFamily="34" charset="0"/>
                <a:hlinkClick r:id="rId8">
                  <a:extLst>
                    <a:ext uri="{A12FA001-AC4F-418D-AE19-62706E023703}">
                      <ahyp:hlinkClr xmlns:ahyp="http://schemas.microsoft.com/office/drawing/2018/hyperlinkcolor" val="tx"/>
                    </a:ext>
                  </a:extLst>
                </a:hlinkClick>
              </a:rPr>
              <a:t>https://www.youtube.com/watch?v=u4ZoJKF_VuA</a:t>
            </a:r>
            <a:endParaRPr lang="en-GB" sz="1400" dirty="0">
              <a:latin typeface="Arial" pitchFamily="34" charset="0"/>
              <a:cs typeface="Arial" pitchFamily="34" charset="0"/>
            </a:endParaRPr>
          </a:p>
          <a:p>
            <a:pPr>
              <a:buFont typeface="Wingdings 3" panose="05040102010807070707" pitchFamily="18" charset="2"/>
              <a:buNone/>
              <a:defRPr/>
            </a:pPr>
            <a:r>
              <a:rPr lang="en-GB" sz="1400" dirty="0">
                <a:latin typeface="Arial" pitchFamily="34" charset="0"/>
                <a:cs typeface="Arial" pitchFamily="34" charset="0"/>
              </a:rPr>
              <a:t>RCN Workforce Standards: </a:t>
            </a:r>
            <a:r>
              <a:rPr lang="en-US" sz="1400" dirty="0">
                <a:hlinkClick r:id="rId9">
                  <a:extLst>
                    <a:ext uri="{A12FA001-AC4F-418D-AE19-62706E023703}">
                      <ahyp:hlinkClr xmlns:ahyp="http://schemas.microsoft.com/office/drawing/2018/hyperlinkcolor" val="tx"/>
                    </a:ext>
                  </a:extLst>
                </a:hlinkClick>
              </a:rPr>
              <a:t>Nursing Workforce Standards | Professional Development | Royal College of Nursing (rcn.org.uk)</a:t>
            </a:r>
            <a:endParaRPr lang="en-GB" sz="1400" dirty="0">
              <a:latin typeface="Arial" pitchFamily="34" charset="0"/>
              <a:cs typeface="Arial" pitchFamily="34" charset="0"/>
            </a:endParaRPr>
          </a:p>
        </p:txBody>
      </p:sp>
      <p:pic>
        <p:nvPicPr>
          <p:cNvPr id="40964" name="Picture 5" descr="RCNMandLForum.png">
            <a:extLst>
              <a:ext uri="{FF2B5EF4-FFF2-40B4-BE49-F238E27FC236}">
                <a16:creationId xmlns:a16="http://schemas.microsoft.com/office/drawing/2014/main" id="{860BCB80-B152-4EFE-80AF-65617DB0C7E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191626" y="1"/>
            <a:ext cx="147637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B1C3C-C997-44E3-928E-E659FC968A14}"/>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sz="3200" b="1" dirty="0">
                <a:latin typeface="Arial" panose="020B0604020202020204" pitchFamily="34" charset="0"/>
                <a:cs typeface="Arial" panose="020B0604020202020204" pitchFamily="34" charset="0"/>
              </a:rPr>
              <a:t>Images of leadership </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183BE850-5DEE-42C8-BC4E-546FD8D6D464}"/>
              </a:ext>
            </a:extLst>
          </p:cNvPr>
          <p:cNvSpPr>
            <a:spLocks noGrp="1"/>
          </p:cNvSpPr>
          <p:nvPr>
            <p:ph sz="half" idx="2"/>
          </p:nvPr>
        </p:nvSpPr>
        <p:spPr>
          <a:xfrm>
            <a:off x="655321" y="2575033"/>
            <a:ext cx="5120113" cy="4163117"/>
          </a:xfrm>
        </p:spPr>
        <p:txBody>
          <a:bodyPr vert="horz" lIns="91440" tIns="45720" rIns="91440" bIns="45720" rtlCol="0">
            <a:normAutofit/>
          </a:bodyPr>
          <a:lstStyle/>
          <a:p>
            <a:r>
              <a:rPr lang="en-US" sz="1800" dirty="0">
                <a:latin typeface="Arial" panose="020B0604020202020204" pitchFamily="34" charset="0"/>
                <a:cs typeface="Arial" panose="020B0604020202020204" pitchFamily="34" charset="0"/>
              </a:rPr>
              <a:t>Why are these people seen as leaders? </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Do we assume that the term leader is synonymous with being ’good’</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What does being ‘good’ (or effective?) mean?</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What it is that you are trying to develop to become effective? </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What does it take to be a leader? </a:t>
            </a:r>
          </a:p>
        </p:txBody>
      </p:sp>
      <p:pic>
        <p:nvPicPr>
          <p:cNvPr id="5" name="Content Placeholder 4">
            <a:extLst>
              <a:ext uri="{FF2B5EF4-FFF2-40B4-BE49-F238E27FC236}">
                <a16:creationId xmlns:a16="http://schemas.microsoft.com/office/drawing/2014/main" id="{55A4AA3D-3AE2-4868-92F6-E8F32DC3730F}"/>
              </a:ext>
            </a:extLst>
          </p:cNvPr>
          <p:cNvPicPr>
            <a:picLocks noGrp="1"/>
          </p:cNvPicPr>
          <p:nvPr>
            <p:ph sz="half" idx="1"/>
          </p:nvPr>
        </p:nvPicPr>
        <p:blipFill rotWithShape="1">
          <a:blip r:embed="rId2"/>
          <a:srcRect l="23888" r="24331"/>
          <a:stretch/>
        </p:blipFill>
        <p:spPr bwMode="auto">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38124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C6CB63-BC2A-4488-8981-63FB7BC756E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Rapid…</a:t>
            </a:r>
          </a:p>
        </p:txBody>
      </p:sp>
      <p:pic>
        <p:nvPicPr>
          <p:cNvPr id="1026" name="Picture 2" descr="Breakout Session Photos - Free &amp;amp; Royalty-Free Stock Photos from Dreamstime">
            <a:extLst>
              <a:ext uri="{FF2B5EF4-FFF2-40B4-BE49-F238E27FC236}">
                <a16:creationId xmlns:a16="http://schemas.microsoft.com/office/drawing/2014/main" id="{9C270BDF-B115-41AE-BD33-FE02D9BB03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77316" y="1164777"/>
            <a:ext cx="6780700" cy="4526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913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FBA90E-0D33-47B6-85C3-E9CC3BD0F2EB}"/>
              </a:ext>
            </a:extLst>
          </p:cNvPr>
          <p:cNvPicPr>
            <a:picLocks noChangeAspect="1"/>
          </p:cNvPicPr>
          <p:nvPr/>
        </p:nvPicPr>
        <p:blipFill>
          <a:blip r:embed="rId2"/>
          <a:stretch>
            <a:fillRect/>
          </a:stretch>
        </p:blipFill>
        <p:spPr>
          <a:xfrm>
            <a:off x="2220592" y="1238250"/>
            <a:ext cx="6677025" cy="4381500"/>
          </a:xfrm>
          <a:prstGeom prst="rect">
            <a:avLst/>
          </a:prstGeom>
        </p:spPr>
      </p:pic>
    </p:spTree>
    <p:extLst>
      <p:ext uri="{BB962C8B-B14F-4D97-AF65-F5344CB8AC3E}">
        <p14:creationId xmlns:p14="http://schemas.microsoft.com/office/powerpoint/2010/main" val="592984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7DD1-BC03-42CB-9F86-F520EDA62FD5}"/>
              </a:ext>
            </a:extLst>
          </p:cNvPr>
          <p:cNvSpPr>
            <a:spLocks noGrp="1"/>
          </p:cNvSpPr>
          <p:nvPr>
            <p:ph type="title"/>
          </p:nvPr>
        </p:nvSpPr>
        <p:spPr>
          <a:xfrm>
            <a:off x="838200" y="791845"/>
            <a:ext cx="10515600" cy="1325563"/>
          </a:xfrm>
        </p:spPr>
        <p:txBody>
          <a:bodyPr/>
          <a:lstStyle/>
          <a:p>
            <a:r>
              <a:rPr lang="en-GB" sz="3200" b="1" dirty="0">
                <a:solidFill>
                  <a:schemeClr val="bg1"/>
                </a:solidFill>
                <a:latin typeface="Calibri" panose="020F0502020204030204" pitchFamily="34" charset="0"/>
                <a:cs typeface="Calibri" panose="020F0502020204030204" pitchFamily="34" charset="0"/>
              </a:rPr>
              <a:t>Socio-Political Context </a:t>
            </a:r>
          </a:p>
        </p:txBody>
      </p:sp>
      <p:sp>
        <p:nvSpPr>
          <p:cNvPr id="6" name="TextBox 5">
            <a:extLst>
              <a:ext uri="{FF2B5EF4-FFF2-40B4-BE49-F238E27FC236}">
                <a16:creationId xmlns:a16="http://schemas.microsoft.com/office/drawing/2014/main" id="{ECB155B1-7A1C-4B03-9518-3F0E774F5C1A}"/>
              </a:ext>
            </a:extLst>
          </p:cNvPr>
          <p:cNvSpPr txBox="1"/>
          <p:nvPr/>
        </p:nvSpPr>
        <p:spPr>
          <a:xfrm>
            <a:off x="160421" y="361814"/>
            <a:ext cx="9710020" cy="58477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Leadership theories, fashions and fads? </a:t>
            </a:r>
          </a:p>
        </p:txBody>
      </p:sp>
      <p:pic>
        <p:nvPicPr>
          <p:cNvPr id="11" name="Picture 10">
            <a:extLst>
              <a:ext uri="{FF2B5EF4-FFF2-40B4-BE49-F238E27FC236}">
                <a16:creationId xmlns:a16="http://schemas.microsoft.com/office/drawing/2014/main" id="{CE296699-5D76-497C-9732-669F1156BE4E}"/>
              </a:ext>
            </a:extLst>
          </p:cNvPr>
          <p:cNvPicPr>
            <a:picLocks noChangeAspect="1"/>
          </p:cNvPicPr>
          <p:nvPr/>
        </p:nvPicPr>
        <p:blipFill>
          <a:blip r:embed="rId2"/>
          <a:stretch>
            <a:fillRect/>
          </a:stretch>
        </p:blipFill>
        <p:spPr>
          <a:xfrm>
            <a:off x="93453" y="1109149"/>
            <a:ext cx="5684191" cy="5607400"/>
          </a:xfrm>
          <a:prstGeom prst="rect">
            <a:avLst/>
          </a:prstGeom>
        </p:spPr>
      </p:pic>
      <p:pic>
        <p:nvPicPr>
          <p:cNvPr id="13" name="Picture 12">
            <a:extLst>
              <a:ext uri="{FF2B5EF4-FFF2-40B4-BE49-F238E27FC236}">
                <a16:creationId xmlns:a16="http://schemas.microsoft.com/office/drawing/2014/main" id="{46DC13AA-40B2-4E23-B026-93A42323690B}"/>
              </a:ext>
            </a:extLst>
          </p:cNvPr>
          <p:cNvPicPr>
            <a:picLocks noChangeAspect="1"/>
          </p:cNvPicPr>
          <p:nvPr/>
        </p:nvPicPr>
        <p:blipFill>
          <a:blip r:embed="rId3"/>
          <a:stretch>
            <a:fillRect/>
          </a:stretch>
        </p:blipFill>
        <p:spPr>
          <a:xfrm>
            <a:off x="6463444" y="1913896"/>
            <a:ext cx="4890356" cy="2885609"/>
          </a:xfrm>
          <a:prstGeom prst="rect">
            <a:avLst/>
          </a:prstGeom>
        </p:spPr>
      </p:pic>
      <p:sp>
        <p:nvSpPr>
          <p:cNvPr id="14" name="TextBox 13">
            <a:extLst>
              <a:ext uri="{FF2B5EF4-FFF2-40B4-BE49-F238E27FC236}">
                <a16:creationId xmlns:a16="http://schemas.microsoft.com/office/drawing/2014/main" id="{2ED8A0F9-471B-44AC-9786-09FF43937911}"/>
              </a:ext>
            </a:extLst>
          </p:cNvPr>
          <p:cNvSpPr txBox="1"/>
          <p:nvPr/>
        </p:nvSpPr>
        <p:spPr>
          <a:xfrm>
            <a:off x="5850384" y="4841201"/>
            <a:ext cx="6248163" cy="523220"/>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https://www.nuffieldtrust.org.uk/health-and-social-care-explained/nhs-reform-timeline/</a:t>
            </a:r>
          </a:p>
        </p:txBody>
      </p:sp>
      <p:sp>
        <p:nvSpPr>
          <p:cNvPr id="15" name="TextBox 14">
            <a:extLst>
              <a:ext uri="{FF2B5EF4-FFF2-40B4-BE49-F238E27FC236}">
                <a16:creationId xmlns:a16="http://schemas.microsoft.com/office/drawing/2014/main" id="{4A49BDF1-52BC-4D21-8E75-2D2C0C9E537A}"/>
              </a:ext>
            </a:extLst>
          </p:cNvPr>
          <p:cNvSpPr txBox="1"/>
          <p:nvPr/>
        </p:nvSpPr>
        <p:spPr>
          <a:xfrm>
            <a:off x="5550568" y="5406117"/>
            <a:ext cx="6641431" cy="1384995"/>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Style and theory does it matter </a:t>
            </a:r>
            <a:r>
              <a:rPr lang="en-GB" dirty="0">
                <a:latin typeface="Arial" panose="020B0604020202020204" pitchFamily="34" charset="0"/>
                <a:cs typeface="Arial" panose="020B0604020202020204" pitchFamily="34" charset="0"/>
              </a:rPr>
              <a:t>– Transactional, Democratic, Charismatic Transformational, Autocratic, Servant, Distributed, Laissez-faire, Silent, Pseudo Transformational, Compassionate, Congruent, authentic …</a:t>
            </a:r>
          </a:p>
          <a:p>
            <a:r>
              <a:rPr lang="en-GB" sz="1200" dirty="0">
                <a:latin typeface="Arial" panose="020B0604020202020204" pitchFamily="34" charset="0"/>
                <a:cs typeface="Arial" panose="020B0604020202020204" pitchFamily="34" charset="0"/>
              </a:rPr>
              <a:t>https://www.businessballs.com/leadership-styles/</a:t>
            </a:r>
          </a:p>
        </p:txBody>
      </p:sp>
      <p:pic>
        <p:nvPicPr>
          <p:cNvPr id="8" name="Picture 7" descr="RCNMandLForum.png">
            <a:extLst>
              <a:ext uri="{FF2B5EF4-FFF2-40B4-BE49-F238E27FC236}">
                <a16:creationId xmlns:a16="http://schemas.microsoft.com/office/drawing/2014/main" id="{44282634-F141-402F-9BAE-CDF12199B4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05862" y="86785"/>
            <a:ext cx="232571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625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DA5A4-7835-4DB8-BC99-EB57385B8BDA}"/>
              </a:ext>
            </a:extLst>
          </p:cNvPr>
          <p:cNvSpPr>
            <a:spLocks noGrp="1"/>
          </p:cNvSpPr>
          <p:nvPr>
            <p:ph type="title"/>
          </p:nvPr>
        </p:nvSpPr>
        <p:spPr/>
        <p:txBody>
          <a:bodyPr>
            <a:normAutofit/>
          </a:bodyPr>
          <a:lstStyle/>
          <a:p>
            <a:r>
              <a:rPr lang="en-GB" sz="3200" b="1" dirty="0">
                <a:latin typeface="Arial" panose="020B0604020202020204" pitchFamily="34" charset="0"/>
                <a:cs typeface="Arial" panose="020B0604020202020204" pitchFamily="34" charset="0"/>
              </a:rPr>
              <a:t>What are the basic ingredients? </a:t>
            </a:r>
          </a:p>
        </p:txBody>
      </p:sp>
      <p:sp>
        <p:nvSpPr>
          <p:cNvPr id="3" name="Content Placeholder 2">
            <a:extLst>
              <a:ext uri="{FF2B5EF4-FFF2-40B4-BE49-F238E27FC236}">
                <a16:creationId xmlns:a16="http://schemas.microsoft.com/office/drawing/2014/main" id="{D7B2BA74-ECCA-459B-B898-2939C39CDCD1}"/>
              </a:ext>
            </a:extLst>
          </p:cNvPr>
          <p:cNvSpPr>
            <a:spLocks noGrp="1"/>
          </p:cNvSpPr>
          <p:nvPr>
            <p:ph sz="half" idx="1"/>
          </p:nvPr>
        </p:nvSpPr>
        <p:spPr>
          <a:xfrm>
            <a:off x="685801" y="1825625"/>
            <a:ext cx="5486399" cy="4351338"/>
          </a:xfrm>
        </p:spPr>
        <p:txBody>
          <a:bodyPr>
            <a:normAutofit lnSpcReduction="10000"/>
          </a:bodyPr>
          <a:lstStyle/>
          <a:p>
            <a:pPr marL="630238" indent="-630238"/>
            <a:r>
              <a:rPr lang="en-US" sz="1800" dirty="0">
                <a:latin typeface="Arial" panose="020B0604020202020204" pitchFamily="34" charset="0"/>
                <a:cs typeface="Arial" panose="020B0604020202020204" pitchFamily="34" charset="0"/>
              </a:rPr>
              <a:t>Leader  – the person</a:t>
            </a:r>
          </a:p>
          <a:p>
            <a:pPr marL="630238" indent="-630238"/>
            <a:r>
              <a:rPr lang="en-US" sz="1800" dirty="0">
                <a:latin typeface="Arial" panose="020B0604020202020204" pitchFamily="34" charset="0"/>
                <a:cs typeface="Arial" panose="020B0604020202020204" pitchFamily="34" charset="0"/>
              </a:rPr>
              <a:t>Leading  -  the process and action</a:t>
            </a:r>
          </a:p>
          <a:p>
            <a:pPr marL="630238" indent="-630238"/>
            <a:r>
              <a:rPr lang="en-US" sz="1800" dirty="0">
                <a:latin typeface="Arial" panose="020B0604020202020204" pitchFamily="34" charset="0"/>
                <a:cs typeface="Arial" panose="020B0604020202020204" pitchFamily="34" charset="0"/>
              </a:rPr>
              <a:t>Leadership -  the result </a:t>
            </a:r>
          </a:p>
          <a:p>
            <a:pPr marL="630238" indent="-630238"/>
            <a:r>
              <a:rPr lang="en-US" sz="1800" dirty="0">
                <a:latin typeface="Arial" panose="020B0604020202020204" pitchFamily="34" charset="0"/>
                <a:cs typeface="Arial" panose="020B0604020202020204" pitchFamily="34" charset="0"/>
              </a:rPr>
              <a:t>Follower – the person</a:t>
            </a:r>
          </a:p>
          <a:p>
            <a:pPr marL="630238" indent="-630238"/>
            <a:r>
              <a:rPr lang="en-US" sz="1800" dirty="0">
                <a:latin typeface="Arial" panose="020B0604020202020204" pitchFamily="34" charset="0"/>
                <a:cs typeface="Arial" panose="020B0604020202020204" pitchFamily="34" charset="0"/>
              </a:rPr>
              <a:t>Following- the process and action</a:t>
            </a:r>
          </a:p>
          <a:p>
            <a:pPr marL="630238" indent="-630238"/>
            <a:r>
              <a:rPr lang="en-US" sz="1800" dirty="0">
                <a:latin typeface="Arial" panose="020B0604020202020204" pitchFamily="34" charset="0"/>
                <a:cs typeface="Arial" panose="020B0604020202020204" pitchFamily="34" charset="0"/>
              </a:rPr>
              <a:t>Followership – the result </a:t>
            </a:r>
          </a:p>
          <a:p>
            <a:pPr marL="630238" indent="-630238"/>
            <a:r>
              <a:rPr lang="en-GB" sz="1800" dirty="0">
                <a:latin typeface="Arial" panose="020B0604020202020204" pitchFamily="34" charset="0"/>
                <a:cs typeface="Arial" panose="020B0604020202020204" pitchFamily="34" charset="0"/>
              </a:rPr>
              <a:t>Context – Politics, Policy, People</a:t>
            </a:r>
          </a:p>
          <a:p>
            <a:pPr marL="630238" indent="-630238"/>
            <a:r>
              <a:rPr lang="en-GB" sz="1800" dirty="0">
                <a:latin typeface="Arial" panose="020B0604020202020204" pitchFamily="34" charset="0"/>
                <a:cs typeface="Arial" panose="020B0604020202020204" pitchFamily="34" charset="0"/>
              </a:rPr>
              <a:t>Relationships</a:t>
            </a:r>
          </a:p>
          <a:p>
            <a:pPr marL="630238" indent="-630238"/>
            <a:r>
              <a:rPr lang="en-GB" sz="1800" dirty="0">
                <a:latin typeface="Arial" panose="020B0604020202020204" pitchFamily="34" charset="0"/>
                <a:cs typeface="Arial" panose="020B0604020202020204" pitchFamily="34" charset="0"/>
              </a:rPr>
              <a:t>Power and influence </a:t>
            </a:r>
          </a:p>
          <a:p>
            <a:pPr marL="630238" indent="-630238"/>
            <a:r>
              <a:rPr lang="en-GB" sz="1800" dirty="0">
                <a:latin typeface="Arial" panose="020B0604020202020204" pitchFamily="34" charset="0"/>
                <a:cs typeface="Arial" panose="020B0604020202020204" pitchFamily="34" charset="0"/>
              </a:rPr>
              <a:t>Know why we follow some leaders and not others - Simon Sinek  -Know your ‘</a:t>
            </a:r>
            <a:r>
              <a:rPr lang="en-GB" sz="1800" b="1" dirty="0">
                <a:latin typeface="Arial" panose="020B0604020202020204" pitchFamily="34" charset="0"/>
                <a:cs typeface="Arial" panose="020B0604020202020204" pitchFamily="34" charset="0"/>
              </a:rPr>
              <a:t>Why’ </a:t>
            </a:r>
            <a:r>
              <a:rPr lang="en-GB" sz="1800" dirty="0">
                <a:latin typeface="Arial" panose="020B0604020202020204" pitchFamily="34" charset="0"/>
                <a:cs typeface="Arial" panose="020B0604020202020204" pitchFamily="34" charset="0"/>
              </a:rPr>
              <a:t> and how to build </a:t>
            </a:r>
            <a:r>
              <a:rPr lang="en-GB" sz="1800" b="1" dirty="0">
                <a:latin typeface="Arial" panose="020B0604020202020204" pitchFamily="34" charset="0"/>
                <a:cs typeface="Arial" panose="020B0604020202020204" pitchFamily="34" charset="0"/>
              </a:rPr>
              <a:t>Trust</a:t>
            </a:r>
          </a:p>
          <a:p>
            <a:pPr marL="630238" indent="-630238"/>
            <a:r>
              <a:rPr lang="en-GB" sz="1100" dirty="0">
                <a:latin typeface="Arial" panose="020B0604020202020204" pitchFamily="34" charset="0"/>
                <a:cs typeface="Arial" panose="020B0604020202020204" pitchFamily="34" charset="0"/>
              </a:rPr>
              <a:t>https://www.ted.com/talks/simon_sinek_how_great_leaders_inspire_action?language=en</a:t>
            </a:r>
          </a:p>
          <a:p>
            <a:pPr marL="630238" indent="-630238"/>
            <a:endParaRPr lang="en-GB" sz="1800" b="1" dirty="0">
              <a:latin typeface="Arial" panose="020B0604020202020204" pitchFamily="34" charset="0"/>
              <a:cs typeface="Arial" panose="020B0604020202020204" pitchFamily="34" charset="0"/>
            </a:endParaRPr>
          </a:p>
          <a:p>
            <a:pPr marL="630238" indent="-630238"/>
            <a:endParaRPr lang="en-GB" sz="18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BE96E07-A03D-4FD9-8EC2-6DEB683191DF}"/>
              </a:ext>
            </a:extLst>
          </p:cNvPr>
          <p:cNvSpPr>
            <a:spLocks noGrp="1"/>
          </p:cNvSpPr>
          <p:nvPr>
            <p:ph sz="half" idx="2"/>
          </p:nvPr>
        </p:nvSpPr>
        <p:spPr>
          <a:xfrm>
            <a:off x="6453352" y="1693447"/>
            <a:ext cx="5181600" cy="4762833"/>
          </a:xfrm>
        </p:spPr>
        <p:txBody>
          <a:bodyPr>
            <a:normAutofit lnSpcReduction="10000"/>
          </a:bodyPr>
          <a:lstStyle/>
          <a:p>
            <a:pPr marL="0" indent="0">
              <a:buNone/>
            </a:pPr>
            <a:r>
              <a:rPr lang="en-US" sz="1800" dirty="0">
                <a:latin typeface="Arial" panose="020B0604020202020204" pitchFamily="34" charset="0"/>
                <a:cs typeface="Arial" panose="020B0604020202020204" pitchFamily="34" charset="0"/>
              </a:rPr>
              <a:t>Theory helps explain and guide our practice </a:t>
            </a:r>
          </a:p>
          <a:p>
            <a:endParaRPr lang="en-GB"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A36E82B-F901-485B-B3DA-912DDC1C3793}"/>
              </a:ext>
            </a:extLst>
          </p:cNvPr>
          <p:cNvPicPr>
            <a:picLocks noChangeAspect="1"/>
          </p:cNvPicPr>
          <p:nvPr/>
        </p:nvPicPr>
        <p:blipFill>
          <a:blip r:embed="rId2"/>
          <a:stretch>
            <a:fillRect/>
          </a:stretch>
        </p:blipFill>
        <p:spPr>
          <a:xfrm>
            <a:off x="6767551" y="2278513"/>
            <a:ext cx="4193628" cy="2739228"/>
          </a:xfrm>
          <a:prstGeom prst="rect">
            <a:avLst/>
          </a:prstGeom>
        </p:spPr>
      </p:pic>
      <p:sp>
        <p:nvSpPr>
          <p:cNvPr id="7" name="TextBox 6">
            <a:extLst>
              <a:ext uri="{FF2B5EF4-FFF2-40B4-BE49-F238E27FC236}">
                <a16:creationId xmlns:a16="http://schemas.microsoft.com/office/drawing/2014/main" id="{8512E3B2-6E27-40BF-A160-32A072F1A106}"/>
              </a:ext>
            </a:extLst>
          </p:cNvPr>
          <p:cNvSpPr txBox="1"/>
          <p:nvPr/>
        </p:nvSpPr>
        <p:spPr>
          <a:xfrm>
            <a:off x="7102136" y="5413845"/>
            <a:ext cx="4404063" cy="646331"/>
          </a:xfrm>
          <a:prstGeom prst="rect">
            <a:avLst/>
          </a:prstGeom>
          <a:noFill/>
        </p:spPr>
        <p:txBody>
          <a:bodyPr wrap="square">
            <a:spAutoFit/>
          </a:bodyPr>
          <a:lstStyle/>
          <a:p>
            <a:r>
              <a:rPr lang="en-GB" sz="1800" b="1" dirty="0">
                <a:latin typeface="Calibri" panose="020F0502020204030204" pitchFamily="34" charset="0"/>
                <a:cs typeface="Calibri" panose="020F0502020204030204" pitchFamily="34" charset="0"/>
              </a:rPr>
              <a:t>Character + Judgement = Behaviour </a:t>
            </a:r>
          </a:p>
          <a:p>
            <a:r>
              <a:rPr lang="en-GB" b="1" dirty="0">
                <a:latin typeface="Calibri" panose="020F0502020204030204" pitchFamily="34" charset="0"/>
                <a:cs typeface="Calibri" panose="020F0502020204030204" pitchFamily="34" charset="0"/>
              </a:rPr>
              <a:t>T</a:t>
            </a:r>
            <a:r>
              <a:rPr lang="en-GB" sz="1800" b="1" dirty="0">
                <a:latin typeface="Calibri" panose="020F0502020204030204" pitchFamily="34" charset="0"/>
                <a:cs typeface="Calibri" panose="020F0502020204030204" pitchFamily="34" charset="0"/>
              </a:rPr>
              <a:t>his is what gets the results  </a:t>
            </a:r>
          </a:p>
        </p:txBody>
      </p:sp>
      <p:pic>
        <p:nvPicPr>
          <p:cNvPr id="8" name="Picture 7" descr="RCNMandLForum.png">
            <a:extLst>
              <a:ext uri="{FF2B5EF4-FFF2-40B4-BE49-F238E27FC236}">
                <a16:creationId xmlns:a16="http://schemas.microsoft.com/office/drawing/2014/main" id="{F9E6C7AE-0AE0-4FEC-B57C-BC53E687CC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4874" y="369332"/>
            <a:ext cx="265557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31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3850</TotalTime>
  <Words>3874</Words>
  <Application>Microsoft Office PowerPoint</Application>
  <PresentationFormat>Widescreen</PresentationFormat>
  <Paragraphs>386</Paragraphs>
  <Slides>41</Slides>
  <Notes>13</Notes>
  <HiddenSlides>0</HiddenSlides>
  <MMClips>4</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41</vt:i4>
      </vt:variant>
    </vt:vector>
  </HeadingPairs>
  <TitlesOfParts>
    <vt:vector size="56" baseType="lpstr">
      <vt:lpstr>Arial</vt:lpstr>
      <vt:lpstr>Arial,Sans-Serif</vt:lpstr>
      <vt:lpstr>Calibri</vt:lpstr>
      <vt:lpstr>Calibri Light</vt:lpstr>
      <vt:lpstr>Century Gothic</vt:lpstr>
      <vt:lpstr>Georgia</vt:lpstr>
      <vt:lpstr>GSGuardianTextSans-Regular</vt:lpstr>
      <vt:lpstr>Public Sans Light</vt:lpstr>
      <vt:lpstr>Tahoma</vt:lpstr>
      <vt:lpstr>Times</vt:lpstr>
      <vt:lpstr>var(--font-heading)</vt:lpstr>
      <vt:lpstr>Verdana</vt:lpstr>
      <vt:lpstr>Wingdings 2</vt:lpstr>
      <vt:lpstr>Wingdings 3</vt:lpstr>
      <vt:lpstr>Office Theme</vt:lpstr>
      <vt:lpstr>           Effective Ward Manager Developing your Ward Leadership Skills </vt:lpstr>
      <vt:lpstr>Aims for this session  </vt:lpstr>
      <vt:lpstr>PowerPoint Presentation</vt:lpstr>
      <vt:lpstr>So what is this thing called leadership? </vt:lpstr>
      <vt:lpstr>Images of leadership </vt:lpstr>
      <vt:lpstr>Rapid…</vt:lpstr>
      <vt:lpstr>PowerPoint Presentation</vt:lpstr>
      <vt:lpstr>Socio-Political Context </vt:lpstr>
      <vt:lpstr>What are the basic ingredients? </vt:lpstr>
      <vt:lpstr>Leaders develop on 3 dimensions</vt:lpstr>
      <vt:lpstr>What’s the difference between  Leadership and Management?</vt:lpstr>
      <vt:lpstr>What’s the difference between  Leadership and Management?</vt:lpstr>
      <vt:lpstr>So how can we define leadership? </vt:lpstr>
      <vt:lpstr> Systems, the organisations, leaders, teams and individuals  - understand how they all fit together?</vt:lpstr>
      <vt:lpstr>Why do we need leadership and  what's the impact? </vt:lpstr>
      <vt:lpstr>Some more things we need to know… </vt:lpstr>
      <vt:lpstr>PowerPoint Presentation</vt:lpstr>
      <vt:lpstr>PowerPoint Presentation</vt:lpstr>
      <vt:lpstr>PowerPoint Presentation</vt:lpstr>
      <vt:lpstr>Culture: Lowering the waterline to make it a better workplace for all </vt:lpstr>
      <vt:lpstr>Conflicts, evidence and tools </vt:lpstr>
      <vt:lpstr>PowerPoint Presentation</vt:lpstr>
      <vt:lpstr>PowerPoint Presentation</vt:lpstr>
      <vt:lpstr>Rapid…</vt:lpstr>
      <vt:lpstr>PowerPoint Presentation</vt:lpstr>
      <vt:lpstr>PowerPoint Presentation</vt:lpstr>
      <vt:lpstr>Thoughts on Influencing  </vt:lpstr>
      <vt:lpstr>First be able to lead yourself – using a framework helps development – find your own susceptibilities and strengths  </vt:lpstr>
      <vt:lpstr>How to influence – ask good questions </vt:lpstr>
      <vt:lpstr>Ask coaching questions</vt:lpstr>
      <vt:lpstr>Resources to help you  influence and lead change</vt:lpstr>
      <vt:lpstr> Visit our web page, join our forum! @RCNMandLForum https://www.rcn.org.uk/get-involved/forums/nurses-in-management-and-leadership-forum  </vt:lpstr>
      <vt:lpstr>NMLF Congress 2022</vt:lpstr>
      <vt:lpstr>Reflect as soon as you can –  and carry on throughout your career –  your leadership practice will depend on it!</vt:lpstr>
      <vt:lpstr>What leadership approach do you  want to develop? </vt:lpstr>
      <vt:lpstr>PowerPoint Presentation</vt:lpstr>
      <vt:lpstr>Top Tips for Managing &amp; Leading Yourself</vt:lpstr>
      <vt:lpstr> </vt:lpstr>
      <vt:lpstr>References (1):</vt:lpstr>
      <vt:lpstr>References (2)</vt:lpstr>
      <vt:lpstr>RCN NMLF Resources (2):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Effective Ward Manager Developing your Ward Leadership Skills</dc:title>
  <dc:creator>Sally Bassett</dc:creator>
  <cp:lastModifiedBy>Sally Bassett</cp:lastModifiedBy>
  <cp:revision>19</cp:revision>
  <dcterms:created xsi:type="dcterms:W3CDTF">2021-10-11T11:34:12Z</dcterms:created>
  <dcterms:modified xsi:type="dcterms:W3CDTF">2022-07-14T19:09:06Z</dcterms:modified>
</cp:coreProperties>
</file>