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7"/>
  </p:notesMasterIdLst>
  <p:sldIdLst>
    <p:sldId id="257" r:id="rId3"/>
    <p:sldId id="280" r:id="rId4"/>
    <p:sldId id="281" r:id="rId5"/>
    <p:sldId id="283" r:id="rId6"/>
    <p:sldId id="278" r:id="rId7"/>
    <p:sldId id="3398" r:id="rId8"/>
    <p:sldId id="3395" r:id="rId9"/>
    <p:sldId id="3379" r:id="rId10"/>
    <p:sldId id="3391" r:id="rId11"/>
    <p:sldId id="3396" r:id="rId12"/>
    <p:sldId id="3397" r:id="rId13"/>
    <p:sldId id="3386" r:id="rId14"/>
    <p:sldId id="284"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D5EDE-9599-4E84-889F-2778AD2B0FB0}" v="1" dt="2022-05-01T13:44:53.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61" d="100"/>
          <a:sy n="61" d="100"/>
        </p:scale>
        <p:origin x="84" y="1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Preston" userId="6479840c-308a-46b9-8873-b79bfcdc0351" providerId="ADAL" clId="{336D5EDE-9599-4E84-889F-2778AD2B0FB0}"/>
    <pc:docChg chg="undo custSel addSld modSld">
      <pc:chgData name="Wendy Preston" userId="6479840c-308a-46b9-8873-b79bfcdc0351" providerId="ADAL" clId="{336D5EDE-9599-4E84-889F-2778AD2B0FB0}" dt="2022-05-01T13:52:31.352" v="108" actId="21"/>
      <pc:docMkLst>
        <pc:docMk/>
      </pc:docMkLst>
      <pc:sldChg chg="addSp delSp modSp mod">
        <pc:chgData name="Wendy Preston" userId="6479840c-308a-46b9-8873-b79bfcdc0351" providerId="ADAL" clId="{336D5EDE-9599-4E84-889F-2778AD2B0FB0}" dt="2022-05-01T13:52:31.352" v="108" actId="21"/>
        <pc:sldMkLst>
          <pc:docMk/>
          <pc:sldMk cId="549582078" sldId="257"/>
        </pc:sldMkLst>
        <pc:picChg chg="add del mod">
          <ac:chgData name="Wendy Preston" userId="6479840c-308a-46b9-8873-b79bfcdc0351" providerId="ADAL" clId="{336D5EDE-9599-4E84-889F-2778AD2B0FB0}" dt="2022-03-18T15:12:32.751" v="5" actId="478"/>
          <ac:picMkLst>
            <pc:docMk/>
            <pc:sldMk cId="549582078" sldId="257"/>
            <ac:picMk id="6" creationId="{E01E57B5-1F2C-4C20-A04A-92AE2FBF3636}"/>
          </ac:picMkLst>
        </pc:picChg>
        <pc:picChg chg="del mod">
          <ac:chgData name="Wendy Preston" userId="6479840c-308a-46b9-8873-b79bfcdc0351" providerId="ADAL" clId="{336D5EDE-9599-4E84-889F-2778AD2B0FB0}" dt="2022-03-18T15:09:52.665" v="1" actId="478"/>
          <ac:picMkLst>
            <pc:docMk/>
            <pc:sldMk cId="549582078" sldId="257"/>
            <ac:picMk id="7" creationId="{DF777320-E0FA-42A8-A289-0826236BBEB8}"/>
          </ac:picMkLst>
        </pc:picChg>
        <pc:picChg chg="add del mod">
          <ac:chgData name="Wendy Preston" userId="6479840c-308a-46b9-8873-b79bfcdc0351" providerId="ADAL" clId="{336D5EDE-9599-4E84-889F-2778AD2B0FB0}" dt="2022-05-01T13:52:31.352" v="108" actId="21"/>
          <ac:picMkLst>
            <pc:docMk/>
            <pc:sldMk cId="549582078" sldId="257"/>
            <ac:picMk id="9" creationId="{91210C9F-8CD6-4BEA-AA9A-AB74A987D27E}"/>
          </ac:picMkLst>
        </pc:picChg>
      </pc:sldChg>
      <pc:sldChg chg="addSp modSp mod">
        <pc:chgData name="Wendy Preston" userId="6479840c-308a-46b9-8873-b79bfcdc0351" providerId="ADAL" clId="{336D5EDE-9599-4E84-889F-2778AD2B0FB0}" dt="2022-03-18T15:15:10.633" v="13" actId="207"/>
        <pc:sldMkLst>
          <pc:docMk/>
          <pc:sldMk cId="3153514857" sldId="278"/>
        </pc:sldMkLst>
        <pc:spChg chg="add mod">
          <ac:chgData name="Wendy Preston" userId="6479840c-308a-46b9-8873-b79bfcdc0351" providerId="ADAL" clId="{336D5EDE-9599-4E84-889F-2778AD2B0FB0}" dt="2022-03-18T15:15:10.633" v="13" actId="207"/>
          <ac:spMkLst>
            <pc:docMk/>
            <pc:sldMk cId="3153514857" sldId="278"/>
            <ac:spMk id="9" creationId="{8D4BB62C-F641-4889-8F41-4BBF31CA6F61}"/>
          </ac:spMkLst>
        </pc:spChg>
        <pc:picChg chg="add mod">
          <ac:chgData name="Wendy Preston" userId="6479840c-308a-46b9-8873-b79bfcdc0351" providerId="ADAL" clId="{336D5EDE-9599-4E84-889F-2778AD2B0FB0}" dt="2022-03-18T15:14:34.422" v="10" actId="1076"/>
          <ac:picMkLst>
            <pc:docMk/>
            <pc:sldMk cId="3153514857" sldId="278"/>
            <ac:picMk id="4" creationId="{E164616A-353E-4886-8B71-C1EDDC1E1978}"/>
          </ac:picMkLst>
        </pc:picChg>
      </pc:sldChg>
      <pc:sldChg chg="addSp modSp">
        <pc:chgData name="Wendy Preston" userId="6479840c-308a-46b9-8873-b79bfcdc0351" providerId="ADAL" clId="{336D5EDE-9599-4E84-889F-2778AD2B0FB0}" dt="2022-05-01T13:44:53.356" v="106"/>
        <pc:sldMkLst>
          <pc:docMk/>
          <pc:sldMk cId="466104696" sldId="283"/>
        </pc:sldMkLst>
        <pc:picChg chg="add mod">
          <ac:chgData name="Wendy Preston" userId="6479840c-308a-46b9-8873-b79bfcdc0351" providerId="ADAL" clId="{336D5EDE-9599-4E84-889F-2778AD2B0FB0}" dt="2022-05-01T13:44:53.356" v="106"/>
          <ac:picMkLst>
            <pc:docMk/>
            <pc:sldMk cId="466104696" sldId="283"/>
            <ac:picMk id="5" creationId="{B7A1B628-1462-64ED-F4BA-613095312E70}"/>
          </ac:picMkLst>
        </pc:picChg>
      </pc:sldChg>
      <pc:sldChg chg="modSp mod">
        <pc:chgData name="Wendy Preston" userId="6479840c-308a-46b9-8873-b79bfcdc0351" providerId="ADAL" clId="{336D5EDE-9599-4E84-889F-2778AD2B0FB0}" dt="2022-03-18T15:24:30.557" v="67" actId="20577"/>
        <pc:sldMkLst>
          <pc:docMk/>
          <pc:sldMk cId="2466324835" sldId="284"/>
        </pc:sldMkLst>
        <pc:spChg chg="mod">
          <ac:chgData name="Wendy Preston" userId="6479840c-308a-46b9-8873-b79bfcdc0351" providerId="ADAL" clId="{336D5EDE-9599-4E84-889F-2778AD2B0FB0}" dt="2022-03-18T15:24:30.557" v="67" actId="20577"/>
          <ac:spMkLst>
            <pc:docMk/>
            <pc:sldMk cId="2466324835" sldId="284"/>
            <ac:spMk id="2" creationId="{B24E631E-6409-47D5-8BDA-847C179EF03D}"/>
          </ac:spMkLst>
        </pc:spChg>
      </pc:sldChg>
      <pc:sldChg chg="addSp modSp new mod">
        <pc:chgData name="Wendy Preston" userId="6479840c-308a-46b9-8873-b79bfcdc0351" providerId="ADAL" clId="{336D5EDE-9599-4E84-889F-2778AD2B0FB0}" dt="2022-03-18T15:25:17.149" v="105" actId="20577"/>
        <pc:sldMkLst>
          <pc:docMk/>
          <pc:sldMk cId="2863012494" sldId="3397"/>
        </pc:sldMkLst>
        <pc:spChg chg="add mod">
          <ac:chgData name="Wendy Preston" userId="6479840c-308a-46b9-8873-b79bfcdc0351" providerId="ADAL" clId="{336D5EDE-9599-4E84-889F-2778AD2B0FB0}" dt="2022-03-18T15:25:17.149" v="105" actId="20577"/>
          <ac:spMkLst>
            <pc:docMk/>
            <pc:sldMk cId="2863012494" sldId="3397"/>
            <ac:spMk id="3" creationId="{0DB42B21-D4A7-4996-9BB3-825581377689}"/>
          </ac:spMkLst>
        </pc:spChg>
        <pc:spChg chg="add mod">
          <ac:chgData name="Wendy Preston" userId="6479840c-308a-46b9-8873-b79bfcdc0351" providerId="ADAL" clId="{336D5EDE-9599-4E84-889F-2778AD2B0FB0}" dt="2022-03-18T15:22:28.974" v="28" actId="14100"/>
          <ac:spMkLst>
            <pc:docMk/>
            <pc:sldMk cId="2863012494" sldId="3397"/>
            <ac:spMk id="7" creationId="{11DBA16C-6644-47D7-A5D8-820C3ADC23A2}"/>
          </ac:spMkLst>
        </pc:spChg>
        <pc:spChg chg="add mod">
          <ac:chgData name="Wendy Preston" userId="6479840c-308a-46b9-8873-b79bfcdc0351" providerId="ADAL" clId="{336D5EDE-9599-4E84-889F-2778AD2B0FB0}" dt="2022-03-18T15:24:56.633" v="95" actId="20577"/>
          <ac:spMkLst>
            <pc:docMk/>
            <pc:sldMk cId="2863012494" sldId="3397"/>
            <ac:spMk id="9" creationId="{AF898C3E-72C6-45B5-9C05-16C3200E51A3}"/>
          </ac:spMkLst>
        </pc:spChg>
        <pc:picChg chg="add mod">
          <ac:chgData name="Wendy Preston" userId="6479840c-308a-46b9-8873-b79bfcdc0351" providerId="ADAL" clId="{336D5EDE-9599-4E84-889F-2778AD2B0FB0}" dt="2022-03-18T15:21:52.824" v="24" actId="1076"/>
          <ac:picMkLst>
            <pc:docMk/>
            <pc:sldMk cId="2863012494" sldId="3397"/>
            <ac:picMk id="5" creationId="{0D5BCAA9-4B64-4EDF-B0F5-A838DBF8E1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F4D7-6CC8-4692-9D4B-9AC2050C87F5}" type="datetimeFigureOut">
              <a:rPr lang="en-GB" smtClean="0"/>
              <a:t>11/07/2022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6D769-399A-4DE8-B6E4-C90052101BE0}" type="slidenum">
              <a:rPr lang="en-GB" smtClean="0"/>
              <a:t>‹#›</a:t>
            </a:fld>
            <a:endParaRPr lang="en-GB"/>
          </a:p>
        </p:txBody>
      </p:sp>
    </p:spTree>
    <p:extLst>
      <p:ext uri="{BB962C8B-B14F-4D97-AF65-F5344CB8AC3E}">
        <p14:creationId xmlns:p14="http://schemas.microsoft.com/office/powerpoint/2010/main" val="16087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GB" dirty="0"/>
              <a:t>Last Shift survey report - In March 2022, we invited nursing and midwifery staff from across the UK to tell us about their experiences of the last time they were at work. The survey provides valuable insight into the realities of staffing levels across the UK, and the impact on our members and the people they are caring for. </a:t>
            </a:r>
            <a:endParaRPr lang="en-US" dirty="0"/>
          </a:p>
          <a:p>
            <a:pPr marL="285750" indent="-285750">
              <a:buFont typeface="Arial,Sans-Serif"/>
              <a:buChar char="•"/>
            </a:pPr>
            <a:r>
              <a:rPr lang="en-GB" dirty="0"/>
              <a:t>The questions address a number of issues, including adherence to the RCN Nursing Workforce Standards, planned and actual staffing levels and how these staffing levels affected patient care and the wellbeing of nursing staff.</a:t>
            </a:r>
            <a:endParaRPr lang="en-US" dirty="0">
              <a:cs typeface="Calibri"/>
            </a:endParaRPr>
          </a:p>
          <a:p>
            <a:pPr marL="285750" indent="-285750">
              <a:buFont typeface="Arial,Sans-Serif"/>
              <a:buChar char="•"/>
            </a:pPr>
            <a:r>
              <a:rPr lang="en-GB" dirty="0"/>
              <a:t>TOP LEFT image - 83% of shifts lacked enough nursing staff to meet patient need, up from 73% in 2020. </a:t>
            </a:r>
          </a:p>
          <a:p>
            <a:pPr marL="285750" indent="-285750">
              <a:buFont typeface="Arial,Sans-Serif"/>
              <a:buChar char="•"/>
            </a:pPr>
            <a:r>
              <a:rPr lang="en-GB" dirty="0">
                <a:cs typeface="Calibri"/>
              </a:rPr>
              <a:t>TOP RIGHT image - </a:t>
            </a:r>
            <a:r>
              <a:rPr lang="en-GB" dirty="0"/>
              <a:t>Unreasonable pressures -nursing staff forced to leave patient care undone and this situation is worsening. NB Jane Ball's work</a:t>
            </a:r>
            <a:endParaRPr lang="en-GB" dirty="0">
              <a:cs typeface="Calibri" panose="020F0502020204030204"/>
            </a:endParaRPr>
          </a:p>
          <a:p>
            <a:pPr marL="285750" indent="-285750">
              <a:buFont typeface="Arial,Sans-Serif"/>
              <a:buChar char="•"/>
            </a:pPr>
            <a:r>
              <a:rPr lang="en-GB" dirty="0">
                <a:cs typeface="Calibri" panose="020F0502020204030204"/>
              </a:rPr>
              <a:t>BOTTOM LEFT: </a:t>
            </a:r>
            <a:r>
              <a:rPr lang="en-GB" dirty="0"/>
              <a:t>62% of 2022 respondents said patient care was compromised on their last shift – an increase from 2020, and 2017</a:t>
            </a:r>
            <a:r>
              <a:rPr lang="en-GB" b="1" dirty="0"/>
              <a:t> </a:t>
            </a:r>
            <a:endParaRPr lang="en-GB" b="1" dirty="0">
              <a:cs typeface="Calibri"/>
            </a:endParaRPr>
          </a:p>
          <a:p>
            <a:pPr marL="285750" indent="-285750">
              <a:buFont typeface="Arial,Sans-Serif"/>
              <a:buChar char="•"/>
            </a:pPr>
            <a:r>
              <a:rPr lang="en-GB" dirty="0">
                <a:cs typeface="Calibri" panose="020F0502020204030204"/>
              </a:rPr>
              <a:t>BOTTOM RIGHT: Members said almost 70% of shifts lack the right skill mix needed to deliver safe and effective patient care (ref Standards 7, 10)</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A024E-0579-4CB5-9D5A-B46D76015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62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DoN</a:t>
            </a:r>
            <a:r>
              <a:rPr lang="en-GB" dirty="0"/>
              <a:t>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A024E-0579-4CB5-9D5A-B46D76015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80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33B1-DFB9-42CB-ABF9-5E66C0A6D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6B72A7-33C6-48D7-94E3-1D6CE75B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DE4266-476D-40C8-9F2E-37A1011AD327}"/>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5" name="Footer Placeholder 4">
            <a:extLst>
              <a:ext uri="{FF2B5EF4-FFF2-40B4-BE49-F238E27FC236}">
                <a16:creationId xmlns:a16="http://schemas.microsoft.com/office/drawing/2014/main" id="{FC6109C9-A708-46FC-A5C1-2D209BC5A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33F8C-B661-425A-8129-3A873E05C813}"/>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313471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FCD8-5437-424B-92FB-57A88DD459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6492E9-5DBC-402B-9BB5-F7F154CEBE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AACE72-1B73-4F2F-A6CA-4ED1CB225D59}"/>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5" name="Footer Placeholder 4">
            <a:extLst>
              <a:ext uri="{FF2B5EF4-FFF2-40B4-BE49-F238E27FC236}">
                <a16:creationId xmlns:a16="http://schemas.microsoft.com/office/drawing/2014/main" id="{7BF0277B-AC33-431F-8E40-79DA22C61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73771-2B81-4933-BB1A-0BC15CC27C43}"/>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168981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9B8D0-9A56-4CFF-A786-21111AE516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A29AD1-187B-419E-8FBE-5FE8BBBCD1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246DB-BB29-467B-A44A-F479C71966EC}"/>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5" name="Footer Placeholder 4">
            <a:extLst>
              <a:ext uri="{FF2B5EF4-FFF2-40B4-BE49-F238E27FC236}">
                <a16:creationId xmlns:a16="http://schemas.microsoft.com/office/drawing/2014/main" id="{FD3BAE0E-B2B1-483E-8F1F-B944DD445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0727E-A950-4EA9-959F-D387FF23194C}"/>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974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409733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only page">
    <p:bg>
      <p:bgPr>
        <a:solidFill>
          <a:srgbClr val="004288"/>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sp>
        <p:nvSpPr>
          <p:cNvPr id="5" name="Rectangle 4"/>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3434567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21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60A6-8B93-40C8-95F0-F8849A85C6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962B9C-ED56-4EDB-B0BD-FA43E3EAA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DF7678-B31E-4362-A22F-93DD68D598AD}"/>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5" name="Footer Placeholder 4">
            <a:extLst>
              <a:ext uri="{FF2B5EF4-FFF2-40B4-BE49-F238E27FC236}">
                <a16:creationId xmlns:a16="http://schemas.microsoft.com/office/drawing/2014/main" id="{4638D5A5-7CB4-468B-BB8B-7D4CE2E81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3C036F-D6ED-448E-87CC-3593BE23B91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90780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7824-E45A-4E73-AB61-86401B33A1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BC6EF9-460E-4B62-9595-3CA8D931AC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31D76F-5ECB-4992-80F9-46FB6CEFE94B}"/>
              </a:ext>
            </a:extLst>
          </p:cNvPr>
          <p:cNvSpPr>
            <a:spLocks noGrp="1"/>
          </p:cNvSpPr>
          <p:nvPr>
            <p:ph type="dt" sz="half" idx="10"/>
          </p:nvPr>
        </p:nvSpPr>
        <p:spPr/>
        <p:txBody>
          <a:bodyPr/>
          <a:lstStyle/>
          <a:p>
            <a:fld id="{78C94063-DF36-4330-A365-08DA1FA5B7D6}" type="datetimeFigureOut">
              <a:rPr lang="en-US" smtClean="0"/>
              <a:t>7/11/2022</a:t>
            </a:fld>
            <a:endParaRPr lang="en-US" dirty="0"/>
          </a:p>
        </p:txBody>
      </p:sp>
      <p:sp>
        <p:nvSpPr>
          <p:cNvPr id="5" name="Footer Placeholder 4">
            <a:extLst>
              <a:ext uri="{FF2B5EF4-FFF2-40B4-BE49-F238E27FC236}">
                <a16:creationId xmlns:a16="http://schemas.microsoft.com/office/drawing/2014/main" id="{9F9ABBF9-5289-4AA8-B633-98015DE55E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895A7E-7951-4A2A-91B5-09E66EBE862C}"/>
              </a:ext>
            </a:extLst>
          </p:cNvPr>
          <p:cNvSpPr>
            <a:spLocks noGrp="1"/>
          </p:cNvSpPr>
          <p:nvPr>
            <p:ph type="sldNum" sz="quarter" idx="12"/>
          </p:nvPr>
        </p:nvSpPr>
        <p:spPr/>
        <p:txBody>
          <a:bodyPr/>
          <a:lstStyle/>
          <a:p>
            <a:fld id="{4FAB73BC-B049-4115-A692-8D63A059BFB8}" type="slidenum">
              <a:rPr lang="en-US" smtClean="0"/>
              <a:t>‹#›</a:t>
            </a:fld>
            <a:endParaRPr lang="en-US" dirty="0"/>
          </a:p>
        </p:txBody>
      </p:sp>
      <p:grpSp>
        <p:nvGrpSpPr>
          <p:cNvPr id="7" name="Group 6">
            <a:extLst>
              <a:ext uri="{FF2B5EF4-FFF2-40B4-BE49-F238E27FC236}">
                <a16:creationId xmlns:a16="http://schemas.microsoft.com/office/drawing/2014/main" id="{A2E0AB9F-B4DE-423B-BDE3-EFA5CE3E051C}"/>
              </a:ext>
            </a:extLst>
          </p:cNvPr>
          <p:cNvGrpSpPr/>
          <p:nvPr userDrawn="1"/>
        </p:nvGrpSpPr>
        <p:grpSpPr>
          <a:xfrm>
            <a:off x="10820401" y="0"/>
            <a:ext cx="1371599" cy="6858000"/>
            <a:chOff x="10820401" y="0"/>
            <a:chExt cx="1371599" cy="6858000"/>
          </a:xfrm>
        </p:grpSpPr>
        <p:sp>
          <p:nvSpPr>
            <p:cNvPr id="8" name="Rectangle 7">
              <a:extLst>
                <a:ext uri="{FF2B5EF4-FFF2-40B4-BE49-F238E27FC236}">
                  <a16:creationId xmlns:a16="http://schemas.microsoft.com/office/drawing/2014/main" id="{52B8CEBD-C4B5-41DA-8206-406BA0618354}"/>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3845314-1F51-4664-B48E-B14723C833FB}"/>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61DCF2A-59F5-4EE1-93FF-06306F091C89}"/>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95713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9CA8-4DFD-4318-8977-440E07C89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1312FA-E19C-4E97-83CB-D027516A5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B2E74-BAB6-45E6-BEAE-00D9B8D83287}"/>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5" name="Footer Placeholder 4">
            <a:extLst>
              <a:ext uri="{FF2B5EF4-FFF2-40B4-BE49-F238E27FC236}">
                <a16:creationId xmlns:a16="http://schemas.microsoft.com/office/drawing/2014/main" id="{AF3A855F-899B-428C-9435-04C0D8BC0C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309083-4D8C-4151-A4E7-5E210D6B71E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729737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8669-DB4C-448D-AE1E-C096279175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B3B06-CB8E-437C-B4DB-2AD52DFD1A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96FE1-B521-4EB9-B0D5-0C423E0F0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EB0C23-1951-4CCD-A795-B1052BC9C1E2}"/>
              </a:ext>
            </a:extLst>
          </p:cNvPr>
          <p:cNvSpPr>
            <a:spLocks noGrp="1"/>
          </p:cNvSpPr>
          <p:nvPr>
            <p:ph type="dt" sz="half" idx="10"/>
          </p:nvPr>
        </p:nvSpPr>
        <p:spPr/>
        <p:txBody>
          <a:bodyPr/>
          <a:lstStyle/>
          <a:p>
            <a:fld id="{DFCFA4AC-08CC-42CE-BD01-C191750A04EC}" type="datetimeFigureOut">
              <a:rPr lang="en-US" smtClean="0"/>
              <a:pPr/>
              <a:t>7/11/2022</a:t>
            </a:fld>
            <a:endParaRPr lang="en-US" dirty="0"/>
          </a:p>
        </p:txBody>
      </p:sp>
      <p:sp>
        <p:nvSpPr>
          <p:cNvPr id="6" name="Footer Placeholder 5">
            <a:extLst>
              <a:ext uri="{FF2B5EF4-FFF2-40B4-BE49-F238E27FC236}">
                <a16:creationId xmlns:a16="http://schemas.microsoft.com/office/drawing/2014/main" id="{375ECDA4-7980-4432-B907-7A8FEA3110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441C27-44DC-4F44-B41C-8CB11F7794D9}"/>
              </a:ext>
            </a:extLst>
          </p:cNvPr>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8" name="Group 7">
            <a:extLst>
              <a:ext uri="{FF2B5EF4-FFF2-40B4-BE49-F238E27FC236}">
                <a16:creationId xmlns:a16="http://schemas.microsoft.com/office/drawing/2014/main" id="{CF61826A-4C24-4C44-8C05-0E701376399F}"/>
              </a:ext>
            </a:extLst>
          </p:cNvPr>
          <p:cNvGrpSpPr/>
          <p:nvPr userDrawn="1"/>
        </p:nvGrpSpPr>
        <p:grpSpPr>
          <a:xfrm>
            <a:off x="10820401" y="0"/>
            <a:ext cx="1371599" cy="6858000"/>
            <a:chOff x="10820401" y="0"/>
            <a:chExt cx="1371599" cy="6858000"/>
          </a:xfrm>
        </p:grpSpPr>
        <p:sp>
          <p:nvSpPr>
            <p:cNvPr id="9" name="Rectangle 8">
              <a:extLst>
                <a:ext uri="{FF2B5EF4-FFF2-40B4-BE49-F238E27FC236}">
                  <a16:creationId xmlns:a16="http://schemas.microsoft.com/office/drawing/2014/main" id="{77C82A5E-D8B8-47BC-9496-3CCCEF8E9B86}"/>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C2AECC3-F385-4CED-B3C8-8875B5006BC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5A92FB1-9CDD-415E-8635-BB7945A0E04A}"/>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5620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9AE0-51FD-42FD-9ACD-BA819C5A6E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C83FEB-794B-43E0-B442-8DFDE12D9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D3F15-677C-4DDE-BA4C-11B23F07C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0170ED-CB13-46D5-8E0B-69112A238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8713D-849F-42B4-A027-ACEE05B8B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676AE2-AB56-470D-94CA-538B44B2981F}"/>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8" name="Footer Placeholder 7">
            <a:extLst>
              <a:ext uri="{FF2B5EF4-FFF2-40B4-BE49-F238E27FC236}">
                <a16:creationId xmlns:a16="http://schemas.microsoft.com/office/drawing/2014/main" id="{3DC79D9B-4FEA-4513-A75C-09684E9011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A82E46-E422-4232-8C52-9E7F061CD75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223373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5087-D80A-4B38-96BB-03DA199B7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6C5425-BF55-4FEE-8396-511922C1DA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944C5-C870-4074-ABE8-9D9CE97978D0}"/>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5" name="Footer Placeholder 4">
            <a:extLst>
              <a:ext uri="{FF2B5EF4-FFF2-40B4-BE49-F238E27FC236}">
                <a16:creationId xmlns:a16="http://schemas.microsoft.com/office/drawing/2014/main" id="{D5EF9501-37F0-4C42-8BE6-1A15A9A382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A6C9A-504C-450B-8D55-1D01CCDFF937}"/>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3993528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1432-16FA-4839-96FF-A799EC2428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588597-8A5C-4CF6-ABD5-519B15AE2028}"/>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4" name="Footer Placeholder 3">
            <a:extLst>
              <a:ext uri="{FF2B5EF4-FFF2-40B4-BE49-F238E27FC236}">
                <a16:creationId xmlns:a16="http://schemas.microsoft.com/office/drawing/2014/main" id="{25891D65-24E8-410D-9761-6C7FA38332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BCEB9AF-CC85-44A7-977B-E29BA132A2B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751152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BD9AA-E873-476B-8116-0E13BF4F3E8E}"/>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3" name="Footer Placeholder 2">
            <a:extLst>
              <a:ext uri="{FF2B5EF4-FFF2-40B4-BE49-F238E27FC236}">
                <a16:creationId xmlns:a16="http://schemas.microsoft.com/office/drawing/2014/main" id="{5071C485-B970-4533-A47C-92E2413FEA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6804B4-4794-46F7-B01B-F263236995A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956585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4499-2C97-4DB3-94DD-528DE3423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26CB6E-D53A-48EC-9DEE-58195916E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95678E-F128-4597-B0F6-8C3ED3B90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64D77-F2CA-40B9-B847-8A1A2DAEADD1}"/>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6" name="Footer Placeholder 5">
            <a:extLst>
              <a:ext uri="{FF2B5EF4-FFF2-40B4-BE49-F238E27FC236}">
                <a16:creationId xmlns:a16="http://schemas.microsoft.com/office/drawing/2014/main" id="{34544CF9-C49B-4073-BA54-31A8EBC872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75ADBF-7FD9-4F8D-8959-DF1013B1A65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469634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D86F-AC22-4609-BB32-A2C248E6F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C19A29-166D-4358-9061-74B6FD409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41A56B-394E-4DD7-90DA-B304AE855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F7BC74-4049-463E-9297-0F90149F320F}"/>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6" name="Footer Placeholder 5">
            <a:extLst>
              <a:ext uri="{FF2B5EF4-FFF2-40B4-BE49-F238E27FC236}">
                <a16:creationId xmlns:a16="http://schemas.microsoft.com/office/drawing/2014/main" id="{FFDC79BF-0F2C-4078-B42D-9722B7B40A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5D5783-8AF1-44C5-8043-ED77A21B88F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378189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2D03-8CE4-4B53-836F-9DD3DE2D76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C82AE3-F7B9-4A41-B29F-D5DF5D918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602B0-877B-4C04-A585-6CCF37142147}"/>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5" name="Footer Placeholder 4">
            <a:extLst>
              <a:ext uri="{FF2B5EF4-FFF2-40B4-BE49-F238E27FC236}">
                <a16:creationId xmlns:a16="http://schemas.microsoft.com/office/drawing/2014/main" id="{46F8308B-44E8-48B8-9B35-521F9DB33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867176-AAF9-44FD-AD14-F28639DF5B1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101260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D0523-6422-450B-9376-5AF8CB7B06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47A-B7F1-4F36-970F-F6DB02B8E0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0A438-29DA-4957-9228-A91CB9BDE4B0}"/>
              </a:ext>
            </a:extLst>
          </p:cNvPr>
          <p:cNvSpPr>
            <a:spLocks noGrp="1"/>
          </p:cNvSpPr>
          <p:nvPr>
            <p:ph type="dt" sz="half" idx="10"/>
          </p:nvPr>
        </p:nvSpPr>
        <p:spPr/>
        <p:txBody>
          <a:bodyPr/>
          <a:lstStyle/>
          <a:p>
            <a:fld id="{0E59FD0C-5451-4CA0-86AF-E70AE3279989}" type="datetimeFigureOut">
              <a:rPr lang="en-US" smtClean="0"/>
              <a:pPr/>
              <a:t>7/11/2022</a:t>
            </a:fld>
            <a:endParaRPr lang="en-US" dirty="0"/>
          </a:p>
        </p:txBody>
      </p:sp>
      <p:sp>
        <p:nvSpPr>
          <p:cNvPr id="5" name="Footer Placeholder 4">
            <a:extLst>
              <a:ext uri="{FF2B5EF4-FFF2-40B4-BE49-F238E27FC236}">
                <a16:creationId xmlns:a16="http://schemas.microsoft.com/office/drawing/2014/main" id="{A84E33E0-3F3A-492C-8D20-5B1B0D5FD6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A6494-4925-48E9-97AA-25428E761C7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27461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123105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847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243E"/>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0A626A-B466-4520-AFC3-EDD7CF610343}"/>
              </a:ext>
            </a:extLst>
          </p:cNvPr>
          <p:cNvSpPr txBox="1">
            <a:spLocks/>
          </p:cNvSpPr>
          <p:nvPr userDrawn="1"/>
        </p:nvSpPr>
        <p:spPr>
          <a:xfrm>
            <a:off x="1261871" y="4933950"/>
            <a:ext cx="9418320" cy="844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Supporting a safe and effective </a:t>
            </a:r>
            <a:b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br>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 workforce</a:t>
            </a:r>
            <a:endParaRPr lang="en-GB"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FBCA903-8988-4B5D-81D8-8AC622129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2" name="Group 11">
            <a:extLst>
              <a:ext uri="{FF2B5EF4-FFF2-40B4-BE49-F238E27FC236}">
                <a16:creationId xmlns:a16="http://schemas.microsoft.com/office/drawing/2014/main" id="{FFB4EB73-1600-4029-A393-2E3157F0F65C}"/>
              </a:ext>
            </a:extLst>
          </p:cNvPr>
          <p:cNvGrpSpPr/>
          <p:nvPr userDrawn="1"/>
        </p:nvGrpSpPr>
        <p:grpSpPr>
          <a:xfrm>
            <a:off x="10820401" y="0"/>
            <a:ext cx="1371599" cy="6858000"/>
            <a:chOff x="10820401" y="0"/>
            <a:chExt cx="1371599" cy="6858000"/>
          </a:xfrm>
        </p:grpSpPr>
        <p:sp>
          <p:nvSpPr>
            <p:cNvPr id="13" name="Rectangle 12">
              <a:extLst>
                <a:ext uri="{FF2B5EF4-FFF2-40B4-BE49-F238E27FC236}">
                  <a16:creationId xmlns:a16="http://schemas.microsoft.com/office/drawing/2014/main" id="{08A96E1F-64C8-4547-8999-62F817F1CE8F}"/>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3457A1C-7B11-4A25-AE1C-18246D1115DF}"/>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7C44EC3-3FB7-4415-B164-FDB042B3B089}"/>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 name="Title 1">
            <a:extLst>
              <a:ext uri="{FF2B5EF4-FFF2-40B4-BE49-F238E27FC236}">
                <a16:creationId xmlns:a16="http://schemas.microsoft.com/office/drawing/2014/main" id="{2486C08D-D257-407B-A71D-623CACBD3DFF}"/>
              </a:ext>
            </a:extLst>
          </p:cNvPr>
          <p:cNvSpPr txBox="1">
            <a:spLocks/>
          </p:cNvSpPr>
          <p:nvPr userDrawn="1"/>
        </p:nvSpPr>
        <p:spPr>
          <a:xfrm>
            <a:off x="1261870" y="1565811"/>
            <a:ext cx="5596129" cy="33014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WORKFORCE</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STANDARDS</a:t>
            </a:r>
            <a:endParaRPr lang="en-GB"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054629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0820400" cy="6858000"/>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09568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F5F0-0D94-4B8E-9235-E264854BE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A43284-8B27-4281-AD35-E967BC1710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FE54B-30C4-4501-A850-1882D0FB6972}"/>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5" name="Footer Placeholder 4">
            <a:extLst>
              <a:ext uri="{FF2B5EF4-FFF2-40B4-BE49-F238E27FC236}">
                <a16:creationId xmlns:a16="http://schemas.microsoft.com/office/drawing/2014/main" id="{38323002-067F-4749-8368-DE54F6917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F25D64-3001-453C-882C-7268B0B9709C}"/>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1691214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rgbClr val="00243E"/>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198ED9-5153-4334-9D63-5887F8BC4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1" name="Group 10">
            <a:extLst>
              <a:ext uri="{FF2B5EF4-FFF2-40B4-BE49-F238E27FC236}">
                <a16:creationId xmlns:a16="http://schemas.microsoft.com/office/drawing/2014/main" id="{E250AAB2-0D02-46DD-8740-2A27013DCC9D}"/>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593139DA-F615-46EF-80D6-00042AB07AAC}"/>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FC4ED3-50D5-4892-91F1-C28D8E92D79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732B338-4266-46AE-A899-65A59167C71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extBox 14">
            <a:extLst>
              <a:ext uri="{FF2B5EF4-FFF2-40B4-BE49-F238E27FC236}">
                <a16:creationId xmlns:a16="http://schemas.microsoft.com/office/drawing/2014/main" id="{FDABED74-9186-41CC-BD75-ECF245268D9B}"/>
              </a:ext>
            </a:extLst>
          </p:cNvPr>
          <p:cNvSpPr txBox="1"/>
          <p:nvPr userDrawn="1"/>
        </p:nvSpPr>
        <p:spPr>
          <a:xfrm>
            <a:off x="1288026" y="3472180"/>
            <a:ext cx="7213834" cy="523220"/>
          </a:xfrm>
          <a:prstGeom prst="rect">
            <a:avLst/>
          </a:prstGeom>
          <a:noFill/>
        </p:spPr>
        <p:txBody>
          <a:bodyPr wrap="none" rtlCol="0">
            <a:spAutoFit/>
          </a:bodyPr>
          <a:lstStyle/>
          <a:p>
            <a:r>
              <a:rPr lang="en-GB" sz="2800" dirty="0">
                <a:solidFill>
                  <a:schemeClr val="bg2"/>
                </a:solidFill>
                <a:latin typeface="Verdana" panose="020B0604030504040204" pitchFamily="34" charset="0"/>
                <a:ea typeface="Verdana" panose="020B0604030504040204" pitchFamily="34" charset="0"/>
              </a:rPr>
              <a:t>rcn.org.uk/</a:t>
            </a:r>
            <a:r>
              <a:rPr lang="en-GB" sz="2800" dirty="0" err="1">
                <a:solidFill>
                  <a:schemeClr val="bg2"/>
                </a:solidFill>
                <a:latin typeface="Verdana" panose="020B0604030504040204" pitchFamily="34" charset="0"/>
                <a:ea typeface="Verdana" panose="020B0604030504040204" pitchFamily="34" charset="0"/>
              </a:rPr>
              <a:t>nursingworkforcestandards</a:t>
            </a:r>
            <a:endParaRPr lang="en-GB" sz="2800" dirty="0">
              <a:solidFill>
                <a:schemeClr val="bg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012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0CCF-F012-4A41-8C8E-49B03B8711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292D7D-FEB0-429F-B130-5FCF039A09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91475D-0224-4E15-8DBF-C6D0541F3E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38F9F5-8FA1-4C87-A74A-7ACA3707FEC9}"/>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6" name="Footer Placeholder 5">
            <a:extLst>
              <a:ext uri="{FF2B5EF4-FFF2-40B4-BE49-F238E27FC236}">
                <a16:creationId xmlns:a16="http://schemas.microsoft.com/office/drawing/2014/main" id="{FA007C3D-573C-4D96-9844-257583EEEF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FD2EC-4508-462D-A1DE-6971D69EF9DB}"/>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39056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A301-0E0F-45CD-A207-9744B11634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150DF-DA51-4A06-891F-BF7FB078E1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7E75F6-A9AA-4675-857A-A33E24DF82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AB6A5E-771C-4422-AF2C-704DC51CC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E9047-C586-43FE-B1B6-0AC68906EC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3496B-3AFA-4998-BBA9-E08656CC61B9}"/>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8" name="Footer Placeholder 7">
            <a:extLst>
              <a:ext uri="{FF2B5EF4-FFF2-40B4-BE49-F238E27FC236}">
                <a16:creationId xmlns:a16="http://schemas.microsoft.com/office/drawing/2014/main" id="{F8CFEA6A-327C-433E-85A7-7A051BE56A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652045-2BB8-41C7-AE21-C64C03243521}"/>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222761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EF5F-4684-4F14-AF6D-6A7C709921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902832-3724-41F8-99CA-E8CBDDD3C1E5}"/>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4" name="Footer Placeholder 3">
            <a:extLst>
              <a:ext uri="{FF2B5EF4-FFF2-40B4-BE49-F238E27FC236}">
                <a16:creationId xmlns:a16="http://schemas.microsoft.com/office/drawing/2014/main" id="{D5BD3651-FE84-4EE4-9458-48C341BBD0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BEB7CC-1F37-4F2D-A974-28DC2312D54A}"/>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62531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6269A-F0FC-4409-BD76-8D61BF726265}"/>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3" name="Footer Placeholder 2">
            <a:extLst>
              <a:ext uri="{FF2B5EF4-FFF2-40B4-BE49-F238E27FC236}">
                <a16:creationId xmlns:a16="http://schemas.microsoft.com/office/drawing/2014/main" id="{78AF38E5-25DF-4220-9755-AA8D678D0E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FD3632-864B-400A-8875-FD7E93B6FABA}"/>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49484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0F35-A6BE-4A15-AD92-DAAC3B987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7A5F77-20EC-4688-ADB9-B0DF25E11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5D4D44-6C01-41C1-A896-2A7392FEE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101016-3558-499D-8EE3-81F27A3188DF}"/>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6" name="Footer Placeholder 5">
            <a:extLst>
              <a:ext uri="{FF2B5EF4-FFF2-40B4-BE49-F238E27FC236}">
                <a16:creationId xmlns:a16="http://schemas.microsoft.com/office/drawing/2014/main" id="{F6FE99B0-8922-4407-A47A-DC3A577F07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AF31C5-555D-401C-BB78-F800DA30F896}"/>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238924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5083-2BEB-4163-BCD9-06C4D3598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5C7D90-0D25-4584-ADB7-9A0E105018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7E7992-BF4C-4ED8-9938-1F53A8483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613BC-722B-483D-8000-1DA1CC2C6B2F}"/>
              </a:ext>
            </a:extLst>
          </p:cNvPr>
          <p:cNvSpPr>
            <a:spLocks noGrp="1"/>
          </p:cNvSpPr>
          <p:nvPr>
            <p:ph type="dt" sz="half" idx="10"/>
          </p:nvPr>
        </p:nvSpPr>
        <p:spPr/>
        <p:txBody>
          <a:bodyPr/>
          <a:lstStyle/>
          <a:p>
            <a:fld id="{14B829DD-985B-4055-A76E-234A7A9B440A}" type="datetimeFigureOut">
              <a:rPr lang="en-GB" smtClean="0"/>
              <a:t>11/07/2022</a:t>
            </a:fld>
            <a:endParaRPr lang="en-GB"/>
          </a:p>
        </p:txBody>
      </p:sp>
      <p:sp>
        <p:nvSpPr>
          <p:cNvPr id="6" name="Footer Placeholder 5">
            <a:extLst>
              <a:ext uri="{FF2B5EF4-FFF2-40B4-BE49-F238E27FC236}">
                <a16:creationId xmlns:a16="http://schemas.microsoft.com/office/drawing/2014/main" id="{4596596F-6BE5-45AE-BBF5-D0DB6E9E1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9427F7-41F3-471E-B253-B93913483F6C}"/>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12698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69C69-79FC-4213-927E-B5E77C400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A371A0-FAB8-4E66-A04B-8994DAFD6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611422-645F-43E0-91EB-FD3C393D9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829DD-985B-4055-A76E-234A7A9B440A}" type="datetimeFigureOut">
              <a:rPr lang="en-GB" smtClean="0"/>
              <a:t>11/07/2022</a:t>
            </a:fld>
            <a:endParaRPr lang="en-GB"/>
          </a:p>
        </p:txBody>
      </p:sp>
      <p:sp>
        <p:nvSpPr>
          <p:cNvPr id="5" name="Footer Placeholder 4">
            <a:extLst>
              <a:ext uri="{FF2B5EF4-FFF2-40B4-BE49-F238E27FC236}">
                <a16:creationId xmlns:a16="http://schemas.microsoft.com/office/drawing/2014/main" id="{4496126B-FF4D-4B8E-B8D4-A8C3F44CA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A2BB83-736A-4E87-9F6B-8BFAE2EB3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00BD7-280B-4AF8-AC87-8443B6D37B53}" type="slidenum">
              <a:rPr lang="en-GB" smtClean="0"/>
              <a:t>‹#›</a:t>
            </a:fld>
            <a:endParaRPr lang="en-GB"/>
          </a:p>
        </p:txBody>
      </p:sp>
    </p:spTree>
    <p:extLst>
      <p:ext uri="{BB962C8B-B14F-4D97-AF65-F5344CB8AC3E}">
        <p14:creationId xmlns:p14="http://schemas.microsoft.com/office/powerpoint/2010/main" val="3885035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FEF788-007F-44FD-9B5B-B57E60A6D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06666E-99F2-4FCB-86FB-CD585529A4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DE615C-D3E1-40A2-B984-86C1FD0FCF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9FD0C-5451-4CA0-86AF-E70AE3279989}" type="datetimeFigureOut">
              <a:rPr lang="en-US" smtClean="0"/>
              <a:pPr/>
              <a:t>7/11/2022</a:t>
            </a:fld>
            <a:endParaRPr lang="en-US" dirty="0"/>
          </a:p>
        </p:txBody>
      </p:sp>
      <p:sp>
        <p:nvSpPr>
          <p:cNvPr id="5" name="Footer Placeholder 4">
            <a:extLst>
              <a:ext uri="{FF2B5EF4-FFF2-40B4-BE49-F238E27FC236}">
                <a16:creationId xmlns:a16="http://schemas.microsoft.com/office/drawing/2014/main" id="{4A596B5F-76C1-42F5-A657-3B04A13F8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6A0D46-7E8D-4F0A-A111-9E46D06E2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grpSp>
        <p:nvGrpSpPr>
          <p:cNvPr id="7" name="Group 6">
            <a:extLst>
              <a:ext uri="{FF2B5EF4-FFF2-40B4-BE49-F238E27FC236}">
                <a16:creationId xmlns:a16="http://schemas.microsoft.com/office/drawing/2014/main" id="{3F6A83F4-D172-4018-9973-71464E546EF1}"/>
              </a:ext>
            </a:extLst>
          </p:cNvPr>
          <p:cNvGrpSpPr/>
          <p:nvPr userDrawn="1"/>
        </p:nvGrpSpPr>
        <p:grpSpPr>
          <a:xfrm>
            <a:off x="10820401" y="0"/>
            <a:ext cx="1371599" cy="6858000"/>
            <a:chOff x="10820401" y="0"/>
            <a:chExt cx="1371599" cy="6858000"/>
          </a:xfrm>
        </p:grpSpPr>
        <p:sp>
          <p:nvSpPr>
            <p:cNvPr id="8" name="Rectangle 7">
              <a:extLst>
                <a:ext uri="{FF2B5EF4-FFF2-40B4-BE49-F238E27FC236}">
                  <a16:creationId xmlns:a16="http://schemas.microsoft.com/office/drawing/2014/main" id="{AD876DCD-4169-40B4-B19E-7DA80E0A429F}"/>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557D10B-53C9-439E-A3FC-A53548FBF1E6}"/>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23012DB-BF6F-4C05-B609-515619B90AD3}"/>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8799255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cn.org.uk/professional-development/publications/rcn-raising-and-escalating-concerns-uk-pub-009425" TargetMode="External"/><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6.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3205" y="3809928"/>
            <a:ext cx="14803430" cy="2101850"/>
          </a:xfrm>
        </p:spPr>
        <p:txBody>
          <a:bodyPr>
            <a:normAutofit fontScale="25000" lnSpcReduction="20000"/>
          </a:bodyPr>
          <a:lstStyle/>
          <a:p>
            <a:r>
              <a:rPr lang="en-GB" sz="11100" dirty="0"/>
              <a:t>Ward Manager Conference</a:t>
            </a:r>
          </a:p>
          <a:p>
            <a:endParaRPr lang="en-GB" dirty="0"/>
          </a:p>
          <a:p>
            <a:r>
              <a:rPr lang="en-GB" sz="9600" dirty="0"/>
              <a:t>Wendy Preston RN MSc </a:t>
            </a:r>
          </a:p>
          <a:p>
            <a:r>
              <a:rPr lang="en-GB" dirty="0"/>
              <a:t>RCN Head of Nursing Practice </a:t>
            </a:r>
          </a:p>
          <a:p>
            <a:r>
              <a:rPr lang="en-GB" dirty="0"/>
              <a:t>Honorary Respiratory Consultant Nurse</a:t>
            </a:r>
          </a:p>
          <a:p>
            <a:r>
              <a:rPr lang="en-GB" dirty="0"/>
              <a:t>Advanced Nurse Practitioner - OOH </a:t>
            </a:r>
          </a:p>
          <a:p>
            <a:endParaRPr lang="en-GB" dirty="0"/>
          </a:p>
        </p:txBody>
      </p:sp>
      <p:sp>
        <p:nvSpPr>
          <p:cNvPr id="5" name="TextBox 4"/>
          <p:cNvSpPr txBox="1"/>
          <p:nvPr/>
        </p:nvSpPr>
        <p:spPr>
          <a:xfrm>
            <a:off x="10089657" y="1006042"/>
            <a:ext cx="2320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400" b="0" i="0" u="none" strike="noStrike" kern="1200" cap="none" spc="0" normalizeH="0" baseline="0" noProof="0" dirty="0" err="1">
                <a:ln>
                  <a:noFill/>
                </a:ln>
                <a:solidFill>
                  <a:prstClr val="white"/>
                </a:solidFill>
                <a:effectLst/>
                <a:uLnTx/>
                <a:uFillTx/>
                <a:latin typeface="Calibri" panose="020F0502020204030204"/>
                <a:ea typeface="+mn-ea"/>
                <a:cs typeface="+mn-cs"/>
              </a:rPr>
              <a:t>wendypresto</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0174" y="189726"/>
            <a:ext cx="845127" cy="816316"/>
          </a:xfrm>
          <a:prstGeom prst="rect">
            <a:avLst/>
          </a:prstGeom>
        </p:spPr>
      </p:pic>
      <p:sp>
        <p:nvSpPr>
          <p:cNvPr id="10" name="TextBox 9">
            <a:extLst>
              <a:ext uri="{FF2B5EF4-FFF2-40B4-BE49-F238E27FC236}">
                <a16:creationId xmlns:a16="http://schemas.microsoft.com/office/drawing/2014/main" id="{339A387C-6CBB-4969-B118-0E465B61FA62}"/>
              </a:ext>
            </a:extLst>
          </p:cNvPr>
          <p:cNvSpPr txBox="1"/>
          <p:nvPr/>
        </p:nvSpPr>
        <p:spPr>
          <a:xfrm rot="10800000" flipV="1">
            <a:off x="134322" y="49872"/>
            <a:ext cx="4819523" cy="646331"/>
          </a:xfrm>
          <a:prstGeom prst="rect">
            <a:avLst/>
          </a:prstGeom>
          <a:noFill/>
        </p:spPr>
        <p:txBody>
          <a:bodyPr wrap="square">
            <a:spAutoFit/>
          </a:bodyPr>
          <a:lstStyle/>
          <a:p>
            <a:r>
              <a:rPr lang="en-GB" dirty="0">
                <a:solidFill>
                  <a:schemeClr val="bg1"/>
                </a:solidFill>
              </a:rPr>
              <a:t>https://www.rcn.org.uk/professional-development/professional-services</a:t>
            </a:r>
          </a:p>
        </p:txBody>
      </p:sp>
      <p:pic>
        <p:nvPicPr>
          <p:cNvPr id="9" name="Picture 8">
            <a:extLst>
              <a:ext uri="{FF2B5EF4-FFF2-40B4-BE49-F238E27FC236}">
                <a16:creationId xmlns:a16="http://schemas.microsoft.com/office/drawing/2014/main" id="{91210C9F-8CD6-4BEA-AA9A-AB74A987D27E}"/>
              </a:ext>
            </a:extLst>
          </p:cNvPr>
          <p:cNvPicPr>
            <a:picLocks noChangeAspect="1"/>
          </p:cNvPicPr>
          <p:nvPr/>
        </p:nvPicPr>
        <p:blipFill>
          <a:blip r:embed="rId3"/>
          <a:stretch>
            <a:fillRect/>
          </a:stretch>
        </p:blipFill>
        <p:spPr>
          <a:xfrm>
            <a:off x="186698" y="819924"/>
            <a:ext cx="3383815" cy="3949729"/>
          </a:xfrm>
          <a:prstGeom prst="rect">
            <a:avLst/>
          </a:prstGeom>
        </p:spPr>
      </p:pic>
    </p:spTree>
    <p:extLst>
      <p:ext uri="{BB962C8B-B14F-4D97-AF65-F5344CB8AC3E}">
        <p14:creationId xmlns:p14="http://schemas.microsoft.com/office/powerpoint/2010/main" val="549582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244" y="1908572"/>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906283"/>
            <a:ext cx="1263683" cy="1263683"/>
            <a:chOff x="6203917" y="6068451"/>
            <a:chExt cx="2527366" cy="2527366"/>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058" y="2290365"/>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5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5497" y="2290365"/>
            <a:ext cx="1189749"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6 </a:t>
            </a:r>
          </a:p>
        </p:txBody>
      </p:sp>
      <p:sp>
        <p:nvSpPr>
          <p:cNvPr id="13" name="Rectangle 12">
            <a:extLst>
              <a:ext uri="{FF2B5EF4-FFF2-40B4-BE49-F238E27FC236}">
                <a16:creationId xmlns:a16="http://schemas.microsoft.com/office/drawing/2014/main" id="{9C19C19D-7CFB-486A-9F11-C472D4174890}"/>
              </a:ext>
            </a:extLst>
          </p:cNvPr>
          <p:cNvSpPr/>
          <p:nvPr/>
        </p:nvSpPr>
        <p:spPr>
          <a:xfrm>
            <a:off x="6049372" y="3568167"/>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rPr>
              <a:t>Time &amp; Resources to Lead</a:t>
            </a:r>
          </a:p>
        </p:txBody>
      </p:sp>
      <p:sp>
        <p:nvSpPr>
          <p:cNvPr id="14" name="Rectangle 13">
            <a:extLst>
              <a:ext uri="{FF2B5EF4-FFF2-40B4-BE49-F238E27FC236}">
                <a16:creationId xmlns:a16="http://schemas.microsoft.com/office/drawing/2014/main" id="{AA217CC9-C205-4523-850D-B52AD3D8C221}"/>
              </a:ext>
            </a:extLst>
          </p:cNvPr>
          <p:cNvSpPr/>
          <p:nvPr/>
        </p:nvSpPr>
        <p:spPr>
          <a:xfrm>
            <a:off x="6049372" y="4456192"/>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 6a – Should be 100% supervisory (i.e. not planned to be in the numbers) – if not needs to be a documented exception and reported to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6b – list of what this resource and time is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6c – Role within leadership team needs to be included in job descriptions.   </a:t>
            </a:r>
          </a:p>
        </p:txBody>
      </p:sp>
      <p:sp>
        <p:nvSpPr>
          <p:cNvPr id="16" name="Rectangle 15">
            <a:extLst>
              <a:ext uri="{FF2B5EF4-FFF2-40B4-BE49-F238E27FC236}">
                <a16:creationId xmlns:a16="http://schemas.microsoft.com/office/drawing/2014/main" id="{120E8491-2602-495C-BEB1-370A12A0F910}"/>
              </a:ext>
            </a:extLst>
          </p:cNvPr>
          <p:cNvSpPr/>
          <p:nvPr/>
        </p:nvSpPr>
        <p:spPr>
          <a:xfrm>
            <a:off x="979707" y="6743183"/>
            <a:ext cx="3790122"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979707" y="3568167"/>
            <a:ext cx="3790122"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rPr>
              <a:t>Registered Nurse Lead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979707" y="4360550"/>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5a - Each team &amp; service (e.g. Ward/ Community team/ Nursing Home) should have a registered nurse lead.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10205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Registered Nurse Leadership</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65116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B42B21-D4A7-4996-9BB3-825581377689}"/>
              </a:ext>
            </a:extLst>
          </p:cNvPr>
          <p:cNvSpPr txBox="1"/>
          <p:nvPr/>
        </p:nvSpPr>
        <p:spPr>
          <a:xfrm>
            <a:off x="293915" y="5660962"/>
            <a:ext cx="6096000" cy="369332"/>
          </a:xfrm>
          <a:prstGeom prst="rect">
            <a:avLst/>
          </a:prstGeom>
          <a:noFill/>
        </p:spPr>
        <p:txBody>
          <a:bodyPr wrap="square">
            <a:spAutoFit/>
          </a:bodyPr>
          <a:lstStyle/>
          <a:p>
            <a:r>
              <a:rPr lang="en-GB" dirty="0">
                <a:solidFill>
                  <a:srgbClr val="7030A0"/>
                </a:solidFill>
              </a:rPr>
              <a:t>Video -  https://youtu.be/CA7I8NcGslM</a:t>
            </a:r>
          </a:p>
        </p:txBody>
      </p:sp>
      <p:pic>
        <p:nvPicPr>
          <p:cNvPr id="5" name="Picture 4">
            <a:extLst>
              <a:ext uri="{FF2B5EF4-FFF2-40B4-BE49-F238E27FC236}">
                <a16:creationId xmlns:a16="http://schemas.microsoft.com/office/drawing/2014/main" id="{0D5BCAA9-4B64-4EDF-B0F5-A838DBF8E1C6}"/>
              </a:ext>
            </a:extLst>
          </p:cNvPr>
          <p:cNvPicPr>
            <a:picLocks noChangeAspect="1"/>
          </p:cNvPicPr>
          <p:nvPr/>
        </p:nvPicPr>
        <p:blipFill>
          <a:blip r:embed="rId2"/>
          <a:stretch>
            <a:fillRect/>
          </a:stretch>
        </p:blipFill>
        <p:spPr>
          <a:xfrm>
            <a:off x="783572" y="620717"/>
            <a:ext cx="5606343" cy="3191077"/>
          </a:xfrm>
          <a:prstGeom prst="rect">
            <a:avLst/>
          </a:prstGeom>
        </p:spPr>
      </p:pic>
      <p:sp>
        <p:nvSpPr>
          <p:cNvPr id="7" name="TextBox 6">
            <a:extLst>
              <a:ext uri="{FF2B5EF4-FFF2-40B4-BE49-F238E27FC236}">
                <a16:creationId xmlns:a16="http://schemas.microsoft.com/office/drawing/2014/main" id="{11DBA16C-6644-47D7-A5D8-820C3ADC23A2}"/>
              </a:ext>
            </a:extLst>
          </p:cNvPr>
          <p:cNvSpPr txBox="1"/>
          <p:nvPr/>
        </p:nvSpPr>
        <p:spPr>
          <a:xfrm>
            <a:off x="6705600" y="381001"/>
            <a:ext cx="4016829" cy="6463308"/>
          </a:xfrm>
          <a:prstGeom prst="rect">
            <a:avLst/>
          </a:prstGeom>
          <a:noFill/>
        </p:spPr>
        <p:txBody>
          <a:bodyPr wrap="square">
            <a:spAutoFit/>
          </a:bodyPr>
          <a:lstStyle/>
          <a:p>
            <a:pPr algn="l"/>
            <a:r>
              <a:rPr lang="en-GB" b="1" i="0" dirty="0">
                <a:effectLst/>
                <a:latin typeface="var(--font-heading)"/>
              </a:rPr>
              <a:t>Ward Managers: The Importance of Being Supernumerary</a:t>
            </a:r>
          </a:p>
          <a:p>
            <a:pPr algn="l"/>
            <a:r>
              <a:rPr lang="en-GB" b="0" i="0" dirty="0">
                <a:solidFill>
                  <a:srgbClr val="39363C"/>
                </a:solidFill>
                <a:effectLst/>
                <a:latin typeface="PublicSans"/>
              </a:rPr>
              <a:t>We're excited to launch our new report and short film on ward managers in Wales: the issues they currently face, but also the impact great leadership brings in improving patient care and reducing adverse incidents.</a:t>
            </a:r>
          </a:p>
          <a:p>
            <a:pPr algn="l"/>
            <a:r>
              <a:rPr lang="en-GB" b="0" i="0" dirty="0">
                <a:solidFill>
                  <a:srgbClr val="39363C"/>
                </a:solidFill>
                <a:effectLst/>
                <a:latin typeface="PublicSans"/>
              </a:rPr>
              <a:t>Often responsible for around 30 patients and teams of around 40, ward managers need protected time when they aren't required to care directly for patients and can focus on managing and leading their teams. This is called being supernumerary, and it benefits both staff and patients.</a:t>
            </a:r>
          </a:p>
          <a:p>
            <a:pPr algn="l"/>
            <a:r>
              <a:rPr lang="en-GB" b="0" i="0" dirty="0">
                <a:solidFill>
                  <a:srgbClr val="39363C"/>
                </a:solidFill>
                <a:effectLst/>
                <a:latin typeface="PublicSans"/>
              </a:rPr>
              <a:t>This work was made possible by RCN members. Over 100 ward managers from across NHS Wales participated in three focus groups, interviews and an online survey. Their experiences and views formed the basis of our recommendations.</a:t>
            </a:r>
          </a:p>
        </p:txBody>
      </p:sp>
      <p:sp>
        <p:nvSpPr>
          <p:cNvPr id="9" name="TextBox 8">
            <a:extLst>
              <a:ext uri="{FF2B5EF4-FFF2-40B4-BE49-F238E27FC236}">
                <a16:creationId xmlns:a16="http://schemas.microsoft.com/office/drawing/2014/main" id="{AF898C3E-72C6-45B5-9C05-16C3200E51A3}"/>
              </a:ext>
            </a:extLst>
          </p:cNvPr>
          <p:cNvSpPr txBox="1"/>
          <p:nvPr/>
        </p:nvSpPr>
        <p:spPr>
          <a:xfrm>
            <a:off x="293915" y="4195498"/>
            <a:ext cx="6096000" cy="923330"/>
          </a:xfrm>
          <a:prstGeom prst="rect">
            <a:avLst/>
          </a:prstGeom>
          <a:noFill/>
        </p:spPr>
        <p:txBody>
          <a:bodyPr wrap="square">
            <a:spAutoFit/>
          </a:bodyPr>
          <a:lstStyle/>
          <a:p>
            <a:r>
              <a:rPr lang="en-GB" dirty="0">
                <a:solidFill>
                  <a:srgbClr val="7030A0"/>
                </a:solidFill>
              </a:rPr>
              <a:t>Full reports available at: </a:t>
            </a:r>
          </a:p>
          <a:p>
            <a:r>
              <a:rPr lang="en-GB" dirty="0">
                <a:solidFill>
                  <a:srgbClr val="7030A0"/>
                </a:solidFill>
              </a:rPr>
              <a:t>https://www.rcn.org.uk/wales/Get-Involved/Safe-and-Effective-Care</a:t>
            </a:r>
          </a:p>
        </p:txBody>
      </p:sp>
    </p:spTree>
    <p:extLst>
      <p:ext uri="{BB962C8B-B14F-4D97-AF65-F5344CB8AC3E}">
        <p14:creationId xmlns:p14="http://schemas.microsoft.com/office/powerpoint/2010/main" val="286301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09D78C3-4199-4D0A-AAD1-B0154261C45D}"/>
              </a:ext>
            </a:extLst>
          </p:cNvPr>
          <p:cNvPicPr>
            <a:picLocks noChangeAspect="1"/>
          </p:cNvPicPr>
          <p:nvPr/>
        </p:nvPicPr>
        <p:blipFill rotWithShape="1">
          <a:blip r:embed="rId2"/>
          <a:srcRect l="32363" t="20067" r="33465" b="18482"/>
          <a:stretch/>
        </p:blipFill>
        <p:spPr>
          <a:xfrm>
            <a:off x="5586375" y="439729"/>
            <a:ext cx="4980655" cy="5978539"/>
          </a:xfrm>
          <a:prstGeom prst="rect">
            <a:avLst/>
          </a:prstGeom>
        </p:spPr>
      </p:pic>
      <p:sp>
        <p:nvSpPr>
          <p:cNvPr id="5" name="Rectangle 4">
            <a:extLst>
              <a:ext uri="{FF2B5EF4-FFF2-40B4-BE49-F238E27FC236}">
                <a16:creationId xmlns:a16="http://schemas.microsoft.com/office/drawing/2014/main" id="{FD4AE5DC-4D3F-47E2-B9DA-89FB4D9C3568}"/>
              </a:ext>
            </a:extLst>
          </p:cNvPr>
          <p:cNvSpPr/>
          <p:nvPr/>
        </p:nvSpPr>
        <p:spPr>
          <a:xfrm>
            <a:off x="673968" y="1690062"/>
            <a:ext cx="4613650"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rPr>
              <a:t>The standards complement RCN guidance published in November 2020: Raising and Escalating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2060"/>
                </a:solidFill>
                <a:effectLst/>
                <a:uLnTx/>
                <a:uFillTx/>
                <a:latin typeface="Public Sans Medium" pitchFamily="2" charset="0"/>
                <a:ea typeface="+mn-ea"/>
                <a:cs typeface="+mn-cs"/>
                <a:hlinkClick r:id="rId3">
                  <a:extLst>
                    <a:ext uri="{A12FA001-AC4F-418D-AE19-62706E023703}">
                      <ahyp:hlinkClr xmlns:ahyp="http://schemas.microsoft.com/office/drawing/2018/hyperlinkcolor" val="tx"/>
                    </a:ext>
                  </a:extLst>
                </a:hlinkClick>
              </a:rPr>
              <a:t>View the publication</a:t>
            </a:r>
            <a:endParaRPr kumimoji="0" lang="en-GB" sz="2000" b="0" i="0" u="none" strike="noStrike" kern="1200" cap="none" spc="0" normalizeH="0" baseline="0" noProof="0" dirty="0">
              <a:ln>
                <a:noFill/>
              </a:ln>
              <a:solidFill>
                <a:srgbClr val="002060"/>
              </a:solidFill>
              <a:effectLst/>
              <a:uLnTx/>
              <a:uFillTx/>
              <a:latin typeface="Public Sans Medium"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000" dirty="0">
                <a:hlinkClick r:id="rId3"/>
              </a:rPr>
              <a:t>https://www.rcn.org.uk/professional-development/publications/rcn-raising-and-escalating-concerns-uk-pub-009425</a:t>
            </a:r>
            <a:endParaRPr kumimoji="0" lang="en-GB" sz="2000" b="0" i="0" u="none" strike="noStrike" kern="1200" cap="none" spc="0" normalizeH="0" baseline="0" noProof="0" dirty="0">
              <a:ln>
                <a:noFill/>
              </a:ln>
              <a:solidFill>
                <a:srgbClr val="002060"/>
              </a:solidFill>
              <a:effectLst/>
              <a:uLnTx/>
              <a:uFillTx/>
              <a:latin typeface="Public Sans Medium" pitchFamily="2" charset="0"/>
              <a:ea typeface="+mn-ea"/>
              <a:cs typeface="+mn-cs"/>
            </a:endParaRPr>
          </a:p>
        </p:txBody>
      </p:sp>
    </p:spTree>
    <p:extLst>
      <p:ext uri="{BB962C8B-B14F-4D97-AF65-F5344CB8AC3E}">
        <p14:creationId xmlns:p14="http://schemas.microsoft.com/office/powerpoint/2010/main" val="220004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E631E-6409-47D5-8BDA-847C179EF03D}"/>
              </a:ext>
            </a:extLst>
          </p:cNvPr>
          <p:cNvSpPr>
            <a:spLocks noGrp="1"/>
          </p:cNvSpPr>
          <p:nvPr>
            <p:ph type="body" sz="quarter" idx="10"/>
          </p:nvPr>
        </p:nvSpPr>
        <p:spPr/>
        <p:txBody>
          <a:bodyPr/>
          <a:lstStyle/>
          <a:p>
            <a:r>
              <a:rPr lang="en-GB" dirty="0"/>
              <a:t>Covid-19 resources: </a:t>
            </a:r>
          </a:p>
        </p:txBody>
      </p:sp>
      <p:sp>
        <p:nvSpPr>
          <p:cNvPr id="4" name="Rectangle 3">
            <a:extLst>
              <a:ext uri="{FF2B5EF4-FFF2-40B4-BE49-F238E27FC236}">
                <a16:creationId xmlns:a16="http://schemas.microsoft.com/office/drawing/2014/main" id="{AE62D308-6A6E-488F-BC84-AA0E87FFF7F0}"/>
              </a:ext>
            </a:extLst>
          </p:cNvPr>
          <p:cNvSpPr/>
          <p:nvPr/>
        </p:nvSpPr>
        <p:spPr>
          <a:xfrm>
            <a:off x="3603171" y="5177390"/>
            <a:ext cx="7869024" cy="646331"/>
          </a:xfrm>
          <a:prstGeom prst="rect">
            <a:avLst/>
          </a:prstGeom>
        </p:spPr>
        <p:txBody>
          <a:bodyPr wrap="square">
            <a:spAutoFit/>
          </a:bodyPr>
          <a:lstStyle/>
          <a:p>
            <a:r>
              <a:rPr lang="en-GB" sz="3600" dirty="0">
                <a:solidFill>
                  <a:schemeClr val="bg1"/>
                </a:solidFill>
              </a:rPr>
              <a:t>www.rcn.org.uk/covid-19</a:t>
            </a:r>
          </a:p>
        </p:txBody>
      </p:sp>
      <p:pic>
        <p:nvPicPr>
          <p:cNvPr id="8" name="Picture 7">
            <a:extLst>
              <a:ext uri="{FF2B5EF4-FFF2-40B4-BE49-F238E27FC236}">
                <a16:creationId xmlns:a16="http://schemas.microsoft.com/office/drawing/2014/main" id="{E9AD4E03-2B06-34B6-6247-8677E1704BE4}"/>
              </a:ext>
            </a:extLst>
          </p:cNvPr>
          <p:cNvPicPr>
            <a:picLocks noChangeAspect="1"/>
          </p:cNvPicPr>
          <p:nvPr/>
        </p:nvPicPr>
        <p:blipFill>
          <a:blip r:embed="rId2"/>
          <a:stretch>
            <a:fillRect/>
          </a:stretch>
        </p:blipFill>
        <p:spPr>
          <a:xfrm>
            <a:off x="183926" y="1859577"/>
            <a:ext cx="3832528" cy="2616228"/>
          </a:xfrm>
          <a:prstGeom prst="rect">
            <a:avLst/>
          </a:prstGeom>
        </p:spPr>
      </p:pic>
      <p:pic>
        <p:nvPicPr>
          <p:cNvPr id="10" name="Picture 9">
            <a:extLst>
              <a:ext uri="{FF2B5EF4-FFF2-40B4-BE49-F238E27FC236}">
                <a16:creationId xmlns:a16="http://schemas.microsoft.com/office/drawing/2014/main" id="{0F1FDAA3-AF0A-F629-18A0-D9E323BF765A}"/>
              </a:ext>
            </a:extLst>
          </p:cNvPr>
          <p:cNvPicPr>
            <a:picLocks noChangeAspect="1"/>
          </p:cNvPicPr>
          <p:nvPr/>
        </p:nvPicPr>
        <p:blipFill>
          <a:blip r:embed="rId3"/>
          <a:stretch>
            <a:fillRect/>
          </a:stretch>
        </p:blipFill>
        <p:spPr>
          <a:xfrm>
            <a:off x="4212137" y="1769576"/>
            <a:ext cx="3711545" cy="2852675"/>
          </a:xfrm>
          <a:prstGeom prst="rect">
            <a:avLst/>
          </a:prstGeom>
        </p:spPr>
      </p:pic>
      <p:pic>
        <p:nvPicPr>
          <p:cNvPr id="12" name="Picture 11">
            <a:extLst>
              <a:ext uri="{FF2B5EF4-FFF2-40B4-BE49-F238E27FC236}">
                <a16:creationId xmlns:a16="http://schemas.microsoft.com/office/drawing/2014/main" id="{C6523D35-9968-FA33-8C12-63C2B4B8FBCF}"/>
              </a:ext>
            </a:extLst>
          </p:cNvPr>
          <p:cNvPicPr>
            <a:picLocks noChangeAspect="1"/>
          </p:cNvPicPr>
          <p:nvPr/>
        </p:nvPicPr>
        <p:blipFill>
          <a:blip r:embed="rId4"/>
          <a:stretch>
            <a:fillRect/>
          </a:stretch>
        </p:blipFill>
        <p:spPr>
          <a:xfrm>
            <a:off x="8165657" y="2320570"/>
            <a:ext cx="3709495" cy="2301681"/>
          </a:xfrm>
          <a:prstGeom prst="rect">
            <a:avLst/>
          </a:prstGeom>
        </p:spPr>
      </p:pic>
    </p:spTree>
    <p:extLst>
      <p:ext uri="{BB962C8B-B14F-4D97-AF65-F5344CB8AC3E}">
        <p14:creationId xmlns:p14="http://schemas.microsoft.com/office/powerpoint/2010/main" val="246632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DAFEA-742F-4CE7-91C5-E2BECBBB06EB}"/>
              </a:ext>
            </a:extLst>
          </p:cNvPr>
          <p:cNvSpPr>
            <a:spLocks noGrp="1"/>
          </p:cNvSpPr>
          <p:nvPr>
            <p:ph type="body" sz="quarter" idx="10"/>
          </p:nvPr>
        </p:nvSpPr>
        <p:spPr/>
        <p:txBody>
          <a:bodyPr/>
          <a:lstStyle/>
          <a:p>
            <a:r>
              <a:rPr lang="en-GB" dirty="0"/>
              <a:t>Today……..for your tool box </a:t>
            </a:r>
          </a:p>
        </p:txBody>
      </p:sp>
      <p:sp>
        <p:nvSpPr>
          <p:cNvPr id="3" name="Text Placeholder 2">
            <a:extLst>
              <a:ext uri="{FF2B5EF4-FFF2-40B4-BE49-F238E27FC236}">
                <a16:creationId xmlns:a16="http://schemas.microsoft.com/office/drawing/2014/main" id="{C0982AF4-E52C-40DA-8AB7-55F511FADD2B}"/>
              </a:ext>
            </a:extLst>
          </p:cNvPr>
          <p:cNvSpPr>
            <a:spLocks noGrp="1"/>
          </p:cNvSpPr>
          <p:nvPr>
            <p:ph type="body" sz="quarter" idx="11"/>
          </p:nvPr>
        </p:nvSpPr>
        <p:spPr>
          <a:xfrm>
            <a:off x="657923" y="1628775"/>
            <a:ext cx="10102092" cy="4693966"/>
          </a:xfrm>
        </p:spPr>
        <p:txBody>
          <a:bodyPr>
            <a:normAutofit fontScale="77500" lnSpcReduction="20000"/>
          </a:bodyPr>
          <a:lstStyle/>
          <a:p>
            <a:pPr marL="342900" indent="-342900">
              <a:buFont typeface="Arial" panose="020B0604020202020204" pitchFamily="34" charset="0"/>
              <a:buChar char="•"/>
            </a:pPr>
            <a:r>
              <a:rPr lang="en-GB" sz="2900" dirty="0"/>
              <a:t>Exciting agenda</a:t>
            </a:r>
          </a:p>
          <a:p>
            <a:pPr marL="342900" indent="-342900">
              <a:buFont typeface="Arial" panose="020B0604020202020204" pitchFamily="34" charset="0"/>
              <a:buChar char="•"/>
            </a:pPr>
            <a:r>
              <a:rPr lang="en-US" sz="2900" dirty="0"/>
              <a:t>Becoming a Ward Manager: A Lived Experience</a:t>
            </a:r>
            <a:r>
              <a:rPr lang="en-GB" sz="2900" dirty="0"/>
              <a:t> – Leah </a:t>
            </a:r>
            <a:r>
              <a:rPr lang="en-GB" sz="2900" dirty="0" err="1"/>
              <a:t>Callighan</a:t>
            </a:r>
            <a:endParaRPr lang="en-GB" sz="2900" dirty="0"/>
          </a:p>
          <a:p>
            <a:pPr marL="342900" indent="-342900">
              <a:buFont typeface="Arial" panose="020B0604020202020204" pitchFamily="34" charset="0"/>
              <a:buChar char="•"/>
            </a:pPr>
            <a:r>
              <a:rPr lang="en-US" sz="2900" dirty="0"/>
              <a:t>Developing your Ward leadership skills</a:t>
            </a:r>
            <a:r>
              <a:rPr lang="en-GB" sz="2900" dirty="0"/>
              <a:t> – Sally Bassett </a:t>
            </a:r>
          </a:p>
          <a:p>
            <a:pPr marL="342900" indent="-342900">
              <a:buFont typeface="Arial" panose="020B0604020202020204" pitchFamily="34" charset="0"/>
              <a:buChar char="•"/>
            </a:pPr>
            <a:r>
              <a:rPr lang="en-US" sz="2900" dirty="0"/>
              <a:t>Supporting Ward Manager to Lead through Covid-19</a:t>
            </a:r>
            <a:endParaRPr lang="en-GB" sz="2900" dirty="0"/>
          </a:p>
          <a:p>
            <a:pPr marL="342900" indent="-342900">
              <a:buFont typeface="Arial" panose="020B0604020202020204" pitchFamily="34" charset="0"/>
              <a:buChar char="•"/>
            </a:pPr>
            <a:r>
              <a:rPr lang="en-US" sz="2900" dirty="0"/>
              <a:t>Driving Pride on the Wards: Delivering Ward Accreditation – Vicky Dunne</a:t>
            </a:r>
          </a:p>
          <a:p>
            <a:pPr marL="342900" indent="-342900">
              <a:buFont typeface="Arial" panose="020B0604020202020204" pitchFamily="34" charset="0"/>
              <a:buChar char="•"/>
            </a:pPr>
            <a:r>
              <a:rPr lang="en-US" sz="2900" dirty="0"/>
              <a:t>Safe Staffing at Ward Level: Real time monitoring &amp; Red Flags – </a:t>
            </a:r>
            <a:r>
              <a:rPr lang="en-US" sz="2900"/>
              <a:t>Rebecca Herring</a:t>
            </a:r>
            <a:endParaRPr lang="en-GB" sz="2900" dirty="0"/>
          </a:p>
          <a:p>
            <a:pPr marL="342900" indent="-342900">
              <a:buFont typeface="Arial" panose="020B0604020202020204" pitchFamily="34" charset="0"/>
              <a:buChar char="•"/>
            </a:pPr>
            <a:r>
              <a:rPr lang="en-GB" sz="2900" dirty="0"/>
              <a:t>Supporting Nurses in difficulty &amp; managing performance – Sarah Freeman</a:t>
            </a:r>
          </a:p>
          <a:p>
            <a:pPr marL="342900" indent="-342900">
              <a:buFont typeface="Arial" panose="020B0604020202020204" pitchFamily="34" charset="0"/>
              <a:buChar char="•"/>
            </a:pPr>
            <a:r>
              <a:rPr lang="en-GB" sz="2900" dirty="0"/>
              <a:t>Leading a ward through difficult &amp; challenging times – Prof Helen Young</a:t>
            </a:r>
          </a:p>
          <a:p>
            <a:pPr marL="342900" indent="-342900">
              <a:buFont typeface="Arial" panose="020B0604020202020204" pitchFamily="34" charset="0"/>
              <a:buChar char="•"/>
            </a:pPr>
            <a:r>
              <a:rPr lang="en-GB" sz="2900" dirty="0"/>
              <a:t>Last but definitely not least is finance and budgets – David Bailey </a:t>
            </a:r>
          </a:p>
          <a:p>
            <a:pPr marL="342900" indent="-342900">
              <a:buFont typeface="Arial" panose="020B0604020202020204" pitchFamily="34" charset="0"/>
              <a:buChar char="•"/>
            </a:pPr>
            <a:endParaRPr lang="en-GB" sz="2900" dirty="0"/>
          </a:p>
          <a:p>
            <a:pPr marL="342900" indent="-342900">
              <a:buFont typeface="Arial" panose="020B0604020202020204" pitchFamily="34" charset="0"/>
              <a:buChar char="•"/>
            </a:pPr>
            <a:r>
              <a:rPr lang="en-GB" sz="2900" dirty="0"/>
              <a:t>Enjoy…..</a:t>
            </a:r>
          </a:p>
          <a:p>
            <a:pPr marL="342900" indent="-342900">
              <a:buFont typeface="Arial" panose="020B0604020202020204" pitchFamily="34" charset="0"/>
              <a:buChar char="•"/>
            </a:pPr>
            <a:endParaRPr lang="en-GB" dirty="0"/>
          </a:p>
        </p:txBody>
      </p:sp>
      <p:pic>
        <p:nvPicPr>
          <p:cNvPr id="5" name="Picture 2" descr="Brico'Kids Tool Box (wood)">
            <a:extLst>
              <a:ext uri="{FF2B5EF4-FFF2-40B4-BE49-F238E27FC236}">
                <a16:creationId xmlns:a16="http://schemas.microsoft.com/office/drawing/2014/main" id="{3AE97034-235A-491F-A785-1323E055F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7859" y="4686430"/>
            <a:ext cx="1952495" cy="195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DD3FD-75D6-432D-9F2C-93B59C479423}"/>
              </a:ext>
            </a:extLst>
          </p:cNvPr>
          <p:cNvSpPr>
            <a:spLocks noGrp="1"/>
          </p:cNvSpPr>
          <p:nvPr>
            <p:ph type="title"/>
          </p:nvPr>
        </p:nvSpPr>
        <p:spPr>
          <a:xfrm>
            <a:off x="6828634" y="2728276"/>
            <a:ext cx="4805996" cy="1401448"/>
          </a:xfrm>
        </p:spPr>
        <p:txBody>
          <a:bodyPr vert="horz" lIns="91440" tIns="45720" rIns="91440" bIns="45720" rtlCol="0" anchor="t">
            <a:normAutofit fontScale="90000"/>
          </a:bodyPr>
          <a:lstStyle/>
          <a:p>
            <a:r>
              <a:rPr lang="en-US" dirty="0">
                <a:solidFill>
                  <a:srgbClr val="000000"/>
                </a:solidFill>
              </a:rPr>
              <a:t>Ward Manager – what hat’s do you wear?</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orld Config for JD Edwards World">
            <a:extLst>
              <a:ext uri="{FF2B5EF4-FFF2-40B4-BE49-F238E27FC236}">
                <a16:creationId xmlns:a16="http://schemas.microsoft.com/office/drawing/2014/main" id="{3E9114F6-742A-4916-A5AC-59A90EA979E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338" r="8381" b="1"/>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33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heart character running on treadmill - Buy this stock vector and  explore similar vectors at Adobe Stock | Adobe Stock">
            <a:extLst>
              <a:ext uri="{FF2B5EF4-FFF2-40B4-BE49-F238E27FC236}">
                <a16:creationId xmlns:a16="http://schemas.microsoft.com/office/drawing/2014/main" id="{9FCA193D-F8D4-407D-AC74-641712D44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0108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mbie treadmill Halloween gift Water Bottle | Spreadshirt">
            <a:extLst>
              <a:ext uri="{FF2B5EF4-FFF2-40B4-BE49-F238E27FC236}">
                <a16:creationId xmlns:a16="http://schemas.microsoft.com/office/drawing/2014/main" id="{12F2E84D-897C-4D72-BE4F-BD37C7E5F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325" y="1521905"/>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 ways a PLM software can transform your business">
            <a:extLst>
              <a:ext uri="{FF2B5EF4-FFF2-40B4-BE49-F238E27FC236}">
                <a16:creationId xmlns:a16="http://schemas.microsoft.com/office/drawing/2014/main" id="{0D76C947-D757-4BD8-88DB-08AF45EAA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06" y="4403750"/>
            <a:ext cx="4063137" cy="19378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gulatory compliance Regulation Enforcement Regulatory agency  Organization, Juggling, miscellaneous, service png | PNGEgg">
            <a:extLst>
              <a:ext uri="{FF2B5EF4-FFF2-40B4-BE49-F238E27FC236}">
                <a16:creationId xmlns:a16="http://schemas.microsoft.com/office/drawing/2014/main" id="{F9D44187-DA62-4552-BE60-F3E9581FC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110" y="4266875"/>
            <a:ext cx="2162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ctor illustration of circus joker juggling with ball Poster • Pixers® •  We live to change">
            <a:extLst>
              <a:ext uri="{FF2B5EF4-FFF2-40B4-BE49-F238E27FC236}">
                <a16:creationId xmlns:a16="http://schemas.microsoft.com/office/drawing/2014/main" id="{CC109F34-BE81-41E5-B598-D32BD5E417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7457" y="155943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6C9DB-7EB8-4829-A621-F0BCE3A304CC}"/>
              </a:ext>
            </a:extLst>
          </p:cNvPr>
          <p:cNvSpPr>
            <a:spLocks noGrp="1"/>
          </p:cNvSpPr>
          <p:nvPr>
            <p:ph type="body" sz="quarter" idx="10"/>
          </p:nvPr>
        </p:nvSpPr>
        <p:spPr/>
        <p:txBody>
          <a:bodyPr/>
          <a:lstStyle/>
          <a:p>
            <a:r>
              <a:rPr lang="en-GB" dirty="0"/>
              <a:t>What tools do you need in your toolbox?</a:t>
            </a:r>
          </a:p>
        </p:txBody>
      </p:sp>
      <p:pic>
        <p:nvPicPr>
          <p:cNvPr id="4098" name="Picture 2" descr="Brico'Kids Tool Box (wood)">
            <a:extLst>
              <a:ext uri="{FF2B5EF4-FFF2-40B4-BE49-F238E27FC236}">
                <a16:creationId xmlns:a16="http://schemas.microsoft.com/office/drawing/2014/main" id="{171CE112-4928-4FBA-BE8D-138E74D3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120" y="1983252"/>
            <a:ext cx="3876713" cy="38767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fety Spotlight: What's in Your Toolbox? | The Successful Contractor">
            <a:extLst>
              <a:ext uri="{FF2B5EF4-FFF2-40B4-BE49-F238E27FC236}">
                <a16:creationId xmlns:a16="http://schemas.microsoft.com/office/drawing/2014/main" id="{F9284DC9-ED6C-482B-8D2A-11167798C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3059965"/>
            <a:ext cx="5198451" cy="17239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afety Spotlight: What's in Your Toolbox? | The Successful Contractor">
            <a:extLst>
              <a:ext uri="{FF2B5EF4-FFF2-40B4-BE49-F238E27FC236}">
                <a16:creationId xmlns:a16="http://schemas.microsoft.com/office/drawing/2014/main" id="{B7A1B628-1462-64ED-F4BA-613095312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3212365"/>
            <a:ext cx="5198451" cy="172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0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Staffing for safe and effective care?</a:t>
            </a:r>
          </a:p>
        </p:txBody>
      </p:sp>
      <p:sp>
        <p:nvSpPr>
          <p:cNvPr id="6" name="Rectangle 3">
            <a:extLst>
              <a:ext uri="{FF2B5EF4-FFF2-40B4-BE49-F238E27FC236}">
                <a16:creationId xmlns:a16="http://schemas.microsoft.com/office/drawing/2014/main" id="{B9EF264F-A076-4707-B618-39C81CC1A5C4}"/>
              </a:ext>
            </a:extLst>
          </p:cNvPr>
          <p:cNvSpPr>
            <a:spLocks noChangeArrowheads="1"/>
          </p:cNvSpPr>
          <p:nvPr/>
        </p:nvSpPr>
        <p:spPr bwMode="auto">
          <a:xfrm>
            <a:off x="4490518" y="35371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6625EF56-A44E-4EAE-88BF-8F194F683B36}"/>
              </a:ext>
            </a:extLst>
          </p:cNvPr>
          <p:cNvPicPr>
            <a:picLocks noChangeAspect="1"/>
          </p:cNvPicPr>
          <p:nvPr/>
        </p:nvPicPr>
        <p:blipFill rotWithShape="1">
          <a:blip r:embed="rId2"/>
          <a:srcRect r="54792"/>
          <a:stretch/>
        </p:blipFill>
        <p:spPr>
          <a:xfrm>
            <a:off x="6947210" y="1670579"/>
            <a:ext cx="3886201" cy="4835439"/>
          </a:xfrm>
          <a:prstGeom prst="rect">
            <a:avLst/>
          </a:prstGeom>
        </p:spPr>
      </p:pic>
      <p:sp>
        <p:nvSpPr>
          <p:cNvPr id="8" name="TextBox 7">
            <a:extLst>
              <a:ext uri="{FF2B5EF4-FFF2-40B4-BE49-F238E27FC236}">
                <a16:creationId xmlns:a16="http://schemas.microsoft.com/office/drawing/2014/main" id="{A4935E0D-C72B-4221-B434-7FF201C5B158}"/>
              </a:ext>
            </a:extLst>
          </p:cNvPr>
          <p:cNvSpPr txBox="1"/>
          <p:nvPr/>
        </p:nvSpPr>
        <p:spPr>
          <a:xfrm>
            <a:off x="803191" y="3198512"/>
            <a:ext cx="9623091" cy="1200329"/>
          </a:xfrm>
          <a:prstGeom prst="rect">
            <a:avLst/>
          </a:prstGeom>
          <a:noFill/>
        </p:spPr>
        <p:txBody>
          <a:bodyPr wrap="square" rtlCol="0">
            <a:spAutoFit/>
          </a:bodyPr>
          <a:lstStyle/>
          <a:p>
            <a:r>
              <a:rPr lang="en-GB" sz="3600" dirty="0">
                <a:solidFill>
                  <a:schemeClr val="bg1"/>
                </a:solidFill>
              </a:rPr>
              <a:t>Are you always supervisory?</a:t>
            </a:r>
          </a:p>
          <a:p>
            <a:r>
              <a:rPr lang="en-GB" sz="3600" dirty="0">
                <a:solidFill>
                  <a:schemeClr val="bg1"/>
                </a:solidFill>
              </a:rPr>
              <a:t>…..or in the numbers often?</a:t>
            </a:r>
          </a:p>
        </p:txBody>
      </p:sp>
    </p:spTree>
    <p:extLst>
      <p:ext uri="{BB962C8B-B14F-4D97-AF65-F5344CB8AC3E}">
        <p14:creationId xmlns:p14="http://schemas.microsoft.com/office/powerpoint/2010/main" val="3153514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7C537B-B2D4-BCA3-D655-5268F20A3E72}"/>
              </a:ext>
            </a:extLst>
          </p:cNvPr>
          <p:cNvSpPr/>
          <p:nvPr/>
        </p:nvSpPr>
        <p:spPr>
          <a:xfrm>
            <a:off x="0" y="0"/>
            <a:ext cx="10820400" cy="598338"/>
          </a:xfrm>
          <a:prstGeom prst="rect">
            <a:avLst/>
          </a:prstGeom>
          <a:solidFill>
            <a:srgbClr val="001F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 name="TextBox 1">
            <a:extLst>
              <a:ext uri="{FF2B5EF4-FFF2-40B4-BE49-F238E27FC236}">
                <a16:creationId xmlns:a16="http://schemas.microsoft.com/office/drawing/2014/main" id="{53DA1065-C942-E995-A7C2-B56F4F5594B2}"/>
              </a:ext>
            </a:extLst>
          </p:cNvPr>
          <p:cNvSpPr txBox="1"/>
          <p:nvPr/>
        </p:nvSpPr>
        <p:spPr>
          <a:xfrm>
            <a:off x="336884" y="1310640"/>
            <a:ext cx="9639872"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a:ea typeface="+mn-ea"/>
              <a:cs typeface="Calibri"/>
            </a:endParaRPr>
          </a:p>
        </p:txBody>
      </p:sp>
      <p:pic>
        <p:nvPicPr>
          <p:cNvPr id="4" name="Picture 4">
            <a:extLst>
              <a:ext uri="{FF2B5EF4-FFF2-40B4-BE49-F238E27FC236}">
                <a16:creationId xmlns:a16="http://schemas.microsoft.com/office/drawing/2014/main" id="{5DD1949C-84DB-6ADD-1CA0-D630982D4881}"/>
              </a:ext>
            </a:extLst>
          </p:cNvPr>
          <p:cNvPicPr>
            <a:picLocks noChangeAspect="1"/>
          </p:cNvPicPr>
          <p:nvPr/>
        </p:nvPicPr>
        <p:blipFill>
          <a:blip r:embed="rId3"/>
          <a:stretch>
            <a:fillRect/>
          </a:stretch>
        </p:blipFill>
        <p:spPr>
          <a:xfrm>
            <a:off x="5673436" y="768695"/>
            <a:ext cx="4877074" cy="2771197"/>
          </a:xfrm>
          <a:prstGeom prst="rect">
            <a:avLst/>
          </a:prstGeom>
        </p:spPr>
      </p:pic>
      <p:pic>
        <p:nvPicPr>
          <p:cNvPr id="5" name="Picture 5" descr="A picture containing chart&#10;&#10;Description automatically generated">
            <a:extLst>
              <a:ext uri="{FF2B5EF4-FFF2-40B4-BE49-F238E27FC236}">
                <a16:creationId xmlns:a16="http://schemas.microsoft.com/office/drawing/2014/main" id="{00D87B5C-22AC-5997-008F-BE5517BC9D46}"/>
              </a:ext>
            </a:extLst>
          </p:cNvPr>
          <p:cNvPicPr>
            <a:picLocks noChangeAspect="1"/>
          </p:cNvPicPr>
          <p:nvPr/>
        </p:nvPicPr>
        <p:blipFill>
          <a:blip r:embed="rId4"/>
          <a:stretch>
            <a:fillRect/>
          </a:stretch>
        </p:blipFill>
        <p:spPr>
          <a:xfrm>
            <a:off x="606482" y="3705805"/>
            <a:ext cx="4926574" cy="2774152"/>
          </a:xfrm>
          <a:prstGeom prst="rect">
            <a:avLst/>
          </a:prstGeom>
        </p:spPr>
      </p:pic>
      <p:pic>
        <p:nvPicPr>
          <p:cNvPr id="6" name="Picture 6" descr="A picture containing text, person, screenshot&#10;&#10;Description automatically generated">
            <a:extLst>
              <a:ext uri="{FF2B5EF4-FFF2-40B4-BE49-F238E27FC236}">
                <a16:creationId xmlns:a16="http://schemas.microsoft.com/office/drawing/2014/main" id="{ACF5D843-FEBD-A4A9-B5D7-D59B42AC416F}"/>
              </a:ext>
            </a:extLst>
          </p:cNvPr>
          <p:cNvPicPr>
            <a:picLocks noChangeAspect="1"/>
          </p:cNvPicPr>
          <p:nvPr/>
        </p:nvPicPr>
        <p:blipFill>
          <a:blip r:embed="rId5"/>
          <a:stretch>
            <a:fillRect/>
          </a:stretch>
        </p:blipFill>
        <p:spPr>
          <a:xfrm>
            <a:off x="5673436" y="3705802"/>
            <a:ext cx="4926574" cy="2771197"/>
          </a:xfrm>
          <a:prstGeom prst="rect">
            <a:avLst/>
          </a:prstGeom>
        </p:spPr>
      </p:pic>
      <p:sp>
        <p:nvSpPr>
          <p:cNvPr id="8" name="TextBox 7">
            <a:extLst>
              <a:ext uri="{FF2B5EF4-FFF2-40B4-BE49-F238E27FC236}">
                <a16:creationId xmlns:a16="http://schemas.microsoft.com/office/drawing/2014/main" id="{2F90C4D2-2D2C-3829-70C3-746D8759C81A}"/>
              </a:ext>
            </a:extLst>
          </p:cNvPr>
          <p:cNvSpPr txBox="1"/>
          <p:nvPr/>
        </p:nvSpPr>
        <p:spPr>
          <a:xfrm>
            <a:off x="102870" y="104239"/>
            <a:ext cx="9806940"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serrat Medium"/>
                <a:ea typeface="+mn-ea"/>
                <a:cs typeface="+mn-cs"/>
              </a:rPr>
              <a:t>Last Shift survey report 2022</a:t>
            </a:r>
            <a:endParaRPr kumimoji="0" lang="en-GB" sz="24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pic>
        <p:nvPicPr>
          <p:cNvPr id="1026" name="Picture 2">
            <a:extLst>
              <a:ext uri="{FF2B5EF4-FFF2-40B4-BE49-F238E27FC236}">
                <a16:creationId xmlns:a16="http://schemas.microsoft.com/office/drawing/2014/main" id="{952F16F8-63FA-AD8A-1599-836BDB341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33" y="774741"/>
            <a:ext cx="4915823" cy="276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6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62516-1D15-47D1-B5C5-166D1A86FF3C}"/>
              </a:ext>
            </a:extLst>
          </p:cNvPr>
          <p:cNvSpPr>
            <a:spLocks noGrp="1"/>
          </p:cNvSpPr>
          <p:nvPr>
            <p:ph type="body" sz="quarter" idx="10"/>
          </p:nvPr>
        </p:nvSpPr>
        <p:spPr/>
        <p:txBody>
          <a:bodyPr/>
          <a:lstStyle/>
          <a:p>
            <a:r>
              <a:rPr lang="en-GB" dirty="0"/>
              <a:t>A new tool for your tool box…….</a:t>
            </a:r>
          </a:p>
        </p:txBody>
      </p:sp>
      <p:pic>
        <p:nvPicPr>
          <p:cNvPr id="4" name="Picture 2" descr="RCN launches ground-breaking standards for delivery of safe and effective  care | News | Royal College of Nursing">
            <a:extLst>
              <a:ext uri="{FF2B5EF4-FFF2-40B4-BE49-F238E27FC236}">
                <a16:creationId xmlns:a16="http://schemas.microsoft.com/office/drawing/2014/main" id="{B714478C-61D8-4AA2-9007-487180A86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30" y="1956923"/>
            <a:ext cx="4962292" cy="2481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750066E9-276B-425E-BA69-E91A98EF2CB2}"/>
              </a:ext>
            </a:extLst>
          </p:cNvPr>
          <p:cNvPicPr>
            <a:picLocks noChangeAspect="1"/>
          </p:cNvPicPr>
          <p:nvPr/>
        </p:nvPicPr>
        <p:blipFill>
          <a:blip r:embed="rId3"/>
          <a:stretch>
            <a:fillRect/>
          </a:stretch>
        </p:blipFill>
        <p:spPr>
          <a:xfrm>
            <a:off x="6215402" y="1956923"/>
            <a:ext cx="5303808" cy="3575897"/>
          </a:xfrm>
          <a:prstGeom prst="rect">
            <a:avLst/>
          </a:prstGeom>
        </p:spPr>
      </p:pic>
      <p:sp>
        <p:nvSpPr>
          <p:cNvPr id="11" name="TextBox 10">
            <a:extLst>
              <a:ext uri="{FF2B5EF4-FFF2-40B4-BE49-F238E27FC236}">
                <a16:creationId xmlns:a16="http://schemas.microsoft.com/office/drawing/2014/main" id="{9DD29265-0DFB-4D38-A0D4-A8D40CC03595}"/>
              </a:ext>
            </a:extLst>
          </p:cNvPr>
          <p:cNvSpPr txBox="1"/>
          <p:nvPr/>
        </p:nvSpPr>
        <p:spPr>
          <a:xfrm>
            <a:off x="315230" y="5090752"/>
            <a:ext cx="6096928" cy="646331"/>
          </a:xfrm>
          <a:prstGeom prst="rect">
            <a:avLst/>
          </a:prstGeom>
          <a:noFill/>
        </p:spPr>
        <p:txBody>
          <a:bodyPr wrap="square">
            <a:spAutoFit/>
          </a:bodyPr>
          <a:lstStyle/>
          <a:p>
            <a:r>
              <a:rPr lang="en-GB" dirty="0">
                <a:solidFill>
                  <a:schemeClr val="bg1"/>
                </a:solidFill>
              </a:rPr>
              <a:t>https://www.rcn.org.uk/professional-development/nursing-workforce-standards</a:t>
            </a:r>
          </a:p>
        </p:txBody>
      </p:sp>
    </p:spTree>
    <p:extLst>
      <p:ext uri="{BB962C8B-B14F-4D97-AF65-F5344CB8AC3E}">
        <p14:creationId xmlns:p14="http://schemas.microsoft.com/office/powerpoint/2010/main" val="297658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D3D4B-9927-447D-8C45-0B6EBE86B3FF}"/>
              </a:ext>
            </a:extLst>
          </p:cNvPr>
          <p:cNvSpPr>
            <a:spLocks noGrp="1"/>
          </p:cNvSpPr>
          <p:nvPr>
            <p:ph idx="1"/>
          </p:nvPr>
        </p:nvSpPr>
        <p:spPr>
          <a:xfrm>
            <a:off x="266627" y="1855988"/>
            <a:ext cx="6169334" cy="4518212"/>
          </a:xfrm>
        </p:spPr>
        <p:txBody>
          <a:bodyPr>
            <a:normAutofit fontScale="77500" lnSpcReduction="20000"/>
          </a:bodyPr>
          <a:lstStyle/>
          <a:p>
            <a:pPr marL="0" indent="0">
              <a:buNone/>
            </a:pPr>
            <a:r>
              <a:rPr lang="en-GB" dirty="0">
                <a:latin typeface="Public Sans Medium" pitchFamily="2" charset="0"/>
              </a:rPr>
              <a:t>The Standards apply across all areas of nursing and all sectors within the United Kingdom. </a:t>
            </a:r>
          </a:p>
          <a:p>
            <a:pPr marL="0" indent="0">
              <a:buNone/>
            </a:pPr>
            <a:r>
              <a:rPr lang="en-GB" dirty="0">
                <a:latin typeface="Public Sans Medium" pitchFamily="2" charset="0"/>
              </a:rPr>
              <a:t>The Standards were co-created with expert consensus by the nursing professional body and the largest trade union for nurses. </a:t>
            </a:r>
          </a:p>
          <a:p>
            <a:pPr marL="0" indent="0">
              <a:buNone/>
            </a:pPr>
            <a:r>
              <a:rPr lang="en-GB" dirty="0">
                <a:latin typeface="Public Sans Medium" pitchFamily="2" charset="0"/>
              </a:rPr>
              <a:t>The Standards are designed to support a safe and effective nursing workforce alongside each nation’s legislation. </a:t>
            </a:r>
            <a:br>
              <a:rPr lang="en-GB" dirty="0">
                <a:latin typeface="Public Sans Medium" pitchFamily="2" charset="0"/>
              </a:rPr>
            </a:br>
            <a:br>
              <a:rPr lang="en-GB" dirty="0">
                <a:latin typeface="Public Sans Medium" pitchFamily="2" charset="0"/>
              </a:rPr>
            </a:br>
            <a:r>
              <a:rPr lang="en-GB" dirty="0">
                <a:latin typeface="Public Sans Medium" pitchFamily="2" charset="0"/>
              </a:rPr>
              <a:t>The 14 Standards are grouped into 3 key themes:</a:t>
            </a:r>
            <a:br>
              <a:rPr lang="en-GB" dirty="0">
                <a:latin typeface="Public Sans Medium" pitchFamily="2" charset="0"/>
              </a:rPr>
            </a:br>
            <a:endParaRPr lang="en-GB" dirty="0">
              <a:latin typeface="Public Sans Medium" pitchFamily="2" charset="0"/>
            </a:endParaRPr>
          </a:p>
          <a:p>
            <a:pPr marL="800100" lvl="1" indent="-342900">
              <a:buFont typeface="Arial" panose="020B0604020202020204" pitchFamily="34" charset="0"/>
              <a:buChar char="•"/>
            </a:pPr>
            <a:r>
              <a:rPr lang="en-GB" sz="1800" b="1" dirty="0">
                <a:latin typeface="Public Sans Medium" pitchFamily="2" charset="0"/>
              </a:rPr>
              <a:t>Responsibility and Accountability </a:t>
            </a:r>
            <a:r>
              <a:rPr lang="en-GB" sz="1800" dirty="0">
                <a:latin typeface="Public Sans Medium" pitchFamily="2" charset="0"/>
              </a:rPr>
              <a:t>– 4 standards</a:t>
            </a:r>
          </a:p>
          <a:p>
            <a:pPr marL="800100" lvl="1" indent="-342900">
              <a:buFont typeface="Arial" panose="020B0604020202020204" pitchFamily="34" charset="0"/>
              <a:buChar char="•"/>
            </a:pPr>
            <a:r>
              <a:rPr lang="en-GB" sz="1800" b="1" dirty="0">
                <a:latin typeface="Public Sans Medium" pitchFamily="2" charset="0"/>
              </a:rPr>
              <a:t>Clinical Leadership and Safety </a:t>
            </a:r>
            <a:r>
              <a:rPr lang="en-GB" sz="1800" dirty="0">
                <a:latin typeface="Public Sans Medium" pitchFamily="2" charset="0"/>
              </a:rPr>
              <a:t>- 6 standards</a:t>
            </a:r>
          </a:p>
          <a:p>
            <a:pPr marL="800100" lvl="1" indent="-342900">
              <a:buFont typeface="Arial" panose="020B0604020202020204" pitchFamily="34" charset="0"/>
              <a:buChar char="•"/>
            </a:pPr>
            <a:r>
              <a:rPr lang="en-GB" sz="1800" b="1" dirty="0">
                <a:latin typeface="Public Sans Medium" pitchFamily="2" charset="0"/>
              </a:rPr>
              <a:t>Health, Safety and Wellbeing </a:t>
            </a:r>
            <a:r>
              <a:rPr lang="en-GB" sz="1800" dirty="0">
                <a:latin typeface="Public Sans Medium" pitchFamily="2" charset="0"/>
              </a:rPr>
              <a:t>- 4 standards</a:t>
            </a:r>
          </a:p>
          <a:p>
            <a:endParaRPr lang="en-GB" dirty="0"/>
          </a:p>
        </p:txBody>
      </p:sp>
      <p:sp>
        <p:nvSpPr>
          <p:cNvPr id="6" name="Title 1">
            <a:extLst>
              <a:ext uri="{FF2B5EF4-FFF2-40B4-BE49-F238E27FC236}">
                <a16:creationId xmlns:a16="http://schemas.microsoft.com/office/drawing/2014/main" id="{4D305B72-AABF-4C92-94A1-EF22F758BF2E}"/>
              </a:ext>
            </a:extLst>
          </p:cNvPr>
          <p:cNvSpPr txBox="1">
            <a:spLocks/>
          </p:cNvSpPr>
          <p:nvPr/>
        </p:nvSpPr>
        <p:spPr>
          <a:xfrm>
            <a:off x="266626" y="0"/>
            <a:ext cx="616933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50" normalizeH="0" baseline="0" noProof="0" dirty="0">
                <a:ln>
                  <a:noFill/>
                </a:ln>
                <a:solidFill>
                  <a:srgbClr val="000000"/>
                </a:solidFill>
                <a:effectLst/>
                <a:uLnTx/>
                <a:uFillTx/>
                <a:latin typeface="Montserrat Medium" panose="00000600000000000000" pitchFamily="2" charset="0"/>
                <a:ea typeface="Verdana" panose="020B0604030504040204" pitchFamily="34" charset="0"/>
                <a:cs typeface="+mj-cs"/>
              </a:rPr>
              <a:t>About the Standards</a:t>
            </a:r>
          </a:p>
        </p:txBody>
      </p:sp>
      <p:pic>
        <p:nvPicPr>
          <p:cNvPr id="4" name="Picture 3">
            <a:extLst>
              <a:ext uri="{FF2B5EF4-FFF2-40B4-BE49-F238E27FC236}">
                <a16:creationId xmlns:a16="http://schemas.microsoft.com/office/drawing/2014/main" id="{6CE4962F-3A78-4C22-A7C2-78182E0306E4}"/>
              </a:ext>
            </a:extLst>
          </p:cNvPr>
          <p:cNvPicPr>
            <a:picLocks noChangeAspect="1"/>
          </p:cNvPicPr>
          <p:nvPr/>
        </p:nvPicPr>
        <p:blipFill rotWithShape="1">
          <a:blip r:embed="rId2">
            <a:extLst>
              <a:ext uri="{28A0092B-C50C-407E-A947-70E740481C1C}">
                <a14:useLocalDpi xmlns:a14="http://schemas.microsoft.com/office/drawing/2010/main" val="0"/>
              </a:ext>
            </a:extLst>
          </a:blip>
          <a:srcRect r="13555"/>
          <a:stretch/>
        </p:blipFill>
        <p:spPr>
          <a:xfrm>
            <a:off x="6734629" y="0"/>
            <a:ext cx="4089360" cy="2365286"/>
          </a:xfrm>
          <a:prstGeom prst="rect">
            <a:avLst/>
          </a:prstGeom>
        </p:spPr>
      </p:pic>
      <p:pic>
        <p:nvPicPr>
          <p:cNvPr id="7" name="Picture 6" descr="A picture containing person, person, indoor&#10;&#10;Description automatically generated">
            <a:extLst>
              <a:ext uri="{FF2B5EF4-FFF2-40B4-BE49-F238E27FC236}">
                <a16:creationId xmlns:a16="http://schemas.microsoft.com/office/drawing/2014/main" id="{EEB20613-513B-490C-A22E-AF85D4340AB7}"/>
              </a:ext>
            </a:extLst>
          </p:cNvPr>
          <p:cNvPicPr>
            <a:picLocks noChangeAspect="1"/>
          </p:cNvPicPr>
          <p:nvPr/>
        </p:nvPicPr>
        <p:blipFill rotWithShape="1">
          <a:blip r:embed="rId3">
            <a:extLst>
              <a:ext uri="{28A0092B-C50C-407E-A947-70E740481C1C}">
                <a14:useLocalDpi xmlns:a14="http://schemas.microsoft.com/office/drawing/2010/main" val="0"/>
              </a:ext>
            </a:extLst>
          </a:blip>
          <a:srcRect r="14672"/>
          <a:stretch/>
        </p:blipFill>
        <p:spPr>
          <a:xfrm>
            <a:off x="6734630" y="4470549"/>
            <a:ext cx="4089360" cy="2396263"/>
          </a:xfrm>
          <a:prstGeom prst="rect">
            <a:avLst/>
          </a:prstGeom>
        </p:spPr>
      </p:pic>
      <p:pic>
        <p:nvPicPr>
          <p:cNvPr id="11" name="Picture 10">
            <a:extLst>
              <a:ext uri="{FF2B5EF4-FFF2-40B4-BE49-F238E27FC236}">
                <a16:creationId xmlns:a16="http://schemas.microsoft.com/office/drawing/2014/main" id="{36B88189-F990-48DD-BA48-641CF2ED5746}"/>
              </a:ext>
            </a:extLst>
          </p:cNvPr>
          <p:cNvPicPr>
            <a:picLocks noChangeAspect="1"/>
          </p:cNvPicPr>
          <p:nvPr/>
        </p:nvPicPr>
        <p:blipFill rotWithShape="1">
          <a:blip r:embed="rId4">
            <a:extLst>
              <a:ext uri="{28A0092B-C50C-407E-A947-70E740481C1C}">
                <a14:useLocalDpi xmlns:a14="http://schemas.microsoft.com/office/drawing/2010/main" val="0"/>
              </a:ext>
            </a:extLst>
          </a:blip>
          <a:srcRect r="13445"/>
          <a:stretch/>
        </p:blipFill>
        <p:spPr>
          <a:xfrm>
            <a:off x="6734629" y="2273583"/>
            <a:ext cx="4089360" cy="2365286"/>
          </a:xfrm>
          <a:prstGeom prst="rect">
            <a:avLst/>
          </a:prstGeom>
        </p:spPr>
      </p:pic>
    </p:spTree>
    <p:extLst>
      <p:ext uri="{BB962C8B-B14F-4D97-AF65-F5344CB8AC3E}">
        <p14:creationId xmlns:p14="http://schemas.microsoft.com/office/powerpoint/2010/main" val="311024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254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DD0B8-DC27-4B53-88A9-41D9D0A2921B}"/>
              </a:ext>
            </a:extLst>
          </p:cNvPr>
          <p:cNvPicPr>
            <a:picLocks noChangeAspect="1"/>
          </p:cNvPicPr>
          <p:nvPr/>
        </p:nvPicPr>
        <p:blipFill rotWithShape="1">
          <a:blip r:embed="rId2"/>
          <a:srcRect l="12589"/>
          <a:stretch/>
        </p:blipFill>
        <p:spPr>
          <a:xfrm>
            <a:off x="735009" y="0"/>
            <a:ext cx="4575105" cy="6858000"/>
          </a:xfrm>
          <a:prstGeom prst="rect">
            <a:avLst/>
          </a:prstGeom>
        </p:spPr>
      </p:pic>
      <p:pic>
        <p:nvPicPr>
          <p:cNvPr id="7" name="Picture 6">
            <a:extLst>
              <a:ext uri="{FF2B5EF4-FFF2-40B4-BE49-F238E27FC236}">
                <a16:creationId xmlns:a16="http://schemas.microsoft.com/office/drawing/2014/main" id="{3FCC0224-C0F9-472D-BCDF-41CBA21340E4}"/>
              </a:ext>
            </a:extLst>
          </p:cNvPr>
          <p:cNvPicPr>
            <a:picLocks noChangeAspect="1"/>
          </p:cNvPicPr>
          <p:nvPr/>
        </p:nvPicPr>
        <p:blipFill>
          <a:blip r:embed="rId3"/>
          <a:stretch>
            <a:fillRect/>
          </a:stretch>
        </p:blipFill>
        <p:spPr>
          <a:xfrm>
            <a:off x="5310114" y="1"/>
            <a:ext cx="4855284" cy="6857999"/>
          </a:xfrm>
          <a:prstGeom prst="rect">
            <a:avLst/>
          </a:prstGeom>
        </p:spPr>
      </p:pic>
    </p:spTree>
    <p:extLst>
      <p:ext uri="{BB962C8B-B14F-4D97-AF65-F5344CB8AC3E}">
        <p14:creationId xmlns:p14="http://schemas.microsoft.com/office/powerpoint/2010/main" val="3709346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833</Words>
  <Application>Microsoft Office PowerPoint</Application>
  <PresentationFormat>Widescreen</PresentationFormat>
  <Paragraphs>74</Paragraphs>
  <Slides>14</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Arial</vt:lpstr>
      <vt:lpstr>Arial,Sans-Serif</vt:lpstr>
      <vt:lpstr>Calibri</vt:lpstr>
      <vt:lpstr>Calibri Light</vt:lpstr>
      <vt:lpstr>Century Schoolbook</vt:lpstr>
      <vt:lpstr>Georgia</vt:lpstr>
      <vt:lpstr>Lato Light</vt:lpstr>
      <vt:lpstr>Montserrat Medium</vt:lpstr>
      <vt:lpstr>Public Sans Medium</vt:lpstr>
      <vt:lpstr>PublicSans</vt:lpstr>
      <vt:lpstr>var(--font-heading)</vt:lpstr>
      <vt:lpstr>Verdana</vt:lpstr>
      <vt:lpstr>Wingdings</vt:lpstr>
      <vt:lpstr>Office Theme</vt:lpstr>
      <vt:lpstr>1_Office Theme</vt:lpstr>
      <vt:lpstr>PowerPoint Presentation</vt:lpstr>
      <vt:lpstr>Ward Manager – what hat’s do you wear?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Registered Nurse Leadership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Preston</dc:creator>
  <cp:lastModifiedBy>Adam Grant</cp:lastModifiedBy>
  <cp:revision>12</cp:revision>
  <dcterms:created xsi:type="dcterms:W3CDTF">2020-09-15T11:55:43Z</dcterms:created>
  <dcterms:modified xsi:type="dcterms:W3CDTF">2022-07-11T15:31:04Z</dcterms:modified>
</cp:coreProperties>
</file>