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80" r:id="rId3"/>
    <p:sldId id="381" r:id="rId4"/>
    <p:sldId id="382" r:id="rId5"/>
    <p:sldId id="383" r:id="rId6"/>
    <p:sldId id="384" r:id="rId7"/>
    <p:sldId id="358" r:id="rId8"/>
    <p:sldId id="378" r:id="rId9"/>
    <p:sldId id="385" r:id="rId10"/>
    <p:sldId id="386" r:id="rId11"/>
    <p:sldId id="401" r:id="rId12"/>
    <p:sldId id="369" r:id="rId13"/>
    <p:sldId id="391" r:id="rId14"/>
    <p:sldId id="3032" r:id="rId15"/>
    <p:sldId id="3031" r:id="rId16"/>
  </p:sldIdLst>
  <p:sldSz cx="9144000" cy="6858000" type="screen4x3"/>
  <p:notesSz cx="6662738"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90">
          <p15:clr>
            <a:srgbClr val="A4A3A4"/>
          </p15:clr>
        </p15:guide>
        <p15:guide id="2" pos="5478">
          <p15:clr>
            <a:srgbClr val="A4A3A4"/>
          </p15:clr>
        </p15:guide>
      </p15:sldGuideLst>
    </p:ext>
    <p:ext uri="{2D200454-40CA-4A62-9FC3-DE9A4176ACB9}">
      <p15:notesGuideLst xmlns:p15="http://schemas.microsoft.com/office/powerpoint/2012/main">
        <p15:guide id="1" orient="horz" pos="3126">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89A87-06C0-5843-B7E4-DDFD3753A409}" v="9" dt="2022-08-15T07:51:39.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823"/>
  </p:normalViewPr>
  <p:slideViewPr>
    <p:cSldViewPr snapToGrid="0">
      <p:cViewPr varScale="1">
        <p:scale>
          <a:sx n="94" d="100"/>
          <a:sy n="94" d="100"/>
        </p:scale>
        <p:origin x="2608" y="184"/>
      </p:cViewPr>
      <p:guideLst>
        <p:guide orient="horz" pos="890"/>
        <p:guide pos="5478"/>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97519-7837-4BD6-BA28-84806D95AA5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B905DBD-AC20-4015-AAD0-D03F3EABC09F}">
      <dgm:prSet phldrT="[Text]" custT="1"/>
      <dgm:spPr/>
      <dgm:t>
        <a:bodyPr/>
        <a:lstStyle/>
        <a:p>
          <a:r>
            <a:rPr lang="en-US" sz="3200" i="0"/>
            <a:t>Living with frailty</a:t>
          </a:r>
        </a:p>
      </dgm:t>
    </dgm:pt>
    <dgm:pt modelId="{2BC7A7A2-E523-464B-AE7F-703B4B994543}" type="parTrans" cxnId="{11C9BE98-4C3A-4575-A0BD-74D4F5833983}">
      <dgm:prSet/>
      <dgm:spPr/>
      <dgm:t>
        <a:bodyPr/>
        <a:lstStyle/>
        <a:p>
          <a:endParaRPr lang="en-US" sz="1200"/>
        </a:p>
      </dgm:t>
    </dgm:pt>
    <dgm:pt modelId="{E7176B71-27D0-46FF-A5A3-A2DCF40BA316}" type="sibTrans" cxnId="{11C9BE98-4C3A-4575-A0BD-74D4F5833983}">
      <dgm:prSet/>
      <dgm:spPr/>
      <dgm:t>
        <a:bodyPr/>
        <a:lstStyle/>
        <a:p>
          <a:endParaRPr lang="en-US" sz="1200"/>
        </a:p>
      </dgm:t>
    </dgm:pt>
    <dgm:pt modelId="{52D02A4B-4562-427D-8255-F98E9607663A}">
      <dgm:prSet phldrT="[Text]" custT="1"/>
      <dgm:spPr>
        <a:solidFill>
          <a:schemeClr val="accent1">
            <a:lumMod val="60000"/>
            <a:lumOff val="40000"/>
          </a:schemeClr>
        </a:solidFill>
      </dgm:spPr>
      <dgm:t>
        <a:bodyPr/>
        <a:lstStyle/>
        <a:p>
          <a:r>
            <a:rPr lang="en-US" sz="2400"/>
            <a:t>Independence and control</a:t>
          </a:r>
        </a:p>
      </dgm:t>
    </dgm:pt>
    <dgm:pt modelId="{D0B6AE7E-65F0-4908-AF5A-BAE9EC0C6AB9}" type="parTrans" cxnId="{91AC8DD2-D780-4A59-9098-D2F9BB27085E}">
      <dgm:prSet/>
      <dgm:spPr/>
      <dgm:t>
        <a:bodyPr/>
        <a:lstStyle/>
        <a:p>
          <a:endParaRPr lang="en-US" sz="1200"/>
        </a:p>
      </dgm:t>
    </dgm:pt>
    <dgm:pt modelId="{5F6AA4BA-2B58-4B6D-A2DD-687643A73538}" type="sibTrans" cxnId="{91AC8DD2-D780-4A59-9098-D2F9BB27085E}">
      <dgm:prSet/>
      <dgm:spPr/>
      <dgm:t>
        <a:bodyPr/>
        <a:lstStyle/>
        <a:p>
          <a:endParaRPr lang="en-US" sz="1200"/>
        </a:p>
      </dgm:t>
    </dgm:pt>
    <dgm:pt modelId="{0234081B-38FF-4C00-875E-444358E1EDEC}">
      <dgm:prSet phldrT="[Text]" custT="1"/>
      <dgm:spPr>
        <a:solidFill>
          <a:schemeClr val="accent1">
            <a:lumMod val="60000"/>
            <a:lumOff val="40000"/>
          </a:schemeClr>
        </a:solidFill>
      </dgm:spPr>
      <dgm:t>
        <a:bodyPr/>
        <a:lstStyle/>
        <a:p>
          <a:r>
            <a:rPr lang="en-US" sz="2400"/>
            <a:t>Support and assets</a:t>
          </a:r>
        </a:p>
      </dgm:t>
    </dgm:pt>
    <dgm:pt modelId="{D6D936DF-93AC-4085-BFB5-38AA0453FFCB}" type="parTrans" cxnId="{49EAAAD7-AB41-459C-ADAC-9CDCD031A8EF}">
      <dgm:prSet/>
      <dgm:spPr/>
      <dgm:t>
        <a:bodyPr/>
        <a:lstStyle/>
        <a:p>
          <a:endParaRPr lang="en-US" sz="1200"/>
        </a:p>
      </dgm:t>
    </dgm:pt>
    <dgm:pt modelId="{C8372F44-4346-49A9-9A8E-E13093E63F86}" type="sibTrans" cxnId="{49EAAAD7-AB41-459C-ADAC-9CDCD031A8EF}">
      <dgm:prSet/>
      <dgm:spPr/>
      <dgm:t>
        <a:bodyPr/>
        <a:lstStyle/>
        <a:p>
          <a:endParaRPr lang="en-US" sz="1200"/>
        </a:p>
      </dgm:t>
    </dgm:pt>
    <dgm:pt modelId="{F0E1FC31-1FA1-464B-8608-E797B7DD0FBD}">
      <dgm:prSet phldrT="[Text]" custT="1"/>
      <dgm:spPr>
        <a:solidFill>
          <a:schemeClr val="accent1">
            <a:lumMod val="60000"/>
            <a:lumOff val="40000"/>
          </a:schemeClr>
        </a:solidFill>
      </dgm:spPr>
      <dgm:t>
        <a:bodyPr/>
        <a:lstStyle/>
        <a:p>
          <a:r>
            <a:rPr lang="en-US" sz="2400"/>
            <a:t>Adapting to life changes</a:t>
          </a:r>
        </a:p>
      </dgm:t>
    </dgm:pt>
    <dgm:pt modelId="{B3B76D27-E351-4CFB-A29B-48040D3337F4}" type="parTrans" cxnId="{98A4B5EF-0C2A-4548-A602-A5FA0B53E79E}">
      <dgm:prSet/>
      <dgm:spPr/>
      <dgm:t>
        <a:bodyPr/>
        <a:lstStyle/>
        <a:p>
          <a:endParaRPr lang="en-US" sz="1200"/>
        </a:p>
      </dgm:t>
    </dgm:pt>
    <dgm:pt modelId="{F2C9B5FF-B16F-46AA-80A7-D734FD5245A8}" type="sibTrans" cxnId="{98A4B5EF-0C2A-4548-A602-A5FA0B53E79E}">
      <dgm:prSet/>
      <dgm:spPr/>
      <dgm:t>
        <a:bodyPr/>
        <a:lstStyle/>
        <a:p>
          <a:endParaRPr lang="en-US" sz="1200"/>
        </a:p>
      </dgm:t>
    </dgm:pt>
    <dgm:pt modelId="{80A4163A-F9AA-4D88-848B-A3D38372ED08}">
      <dgm:prSet phldrT="[Text]" custT="1"/>
      <dgm:spPr>
        <a:solidFill>
          <a:schemeClr val="accent1">
            <a:lumMod val="60000"/>
            <a:lumOff val="40000"/>
          </a:schemeClr>
        </a:solidFill>
      </dgm:spPr>
      <dgm:t>
        <a:bodyPr/>
        <a:lstStyle/>
        <a:p>
          <a:r>
            <a:rPr lang="en-US" sz="2400"/>
            <a:t>Loneliness and isolation</a:t>
          </a:r>
        </a:p>
      </dgm:t>
    </dgm:pt>
    <dgm:pt modelId="{E2E9CA95-7DF8-4C3D-8836-8F35A2E021A2}" type="parTrans" cxnId="{BA12D064-DF31-414B-AA1C-7DE5670AD130}">
      <dgm:prSet/>
      <dgm:spPr/>
      <dgm:t>
        <a:bodyPr/>
        <a:lstStyle/>
        <a:p>
          <a:endParaRPr lang="en-US" sz="1200"/>
        </a:p>
      </dgm:t>
    </dgm:pt>
    <dgm:pt modelId="{353F254D-7D2B-4419-A919-1EC0F5C55277}" type="sibTrans" cxnId="{BA12D064-DF31-414B-AA1C-7DE5670AD130}">
      <dgm:prSet/>
      <dgm:spPr/>
      <dgm:t>
        <a:bodyPr/>
        <a:lstStyle/>
        <a:p>
          <a:endParaRPr lang="en-US" sz="1200"/>
        </a:p>
      </dgm:t>
    </dgm:pt>
    <dgm:pt modelId="{04049104-F8A3-45AA-AEE1-110FB4883855}" type="pres">
      <dgm:prSet presAssocID="{34797519-7837-4BD6-BA28-84806D95AA5A}" presName="diagram" presStyleCnt="0">
        <dgm:presLayoutVars>
          <dgm:chMax val="1"/>
          <dgm:dir/>
          <dgm:animLvl val="ctr"/>
          <dgm:resizeHandles val="exact"/>
        </dgm:presLayoutVars>
      </dgm:prSet>
      <dgm:spPr/>
    </dgm:pt>
    <dgm:pt modelId="{7B739C66-0976-4ABB-947D-9980CC7F1419}" type="pres">
      <dgm:prSet presAssocID="{34797519-7837-4BD6-BA28-84806D95AA5A}" presName="matrix" presStyleCnt="0"/>
      <dgm:spPr/>
    </dgm:pt>
    <dgm:pt modelId="{1F9E46FB-BAA7-4A97-9293-37080CB0E56A}" type="pres">
      <dgm:prSet presAssocID="{34797519-7837-4BD6-BA28-84806D95AA5A}" presName="tile1" presStyleLbl="node1" presStyleIdx="0" presStyleCnt="4"/>
      <dgm:spPr/>
    </dgm:pt>
    <dgm:pt modelId="{80367A82-ED98-454A-B358-F322A2C09C45}" type="pres">
      <dgm:prSet presAssocID="{34797519-7837-4BD6-BA28-84806D95AA5A}" presName="tile1text" presStyleLbl="node1" presStyleIdx="0" presStyleCnt="4">
        <dgm:presLayoutVars>
          <dgm:chMax val="0"/>
          <dgm:chPref val="0"/>
          <dgm:bulletEnabled val="1"/>
        </dgm:presLayoutVars>
      </dgm:prSet>
      <dgm:spPr/>
    </dgm:pt>
    <dgm:pt modelId="{2721E76E-A8E8-428D-AEE9-FFBBBCF1C789}" type="pres">
      <dgm:prSet presAssocID="{34797519-7837-4BD6-BA28-84806D95AA5A}" presName="tile2" presStyleLbl="node1" presStyleIdx="1" presStyleCnt="4"/>
      <dgm:spPr/>
    </dgm:pt>
    <dgm:pt modelId="{0974F989-4D8A-4613-8687-03120C2E0BEF}" type="pres">
      <dgm:prSet presAssocID="{34797519-7837-4BD6-BA28-84806D95AA5A}" presName="tile2text" presStyleLbl="node1" presStyleIdx="1" presStyleCnt="4">
        <dgm:presLayoutVars>
          <dgm:chMax val="0"/>
          <dgm:chPref val="0"/>
          <dgm:bulletEnabled val="1"/>
        </dgm:presLayoutVars>
      </dgm:prSet>
      <dgm:spPr/>
    </dgm:pt>
    <dgm:pt modelId="{6A723D6D-0553-40E5-B1C9-FE8653E6782F}" type="pres">
      <dgm:prSet presAssocID="{34797519-7837-4BD6-BA28-84806D95AA5A}" presName="tile3" presStyleLbl="node1" presStyleIdx="2" presStyleCnt="4"/>
      <dgm:spPr/>
    </dgm:pt>
    <dgm:pt modelId="{2C95177E-E3D1-4E88-89AD-537504B776F7}" type="pres">
      <dgm:prSet presAssocID="{34797519-7837-4BD6-BA28-84806D95AA5A}" presName="tile3text" presStyleLbl="node1" presStyleIdx="2" presStyleCnt="4">
        <dgm:presLayoutVars>
          <dgm:chMax val="0"/>
          <dgm:chPref val="0"/>
          <dgm:bulletEnabled val="1"/>
        </dgm:presLayoutVars>
      </dgm:prSet>
      <dgm:spPr/>
    </dgm:pt>
    <dgm:pt modelId="{DC29F836-72A7-481E-9F7C-2E27493BC51A}" type="pres">
      <dgm:prSet presAssocID="{34797519-7837-4BD6-BA28-84806D95AA5A}" presName="tile4" presStyleLbl="node1" presStyleIdx="3" presStyleCnt="4"/>
      <dgm:spPr/>
    </dgm:pt>
    <dgm:pt modelId="{67E92471-0FB5-4151-82D8-143683491154}" type="pres">
      <dgm:prSet presAssocID="{34797519-7837-4BD6-BA28-84806D95AA5A}" presName="tile4text" presStyleLbl="node1" presStyleIdx="3" presStyleCnt="4">
        <dgm:presLayoutVars>
          <dgm:chMax val="0"/>
          <dgm:chPref val="0"/>
          <dgm:bulletEnabled val="1"/>
        </dgm:presLayoutVars>
      </dgm:prSet>
      <dgm:spPr/>
    </dgm:pt>
    <dgm:pt modelId="{C50AD644-E130-477C-8D4D-A37A1D0FF36D}" type="pres">
      <dgm:prSet presAssocID="{34797519-7837-4BD6-BA28-84806D95AA5A}" presName="centerTile" presStyleLbl="fgShp" presStyleIdx="0" presStyleCnt="1" custScaleX="119737" custScaleY="119737">
        <dgm:presLayoutVars>
          <dgm:chMax val="0"/>
          <dgm:chPref val="0"/>
        </dgm:presLayoutVars>
      </dgm:prSet>
      <dgm:spPr/>
    </dgm:pt>
  </dgm:ptLst>
  <dgm:cxnLst>
    <dgm:cxn modelId="{E4FBC70E-2AC4-4E40-836A-AA1D246FE3CC}" type="presOf" srcId="{0234081B-38FF-4C00-875E-444358E1EDEC}" destId="{2721E76E-A8E8-428D-AEE9-FFBBBCF1C789}" srcOrd="0" destOrd="0" presId="urn:microsoft.com/office/officeart/2005/8/layout/matrix1"/>
    <dgm:cxn modelId="{70A1C426-FE5F-4169-BFA0-13FC7FCB4562}" type="presOf" srcId="{F0E1FC31-1FA1-464B-8608-E797B7DD0FBD}" destId="{6A723D6D-0553-40E5-B1C9-FE8653E6782F}" srcOrd="0" destOrd="0" presId="urn:microsoft.com/office/officeart/2005/8/layout/matrix1"/>
    <dgm:cxn modelId="{99E54544-2868-4ACF-A44F-98BEDC35AA35}" type="presOf" srcId="{80A4163A-F9AA-4D88-848B-A3D38372ED08}" destId="{DC29F836-72A7-481E-9F7C-2E27493BC51A}" srcOrd="0" destOrd="0" presId="urn:microsoft.com/office/officeart/2005/8/layout/matrix1"/>
    <dgm:cxn modelId="{533BC454-0144-49DB-A5F6-EF38D4353189}" type="presOf" srcId="{F0E1FC31-1FA1-464B-8608-E797B7DD0FBD}" destId="{2C95177E-E3D1-4E88-89AD-537504B776F7}" srcOrd="1" destOrd="0" presId="urn:microsoft.com/office/officeart/2005/8/layout/matrix1"/>
    <dgm:cxn modelId="{BA12D064-DF31-414B-AA1C-7DE5670AD130}" srcId="{BB905DBD-AC20-4015-AAD0-D03F3EABC09F}" destId="{80A4163A-F9AA-4D88-848B-A3D38372ED08}" srcOrd="3" destOrd="0" parTransId="{E2E9CA95-7DF8-4C3D-8836-8F35A2E021A2}" sibTransId="{353F254D-7D2B-4419-A919-1EC0F5C55277}"/>
    <dgm:cxn modelId="{20CA4E8D-233E-4081-836B-0D35C48350F4}" type="presOf" srcId="{52D02A4B-4562-427D-8255-F98E9607663A}" destId="{1F9E46FB-BAA7-4A97-9293-37080CB0E56A}" srcOrd="0" destOrd="0" presId="urn:microsoft.com/office/officeart/2005/8/layout/matrix1"/>
    <dgm:cxn modelId="{FEAB8895-BDB3-424D-BBFC-88FEA361BC56}" type="presOf" srcId="{34797519-7837-4BD6-BA28-84806D95AA5A}" destId="{04049104-F8A3-45AA-AEE1-110FB4883855}" srcOrd="0" destOrd="0" presId="urn:microsoft.com/office/officeart/2005/8/layout/matrix1"/>
    <dgm:cxn modelId="{11C9BE98-4C3A-4575-A0BD-74D4F5833983}" srcId="{34797519-7837-4BD6-BA28-84806D95AA5A}" destId="{BB905DBD-AC20-4015-AAD0-D03F3EABC09F}" srcOrd="0" destOrd="0" parTransId="{2BC7A7A2-E523-464B-AE7F-703B4B994543}" sibTransId="{E7176B71-27D0-46FF-A5A3-A2DCF40BA316}"/>
    <dgm:cxn modelId="{57063599-3075-4BF3-ADFE-2DC45952C40B}" type="presOf" srcId="{52D02A4B-4562-427D-8255-F98E9607663A}" destId="{80367A82-ED98-454A-B358-F322A2C09C45}" srcOrd="1" destOrd="0" presId="urn:microsoft.com/office/officeart/2005/8/layout/matrix1"/>
    <dgm:cxn modelId="{192496AB-1526-4A90-B161-03855DA18A4D}" type="presOf" srcId="{BB905DBD-AC20-4015-AAD0-D03F3EABC09F}" destId="{C50AD644-E130-477C-8D4D-A37A1D0FF36D}" srcOrd="0" destOrd="0" presId="urn:microsoft.com/office/officeart/2005/8/layout/matrix1"/>
    <dgm:cxn modelId="{91AC8DD2-D780-4A59-9098-D2F9BB27085E}" srcId="{BB905DBD-AC20-4015-AAD0-D03F3EABC09F}" destId="{52D02A4B-4562-427D-8255-F98E9607663A}" srcOrd="0" destOrd="0" parTransId="{D0B6AE7E-65F0-4908-AF5A-BAE9EC0C6AB9}" sibTransId="{5F6AA4BA-2B58-4B6D-A2DD-687643A73538}"/>
    <dgm:cxn modelId="{49EAAAD7-AB41-459C-ADAC-9CDCD031A8EF}" srcId="{BB905DBD-AC20-4015-AAD0-D03F3EABC09F}" destId="{0234081B-38FF-4C00-875E-444358E1EDEC}" srcOrd="1" destOrd="0" parTransId="{D6D936DF-93AC-4085-BFB5-38AA0453FFCB}" sibTransId="{C8372F44-4346-49A9-9A8E-E13093E63F86}"/>
    <dgm:cxn modelId="{747C2CDE-9D5D-41C3-A19A-7BB9E4F0E48F}" type="presOf" srcId="{0234081B-38FF-4C00-875E-444358E1EDEC}" destId="{0974F989-4D8A-4613-8687-03120C2E0BEF}" srcOrd="1" destOrd="0" presId="urn:microsoft.com/office/officeart/2005/8/layout/matrix1"/>
    <dgm:cxn modelId="{1FC532E7-13C6-4940-8684-A132079AA2E1}" type="presOf" srcId="{80A4163A-F9AA-4D88-848B-A3D38372ED08}" destId="{67E92471-0FB5-4151-82D8-143683491154}" srcOrd="1" destOrd="0" presId="urn:microsoft.com/office/officeart/2005/8/layout/matrix1"/>
    <dgm:cxn modelId="{98A4B5EF-0C2A-4548-A602-A5FA0B53E79E}" srcId="{BB905DBD-AC20-4015-AAD0-D03F3EABC09F}" destId="{F0E1FC31-1FA1-464B-8608-E797B7DD0FBD}" srcOrd="2" destOrd="0" parTransId="{B3B76D27-E351-4CFB-A29B-48040D3337F4}" sibTransId="{F2C9B5FF-B16F-46AA-80A7-D734FD5245A8}"/>
    <dgm:cxn modelId="{9CF5829D-74E8-4520-B9F7-7BF9E8DBD863}" type="presParOf" srcId="{04049104-F8A3-45AA-AEE1-110FB4883855}" destId="{7B739C66-0976-4ABB-947D-9980CC7F1419}" srcOrd="0" destOrd="0" presId="urn:microsoft.com/office/officeart/2005/8/layout/matrix1"/>
    <dgm:cxn modelId="{42C32CFC-1B81-4487-8866-B8602C616412}" type="presParOf" srcId="{7B739C66-0976-4ABB-947D-9980CC7F1419}" destId="{1F9E46FB-BAA7-4A97-9293-37080CB0E56A}" srcOrd="0" destOrd="0" presId="urn:microsoft.com/office/officeart/2005/8/layout/matrix1"/>
    <dgm:cxn modelId="{080E4786-A481-4E5D-AC13-024FCE0E9BFD}" type="presParOf" srcId="{7B739C66-0976-4ABB-947D-9980CC7F1419}" destId="{80367A82-ED98-454A-B358-F322A2C09C45}" srcOrd="1" destOrd="0" presId="urn:microsoft.com/office/officeart/2005/8/layout/matrix1"/>
    <dgm:cxn modelId="{F2863C67-90ED-4535-8749-AB559241D925}" type="presParOf" srcId="{7B739C66-0976-4ABB-947D-9980CC7F1419}" destId="{2721E76E-A8E8-428D-AEE9-FFBBBCF1C789}" srcOrd="2" destOrd="0" presId="urn:microsoft.com/office/officeart/2005/8/layout/matrix1"/>
    <dgm:cxn modelId="{5091238B-D5DA-43E9-9CFD-E602DD9EB1D5}" type="presParOf" srcId="{7B739C66-0976-4ABB-947D-9980CC7F1419}" destId="{0974F989-4D8A-4613-8687-03120C2E0BEF}" srcOrd="3" destOrd="0" presId="urn:microsoft.com/office/officeart/2005/8/layout/matrix1"/>
    <dgm:cxn modelId="{A5C18396-7918-4523-A0E7-F0F0E4B9E8BA}" type="presParOf" srcId="{7B739C66-0976-4ABB-947D-9980CC7F1419}" destId="{6A723D6D-0553-40E5-B1C9-FE8653E6782F}" srcOrd="4" destOrd="0" presId="urn:microsoft.com/office/officeart/2005/8/layout/matrix1"/>
    <dgm:cxn modelId="{A0B79977-5475-4D1F-ABF9-775D452F34E5}" type="presParOf" srcId="{7B739C66-0976-4ABB-947D-9980CC7F1419}" destId="{2C95177E-E3D1-4E88-89AD-537504B776F7}" srcOrd="5" destOrd="0" presId="urn:microsoft.com/office/officeart/2005/8/layout/matrix1"/>
    <dgm:cxn modelId="{553818D3-0FAF-4134-8C3C-87E8F490ECF0}" type="presParOf" srcId="{7B739C66-0976-4ABB-947D-9980CC7F1419}" destId="{DC29F836-72A7-481E-9F7C-2E27493BC51A}" srcOrd="6" destOrd="0" presId="urn:microsoft.com/office/officeart/2005/8/layout/matrix1"/>
    <dgm:cxn modelId="{4757158C-69F9-4EBA-83B3-274C2B43DD86}" type="presParOf" srcId="{7B739C66-0976-4ABB-947D-9980CC7F1419}" destId="{67E92471-0FB5-4151-82D8-143683491154}" srcOrd="7" destOrd="0" presId="urn:microsoft.com/office/officeart/2005/8/layout/matrix1"/>
    <dgm:cxn modelId="{1902531E-0F8B-4B6A-B8F1-6612B701D131}" type="presParOf" srcId="{04049104-F8A3-45AA-AEE1-110FB4883855}" destId="{C50AD644-E130-477C-8D4D-A37A1D0FF36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E46FB-BAA7-4A97-9293-37080CB0E56A}">
      <dsp:nvSpPr>
        <dsp:cNvPr id="0" name=""/>
        <dsp:cNvSpPr/>
      </dsp:nvSpPr>
      <dsp:spPr>
        <a:xfrm rot="16200000">
          <a:off x="535199" y="-535199"/>
          <a:ext cx="2140799" cy="32111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Independence and control</a:t>
          </a:r>
        </a:p>
      </dsp:txBody>
      <dsp:txXfrm rot="5400000">
        <a:off x="-1" y="1"/>
        <a:ext cx="3211199" cy="1605599"/>
      </dsp:txXfrm>
    </dsp:sp>
    <dsp:sp modelId="{2721E76E-A8E8-428D-AEE9-FFBBBCF1C789}">
      <dsp:nvSpPr>
        <dsp:cNvPr id="0" name=""/>
        <dsp:cNvSpPr/>
      </dsp:nvSpPr>
      <dsp:spPr>
        <a:xfrm>
          <a:off x="3211199" y="0"/>
          <a:ext cx="3211199" cy="21407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Support and assets</a:t>
          </a:r>
        </a:p>
      </dsp:txBody>
      <dsp:txXfrm>
        <a:off x="3211199" y="0"/>
        <a:ext cx="3211199" cy="1605599"/>
      </dsp:txXfrm>
    </dsp:sp>
    <dsp:sp modelId="{6A723D6D-0553-40E5-B1C9-FE8653E6782F}">
      <dsp:nvSpPr>
        <dsp:cNvPr id="0" name=""/>
        <dsp:cNvSpPr/>
      </dsp:nvSpPr>
      <dsp:spPr>
        <a:xfrm rot="10800000">
          <a:off x="0" y="2140799"/>
          <a:ext cx="3211199" cy="21407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Adapting to life changes</a:t>
          </a:r>
        </a:p>
      </dsp:txBody>
      <dsp:txXfrm rot="10800000">
        <a:off x="0" y="2675999"/>
        <a:ext cx="3211199" cy="1605599"/>
      </dsp:txXfrm>
    </dsp:sp>
    <dsp:sp modelId="{DC29F836-72A7-481E-9F7C-2E27493BC51A}">
      <dsp:nvSpPr>
        <dsp:cNvPr id="0" name=""/>
        <dsp:cNvSpPr/>
      </dsp:nvSpPr>
      <dsp:spPr>
        <a:xfrm rot="5400000">
          <a:off x="3746398" y="1605599"/>
          <a:ext cx="2140799" cy="32111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Loneliness and isolation</a:t>
          </a:r>
        </a:p>
      </dsp:txBody>
      <dsp:txXfrm rot="-5400000">
        <a:off x="3211198" y="2675999"/>
        <a:ext cx="3211199" cy="1605599"/>
      </dsp:txXfrm>
    </dsp:sp>
    <dsp:sp modelId="{C50AD644-E130-477C-8D4D-A37A1D0FF36D}">
      <dsp:nvSpPr>
        <dsp:cNvPr id="0" name=""/>
        <dsp:cNvSpPr/>
      </dsp:nvSpPr>
      <dsp:spPr>
        <a:xfrm>
          <a:off x="2057700" y="1499967"/>
          <a:ext cx="2306996" cy="128166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i="0" kern="1200"/>
            <a:t>Living with frailty</a:t>
          </a:r>
        </a:p>
      </dsp:txBody>
      <dsp:txXfrm>
        <a:off x="2120266" y="1562533"/>
        <a:ext cx="2181864" cy="115653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BB1C27-153E-8F4A-B87D-189FDBF1618D}"/>
              </a:ext>
            </a:extLst>
          </p:cNvPr>
          <p:cNvSpPr>
            <a:spLocks noGrp="1"/>
          </p:cNvSpPr>
          <p:nvPr>
            <p:ph type="hdr" sz="quarter"/>
          </p:nvPr>
        </p:nvSpPr>
        <p:spPr>
          <a:xfrm>
            <a:off x="0" y="0"/>
            <a:ext cx="2887663"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29A80E6A-C03D-8645-8DCD-3DB6B977F5A4}"/>
              </a:ext>
            </a:extLst>
          </p:cNvPr>
          <p:cNvSpPr>
            <a:spLocks noGrp="1"/>
          </p:cNvSpPr>
          <p:nvPr>
            <p:ph type="dt" idx="1"/>
          </p:nvPr>
        </p:nvSpPr>
        <p:spPr>
          <a:xfrm>
            <a:off x="3773488" y="0"/>
            <a:ext cx="2887662"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6DB1020-B564-794B-AA2E-782A119E793E}" type="datetimeFigureOut">
              <a:rPr lang="en-GB"/>
              <a:pPr>
                <a:defRPr/>
              </a:pPr>
              <a:t>18/08/2022</a:t>
            </a:fld>
            <a:endParaRPr lang="en-GB"/>
          </a:p>
        </p:txBody>
      </p:sp>
      <p:sp>
        <p:nvSpPr>
          <p:cNvPr id="4" name="Slide Image Placeholder 3">
            <a:extLst>
              <a:ext uri="{FF2B5EF4-FFF2-40B4-BE49-F238E27FC236}">
                <a16:creationId xmlns:a16="http://schemas.microsoft.com/office/drawing/2014/main" id="{397C59A7-AC18-0645-9056-D41251879250}"/>
              </a:ext>
            </a:extLst>
          </p:cNvPr>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04E7C64-FE06-6C47-AF80-B02CF7DC05A9}"/>
              </a:ext>
            </a:extLst>
          </p:cNvPr>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229FFD7-44B7-D740-96AB-9B11164B439F}"/>
              </a:ext>
            </a:extLst>
          </p:cNvPr>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29A43045-2143-6143-A61E-CB1DEC061DEB}"/>
              </a:ext>
            </a:extLst>
          </p:cNvPr>
          <p:cNvSpPr>
            <a:spLocks noGrp="1"/>
          </p:cNvSpPr>
          <p:nvPr>
            <p:ph type="sldNum" sz="quarter" idx="5"/>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383907-2904-104A-836B-A003D6291F3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067C9A0F-42F1-1549-A778-47CE9ED2B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2B89CB1A-97F4-5140-ABEC-42DB603924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5" name="Slide Number Placeholder 3">
            <a:extLst>
              <a:ext uri="{FF2B5EF4-FFF2-40B4-BE49-F238E27FC236}">
                <a16:creationId xmlns:a16="http://schemas.microsoft.com/office/drawing/2014/main" id="{6DFAF095-9462-9E45-9150-2B9ED897F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D0FA5F-8619-0C46-8444-10823BABFE8B}"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ACBE8A1-9CC3-6245-AB37-9E1D6F9D4B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F98B7CE7-EE6C-844B-AAF4-01AC6996A4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7" name="Slide Number Placeholder 3">
            <a:extLst>
              <a:ext uri="{FF2B5EF4-FFF2-40B4-BE49-F238E27FC236}">
                <a16:creationId xmlns:a16="http://schemas.microsoft.com/office/drawing/2014/main" id="{746ADAB0-A24C-A64B-BE04-027D22653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024545-BC36-BF4A-A18A-99B3EEE6C590}"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9C6A5520-E7DF-C747-B56A-DE8D95487D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22BD4BAC-90AB-484C-8FD1-E04DAA955F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0723" name="Slide Number Placeholder 3">
            <a:extLst>
              <a:ext uri="{FF2B5EF4-FFF2-40B4-BE49-F238E27FC236}">
                <a16:creationId xmlns:a16="http://schemas.microsoft.com/office/drawing/2014/main" id="{AC598266-259B-3D49-9A5E-15F35CC57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DDC87A-6CD3-7842-9AD8-5B5129B6472D}"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368A159-D405-4846-9E47-C4090762D5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A0CC0BC1-F129-0A49-BA18-3D9AB44CB7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2771" name="Slide Number Placeholder 3">
            <a:extLst>
              <a:ext uri="{FF2B5EF4-FFF2-40B4-BE49-F238E27FC236}">
                <a16:creationId xmlns:a16="http://schemas.microsoft.com/office/drawing/2014/main" id="{8425C205-BE05-6247-B03B-2EC2AC412E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C6FE6F-F753-1C46-82DB-72750C3CD019}"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65D1FCA0-3508-304A-9B3A-4F0F2F49F0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1C46660-5BAB-FF4E-B032-C0943ED51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panose="020F0502020204030204" pitchFamily="34" charset="0"/>
              </a:rPr>
              <a:t>The worry for us is that many more older people are now living with frailty and reduced resilience, as a result of the pandemic. </a:t>
            </a:r>
          </a:p>
          <a:p>
            <a:endParaRPr lang="en-GB" altLang="en-US"/>
          </a:p>
        </p:txBody>
      </p:sp>
      <p:sp>
        <p:nvSpPr>
          <p:cNvPr id="36867" name="Slide Number Placeholder 3">
            <a:extLst>
              <a:ext uri="{FF2B5EF4-FFF2-40B4-BE49-F238E27FC236}">
                <a16:creationId xmlns:a16="http://schemas.microsoft.com/office/drawing/2014/main" id="{A5C0F258-D141-ED44-A6DA-358CE4BF11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873598-2E00-3B45-B28A-3535D3E52E61}"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A91F50A-4A21-4047-A4C9-B2698B2270B1}" type="slidenum">
              <a:rPr lang="en-GB" altLang="en-US" smtClean="0"/>
              <a:pPr>
                <a:defRPr/>
              </a:pPr>
              <a:t>14</a:t>
            </a:fld>
            <a:endParaRPr lang="en-GB" altLang="en-US"/>
          </a:p>
        </p:txBody>
      </p:sp>
    </p:spTree>
    <p:extLst>
      <p:ext uri="{BB962C8B-B14F-4D97-AF65-F5344CB8AC3E}">
        <p14:creationId xmlns:p14="http://schemas.microsoft.com/office/powerpoint/2010/main" val="35086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F9272A1F-1D69-D544-A21A-FD0F597A63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8E15AC2F-15C2-F546-A04E-416F3D16A3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3" name="Slide Number Placeholder 3">
            <a:extLst>
              <a:ext uri="{FF2B5EF4-FFF2-40B4-BE49-F238E27FC236}">
                <a16:creationId xmlns:a16="http://schemas.microsoft.com/office/drawing/2014/main" id="{E071370E-3A3D-8548-9D66-3812557CB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24ECF1-B63B-0B41-B7EE-1FBA44A74FC8}"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CE4E7BD6-86A9-034F-8DD3-2308601E67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9056C59F-89A4-B84D-B3BC-AA6BA0D04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291" name="Slide Number Placeholder 3">
            <a:extLst>
              <a:ext uri="{FF2B5EF4-FFF2-40B4-BE49-F238E27FC236}">
                <a16:creationId xmlns:a16="http://schemas.microsoft.com/office/drawing/2014/main" id="{E6614B75-26FE-7C47-89C4-CA5F6C7ABC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63A4AB-6F3D-FF42-905F-CFF2218D07A7}"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01336128-9E39-9749-B027-6026041E1D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344BD8E6-2FB8-D940-A049-640EA9DC7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39" name="Slide Number Placeholder 3">
            <a:extLst>
              <a:ext uri="{FF2B5EF4-FFF2-40B4-BE49-F238E27FC236}">
                <a16:creationId xmlns:a16="http://schemas.microsoft.com/office/drawing/2014/main" id="{C1C88F1F-3B60-2A48-9DA8-E9236F2CCA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CD3EB0-E825-9B46-B00D-9360F01D3B88}"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042777D-A4E7-164C-833F-9305BE85F8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05939C9-BE02-5B4E-844D-3060D685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7" name="Slide Number Placeholder 3">
            <a:extLst>
              <a:ext uri="{FF2B5EF4-FFF2-40B4-BE49-F238E27FC236}">
                <a16:creationId xmlns:a16="http://schemas.microsoft.com/office/drawing/2014/main" id="{042001D9-CD9F-FD47-A9E1-D1C9B3F10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E57F7B-9103-5048-8DE5-9FE5C2D2DE5F}"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063297C5-4C77-F243-B65E-7722D446C1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A6B01676-56B1-784F-A729-46595A781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8435" name="Slide Number Placeholder 3">
            <a:extLst>
              <a:ext uri="{FF2B5EF4-FFF2-40B4-BE49-F238E27FC236}">
                <a16:creationId xmlns:a16="http://schemas.microsoft.com/office/drawing/2014/main" id="{C2BAFD33-6A42-2B48-A5C7-F58861B165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59FFC5-C41E-614F-B026-E60E0C280DF3}"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81D39F9-2D3E-494F-B9AE-E190538AB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71DB7F0A-9E86-5343-A1A9-60E4D8FB9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3" name="Slide Number Placeholder 3">
            <a:extLst>
              <a:ext uri="{FF2B5EF4-FFF2-40B4-BE49-F238E27FC236}">
                <a16:creationId xmlns:a16="http://schemas.microsoft.com/office/drawing/2014/main" id="{185DE2FE-CA44-2E48-97A9-577EFE7DD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B364C1-83EB-0349-8FB6-BD6ED54BAD49}"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8303C7B-3E75-A943-98D3-B2C3E2FCE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C8816BD2-A2F0-4B42-AE38-8C771EC0C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a:t>
            </a:r>
          </a:p>
        </p:txBody>
      </p:sp>
      <p:sp>
        <p:nvSpPr>
          <p:cNvPr id="22531" name="Slide Number Placeholder 3">
            <a:extLst>
              <a:ext uri="{FF2B5EF4-FFF2-40B4-BE49-F238E27FC236}">
                <a16:creationId xmlns:a16="http://schemas.microsoft.com/office/drawing/2014/main" id="{3854E26A-C1D5-7646-874A-E46CB292FE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8433B2-E077-2D4C-A5E7-5A5274437AC2}" type="slidenum">
              <a:rPr lang="en-GB" altLang="en-US" smtClean="0">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AB7A820-0CBF-5B48-9E0F-BCE8E1FD2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A19BCAEA-9859-E947-AACF-33754C729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4579" name="Slide Number Placeholder 3">
            <a:extLst>
              <a:ext uri="{FF2B5EF4-FFF2-40B4-BE49-F238E27FC236}">
                <a16:creationId xmlns:a16="http://schemas.microsoft.com/office/drawing/2014/main" id="{A2A3B58A-D728-8144-A080-BE96E881E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69661F-0EF8-F743-A0F4-C65CC436727A}"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Age UK ILL Logo CMYK C 600dpi">
            <a:extLst>
              <a:ext uri="{FF2B5EF4-FFF2-40B4-BE49-F238E27FC236}">
                <a16:creationId xmlns:a16="http://schemas.microsoft.com/office/drawing/2014/main" id="{DCD20E9B-F155-DA44-9F2A-B16D5A69A0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6100" y="455613"/>
            <a:ext cx="18002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4FD4FADD-83A7-1649-BA39-B0174109341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0" y="374650"/>
            <a:ext cx="18383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trip for inner pages 300dpi">
            <a:extLst>
              <a:ext uri="{FF2B5EF4-FFF2-40B4-BE49-F238E27FC236}">
                <a16:creationId xmlns:a16="http://schemas.microsoft.com/office/drawing/2014/main" id="{25FB460E-BAB4-574E-A488-E8D285D5654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5613" y="6386513"/>
            <a:ext cx="8226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55613" y="1412875"/>
            <a:ext cx="6189662" cy="1011238"/>
          </a:xfrm>
        </p:spPr>
        <p:txBody>
          <a:bodyPr/>
          <a:lstStyle>
            <a:lvl1pPr>
              <a:defRPr sz="3200" b="1"/>
            </a:lvl1pPr>
          </a:lstStyle>
          <a:p>
            <a:pPr lvl="0"/>
            <a:r>
              <a:rPr lang="en-GB" noProof="0"/>
              <a:t>Click to edit Master title style</a:t>
            </a:r>
          </a:p>
        </p:txBody>
      </p:sp>
      <p:sp>
        <p:nvSpPr>
          <p:cNvPr id="4099" name="Rectangle 3"/>
          <p:cNvSpPr>
            <a:spLocks noGrp="1" noChangeArrowheads="1"/>
          </p:cNvSpPr>
          <p:nvPr>
            <p:ph type="subTitle" idx="1"/>
          </p:nvPr>
        </p:nvSpPr>
        <p:spPr>
          <a:xfrm>
            <a:off x="455613" y="2565400"/>
            <a:ext cx="6189662" cy="1752600"/>
          </a:xfrm>
        </p:spPr>
        <p:txBody>
          <a:bodyPr/>
          <a:lstStyle>
            <a:lvl1pPr>
              <a:defRPr>
                <a:solidFill>
                  <a:schemeClr val="accent2"/>
                </a:solidFill>
              </a:defRPr>
            </a:lvl1pPr>
          </a:lstStyle>
          <a:p>
            <a:pPr lvl="0"/>
            <a:r>
              <a:rPr lang="en-GB" noProof="0"/>
              <a:t>Click to edit Master subtitle style</a:t>
            </a:r>
          </a:p>
        </p:txBody>
      </p:sp>
    </p:spTree>
    <p:extLst>
      <p:ext uri="{BB962C8B-B14F-4D97-AF65-F5344CB8AC3E}">
        <p14:creationId xmlns:p14="http://schemas.microsoft.com/office/powerpoint/2010/main" val="34409850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ection Title Slide">
    <p:spTree>
      <p:nvGrpSpPr>
        <p:cNvPr id="1" name=""/>
        <p:cNvGrpSpPr/>
        <p:nvPr/>
      </p:nvGrpSpPr>
      <p:grpSpPr>
        <a:xfrm>
          <a:off x="0" y="0"/>
          <a:ext cx="0" cy="0"/>
          <a:chOff x="0" y="0"/>
          <a:chExt cx="0" cy="0"/>
        </a:xfrm>
      </p:grpSpPr>
      <p:pic>
        <p:nvPicPr>
          <p:cNvPr id="4" name="Picture 8" descr="Strip for inner pages 300dpi">
            <a:extLst>
              <a:ext uri="{FF2B5EF4-FFF2-40B4-BE49-F238E27FC236}">
                <a16:creationId xmlns:a16="http://schemas.microsoft.com/office/drawing/2014/main" id="{BF7B5539-E098-5F47-A542-C586E9A2E2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613" y="6386513"/>
            <a:ext cx="8226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55613" y="1412875"/>
            <a:ext cx="6189662" cy="1011238"/>
          </a:xfrm>
        </p:spPr>
        <p:txBody>
          <a:bodyPr/>
          <a:lstStyle>
            <a:lvl1pPr>
              <a:defRPr sz="3200" b="1"/>
            </a:lvl1pPr>
          </a:lstStyle>
          <a:p>
            <a:pPr lvl="0"/>
            <a:r>
              <a:rPr lang="en-GB" noProof="0"/>
              <a:t>Click to edit Master title style</a:t>
            </a:r>
          </a:p>
        </p:txBody>
      </p:sp>
      <p:sp>
        <p:nvSpPr>
          <p:cNvPr id="4099" name="Rectangle 3"/>
          <p:cNvSpPr>
            <a:spLocks noGrp="1" noChangeArrowheads="1"/>
          </p:cNvSpPr>
          <p:nvPr>
            <p:ph type="subTitle" idx="1"/>
          </p:nvPr>
        </p:nvSpPr>
        <p:spPr>
          <a:xfrm>
            <a:off x="455613" y="2565400"/>
            <a:ext cx="6189662" cy="1752600"/>
          </a:xfrm>
        </p:spPr>
        <p:txBody>
          <a:bodyPr/>
          <a:lstStyle>
            <a:lvl1pPr>
              <a:defRPr>
                <a:solidFill>
                  <a:schemeClr val="accent2"/>
                </a:solidFill>
              </a:defRPr>
            </a:lvl1pPr>
          </a:lstStyle>
          <a:p>
            <a:pPr lvl="0"/>
            <a:r>
              <a:rPr lang="en-GB" noProof="0"/>
              <a:t>Click to edit Master subtitle style</a:t>
            </a:r>
          </a:p>
        </p:txBody>
      </p:sp>
    </p:spTree>
    <p:extLst>
      <p:ext uri="{BB962C8B-B14F-4D97-AF65-F5344CB8AC3E}">
        <p14:creationId xmlns:p14="http://schemas.microsoft.com/office/powerpoint/2010/main" val="7153142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2pPr marL="285750" indent="-285750">
              <a:buFont typeface="Arial" pitchFamily="34" charset="0"/>
              <a:buChar char="•"/>
              <a:defRPr/>
            </a:lvl2pPr>
            <a:lvl3pPr marL="630238" indent="-285750" defTabSz="534988">
              <a:buFont typeface="Arial" pitchFamily="34" charset="0"/>
              <a:buChar char="•"/>
              <a:defRPr/>
            </a:lvl3pPr>
            <a:lvl4pPr marL="985838" indent="-285750">
              <a:buFont typeface="Arial" pitchFamily="34" charset="0"/>
              <a:buChar char="•"/>
              <a:defRPr/>
            </a:lvl4pPr>
            <a:lvl5pPr marL="1344613" indent="-285750">
              <a:buFont typeface="Arial"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6394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108142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536700"/>
            <a:ext cx="309086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00463" y="1536700"/>
            <a:ext cx="309086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4CD45DC-2AE1-2E4C-BD25-5EAA8A58128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5E12DEF-10D0-0B46-8DD2-220CCE487BD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75AF553-13A8-CA48-9643-389F65B94053}"/>
              </a:ext>
            </a:extLst>
          </p:cNvPr>
          <p:cNvSpPr>
            <a:spLocks noGrp="1" noChangeArrowheads="1"/>
          </p:cNvSpPr>
          <p:nvPr>
            <p:ph type="sldNum" sz="quarter" idx="12"/>
          </p:nvPr>
        </p:nvSpPr>
        <p:spPr>
          <a:ln/>
        </p:spPr>
        <p:txBody>
          <a:bodyPr/>
          <a:lstStyle>
            <a:lvl1pPr>
              <a:defRPr/>
            </a:lvl1pPr>
          </a:lstStyle>
          <a:p>
            <a:pPr>
              <a:defRPr/>
            </a:pPr>
            <a:fld id="{D2A3B0D9-2490-8443-8278-C4264839F980}" type="slidenum">
              <a:rPr lang="en-GB" altLang="en-US"/>
              <a:pPr>
                <a:defRPr/>
              </a:pPr>
              <a:t>‹#›</a:t>
            </a:fld>
            <a:endParaRPr lang="en-GB" altLang="en-US"/>
          </a:p>
        </p:txBody>
      </p:sp>
    </p:spTree>
    <p:extLst>
      <p:ext uri="{BB962C8B-B14F-4D97-AF65-F5344CB8AC3E}">
        <p14:creationId xmlns:p14="http://schemas.microsoft.com/office/powerpoint/2010/main" val="205654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1129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75175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218488" cy="525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18783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rtial text">
    <p:spTree>
      <p:nvGrpSpPr>
        <p:cNvPr id="1" name=""/>
        <p:cNvGrpSpPr/>
        <p:nvPr/>
      </p:nvGrpSpPr>
      <p:grpSpPr>
        <a:xfrm>
          <a:off x="0" y="0"/>
          <a:ext cx="0" cy="0"/>
          <a:chOff x="0" y="0"/>
          <a:chExt cx="0" cy="0"/>
        </a:xfrm>
      </p:grpSpPr>
      <p:sp>
        <p:nvSpPr>
          <p:cNvPr id="8" name="Text Placeholder 32"/>
          <p:cNvSpPr>
            <a:spLocks noGrp="1"/>
          </p:cNvSpPr>
          <p:nvPr>
            <p:ph type="body" sz="quarter" idx="22"/>
          </p:nvPr>
        </p:nvSpPr>
        <p:spPr>
          <a:xfrm>
            <a:off x="724925" y="957060"/>
            <a:ext cx="7741064" cy="854668"/>
          </a:xfrm>
          <a:prstGeom prst="rect">
            <a:avLst/>
          </a:prstGeom>
        </p:spPr>
        <p:txBody>
          <a:bodyPr>
            <a:noAutofit/>
          </a:bodyPr>
          <a:lstStyle>
            <a:lvl1pPr>
              <a:defRPr sz="1865" b="1">
                <a:latin typeface="Arial" charset="0"/>
                <a:ea typeface="Arial" charset="0"/>
                <a:cs typeface="Arial" charset="0"/>
              </a:defRPr>
            </a:lvl1pPr>
          </a:lstStyle>
          <a:p>
            <a:pPr lvl="0"/>
            <a:r>
              <a:rPr lang="en-US"/>
              <a:t>Click to edit Master text styles</a:t>
            </a:r>
          </a:p>
        </p:txBody>
      </p:sp>
      <p:sp>
        <p:nvSpPr>
          <p:cNvPr id="10" name="Text Placeholder 5"/>
          <p:cNvSpPr>
            <a:spLocks noGrp="1"/>
          </p:cNvSpPr>
          <p:nvPr>
            <p:ph type="body" sz="quarter" idx="12"/>
          </p:nvPr>
        </p:nvSpPr>
        <p:spPr>
          <a:xfrm>
            <a:off x="724925" y="1950352"/>
            <a:ext cx="5025456" cy="3854622"/>
          </a:xfrm>
          <a:prstGeom prst="rect">
            <a:avLst/>
          </a:prstGeom>
        </p:spPr>
        <p:txBody>
          <a:bodyPr>
            <a:normAutofit/>
          </a:bodyPr>
          <a:lstStyle>
            <a:lvl1pPr marL="149453" indent="-149453">
              <a:spcBef>
                <a:spcPts val="819"/>
              </a:spcBef>
              <a:spcAft>
                <a:spcPts val="273"/>
              </a:spcAft>
              <a:buClr>
                <a:schemeClr val="tx2"/>
              </a:buClr>
              <a:buFont typeface="Arial" charset="0"/>
              <a:buChar char="•"/>
              <a:tabLst/>
              <a:defRPr sz="1455">
                <a:latin typeface="Arial" charset="0"/>
                <a:ea typeface="Arial" charset="0"/>
                <a:cs typeface="Arial" charset="0"/>
              </a:defRPr>
            </a:lvl1pPr>
            <a:lvl2pPr marL="427421" indent="-224541">
              <a:spcAft>
                <a:spcPts val="273"/>
              </a:spcAft>
              <a:buClr>
                <a:schemeClr val="tx2"/>
              </a:buClr>
              <a:buFont typeface="Arial" charset="0"/>
              <a:buChar char="•"/>
              <a:tabLst/>
              <a:defRPr sz="1273" baseline="0">
                <a:latin typeface="Arial" charset="0"/>
                <a:ea typeface="Arial" charset="0"/>
                <a:cs typeface="Arial" charset="0"/>
              </a:defRPr>
            </a:lvl2pPr>
            <a:lvl3pPr marL="651962" indent="-202881">
              <a:spcAft>
                <a:spcPts val="273"/>
              </a:spcAft>
              <a:buClr>
                <a:schemeClr val="tx2"/>
              </a:buClr>
              <a:buFont typeface="Arial" charset="0"/>
              <a:buChar char="•"/>
              <a:tabLst/>
              <a:defRPr sz="1092" baseline="0">
                <a:latin typeface="Arial" charset="0"/>
                <a:ea typeface="Arial" charset="0"/>
                <a:cs typeface="Arial" charset="0"/>
              </a:defRPr>
            </a:lvl3pPr>
            <a:lvl4pPr marL="876502" indent="-202881">
              <a:spcAft>
                <a:spcPts val="273"/>
              </a:spcAft>
              <a:buClr>
                <a:schemeClr val="tx2"/>
              </a:buClr>
              <a:buFont typeface="Arial" charset="0"/>
              <a:buChar char="•"/>
              <a:tabLst/>
              <a:defRPr sz="1092">
                <a:latin typeface="Arial" charset="0"/>
                <a:ea typeface="Arial" charset="0"/>
                <a:cs typeface="Arial" charset="0"/>
              </a:defRPr>
            </a:lvl4pPr>
            <a:lvl5pPr marL="987689" indent="-155951">
              <a:buFont typeface="Arial" charset="0"/>
              <a:buChar char="•"/>
              <a:defRPr/>
            </a:lvl5pPr>
          </a:lstStyle>
          <a:p>
            <a:pPr lvl="0"/>
            <a:r>
              <a:rPr lang="en-US"/>
              <a:t>Click to edit Master text styles</a:t>
            </a:r>
          </a:p>
          <a:p>
            <a:pPr lvl="1"/>
            <a:r>
              <a:rPr lang="en-US"/>
              <a:t>Sub-bullet 1</a:t>
            </a:r>
          </a:p>
          <a:p>
            <a:pPr lvl="2"/>
            <a:r>
              <a:rPr lang="en-US"/>
              <a:t>Sub-bullet 2</a:t>
            </a:r>
          </a:p>
          <a:p>
            <a:pPr lvl="3"/>
            <a:r>
              <a:rPr lang="en-US"/>
              <a:t>Sub-bullet 3</a:t>
            </a:r>
          </a:p>
          <a:p>
            <a:pPr lvl="3"/>
            <a:endParaRPr lang="en-US"/>
          </a:p>
        </p:txBody>
      </p:sp>
      <p:sp>
        <p:nvSpPr>
          <p:cNvPr id="7" name="Text Placeholder 3"/>
          <p:cNvSpPr>
            <a:spLocks noGrp="1"/>
          </p:cNvSpPr>
          <p:nvPr>
            <p:ph type="body" sz="quarter" idx="36"/>
          </p:nvPr>
        </p:nvSpPr>
        <p:spPr>
          <a:xfrm>
            <a:off x="724925" y="425497"/>
            <a:ext cx="4297632" cy="184830"/>
          </a:xfrm>
          <a:prstGeom prst="rect">
            <a:avLst/>
          </a:prstGeom>
        </p:spPr>
        <p:txBody>
          <a:bodyPr anchor="ctr"/>
          <a:lstStyle>
            <a:lvl1pPr>
              <a:defRPr sz="750">
                <a:latin typeface="Arial" charset="0"/>
                <a:ea typeface="Arial" charset="0"/>
                <a:cs typeface="Arial" charset="0"/>
              </a:defRPr>
            </a:lvl1pPr>
          </a:lstStyle>
          <a:p>
            <a:pPr lvl="0"/>
            <a:r>
              <a:rPr lang="en-US"/>
              <a:t>Edit Master text styles</a:t>
            </a:r>
          </a:p>
        </p:txBody>
      </p:sp>
      <p:sp>
        <p:nvSpPr>
          <p:cNvPr id="5" name="Holder 4">
            <a:extLst>
              <a:ext uri="{FF2B5EF4-FFF2-40B4-BE49-F238E27FC236}">
                <a16:creationId xmlns:a16="http://schemas.microsoft.com/office/drawing/2014/main" id="{5E981790-7D3F-6E45-BD8B-969C91CCEB87}"/>
              </a:ext>
            </a:extLst>
          </p:cNvPr>
          <p:cNvSpPr>
            <a:spLocks noGrp="1"/>
          </p:cNvSpPr>
          <p:nvPr>
            <p:ph type="sldNum" sz="quarter" idx="37"/>
          </p:nvPr>
        </p:nvSpPr>
        <p:spPr>
          <a:xfrm>
            <a:off x="8210550" y="6170613"/>
            <a:ext cx="255588" cy="184150"/>
          </a:xfrm>
        </p:spPr>
        <p:txBody>
          <a:bodyPr lIns="0" tIns="0" rIns="0" bIns="0"/>
          <a:lstStyle>
            <a:lvl1pPr>
              <a:defRPr sz="600">
                <a:cs typeface="Arial" panose="020B0604020202020204" pitchFamily="34" charset="0"/>
              </a:defRPr>
            </a:lvl1pPr>
          </a:lstStyle>
          <a:p>
            <a:pPr>
              <a:defRPr/>
            </a:pPr>
            <a:fld id="{5584B3CF-DC5C-E147-98DB-EA46D7CB5E25}" type="slidenum">
              <a:rPr lang="uk-UA" altLang="en-US"/>
              <a:pPr>
                <a:defRPr/>
              </a:pPr>
              <a:t>‹#›</a:t>
            </a:fld>
            <a:endParaRPr lang="uk-UA" altLang="en-US"/>
          </a:p>
        </p:txBody>
      </p:sp>
      <p:sp>
        <p:nvSpPr>
          <p:cNvPr id="6" name="Holder 2">
            <a:extLst>
              <a:ext uri="{FF2B5EF4-FFF2-40B4-BE49-F238E27FC236}">
                <a16:creationId xmlns:a16="http://schemas.microsoft.com/office/drawing/2014/main" id="{AE32F9C8-42A4-C447-87BC-91E7A6E547F4}"/>
              </a:ext>
            </a:extLst>
          </p:cNvPr>
          <p:cNvSpPr>
            <a:spLocks noGrp="1"/>
          </p:cNvSpPr>
          <p:nvPr>
            <p:ph type="ftr" sz="quarter" idx="38"/>
          </p:nvPr>
        </p:nvSpPr>
        <p:spPr>
          <a:xfrm>
            <a:off x="725488" y="6170613"/>
            <a:ext cx="1876425" cy="184150"/>
          </a:xfrm>
        </p:spPr>
        <p:txBody>
          <a:bodyPr lIns="0" tIns="0" rIns="0" bIns="0"/>
          <a:lstStyle>
            <a:lvl1pPr marL="5776">
              <a:lnSpc>
                <a:spcPts val="689"/>
              </a:lnSpc>
              <a:defRPr sz="637" b="0" i="0">
                <a:solidFill>
                  <a:schemeClr val="tx1"/>
                </a:solidFill>
                <a:latin typeface="Arial"/>
                <a:cs typeface="Arial"/>
              </a:defRPr>
            </a:lvl1pPr>
          </a:lstStyle>
          <a:p>
            <a:pPr>
              <a:defRPr/>
            </a:pPr>
            <a:r>
              <a:rPr lang="en-US"/>
              <a:t>BritainThinks | Private and</a:t>
            </a:r>
            <a:r>
              <a:rPr lang="en-US" spc="-45"/>
              <a:t> </a:t>
            </a:r>
            <a:r>
              <a:rPr lang="en-US"/>
              <a:t>Confidential</a:t>
            </a:r>
          </a:p>
        </p:txBody>
      </p:sp>
    </p:spTree>
    <p:extLst>
      <p:ext uri="{BB962C8B-B14F-4D97-AF65-F5344CB8AC3E}">
        <p14:creationId xmlns:p14="http://schemas.microsoft.com/office/powerpoint/2010/main" val="233477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32A771-9A67-E243-A288-381EFEE44A85}"/>
              </a:ext>
            </a:extLst>
          </p:cNvPr>
          <p:cNvSpPr>
            <a:spLocks noGrp="1" noChangeArrowheads="1"/>
          </p:cNvSpPr>
          <p:nvPr>
            <p:ph type="title"/>
          </p:nvPr>
        </p:nvSpPr>
        <p:spPr bwMode="auto">
          <a:xfrm>
            <a:off x="457200" y="244475"/>
            <a:ext cx="821848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C4C0EC8-C4F1-FE42-90F9-8760CB3D59BA}"/>
              </a:ext>
            </a:extLst>
          </p:cNvPr>
          <p:cNvSpPr>
            <a:spLocks noGrp="1" noChangeArrowheads="1"/>
          </p:cNvSpPr>
          <p:nvPr>
            <p:ph type="body" idx="1"/>
          </p:nvPr>
        </p:nvSpPr>
        <p:spPr bwMode="auto">
          <a:xfrm>
            <a:off x="457200" y="1536700"/>
            <a:ext cx="6334125"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0"/>
            <a:endParaRPr lang="en-GB" altLang="en-US"/>
          </a:p>
        </p:txBody>
      </p:sp>
      <p:sp>
        <p:nvSpPr>
          <p:cNvPr id="1028" name="Rectangle 4">
            <a:extLst>
              <a:ext uri="{FF2B5EF4-FFF2-40B4-BE49-F238E27FC236}">
                <a16:creationId xmlns:a16="http://schemas.microsoft.com/office/drawing/2014/main" id="{C31BAAF0-9033-F14F-9325-06A90720E82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81C28339-04D0-BA47-AE21-102CF07858C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7CE9E88E-8A0C-444D-B32E-C03469C44BF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0492B0A-3955-5A41-9CD7-69A76596652A}" type="slidenum">
              <a:rPr lang="en-GB" altLang="en-US"/>
              <a:pPr>
                <a:defRPr/>
              </a:pPr>
              <a:t>‹#›</a:t>
            </a:fld>
            <a:endParaRPr lang="en-GB" altLang="en-US"/>
          </a:p>
        </p:txBody>
      </p:sp>
      <p:cxnSp>
        <p:nvCxnSpPr>
          <p:cNvPr id="8" name="Straight Connector 7">
            <a:extLst>
              <a:ext uri="{FF2B5EF4-FFF2-40B4-BE49-F238E27FC236}">
                <a16:creationId xmlns:a16="http://schemas.microsoft.com/office/drawing/2014/main" id="{FB81F631-DE09-0749-A0D1-AF67C8553114}"/>
              </a:ext>
            </a:extLst>
          </p:cNvPr>
          <p:cNvCxnSpPr/>
          <p:nvPr userDrawn="1"/>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32" name="Picture 8" descr="Strip for inner pages 300dpi">
            <a:extLst>
              <a:ext uri="{FF2B5EF4-FFF2-40B4-BE49-F238E27FC236}">
                <a16:creationId xmlns:a16="http://schemas.microsoft.com/office/drawing/2014/main" id="{099BC7C6-E517-7D43-9C8F-4A629326585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5613" y="6386513"/>
            <a:ext cx="8226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79" r:id="rId5"/>
    <p:sldLayoutId id="2147483984" r:id="rId6"/>
    <p:sldLayoutId id="2147483985" r:id="rId7"/>
    <p:sldLayoutId id="2147483986" r:id="rId8"/>
    <p:sldLayoutId id="2147483987" r:id="rId9"/>
  </p:sldLayoutIdLst>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817563" indent="-285750" algn="l" rtl="0" eaLnBrk="0" fontAlgn="base" hangingPunct="0">
        <a:spcBef>
          <a:spcPct val="20000"/>
        </a:spcBef>
        <a:spcAft>
          <a:spcPct val="0"/>
        </a:spcAft>
        <a:buChar char="–"/>
        <a:defRPr>
          <a:solidFill>
            <a:schemeClr val="tx1"/>
          </a:solidFill>
          <a:latin typeface="+mn-lt"/>
        </a:defRPr>
      </a:lvl2pPr>
      <a:lvl3pPr marL="1225550" indent="-228600" algn="l" rtl="0" eaLnBrk="0" fontAlgn="base" hangingPunct="0">
        <a:spcBef>
          <a:spcPct val="20000"/>
        </a:spcBef>
        <a:spcAft>
          <a:spcPct val="0"/>
        </a:spcAft>
        <a:buChar char="•"/>
        <a:defRPr>
          <a:solidFill>
            <a:schemeClr val="tx1"/>
          </a:solidFill>
          <a:latin typeface="+mn-lt"/>
        </a:defRPr>
      </a:lvl3pPr>
      <a:lvl4pPr marL="163353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ageuk.org.uk/our-impact/policy-research/publications/reports-and-briefings/" TargetMode="External"/><Relationship Id="rId7" Type="http://schemas.openxmlformats.org/officeDocument/2006/relationships/hyperlink" Target="mailto:healthinfluencing@ageuk.org.uk" TargetMode="External"/><Relationship Id="rId2" Type="http://schemas.openxmlformats.org/officeDocument/2006/relationships/hyperlink" Target="https://www.ageuk.org.uk/" TargetMode="External"/><Relationship Id="rId1" Type="http://schemas.openxmlformats.org/officeDocument/2006/relationships/slideLayout" Target="../slideLayouts/slideLayout3.xml"/><Relationship Id="rId6" Type="http://schemas.openxmlformats.org/officeDocument/2006/relationships/hyperlink" Target="https://www.independentage.org/policy-and-research/patiently-waiting" TargetMode="External"/><Relationship Id="rId5" Type="http://schemas.openxmlformats.org/officeDocument/2006/relationships/hyperlink" Target="https://ageing-better.org.uk/sites/default/files/2021-08/Doddery-but-dear-examining-stereotypes.pdf" TargetMode="External"/><Relationship Id="rId4" Type="http://schemas.openxmlformats.org/officeDocument/2006/relationships/hyperlink" Target="https://www.ageuk.org.uk/globalassets/age-uk/documents/reports-and-publications/reports-and-briefings/health--wellbeing/rb_march14_living_with_frailt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VOAogfrv2A0?feature=oembed" TargetMode="External"/><Relationship Id="rId5" Type="http://schemas.openxmlformats.org/officeDocument/2006/relationships/image" Target="../media/image6.jpeg"/><Relationship Id="rId4" Type="http://schemas.openxmlformats.org/officeDocument/2006/relationships/hyperlink" Target="https://www.youtube.com/watch?v=VOAogfrv2A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53E1E62F-017B-E546-A42D-F4E0C4360602}"/>
              </a:ext>
            </a:extLst>
          </p:cNvPr>
          <p:cNvSpPr>
            <a:spLocks noGrp="1" noChangeArrowheads="1"/>
          </p:cNvSpPr>
          <p:nvPr>
            <p:ph type="ctrTitle"/>
          </p:nvPr>
        </p:nvSpPr>
        <p:spPr>
          <a:xfrm>
            <a:off x="455613" y="1771650"/>
            <a:ext cx="6189662" cy="1554163"/>
          </a:xfrm>
        </p:spPr>
        <p:txBody>
          <a:bodyPr/>
          <a:lstStyle/>
          <a:p>
            <a:r>
              <a:rPr lang="en-GB" altLang="en-US" sz="2800" dirty="0">
                <a:solidFill>
                  <a:schemeClr val="tx2"/>
                </a:solidFill>
              </a:rPr>
              <a:t>Supporting older people to live well with frailty</a:t>
            </a:r>
            <a:endParaRPr lang="en-GB" altLang="en-US" sz="4400" dirty="0">
              <a:solidFill>
                <a:schemeClr val="tx2"/>
              </a:solidFill>
            </a:endParaRPr>
          </a:p>
        </p:txBody>
      </p:sp>
      <p:sp>
        <p:nvSpPr>
          <p:cNvPr id="7170" name="Rectangle 8">
            <a:extLst>
              <a:ext uri="{FF2B5EF4-FFF2-40B4-BE49-F238E27FC236}">
                <a16:creationId xmlns:a16="http://schemas.microsoft.com/office/drawing/2014/main" id="{DDF41839-6818-7C47-9151-9B2E68F552D8}"/>
              </a:ext>
            </a:extLst>
          </p:cNvPr>
          <p:cNvSpPr>
            <a:spLocks noGrp="1" noChangeArrowheads="1"/>
          </p:cNvSpPr>
          <p:nvPr>
            <p:ph type="subTitle" idx="1"/>
          </p:nvPr>
        </p:nvSpPr>
        <p:spPr>
          <a:xfrm>
            <a:off x="455613" y="4037013"/>
            <a:ext cx="6189662" cy="1752600"/>
          </a:xfrm>
        </p:spPr>
        <p:txBody>
          <a:bodyPr/>
          <a:lstStyle/>
          <a:p>
            <a:pPr marL="0" indent="0" eaLnBrk="1" hangingPunct="1"/>
            <a:endParaRPr lang="en-GB" altLang="en-US" dirty="0"/>
          </a:p>
          <a:p>
            <a:pPr marL="0" indent="0" eaLnBrk="1" hangingPunct="1"/>
            <a:r>
              <a:rPr lang="en-GB" altLang="en-US" sz="2400" dirty="0"/>
              <a:t>Dr Lis Boulton</a:t>
            </a:r>
          </a:p>
          <a:p>
            <a:pPr marL="0" indent="0" eaLnBrk="1" hangingPunct="1"/>
            <a:r>
              <a:rPr lang="en-GB" altLang="en-US" sz="2400" dirty="0"/>
              <a:t>19</a:t>
            </a:r>
            <a:r>
              <a:rPr lang="en-GB" altLang="en-US" sz="2400" baseline="30000" dirty="0"/>
              <a:t>th</a:t>
            </a:r>
            <a:r>
              <a:rPr lang="en-GB" altLang="en-US" sz="2400" dirty="0"/>
              <a:t> August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D729A57-FC1C-6149-BE86-5CD2F3B7674D}"/>
              </a:ext>
            </a:extLst>
          </p:cNvPr>
          <p:cNvSpPr>
            <a:spLocks noGrp="1" noChangeArrowheads="1"/>
          </p:cNvSpPr>
          <p:nvPr>
            <p:ph type="title"/>
          </p:nvPr>
        </p:nvSpPr>
        <p:spPr/>
        <p:txBody>
          <a:bodyPr/>
          <a:lstStyle/>
          <a:p>
            <a:r>
              <a:rPr lang="en-GB" altLang="en-US"/>
              <a:t>Covid restrictions had negative impact on physical activity </a:t>
            </a:r>
          </a:p>
        </p:txBody>
      </p:sp>
      <p:sp>
        <p:nvSpPr>
          <p:cNvPr id="4" name="Content Placeholder 2">
            <a:extLst>
              <a:ext uri="{FF2B5EF4-FFF2-40B4-BE49-F238E27FC236}">
                <a16:creationId xmlns:a16="http://schemas.microsoft.com/office/drawing/2014/main" id="{1631C1D7-0736-1645-A3A8-FBBB4B576E87}"/>
              </a:ext>
            </a:extLst>
          </p:cNvPr>
          <p:cNvSpPr txBox="1">
            <a:spLocks/>
          </p:cNvSpPr>
          <p:nvPr/>
        </p:nvSpPr>
        <p:spPr bwMode="auto">
          <a:xfrm>
            <a:off x="5538788" y="1482725"/>
            <a:ext cx="3327400" cy="4670425"/>
          </a:xfrm>
          <a:prstGeom prst="rect">
            <a:avLst/>
          </a:prstGeom>
          <a:noFill/>
          <a:ln>
            <a:noFill/>
          </a:ln>
          <a:effectLst/>
        </p:spPr>
        <p:txBody>
          <a:bodyPr lIns="0" tIns="0" rIns="0" bIns="0"/>
          <a:lst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a:solidFill>
                  <a:schemeClr val="tx1"/>
                </a:solidFill>
                <a:latin typeface="+mn-lt"/>
              </a:defRPr>
            </a:lvl2pPr>
            <a:lvl3pPr marL="630238" indent="-285750" algn="l" defTabSz="534988" rtl="0" eaLnBrk="0" fontAlgn="base" hangingPunct="0">
              <a:spcBef>
                <a:spcPct val="20000"/>
              </a:spcBef>
              <a:spcAft>
                <a:spcPct val="0"/>
              </a:spcAft>
              <a:buFont typeface="Arial" pitchFamily="34" charset="0"/>
              <a:buChar char="•"/>
              <a:defRPr>
                <a:solidFill>
                  <a:schemeClr val="tx1"/>
                </a:solidFill>
                <a:latin typeface="+mn-lt"/>
              </a:defRPr>
            </a:lvl3pPr>
            <a:lvl4pPr marL="985838" indent="-285750" algn="l" rtl="0" eaLnBrk="0" fontAlgn="base" hangingPunct="0">
              <a:spcBef>
                <a:spcPct val="20000"/>
              </a:spcBef>
              <a:spcAft>
                <a:spcPct val="0"/>
              </a:spcAft>
              <a:buFont typeface="Arial" pitchFamily="34" charset="0"/>
              <a:buChar char="•"/>
              <a:defRPr>
                <a:solidFill>
                  <a:schemeClr val="tx1"/>
                </a:solidFill>
                <a:latin typeface="+mn-lt"/>
              </a:defRPr>
            </a:lvl4pPr>
            <a:lvl5pPr marL="1344613" indent="-285750" algn="l" rtl="0" eaLnBrk="0" fontAlgn="base" hangingPunct="0">
              <a:spcBef>
                <a:spcPct val="20000"/>
              </a:spcBef>
              <a:spcAft>
                <a:spcPct val="0"/>
              </a:spcAft>
              <a:buFont typeface="Arial" pitchFamily="34" charset="0"/>
              <a:buChar char="•"/>
              <a:tabLs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defRPr/>
            </a:pPr>
            <a:r>
              <a:rPr lang="en-GB" sz="1600" i="1" kern="0" dirty="0">
                <a:solidFill>
                  <a:schemeClr val="accent6"/>
                </a:solidFill>
                <a:ea typeface="+mn-lt"/>
                <a:cs typeface="+mn-lt"/>
              </a:rPr>
              <a:t>My wife’s general health declined a lot in the last two years plus waiting for hip replacement, in the end she could hardly walk, confined to a chair for most of the time. </a:t>
            </a:r>
          </a:p>
          <a:p>
            <a:pPr marL="0" indent="0">
              <a:defRPr/>
            </a:pPr>
            <a:r>
              <a:rPr lang="en-GB" sz="1600" i="1" kern="0" dirty="0">
                <a:solidFill>
                  <a:schemeClr val="accent6"/>
                </a:solidFill>
                <a:ea typeface="+mn-lt"/>
                <a:cs typeface="+mn-lt"/>
              </a:rPr>
              <a:t>Two years of keeping away from most people and not going out has certainly affected his physical and mental health.</a:t>
            </a:r>
          </a:p>
          <a:p>
            <a:pPr marL="0" indent="0">
              <a:defRPr/>
            </a:pPr>
            <a:r>
              <a:rPr lang="en-GB" sz="1600" i="1" kern="0" dirty="0">
                <a:solidFill>
                  <a:schemeClr val="accent6"/>
                </a:solidFill>
                <a:ea typeface="+mn-lt"/>
                <a:cs typeface="+mn-lt"/>
              </a:rPr>
              <a:t>I have severe osteoarthritis. It’s in my knees, hands and feet. My mobility is getting so much worse. I am stressed more than I was, as unable to function properly.</a:t>
            </a:r>
          </a:p>
          <a:p>
            <a:pPr marL="0" indent="0">
              <a:defRPr/>
            </a:pPr>
            <a:r>
              <a:rPr lang="en-GB" sz="1600" i="1" kern="0" dirty="0">
                <a:solidFill>
                  <a:schemeClr val="accent6"/>
                </a:solidFill>
                <a:ea typeface="+mn-lt"/>
                <a:cs typeface="+mn-lt"/>
              </a:rPr>
              <a:t>I lost a lot of mobility and confidence. I still have not been able to go out by myself for a walk.</a:t>
            </a:r>
          </a:p>
          <a:p>
            <a:pPr marL="0" indent="0">
              <a:defRPr/>
            </a:pPr>
            <a:endParaRPr lang="en-GB" kern="0" dirty="0">
              <a:ea typeface="+mn-lt"/>
              <a:cs typeface="+mn-lt"/>
            </a:endParaRPr>
          </a:p>
          <a:p>
            <a:pPr>
              <a:defRPr/>
            </a:pPr>
            <a:endParaRPr lang="en-GB" kern="0" dirty="0">
              <a:cs typeface="Arial"/>
            </a:endParaRPr>
          </a:p>
          <a:p>
            <a:pPr>
              <a:defRPr/>
            </a:pPr>
            <a:endParaRPr lang="en-GB" kern="0" dirty="0">
              <a:cs typeface="Arial"/>
            </a:endParaRPr>
          </a:p>
        </p:txBody>
      </p:sp>
      <p:sp>
        <p:nvSpPr>
          <p:cNvPr id="6" name="Content Placeholder 5">
            <a:extLst>
              <a:ext uri="{FF2B5EF4-FFF2-40B4-BE49-F238E27FC236}">
                <a16:creationId xmlns:a16="http://schemas.microsoft.com/office/drawing/2014/main" id="{DB8DD859-D850-5343-8CB7-A6DEA272A51F}"/>
              </a:ext>
            </a:extLst>
          </p:cNvPr>
          <p:cNvSpPr txBox="1">
            <a:spLocks noGrp="1"/>
          </p:cNvSpPr>
          <p:nvPr>
            <p:ph idx="1"/>
          </p:nvPr>
        </p:nvSpPr>
        <p:spPr>
          <a:xfrm>
            <a:off x="457200" y="1443038"/>
            <a:ext cx="4956175" cy="4929187"/>
          </a:xfrm>
        </p:spPr>
        <p:txBody>
          <a:bodyPr>
            <a:spAutoFit/>
          </a:bodyPr>
          <a:lstStyle/>
          <a:p>
            <a:pPr marL="285750" indent="-285750">
              <a:buFont typeface="Arial"/>
              <a:buChar char="•"/>
              <a:defRPr/>
            </a:pPr>
            <a:r>
              <a:rPr lang="en-GB" altLang="en-US" dirty="0"/>
              <a:t>Being less physically active has made mobility and health conditions worse.</a:t>
            </a:r>
            <a:r>
              <a:rPr lang="en-GB" dirty="0">
                <a:ea typeface="+mn-lt"/>
                <a:cs typeface="+mn-lt"/>
              </a:rPr>
              <a:t> </a:t>
            </a:r>
          </a:p>
          <a:p>
            <a:pPr marL="285750" indent="-285750">
              <a:buFont typeface="Arial"/>
              <a:buChar char="•"/>
              <a:defRPr/>
            </a:pPr>
            <a:r>
              <a:rPr lang="en-GB" b="1" dirty="0">
                <a:ea typeface="+mn-lt"/>
                <a:cs typeface="+mn-lt"/>
              </a:rPr>
              <a:t>26% older people less fit; 28% can’t walk as far; 21% less steady</a:t>
            </a:r>
            <a:r>
              <a:rPr lang="en-GB" dirty="0">
                <a:ea typeface="+mn-lt"/>
                <a:cs typeface="+mn-lt"/>
              </a:rPr>
              <a:t>.</a:t>
            </a:r>
            <a:endParaRPr lang="en-GB" dirty="0">
              <a:ea typeface="+mn-lt"/>
              <a:cs typeface="Arial"/>
            </a:endParaRPr>
          </a:p>
          <a:p>
            <a:pPr marL="285750" indent="-285750">
              <a:buFont typeface="Arial"/>
              <a:buChar char="•"/>
              <a:defRPr/>
            </a:pPr>
            <a:r>
              <a:rPr lang="en-GB" altLang="en-US" b="1" dirty="0">
                <a:ea typeface="+mn-lt"/>
                <a:cs typeface="Arial"/>
              </a:rPr>
              <a:t>16-19% finding climbing stairs, walking short distances and cleaning / tidying more difficult.</a:t>
            </a:r>
          </a:p>
          <a:p>
            <a:pPr marL="285750" indent="-285750">
              <a:buFont typeface="Arial"/>
              <a:buChar char="•"/>
              <a:defRPr/>
            </a:pPr>
            <a:r>
              <a:rPr lang="en-GB" altLang="en-US" b="1" dirty="0">
                <a:ea typeface="+mn-lt"/>
                <a:cs typeface="Arial"/>
              </a:rPr>
              <a:t>Significantly more people from less advantaged groups (21%) are finding walking short distances outside more difficult, compared to those from more advantaged groups (14%).</a:t>
            </a:r>
          </a:p>
          <a:p>
            <a:pPr marL="285750" indent="-285750">
              <a:buFont typeface="Arial"/>
              <a:buChar char="•"/>
              <a:defRPr/>
            </a:pPr>
            <a:r>
              <a:rPr lang="en-GB" altLang="en-US" b="1" dirty="0">
                <a:ea typeface="+mn-lt"/>
                <a:cs typeface="Arial"/>
              </a:rPr>
              <a:t>Older people from ethnic minority communities (21%) are less able to to stay fit than white older people (28%).</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83E623E-650B-3840-A497-4E95BA2AAEBE}"/>
              </a:ext>
            </a:extLst>
          </p:cNvPr>
          <p:cNvSpPr>
            <a:spLocks noGrp="1" noChangeArrowheads="1"/>
          </p:cNvSpPr>
          <p:nvPr>
            <p:ph type="title"/>
          </p:nvPr>
        </p:nvSpPr>
        <p:spPr/>
        <p:txBody>
          <a:bodyPr/>
          <a:lstStyle/>
          <a:p>
            <a:r>
              <a:rPr lang="en-GB" altLang="en-US"/>
              <a:t>Older people are living with more pain</a:t>
            </a:r>
          </a:p>
        </p:txBody>
      </p:sp>
      <p:sp>
        <p:nvSpPr>
          <p:cNvPr id="4" name="Content Placeholder 2">
            <a:extLst>
              <a:ext uri="{FF2B5EF4-FFF2-40B4-BE49-F238E27FC236}">
                <a16:creationId xmlns:a16="http://schemas.microsoft.com/office/drawing/2014/main" id="{964F8B95-EB8A-4141-90A3-57B05BB1C93E}"/>
              </a:ext>
            </a:extLst>
          </p:cNvPr>
          <p:cNvSpPr txBox="1">
            <a:spLocks/>
          </p:cNvSpPr>
          <p:nvPr/>
        </p:nvSpPr>
        <p:spPr bwMode="auto">
          <a:xfrm>
            <a:off x="5761038" y="1482725"/>
            <a:ext cx="3105150" cy="4899221"/>
          </a:xfrm>
          <a:prstGeom prst="rect">
            <a:avLst/>
          </a:prstGeom>
          <a:noFill/>
          <a:ln>
            <a:noFill/>
          </a:ln>
          <a:effectLst/>
        </p:spPr>
        <p:txBody>
          <a:bodyPr lIns="0" tIns="0" rIns="0" bIns="0"/>
          <a:lst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a:solidFill>
                  <a:schemeClr val="tx1"/>
                </a:solidFill>
                <a:latin typeface="+mn-lt"/>
              </a:defRPr>
            </a:lvl2pPr>
            <a:lvl3pPr marL="630238" indent="-285750" algn="l" defTabSz="534988" rtl="0" eaLnBrk="0" fontAlgn="base" hangingPunct="0">
              <a:spcBef>
                <a:spcPct val="20000"/>
              </a:spcBef>
              <a:spcAft>
                <a:spcPct val="0"/>
              </a:spcAft>
              <a:buFont typeface="Arial" pitchFamily="34" charset="0"/>
              <a:buChar char="•"/>
              <a:defRPr>
                <a:solidFill>
                  <a:schemeClr val="tx1"/>
                </a:solidFill>
                <a:latin typeface="+mn-lt"/>
              </a:defRPr>
            </a:lvl3pPr>
            <a:lvl4pPr marL="985838" indent="-285750" algn="l" rtl="0" eaLnBrk="0" fontAlgn="base" hangingPunct="0">
              <a:spcBef>
                <a:spcPct val="20000"/>
              </a:spcBef>
              <a:spcAft>
                <a:spcPct val="0"/>
              </a:spcAft>
              <a:buFont typeface="Arial" pitchFamily="34" charset="0"/>
              <a:buChar char="•"/>
              <a:defRPr>
                <a:solidFill>
                  <a:schemeClr val="tx1"/>
                </a:solidFill>
                <a:latin typeface="+mn-lt"/>
              </a:defRPr>
            </a:lvl4pPr>
            <a:lvl5pPr marL="1344613" indent="-285750" algn="l" rtl="0" eaLnBrk="0" fontAlgn="base" hangingPunct="0">
              <a:spcBef>
                <a:spcPct val="20000"/>
              </a:spcBef>
              <a:spcAft>
                <a:spcPct val="0"/>
              </a:spcAft>
              <a:buFont typeface="Arial" pitchFamily="34" charset="0"/>
              <a:buChar char="•"/>
              <a:tabLs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defRPr/>
            </a:pPr>
            <a:r>
              <a:rPr lang="en-GB" sz="1600" i="1" kern="0" dirty="0">
                <a:solidFill>
                  <a:schemeClr val="accent6"/>
                </a:solidFill>
                <a:ea typeface="+mn-lt"/>
                <a:cs typeface="+mn-lt"/>
              </a:rPr>
              <a:t>Arthritic pain has made walking harder/more painful and thus my weight has increased with the added health problems.</a:t>
            </a:r>
          </a:p>
          <a:p>
            <a:pPr marL="0" indent="0">
              <a:defRPr/>
            </a:pPr>
            <a:r>
              <a:rPr lang="en-GB" sz="1600" i="1" kern="0" dirty="0">
                <a:solidFill>
                  <a:schemeClr val="accent6"/>
                </a:solidFill>
                <a:ea typeface="+mn-lt"/>
                <a:cs typeface="+mn-lt"/>
              </a:rPr>
              <a:t>Knock on effects [of] waiting so long made pre-existing spinal condition worse. Chronic pain, Cannot plan life… now finding it harder to think straight.</a:t>
            </a:r>
          </a:p>
          <a:p>
            <a:pPr marL="0" indent="0">
              <a:defRPr/>
            </a:pPr>
            <a:r>
              <a:rPr lang="en-GB" sz="1600" i="1" kern="0" dirty="0">
                <a:solidFill>
                  <a:schemeClr val="accent6"/>
                </a:solidFill>
                <a:ea typeface="+mn-lt"/>
                <a:cs typeface="+mn-lt"/>
              </a:rPr>
              <a:t>I wasn’t able to go out during the pandemic, my mobility deteriorated as the severe chronic back pain escalated. </a:t>
            </a:r>
          </a:p>
          <a:p>
            <a:pPr marL="0" indent="0">
              <a:defRPr/>
            </a:pPr>
            <a:r>
              <a:rPr lang="en-GB" sz="1600" i="1" kern="0" dirty="0">
                <a:solidFill>
                  <a:schemeClr val="accent6"/>
                </a:solidFill>
                <a:ea typeface="+mn-lt"/>
                <a:cs typeface="+mn-lt"/>
              </a:rPr>
              <a:t>Back and hip pain has worsened. Depression has also worsened.</a:t>
            </a:r>
            <a:br>
              <a:rPr lang="en-GB" sz="1600" i="1" kern="0" dirty="0">
                <a:solidFill>
                  <a:schemeClr val="accent6"/>
                </a:solidFill>
                <a:ea typeface="+mn-lt"/>
                <a:cs typeface="+mn-lt"/>
              </a:rPr>
            </a:br>
            <a:endParaRPr lang="en-GB" sz="1600" i="1" kern="0" dirty="0">
              <a:solidFill>
                <a:schemeClr val="accent6"/>
              </a:solidFill>
              <a:ea typeface="+mn-lt"/>
              <a:cs typeface="+mn-lt"/>
            </a:endParaRPr>
          </a:p>
          <a:p>
            <a:pPr marL="0" indent="0">
              <a:defRPr/>
            </a:pPr>
            <a:endParaRPr lang="en-GB" sz="1600" i="1" kern="0" dirty="0">
              <a:solidFill>
                <a:schemeClr val="accent6"/>
              </a:solidFill>
              <a:ea typeface="+mn-lt"/>
              <a:cs typeface="+mn-lt"/>
            </a:endParaRPr>
          </a:p>
          <a:p>
            <a:pPr marL="0" indent="0">
              <a:defRPr/>
            </a:pPr>
            <a:endParaRPr lang="en-GB" kern="0" dirty="0">
              <a:ea typeface="+mn-lt"/>
              <a:cs typeface="+mn-lt"/>
            </a:endParaRPr>
          </a:p>
          <a:p>
            <a:pPr>
              <a:defRPr/>
            </a:pPr>
            <a:endParaRPr lang="en-GB" kern="0" dirty="0">
              <a:cs typeface="Arial"/>
            </a:endParaRPr>
          </a:p>
          <a:p>
            <a:pPr>
              <a:defRPr/>
            </a:pPr>
            <a:endParaRPr lang="en-GB" kern="0" dirty="0">
              <a:cs typeface="Arial"/>
            </a:endParaRPr>
          </a:p>
        </p:txBody>
      </p:sp>
      <p:sp>
        <p:nvSpPr>
          <p:cNvPr id="6" name="Content Placeholder 5">
            <a:extLst>
              <a:ext uri="{FF2B5EF4-FFF2-40B4-BE49-F238E27FC236}">
                <a16:creationId xmlns:a16="http://schemas.microsoft.com/office/drawing/2014/main" id="{2BF16C58-3C72-D743-8F96-D48396F3D4F3}"/>
              </a:ext>
            </a:extLst>
          </p:cNvPr>
          <p:cNvSpPr txBox="1">
            <a:spLocks noGrp="1"/>
          </p:cNvSpPr>
          <p:nvPr>
            <p:ph idx="1"/>
          </p:nvPr>
        </p:nvSpPr>
        <p:spPr>
          <a:xfrm>
            <a:off x="457200" y="1352550"/>
            <a:ext cx="4956175" cy="7285071"/>
          </a:xfrm>
        </p:spPr>
        <p:txBody>
          <a:bodyPr>
            <a:spAutoFit/>
          </a:bodyPr>
          <a:lstStyle/>
          <a:p>
            <a:pPr marL="285750" indent="-285750">
              <a:buFont typeface="Arial"/>
              <a:buChar char="•"/>
              <a:defRPr/>
            </a:pPr>
            <a:r>
              <a:rPr lang="en-GB" altLang="en-US" b="1" dirty="0">
                <a:ea typeface="+mn-lt"/>
                <a:cs typeface="Arial"/>
              </a:rPr>
              <a:t>24% older people living with more pain.</a:t>
            </a:r>
          </a:p>
          <a:p>
            <a:pPr marL="285750" indent="-285750">
              <a:buFont typeface="Arial"/>
              <a:buChar char="•"/>
              <a:defRPr/>
            </a:pPr>
            <a:r>
              <a:rPr lang="en-GB" altLang="en-US" b="1" dirty="0">
                <a:ea typeface="+mn-lt"/>
                <a:cs typeface="Arial"/>
              </a:rPr>
              <a:t>Significantly more women than men are living with more pain (27% vs. 19%), and 19% are finding it more difficult to go up and down stairs.</a:t>
            </a:r>
          </a:p>
          <a:p>
            <a:pPr marL="285750" indent="-285750">
              <a:buFont typeface="Arial"/>
              <a:buChar char="•"/>
              <a:defRPr/>
            </a:pPr>
            <a:r>
              <a:rPr lang="en-GB" altLang="en-US" b="1" dirty="0">
                <a:ea typeface="+mn-lt"/>
                <a:cs typeface="Arial"/>
              </a:rPr>
              <a:t>27% older people from less advantaged groups are living with more pain (vs. 19%), and 51% are not confident that their health will improve.</a:t>
            </a:r>
          </a:p>
          <a:p>
            <a:pPr marL="285750" indent="-285750">
              <a:buFont typeface="Arial"/>
              <a:buChar char="•"/>
              <a:defRPr/>
            </a:pPr>
            <a:r>
              <a:rPr lang="en-GB" altLang="en-US" b="1" dirty="0">
                <a:ea typeface="+mn-lt"/>
                <a:cs typeface="Arial"/>
              </a:rPr>
              <a:t>46% people with long term conditions are living with more pain and 52% say they can’t walk as far.</a:t>
            </a:r>
          </a:p>
          <a:p>
            <a:pPr marL="285750" indent="-285750">
              <a:buFont typeface="Arial"/>
              <a:buChar char="•"/>
              <a:defRPr/>
            </a:pPr>
            <a:r>
              <a:rPr lang="en-GB" altLang="en-US" b="1" dirty="0">
                <a:ea typeface="+mn-lt"/>
                <a:cs typeface="Arial"/>
              </a:rPr>
              <a:t>31% carers are living with more pain, and 22% are finding walking short distances outside more difficult.</a:t>
            </a: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5022196-F071-7549-8A7E-773056825E9D}"/>
              </a:ext>
            </a:extLst>
          </p:cNvPr>
          <p:cNvSpPr>
            <a:spLocks noGrp="1" noChangeArrowheads="1"/>
          </p:cNvSpPr>
          <p:nvPr>
            <p:ph type="title"/>
          </p:nvPr>
        </p:nvSpPr>
        <p:spPr/>
        <p:txBody>
          <a:bodyPr/>
          <a:lstStyle/>
          <a:p>
            <a:r>
              <a:rPr lang="en-GB" altLang="en-US"/>
              <a:t>Impact on people with long term conditions</a:t>
            </a:r>
          </a:p>
        </p:txBody>
      </p:sp>
      <p:sp>
        <p:nvSpPr>
          <p:cNvPr id="4" name="Content Placeholder 2">
            <a:extLst>
              <a:ext uri="{FF2B5EF4-FFF2-40B4-BE49-F238E27FC236}">
                <a16:creationId xmlns:a16="http://schemas.microsoft.com/office/drawing/2014/main" id="{07DA8D5B-EB88-FA4A-8AEA-F7A3DA3A7568}"/>
              </a:ext>
            </a:extLst>
          </p:cNvPr>
          <p:cNvSpPr txBox="1">
            <a:spLocks/>
          </p:cNvSpPr>
          <p:nvPr/>
        </p:nvSpPr>
        <p:spPr bwMode="auto">
          <a:xfrm>
            <a:off x="5761703" y="1483170"/>
            <a:ext cx="3105274" cy="4896993"/>
          </a:xfrm>
          <a:prstGeom prst="rect">
            <a:avLst/>
          </a:prstGeom>
          <a:noFill/>
          <a:ln>
            <a:noFill/>
          </a:ln>
          <a:effectLst/>
        </p:spPr>
        <p:txBody>
          <a:bodyPr lIns="0" tIns="0" rIns="0" bIns="0"/>
          <a:lst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a:solidFill>
                  <a:schemeClr val="tx1"/>
                </a:solidFill>
                <a:latin typeface="+mn-lt"/>
              </a:defRPr>
            </a:lvl2pPr>
            <a:lvl3pPr marL="630238" indent="-285750" algn="l" defTabSz="534988" rtl="0" eaLnBrk="0" fontAlgn="base" hangingPunct="0">
              <a:spcBef>
                <a:spcPct val="20000"/>
              </a:spcBef>
              <a:spcAft>
                <a:spcPct val="0"/>
              </a:spcAft>
              <a:buFont typeface="Arial" pitchFamily="34" charset="0"/>
              <a:buChar char="•"/>
              <a:defRPr>
                <a:solidFill>
                  <a:schemeClr val="tx1"/>
                </a:solidFill>
                <a:latin typeface="+mn-lt"/>
              </a:defRPr>
            </a:lvl3pPr>
            <a:lvl4pPr marL="985838" indent="-285750" algn="l" rtl="0" eaLnBrk="0" fontAlgn="base" hangingPunct="0">
              <a:spcBef>
                <a:spcPct val="20000"/>
              </a:spcBef>
              <a:spcAft>
                <a:spcPct val="0"/>
              </a:spcAft>
              <a:buFont typeface="Arial" pitchFamily="34" charset="0"/>
              <a:buChar char="•"/>
              <a:defRPr>
                <a:solidFill>
                  <a:schemeClr val="tx1"/>
                </a:solidFill>
                <a:latin typeface="+mn-lt"/>
              </a:defRPr>
            </a:lvl4pPr>
            <a:lvl5pPr marL="1344613" indent="-285750" algn="l" rtl="0" eaLnBrk="0" fontAlgn="base" hangingPunct="0">
              <a:spcBef>
                <a:spcPct val="20000"/>
              </a:spcBef>
              <a:spcAft>
                <a:spcPct val="0"/>
              </a:spcAft>
              <a:buFont typeface="Arial" pitchFamily="34" charset="0"/>
              <a:buChar char="•"/>
              <a:tabLs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defRPr/>
            </a:pPr>
            <a:r>
              <a:rPr lang="en-GB" sz="1600" i="1" kern="0" dirty="0">
                <a:solidFill>
                  <a:schemeClr val="accent6"/>
                </a:solidFill>
                <a:ea typeface="+mn-lt"/>
                <a:cs typeface="+mn-lt"/>
              </a:rPr>
              <a:t>No face-to-face appointments for two years; I have two chronic health conditions.</a:t>
            </a:r>
            <a:endParaRPr lang="en-GB" sz="1600" i="1" strike="sngStrike" kern="0" dirty="0">
              <a:solidFill>
                <a:schemeClr val="accent6"/>
              </a:solidFill>
              <a:ea typeface="+mn-lt"/>
              <a:cs typeface="+mn-lt"/>
            </a:endParaRPr>
          </a:p>
          <a:p>
            <a:pPr marL="0" indent="0">
              <a:defRPr/>
            </a:pPr>
            <a:r>
              <a:rPr lang="en-GB" sz="1600" i="1" kern="0" dirty="0">
                <a:solidFill>
                  <a:schemeClr val="accent6"/>
                </a:solidFill>
                <a:ea typeface="+mn-lt"/>
                <a:cs typeface="+mn-lt"/>
              </a:rPr>
              <a:t>His mobility has declined, and pain greatly increased, and the frustration of not being able to meet and discuss his condition or get answers to his situation has led to his becoming very depressed.</a:t>
            </a:r>
          </a:p>
          <a:p>
            <a:pPr marL="0" indent="0">
              <a:defRPr/>
            </a:pPr>
            <a:r>
              <a:rPr lang="en-GB" sz="1600" i="1" kern="0" dirty="0">
                <a:solidFill>
                  <a:schemeClr val="accent6"/>
                </a:solidFill>
                <a:ea typeface="+mn-lt"/>
                <a:cs typeface="+mn-lt"/>
              </a:rPr>
              <a:t>They suffer from five ailments, all of which have no cures. Her treatment is on going but is, simply put, firefighting. Her condition will continue to deteriorate and little or nothing can be done other than treat the symptoms, which will continue.</a:t>
            </a:r>
            <a:endParaRPr lang="en-GB" kern="0" dirty="0">
              <a:ea typeface="+mn-lt"/>
              <a:cs typeface="+mn-lt"/>
            </a:endParaRPr>
          </a:p>
          <a:p>
            <a:pPr>
              <a:defRPr/>
            </a:pPr>
            <a:endParaRPr lang="en-GB" kern="0" dirty="0">
              <a:cs typeface="Arial"/>
            </a:endParaRPr>
          </a:p>
          <a:p>
            <a:pPr>
              <a:defRPr/>
            </a:pPr>
            <a:endParaRPr lang="en-GB" kern="0" dirty="0">
              <a:cs typeface="Arial"/>
            </a:endParaRPr>
          </a:p>
        </p:txBody>
      </p:sp>
      <p:sp>
        <p:nvSpPr>
          <p:cNvPr id="6" name="Content Placeholder 5">
            <a:extLst>
              <a:ext uri="{FF2B5EF4-FFF2-40B4-BE49-F238E27FC236}">
                <a16:creationId xmlns:a16="http://schemas.microsoft.com/office/drawing/2014/main" id="{9178743D-45BA-9341-AE4C-CE8EB11971D1}"/>
              </a:ext>
            </a:extLst>
          </p:cNvPr>
          <p:cNvSpPr txBox="1">
            <a:spLocks noGrp="1"/>
          </p:cNvSpPr>
          <p:nvPr>
            <p:ph idx="1"/>
          </p:nvPr>
        </p:nvSpPr>
        <p:spPr>
          <a:xfrm>
            <a:off x="457200" y="1255713"/>
            <a:ext cx="4956175" cy="5124450"/>
          </a:xfrm>
        </p:spPr>
        <p:txBody>
          <a:bodyPr>
            <a:spAutoFit/>
          </a:bodyPr>
          <a:lstStyle/>
          <a:p>
            <a:pPr marL="285750" indent="-285750">
              <a:buFont typeface="Arial"/>
              <a:buChar char="•"/>
              <a:defRPr/>
            </a:pPr>
            <a:r>
              <a:rPr lang="en-GB" dirty="0">
                <a:ea typeface="+mn-lt"/>
                <a:cs typeface="+mn-lt"/>
              </a:rPr>
              <a:t>Older people with long term conditions have not had access to their usual appointments to help manage their conditions.</a:t>
            </a:r>
          </a:p>
          <a:p>
            <a:pPr marL="285750" indent="-285750">
              <a:buFont typeface="Arial"/>
              <a:buChar char="•"/>
              <a:defRPr/>
            </a:pPr>
            <a:r>
              <a:rPr lang="en-GB" b="1" dirty="0">
                <a:ea typeface="+mn-lt"/>
                <a:cs typeface="+mn-lt"/>
              </a:rPr>
              <a:t>37% respondents have long term conditions that affect their ability to carry out activities of daily living (ADLs).</a:t>
            </a:r>
          </a:p>
          <a:p>
            <a:pPr marL="285750" indent="-285750">
              <a:buFont typeface="Arial"/>
              <a:buChar char="•"/>
              <a:defRPr/>
            </a:pPr>
            <a:r>
              <a:rPr lang="en-GB" b="1" dirty="0">
                <a:ea typeface="+mn-lt"/>
                <a:cs typeface="+mn-lt"/>
              </a:rPr>
              <a:t>23% said it was harder to look after themselves.</a:t>
            </a:r>
            <a:endParaRPr lang="en-GB" dirty="0">
              <a:ea typeface="+mn-lt"/>
              <a:cs typeface="+mn-lt"/>
            </a:endParaRPr>
          </a:p>
          <a:p>
            <a:pPr marL="285750" indent="-285750">
              <a:buFont typeface="Arial"/>
              <a:buChar char="•"/>
              <a:defRPr/>
            </a:pPr>
            <a:r>
              <a:rPr lang="en-GB" dirty="0">
                <a:ea typeface="+mn-lt"/>
                <a:cs typeface="+mn-lt"/>
              </a:rPr>
              <a:t>People with long term conditions found it significantly more difficult to perform </a:t>
            </a:r>
            <a:r>
              <a:rPr lang="en-GB" i="1" dirty="0">
                <a:ea typeface="+mn-lt"/>
                <a:cs typeface="+mn-lt"/>
              </a:rPr>
              <a:t>all</a:t>
            </a:r>
            <a:r>
              <a:rPr lang="en-GB" dirty="0">
                <a:ea typeface="+mn-lt"/>
                <a:cs typeface="+mn-lt"/>
              </a:rPr>
              <a:t> ADLs. </a:t>
            </a:r>
            <a:endParaRPr lang="en-GB" dirty="0">
              <a:ea typeface="+mn-lt"/>
              <a:cs typeface="Arial"/>
            </a:endParaRPr>
          </a:p>
          <a:p>
            <a:pPr marL="285750" indent="-285750">
              <a:buFont typeface="Arial"/>
              <a:buChar char="•"/>
              <a:defRPr/>
            </a:pPr>
            <a:r>
              <a:rPr lang="en-GB" altLang="en-US" dirty="0">
                <a:ea typeface="+mn-lt"/>
                <a:cs typeface="Arial"/>
              </a:rPr>
              <a:t>Significantly more concerned about their ability to access services, to stay fit and independent.</a:t>
            </a:r>
          </a:p>
          <a:p>
            <a:pPr marL="285750" indent="-285750">
              <a:buFont typeface="Arial"/>
              <a:buChar char="•"/>
              <a:defRPr/>
            </a:pPr>
            <a:r>
              <a:rPr lang="en-GB" altLang="en-US" dirty="0">
                <a:ea typeface="+mn-lt"/>
                <a:cs typeface="Arial"/>
              </a:rPr>
              <a:t>Significantly less confident that their ability and health would improve.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077FB8E-CD42-3048-8942-3909D15F20A5}"/>
              </a:ext>
            </a:extLst>
          </p:cNvPr>
          <p:cNvSpPr>
            <a:spLocks noGrp="1" noChangeArrowheads="1"/>
          </p:cNvSpPr>
          <p:nvPr>
            <p:ph type="title"/>
          </p:nvPr>
        </p:nvSpPr>
        <p:spPr>
          <a:xfrm>
            <a:off x="457200" y="198438"/>
            <a:ext cx="8218488" cy="889000"/>
          </a:xfrm>
        </p:spPr>
        <p:txBody>
          <a:bodyPr/>
          <a:lstStyle/>
          <a:p>
            <a:r>
              <a:rPr lang="en-GB" altLang="en-US"/>
              <a:t>The loss of social contact continues to affect older people</a:t>
            </a:r>
          </a:p>
        </p:txBody>
      </p:sp>
      <p:sp>
        <p:nvSpPr>
          <p:cNvPr id="3" name="Subtitle 2">
            <a:extLst>
              <a:ext uri="{FF2B5EF4-FFF2-40B4-BE49-F238E27FC236}">
                <a16:creationId xmlns:a16="http://schemas.microsoft.com/office/drawing/2014/main" id="{2516C68C-C0AE-1F4A-AE5A-5CD065C59B0A}"/>
              </a:ext>
            </a:extLst>
          </p:cNvPr>
          <p:cNvSpPr>
            <a:spLocks noGrp="1"/>
          </p:cNvSpPr>
          <p:nvPr>
            <p:ph idx="1"/>
          </p:nvPr>
        </p:nvSpPr>
        <p:spPr>
          <a:xfrm>
            <a:off x="457200" y="1412875"/>
            <a:ext cx="4114800" cy="4959645"/>
          </a:xfrm>
        </p:spPr>
        <p:txBody>
          <a:bodyPr/>
          <a:lstStyle/>
          <a:p>
            <a:pPr>
              <a:buFont typeface="Arial" panose="020B0604020202020204" pitchFamily="34" charset="0"/>
              <a:buChar char="•"/>
              <a:defRPr/>
            </a:pPr>
            <a:r>
              <a:rPr lang="en-GB" dirty="0"/>
              <a:t>Many older people are still feeling isolated, as previous activities and opportunities to meet people have not resumed.</a:t>
            </a:r>
          </a:p>
          <a:p>
            <a:pPr>
              <a:buFont typeface="Arial" panose="020B0604020202020204" pitchFamily="34" charset="0"/>
              <a:buChar char="•"/>
              <a:defRPr/>
            </a:pPr>
            <a:r>
              <a:rPr lang="en-GB" b="1" dirty="0"/>
              <a:t>43% are spending less time with friends; 32% spending less time with family</a:t>
            </a:r>
            <a:r>
              <a:rPr lang="en-GB" dirty="0"/>
              <a:t>.</a:t>
            </a:r>
            <a:endParaRPr lang="en-GB" b="1" dirty="0"/>
          </a:p>
          <a:p>
            <a:pPr>
              <a:buFont typeface="Arial" panose="020B0604020202020204" pitchFamily="34" charset="0"/>
              <a:buChar char="•"/>
              <a:defRPr/>
            </a:pPr>
            <a:r>
              <a:rPr lang="en-GB" dirty="0"/>
              <a:t>Some older people are still not leaving their homes and are lonelier than ever.</a:t>
            </a:r>
          </a:p>
          <a:p>
            <a:pPr>
              <a:buFont typeface="Arial" panose="020B0604020202020204" pitchFamily="34" charset="0"/>
              <a:buChar char="•"/>
              <a:defRPr/>
            </a:pPr>
            <a:r>
              <a:rPr lang="en-GB" b="1" dirty="0"/>
              <a:t>40% are lonely and 6% don’t have anyone they could ask for help.</a:t>
            </a:r>
          </a:p>
          <a:p>
            <a:pPr>
              <a:buFont typeface="Arial" panose="020B0604020202020204" pitchFamily="34" charset="0"/>
              <a:buChar char="•"/>
              <a:defRPr/>
            </a:pPr>
            <a:r>
              <a:rPr lang="en-GB" dirty="0"/>
              <a:t>Lack of confidence in large groups, or indoor settings is widespread and is preventing social contact.</a:t>
            </a:r>
          </a:p>
          <a:p>
            <a:pPr>
              <a:buFont typeface="Arial" panose="020B0604020202020204" pitchFamily="34" charset="0"/>
              <a:buChar char="•"/>
              <a:defRPr/>
            </a:pPr>
            <a:endParaRPr lang="en-GB" dirty="0"/>
          </a:p>
          <a:p>
            <a:pPr marL="0" indent="0">
              <a:defRPr/>
            </a:pPr>
            <a:endParaRPr lang="en-GB" dirty="0"/>
          </a:p>
        </p:txBody>
      </p:sp>
      <p:sp>
        <p:nvSpPr>
          <p:cNvPr id="40964" name="TextBox 3">
            <a:extLst>
              <a:ext uri="{FF2B5EF4-FFF2-40B4-BE49-F238E27FC236}">
                <a16:creationId xmlns:a16="http://schemas.microsoft.com/office/drawing/2014/main" id="{C85D451C-2084-AB44-8343-A0300F4961ED}"/>
              </a:ext>
            </a:extLst>
          </p:cNvPr>
          <p:cNvSpPr txBox="1">
            <a:spLocks noChangeArrowheads="1"/>
          </p:cNvSpPr>
          <p:nvPr/>
        </p:nvSpPr>
        <p:spPr bwMode="auto">
          <a:xfrm>
            <a:off x="4637989" y="1417638"/>
            <a:ext cx="4353612" cy="5293757"/>
          </a:xfrm>
          <a:prstGeom prst="rect">
            <a:avLst/>
          </a:prstGeom>
          <a:noFill/>
          <a:ln>
            <a:noFill/>
          </a:ln>
        </p:spPr>
        <p:txBody>
          <a:bodyPr wrap="square">
            <a:spAutoFit/>
          </a:bodyPr>
          <a:lstStyle>
            <a:lvl1pPr>
              <a:spcAft>
                <a:spcPct val="70000"/>
              </a:spcAft>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Aft>
                <a:spcPct val="0"/>
              </a:spcAft>
              <a:defRPr/>
            </a:pPr>
            <a:r>
              <a:rPr lang="en-GB" altLang="en-US" sz="1600" i="1" dirty="0">
                <a:solidFill>
                  <a:schemeClr val="accent6"/>
                </a:solidFill>
              </a:rPr>
              <a:t>A big reduction in social activities and socialising, this is mainly by choice as the virus is still very much with us.</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I feel the pandemic has robbed me of 2 years of my life where I should have been enjoying what time I have left.</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Because of 12 different diagnoses, I remained totally isolated for over 2 years. I missed things like church, even seeing my daughter, felt hopeless and depressed.</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Although fully vaccinated, I am less confident in going into crowded places.</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Feel apprehensive when I go out especially as people and places seem to have stopped precautions. Don’t see family and friends very much.</a:t>
            </a:r>
          </a:p>
          <a:p>
            <a:pPr>
              <a:spcAft>
                <a:spcPct val="0"/>
              </a:spcAft>
              <a:defRPr/>
            </a:pPr>
            <a:endParaRPr lang="en-GB" altLang="en-US" i="1"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C3CC-EDA5-3C47-A020-5EBA7B8C2303}"/>
              </a:ext>
            </a:extLst>
          </p:cNvPr>
          <p:cNvSpPr>
            <a:spLocks noGrp="1"/>
          </p:cNvSpPr>
          <p:nvPr>
            <p:ph type="title"/>
          </p:nvPr>
        </p:nvSpPr>
        <p:spPr/>
        <p:txBody>
          <a:bodyPr/>
          <a:lstStyle/>
          <a:p>
            <a:r>
              <a:rPr lang="en-GB"/>
              <a:t>What can Age UK do to help you?</a:t>
            </a:r>
          </a:p>
        </p:txBody>
      </p:sp>
      <p:pic>
        <p:nvPicPr>
          <p:cNvPr id="5" name="Content Placeholder 4" descr="A picture containing person, wall, indoor, person&#10;&#10;Description automatically generated">
            <a:extLst>
              <a:ext uri="{FF2B5EF4-FFF2-40B4-BE49-F238E27FC236}">
                <a16:creationId xmlns:a16="http://schemas.microsoft.com/office/drawing/2014/main" id="{607CCC04-3C28-4BFB-BC4B-7534CC6D80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312" y="3070073"/>
            <a:ext cx="1769167" cy="2653751"/>
          </a:xfrm>
        </p:spPr>
      </p:pic>
      <p:pic>
        <p:nvPicPr>
          <p:cNvPr id="7" name="Picture 6" descr="A picture containing person, indoor&#10;&#10;Description automatically generated">
            <a:extLst>
              <a:ext uri="{FF2B5EF4-FFF2-40B4-BE49-F238E27FC236}">
                <a16:creationId xmlns:a16="http://schemas.microsoft.com/office/drawing/2014/main" id="{86438241-89A1-401F-A250-0AC7477DD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833" y="4034091"/>
            <a:ext cx="3061855" cy="2041236"/>
          </a:xfrm>
          <a:prstGeom prst="rect">
            <a:avLst/>
          </a:prstGeom>
        </p:spPr>
      </p:pic>
      <p:pic>
        <p:nvPicPr>
          <p:cNvPr id="11" name="Picture 10" descr="A picture containing text, sitting, wall, person&#10;&#10;Description automatically generated">
            <a:extLst>
              <a:ext uri="{FF2B5EF4-FFF2-40B4-BE49-F238E27FC236}">
                <a16:creationId xmlns:a16="http://schemas.microsoft.com/office/drawing/2014/main" id="{2C70E7F8-00DF-46FC-BACA-ED6D69344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945" y="1563071"/>
            <a:ext cx="3061855" cy="2041424"/>
          </a:xfrm>
          <a:prstGeom prst="rect">
            <a:avLst/>
          </a:prstGeom>
        </p:spPr>
      </p:pic>
      <p:sp>
        <p:nvSpPr>
          <p:cNvPr id="4" name="TextBox 3">
            <a:extLst>
              <a:ext uri="{FF2B5EF4-FFF2-40B4-BE49-F238E27FC236}">
                <a16:creationId xmlns:a16="http://schemas.microsoft.com/office/drawing/2014/main" id="{DD6A7B35-DE01-9146-A857-C8B6CBF7A4CD}"/>
              </a:ext>
            </a:extLst>
          </p:cNvPr>
          <p:cNvSpPr txBox="1"/>
          <p:nvPr/>
        </p:nvSpPr>
        <p:spPr>
          <a:xfrm>
            <a:off x="2391486" y="2993091"/>
            <a:ext cx="3222347" cy="304698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a:solidFill>
                  <a:schemeClr val="accent6"/>
                </a:solidFill>
              </a:rPr>
              <a:t>Home from Hospital</a:t>
            </a:r>
          </a:p>
          <a:p>
            <a:pPr marL="285750" indent="-285750">
              <a:spcBef>
                <a:spcPts val="600"/>
              </a:spcBef>
              <a:buFont typeface="Arial" panose="020B0604020202020204" pitchFamily="34" charset="0"/>
              <a:buChar char="•"/>
            </a:pPr>
            <a:r>
              <a:rPr lang="en-GB">
                <a:solidFill>
                  <a:schemeClr val="accent6"/>
                </a:solidFill>
              </a:rPr>
              <a:t>Discharge Lounges</a:t>
            </a:r>
          </a:p>
          <a:p>
            <a:pPr marL="285750" indent="-285750">
              <a:spcBef>
                <a:spcPts val="600"/>
              </a:spcBef>
              <a:buFont typeface="Arial" panose="020B0604020202020204" pitchFamily="34" charset="0"/>
              <a:buChar char="•"/>
            </a:pPr>
            <a:r>
              <a:rPr lang="en-GB">
                <a:solidFill>
                  <a:schemeClr val="accent6"/>
                </a:solidFill>
              </a:rPr>
              <a:t>Transport to hospitals and clinics</a:t>
            </a:r>
          </a:p>
          <a:p>
            <a:pPr marL="285750" indent="-285750">
              <a:spcBef>
                <a:spcPts val="600"/>
              </a:spcBef>
              <a:buFont typeface="Arial" panose="020B0604020202020204" pitchFamily="34" charset="0"/>
              <a:buChar char="•"/>
            </a:pPr>
            <a:r>
              <a:rPr lang="en-GB">
                <a:solidFill>
                  <a:schemeClr val="accent6"/>
                </a:solidFill>
              </a:rPr>
              <a:t>Small repairs and adaptations</a:t>
            </a:r>
          </a:p>
          <a:p>
            <a:pPr marL="285750" indent="-285750">
              <a:spcBef>
                <a:spcPts val="600"/>
              </a:spcBef>
              <a:buFont typeface="Arial" panose="020B0604020202020204" pitchFamily="34" charset="0"/>
              <a:buChar char="•"/>
            </a:pPr>
            <a:r>
              <a:rPr lang="en-GB">
                <a:solidFill>
                  <a:schemeClr val="accent6"/>
                </a:solidFill>
              </a:rPr>
              <a:t>Information and Advice</a:t>
            </a:r>
          </a:p>
          <a:p>
            <a:pPr marL="285750" indent="-285750">
              <a:spcBef>
                <a:spcPts val="600"/>
              </a:spcBef>
              <a:buFont typeface="Arial" panose="020B0604020202020204" pitchFamily="34" charset="0"/>
              <a:buChar char="•"/>
            </a:pPr>
            <a:r>
              <a:rPr lang="en-GB">
                <a:solidFill>
                  <a:schemeClr val="accent6"/>
                </a:solidFill>
              </a:rPr>
              <a:t>Support with assessments</a:t>
            </a:r>
          </a:p>
          <a:p>
            <a:pPr marL="285750" indent="-285750">
              <a:spcBef>
                <a:spcPts val="600"/>
              </a:spcBef>
              <a:buFont typeface="Arial" panose="020B0604020202020204" pitchFamily="34" charset="0"/>
              <a:buChar char="•"/>
            </a:pPr>
            <a:r>
              <a:rPr lang="en-GB">
                <a:solidFill>
                  <a:schemeClr val="accent6"/>
                </a:solidFill>
              </a:rPr>
              <a:t>…</a:t>
            </a:r>
          </a:p>
        </p:txBody>
      </p:sp>
      <p:sp>
        <p:nvSpPr>
          <p:cNvPr id="6" name="TextBox 5">
            <a:extLst>
              <a:ext uri="{FF2B5EF4-FFF2-40B4-BE49-F238E27FC236}">
                <a16:creationId xmlns:a16="http://schemas.microsoft.com/office/drawing/2014/main" id="{1C9936E1-80D2-2741-8E45-0605571A6FB8}"/>
              </a:ext>
            </a:extLst>
          </p:cNvPr>
          <p:cNvSpPr txBox="1"/>
          <p:nvPr/>
        </p:nvSpPr>
        <p:spPr>
          <a:xfrm>
            <a:off x="457200" y="1563165"/>
            <a:ext cx="4708566" cy="10772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a:solidFill>
                  <a:schemeClr val="accent6"/>
                </a:solidFill>
              </a:rPr>
              <a:t>Support and information</a:t>
            </a:r>
          </a:p>
          <a:p>
            <a:pPr marL="285750" indent="-285750">
              <a:spcBef>
                <a:spcPts val="600"/>
              </a:spcBef>
              <a:buFont typeface="Arial" panose="020B0604020202020204" pitchFamily="34" charset="0"/>
              <a:buChar char="•"/>
            </a:pPr>
            <a:r>
              <a:rPr lang="en-GB">
                <a:solidFill>
                  <a:schemeClr val="accent6"/>
                </a:solidFill>
              </a:rPr>
              <a:t>Sounding board</a:t>
            </a:r>
          </a:p>
          <a:p>
            <a:pPr marL="285750" indent="-285750">
              <a:spcBef>
                <a:spcPts val="600"/>
              </a:spcBef>
              <a:buFont typeface="Arial" panose="020B0604020202020204" pitchFamily="34" charset="0"/>
              <a:buChar char="•"/>
            </a:pPr>
            <a:r>
              <a:rPr lang="en-GB">
                <a:solidFill>
                  <a:schemeClr val="accent6"/>
                </a:solidFill>
              </a:rPr>
              <a:t>Access to large Network of local Age UKs</a:t>
            </a:r>
          </a:p>
        </p:txBody>
      </p:sp>
    </p:spTree>
    <p:extLst>
      <p:ext uri="{BB962C8B-B14F-4D97-AF65-F5344CB8AC3E}">
        <p14:creationId xmlns:p14="http://schemas.microsoft.com/office/powerpoint/2010/main" val="29198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6F00F071-03A2-404F-8811-B5094D080268}"/>
              </a:ext>
            </a:extLst>
          </p:cNvPr>
          <p:cNvSpPr>
            <a:spLocks noGrp="1" noChangeArrowheads="1"/>
          </p:cNvSpPr>
          <p:nvPr>
            <p:ph type="title"/>
          </p:nvPr>
        </p:nvSpPr>
        <p:spPr/>
        <p:txBody>
          <a:bodyPr/>
          <a:lstStyle/>
          <a:p>
            <a:r>
              <a:rPr lang="en-GB" altLang="en-US"/>
              <a:t>Useful resources and contact details</a:t>
            </a:r>
          </a:p>
        </p:txBody>
      </p:sp>
      <p:sp>
        <p:nvSpPr>
          <p:cNvPr id="3" name="Content Placeholder 2">
            <a:extLst>
              <a:ext uri="{FF2B5EF4-FFF2-40B4-BE49-F238E27FC236}">
                <a16:creationId xmlns:a16="http://schemas.microsoft.com/office/drawing/2014/main" id="{F5B6D854-1BDF-B54F-AC79-4CF5407C5A80}"/>
              </a:ext>
            </a:extLst>
          </p:cNvPr>
          <p:cNvSpPr>
            <a:spLocks noGrp="1"/>
          </p:cNvSpPr>
          <p:nvPr>
            <p:ph idx="1"/>
          </p:nvPr>
        </p:nvSpPr>
        <p:spPr>
          <a:xfrm>
            <a:off x="457200" y="1536700"/>
            <a:ext cx="8218488" cy="4686300"/>
          </a:xfrm>
        </p:spPr>
        <p:txBody>
          <a:bodyPr/>
          <a:lstStyle/>
          <a:p>
            <a:pPr>
              <a:defRPr/>
            </a:pPr>
            <a:endParaRPr lang="en-GB" dirty="0">
              <a:solidFill>
                <a:srgbClr val="ED5913"/>
              </a:solidFill>
              <a:hlinkClick r:id="rId2">
                <a:extLst>
                  <a:ext uri="{A12FA001-AC4F-418D-AE19-62706E023703}">
                    <ahyp:hlinkClr xmlns:ahyp="http://schemas.microsoft.com/office/drawing/2018/hyperlinkcolor" val="tx"/>
                  </a:ext>
                </a:extLst>
              </a:hlinkClick>
            </a:endParaRPr>
          </a:p>
          <a:p>
            <a:pPr marL="352425" indent="-352425">
              <a:buFont typeface="Arial" panose="020B0604020202020204" pitchFamily="34" charset="0"/>
              <a:buChar char="•"/>
              <a:defRPr/>
            </a:pPr>
            <a:r>
              <a:rPr lang="en-GB" dirty="0">
                <a:solidFill>
                  <a:srgbClr val="002060"/>
                </a:solidFill>
                <a:hlinkClick r:id="rId2">
                  <a:extLst>
                    <a:ext uri="{A12FA001-AC4F-418D-AE19-62706E023703}">
                      <ahyp:hlinkClr xmlns:ahyp="http://schemas.microsoft.com/office/drawing/2018/hyperlinkcolor" val="tx"/>
                    </a:ext>
                  </a:extLst>
                </a:hlinkClick>
              </a:rPr>
              <a:t>Age UK’s website</a:t>
            </a:r>
            <a:endParaRPr lang="en-GB" dirty="0">
              <a:solidFill>
                <a:srgbClr val="002060"/>
              </a:solidFill>
              <a:hlinkClick r:id="rId3">
                <a:extLst>
                  <a:ext uri="{A12FA001-AC4F-418D-AE19-62706E023703}">
                    <ahyp:hlinkClr xmlns:ahyp="http://schemas.microsoft.com/office/drawing/2018/hyperlinkcolor" val="tx"/>
                  </a:ext>
                </a:extLst>
              </a:hlinkClick>
            </a:endParaRPr>
          </a:p>
          <a:p>
            <a:pPr marL="352425" indent="-352425">
              <a:buFont typeface="Arial" panose="020B0604020202020204" pitchFamily="34" charset="0"/>
              <a:buChar char="•"/>
              <a:defRPr/>
            </a:pPr>
            <a:r>
              <a:rPr lang="en-GB" dirty="0">
                <a:solidFill>
                  <a:srgbClr val="002060"/>
                </a:solidFill>
                <a:hlinkClick r:id="rId3">
                  <a:extLst>
                    <a:ext uri="{A12FA001-AC4F-418D-AE19-62706E023703}">
                      <ahyp:hlinkClr xmlns:ahyp="http://schemas.microsoft.com/office/drawing/2018/hyperlinkcolor" val="tx"/>
                    </a:ext>
                  </a:extLst>
                </a:hlinkClick>
              </a:rPr>
              <a:t>Age UK’s Health and Wellbeing Research</a:t>
            </a:r>
            <a:endParaRPr lang="en-GB" dirty="0">
              <a:solidFill>
                <a:srgbClr val="002060"/>
              </a:solidFill>
            </a:endParaRPr>
          </a:p>
          <a:p>
            <a:pPr marL="352425" indent="-352425">
              <a:buFont typeface="Arial" panose="020B0604020202020204" pitchFamily="34" charset="0"/>
              <a:buChar char="•"/>
              <a:defRPr/>
            </a:pPr>
            <a:r>
              <a:rPr lang="en-GB" dirty="0">
                <a:solidFill>
                  <a:srgbClr val="002060"/>
                </a:solidFill>
                <a:hlinkClick r:id="rId4">
                  <a:extLst>
                    <a:ext uri="{A12FA001-AC4F-418D-AE19-62706E023703}">
                      <ahyp:hlinkClr xmlns:ahyp="http://schemas.microsoft.com/office/drawing/2018/hyperlinkcolor" val="tx"/>
                    </a:ext>
                  </a:extLst>
                </a:hlinkClick>
              </a:rPr>
              <a:t>Understanding the lives of older people living with frailty </a:t>
            </a:r>
            <a:r>
              <a:rPr lang="en-GB" dirty="0"/>
              <a:t>Ipsos MORI for Age UK</a:t>
            </a:r>
          </a:p>
          <a:p>
            <a:pPr marL="352425" indent="-352425">
              <a:buFont typeface="Arial" panose="020B0604020202020204" pitchFamily="34" charset="0"/>
              <a:buChar char="•"/>
              <a:defRPr/>
            </a:pPr>
            <a:r>
              <a:rPr lang="en-GB" dirty="0">
                <a:solidFill>
                  <a:srgbClr val="002060"/>
                </a:solidFill>
                <a:hlinkClick r:id="rId5">
                  <a:extLst>
                    <a:ext uri="{A12FA001-AC4F-418D-AE19-62706E023703}">
                      <ahyp:hlinkClr xmlns:ahyp="http://schemas.microsoft.com/office/drawing/2018/hyperlinkcolor" val="tx"/>
                    </a:ext>
                  </a:extLst>
                </a:hlinkClick>
              </a:rPr>
              <a:t>Doddery but dear? Examining age related stereotypes </a:t>
            </a:r>
            <a:r>
              <a:rPr lang="en-GB" dirty="0"/>
              <a:t>(Centre for Ageing Better)</a:t>
            </a:r>
          </a:p>
          <a:p>
            <a:pPr marL="352425" indent="-352425">
              <a:buFont typeface="Arial" panose="020B0604020202020204" pitchFamily="34" charset="0"/>
              <a:buChar char="•"/>
              <a:defRPr/>
            </a:pPr>
            <a:r>
              <a:rPr lang="en-GB" dirty="0">
                <a:solidFill>
                  <a:srgbClr val="002060"/>
                </a:solidFill>
                <a:hlinkClick r:id="rId6">
                  <a:extLst>
                    <a:ext uri="{A12FA001-AC4F-418D-AE19-62706E023703}">
                      <ahyp:hlinkClr xmlns:ahyp="http://schemas.microsoft.com/office/drawing/2018/hyperlinkcolor" val="tx"/>
                    </a:ext>
                  </a:extLst>
                </a:hlinkClick>
              </a:rPr>
              <a:t>Patiently Waiting. Older people’s experiences of waiting for surgery </a:t>
            </a:r>
            <a:r>
              <a:rPr lang="en-GB" dirty="0"/>
              <a:t>(Independent Age)</a:t>
            </a:r>
          </a:p>
          <a:p>
            <a:pPr>
              <a:defRPr/>
            </a:pPr>
            <a:endParaRPr lang="en-GB" dirty="0"/>
          </a:p>
          <a:p>
            <a:pPr algn="ctr">
              <a:defRPr/>
            </a:pPr>
            <a:r>
              <a:rPr lang="en-GB" dirty="0"/>
              <a:t>email: </a:t>
            </a:r>
            <a:r>
              <a:rPr lang="en-GB" dirty="0">
                <a:solidFill>
                  <a:srgbClr val="0070C0"/>
                </a:solidFill>
                <a:hlinkClick r:id="rId7">
                  <a:extLst>
                    <a:ext uri="{A12FA001-AC4F-418D-AE19-62706E023703}">
                      <ahyp:hlinkClr xmlns:ahyp="http://schemas.microsoft.com/office/drawing/2018/hyperlinkcolor" val="tx"/>
                    </a:ext>
                  </a:extLst>
                </a:hlinkClick>
              </a:rPr>
              <a:t>healthinfluencing@ageuk.org.uk</a:t>
            </a:r>
            <a:endParaRPr lang="en-GB"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04881C41-2B69-F348-AFAF-D5AB64F39694}"/>
              </a:ext>
            </a:extLst>
          </p:cNvPr>
          <p:cNvSpPr>
            <a:spLocks noGrp="1" noChangeArrowheads="1"/>
          </p:cNvSpPr>
          <p:nvPr>
            <p:ph type="title"/>
          </p:nvPr>
        </p:nvSpPr>
        <p:spPr/>
        <p:txBody>
          <a:bodyPr/>
          <a:lstStyle/>
          <a:p>
            <a:pPr eaLnBrk="1" hangingPunct="1"/>
            <a:r>
              <a:rPr lang="en-US" altLang="en-US"/>
              <a:t>Age UK</a:t>
            </a:r>
          </a:p>
        </p:txBody>
      </p:sp>
      <p:sp>
        <p:nvSpPr>
          <p:cNvPr id="4099" name="Rectangle 4">
            <a:extLst>
              <a:ext uri="{FF2B5EF4-FFF2-40B4-BE49-F238E27FC236}">
                <a16:creationId xmlns:a16="http://schemas.microsoft.com/office/drawing/2014/main" id="{67207F8B-20F8-E244-A42B-CC59E5A1DF60}"/>
              </a:ext>
            </a:extLst>
          </p:cNvPr>
          <p:cNvSpPr>
            <a:spLocks noGrp="1" noChangeArrowheads="1"/>
          </p:cNvSpPr>
          <p:nvPr>
            <p:ph type="body" idx="1"/>
          </p:nvPr>
        </p:nvSpPr>
        <p:spPr>
          <a:xfrm>
            <a:off x="4549775" y="1536700"/>
            <a:ext cx="4125913" cy="3835400"/>
          </a:xfrm>
        </p:spPr>
        <p:txBody>
          <a:bodyPr/>
          <a:lstStyle/>
          <a:p>
            <a:pPr marL="285750" indent="-285750" eaLnBrk="1" hangingPunct="1">
              <a:buFont typeface="Arial" panose="020B0604020202020204" pitchFamily="34" charset="0"/>
              <a:buChar char="•"/>
              <a:defRPr/>
            </a:pPr>
            <a:r>
              <a:rPr lang="en-US" altLang="en-US">
                <a:solidFill>
                  <a:schemeClr val="accent2"/>
                </a:solidFill>
              </a:rPr>
              <a:t>Local, national and international charity working for and with older people.</a:t>
            </a:r>
          </a:p>
          <a:p>
            <a:pPr marL="285750" indent="-285750" eaLnBrk="1" hangingPunct="1">
              <a:buFont typeface="Arial" panose="020B0604020202020204" pitchFamily="34" charset="0"/>
              <a:buChar char="•"/>
              <a:defRPr/>
            </a:pPr>
            <a:r>
              <a:rPr lang="en-US" altLang="en-US">
                <a:solidFill>
                  <a:schemeClr val="accent2"/>
                </a:solidFill>
              </a:rPr>
              <a:t>135 Network partners across the four nations, delivering diverse services and activities.</a:t>
            </a:r>
          </a:p>
          <a:p>
            <a:pPr marL="285750" indent="-285750" eaLnBrk="1" hangingPunct="1">
              <a:buFont typeface="Arial" panose="020B0604020202020204" pitchFamily="34" charset="0"/>
              <a:buChar char="•"/>
              <a:defRPr/>
            </a:pPr>
            <a:r>
              <a:rPr lang="en-US" altLang="en-US">
                <a:solidFill>
                  <a:schemeClr val="accent2"/>
                </a:solidFill>
              </a:rPr>
              <a:t>Age UK - nationally - is involved in service development, research, campaigning and public policy</a:t>
            </a:r>
          </a:p>
          <a:p>
            <a:pPr marL="285750" indent="-285750" eaLnBrk="1" hangingPunct="1">
              <a:buFont typeface="Arial" panose="020B0604020202020204" pitchFamily="34" charset="0"/>
              <a:buChar char="•"/>
              <a:defRPr/>
            </a:pPr>
            <a:r>
              <a:rPr lang="en-US" altLang="en-US">
                <a:solidFill>
                  <a:schemeClr val="accent2"/>
                </a:solidFill>
              </a:rPr>
              <a:t>Information and advice services with around 6 million+ contacts pa.</a:t>
            </a:r>
          </a:p>
          <a:p>
            <a:pPr marL="0" indent="0" eaLnBrk="1" hangingPunct="1">
              <a:defRPr/>
            </a:pPr>
            <a:endParaRPr lang="en-US" altLang="en-US">
              <a:ea typeface="ＭＳ Ｐゴシック" pitchFamily="34" charset="-128"/>
            </a:endParaRPr>
          </a:p>
          <a:p>
            <a:pPr marL="0" indent="0" eaLnBrk="1" hangingPunct="1">
              <a:defRPr/>
            </a:pPr>
            <a:endParaRPr lang="en-GB" altLang="en-US">
              <a:ea typeface="ＭＳ Ｐゴシック" pitchFamily="34" charset="-128"/>
            </a:endParaRPr>
          </a:p>
        </p:txBody>
      </p:sp>
      <p:pic>
        <p:nvPicPr>
          <p:cNvPr id="11268" name="Picture 10" descr="IMG_7371.jpg">
            <a:extLst>
              <a:ext uri="{FF2B5EF4-FFF2-40B4-BE49-F238E27FC236}">
                <a16:creationId xmlns:a16="http://schemas.microsoft.com/office/drawing/2014/main" id="{8590398B-E4A8-0245-B0FB-DF8493F759FB}"/>
              </a:ext>
            </a:extLst>
          </p:cNvPr>
          <p:cNvPicPr>
            <a:picLocks noChangeAspect="1"/>
          </p:cNvPicPr>
          <p:nvPr/>
        </p:nvPicPr>
        <p:blipFill>
          <a:blip r:embed="rId3"/>
          <a:srcRect/>
          <a:stretch>
            <a:fillRect/>
          </a:stretch>
        </p:blipFill>
        <p:spPr bwMode="auto">
          <a:xfrm>
            <a:off x="457200" y="1536700"/>
            <a:ext cx="3733800" cy="2489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49FE1D66-0DB2-E14C-AEF2-D33977CA198D}"/>
              </a:ext>
            </a:extLst>
          </p:cNvPr>
          <p:cNvSpPr>
            <a:spLocks noGrp="1" noChangeArrowheads="1"/>
          </p:cNvSpPr>
          <p:nvPr>
            <p:ph type="title"/>
          </p:nvPr>
        </p:nvSpPr>
        <p:spPr/>
        <p:txBody>
          <a:bodyPr/>
          <a:lstStyle/>
          <a:p>
            <a:r>
              <a:rPr lang="en-GB" altLang="en-US" dirty="0"/>
              <a:t>Frailty as a lived experience</a:t>
            </a:r>
          </a:p>
        </p:txBody>
      </p:sp>
      <p:pic>
        <p:nvPicPr>
          <p:cNvPr id="11267" name="Picture 6" descr="A group of people posing for a photo&#10;&#10;Description automatically generated with medium confidence">
            <a:extLst>
              <a:ext uri="{FF2B5EF4-FFF2-40B4-BE49-F238E27FC236}">
                <a16:creationId xmlns:a16="http://schemas.microsoft.com/office/drawing/2014/main" id="{188025BC-1B23-904D-8586-BCDB6BBB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581" y="1508918"/>
            <a:ext cx="287972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A3C8E14-871A-B745-9D53-8872162AB519}"/>
              </a:ext>
            </a:extLst>
          </p:cNvPr>
          <p:cNvSpPr>
            <a:spLocks noGrp="1" noChangeArrowheads="1"/>
          </p:cNvSpPr>
          <p:nvPr>
            <p:ph type="title"/>
          </p:nvPr>
        </p:nvSpPr>
        <p:spPr/>
        <p:txBody>
          <a:bodyPr/>
          <a:lstStyle/>
          <a:p>
            <a:r>
              <a:rPr lang="en-GB" altLang="en-US"/>
              <a:t>Older people’s perspectives on frailty</a:t>
            </a:r>
          </a:p>
        </p:txBody>
      </p:sp>
      <p:sp>
        <p:nvSpPr>
          <p:cNvPr id="13314" name="Content Placeholder 2">
            <a:extLst>
              <a:ext uri="{FF2B5EF4-FFF2-40B4-BE49-F238E27FC236}">
                <a16:creationId xmlns:a16="http://schemas.microsoft.com/office/drawing/2014/main" id="{794FF1D7-033E-2F4B-B90A-4DDF3788FBEE}"/>
              </a:ext>
            </a:extLst>
          </p:cNvPr>
          <p:cNvSpPr>
            <a:spLocks noGrp="1" noChangeArrowheads="1"/>
          </p:cNvSpPr>
          <p:nvPr>
            <p:ph idx="1"/>
          </p:nvPr>
        </p:nvSpPr>
        <p:spPr>
          <a:xfrm>
            <a:off x="1398588" y="5944261"/>
            <a:ext cx="6334125" cy="371632"/>
          </a:xfrm>
        </p:spPr>
        <p:txBody>
          <a:bodyPr/>
          <a:lstStyle/>
          <a:p>
            <a:pPr algn="ctr"/>
            <a:r>
              <a:rPr lang="en-GB" altLang="en-US">
                <a:hlinkClick r:id="rId4"/>
              </a:rPr>
              <a:t>https://www.youtube.com/watch?v=VOAogfrv2A0</a:t>
            </a:r>
            <a:endParaRPr lang="en-GB" altLang="en-US"/>
          </a:p>
        </p:txBody>
      </p:sp>
      <p:pic>
        <p:nvPicPr>
          <p:cNvPr id="2" name="Online Media 1" title="Older people share their perspective on frailty | Age UK">
            <a:hlinkClick r:id="" action="ppaction://media"/>
            <a:extLst>
              <a:ext uri="{FF2B5EF4-FFF2-40B4-BE49-F238E27FC236}">
                <a16:creationId xmlns:a16="http://schemas.microsoft.com/office/drawing/2014/main" id="{67CD81FE-C743-45F9-845D-4E5200AEE6AF}"/>
              </a:ext>
            </a:extLst>
          </p:cNvPr>
          <p:cNvPicPr>
            <a:picLocks noRot="1" noChangeAspect="1"/>
          </p:cNvPicPr>
          <p:nvPr>
            <a:videoFile r:link="rId1"/>
          </p:nvPr>
        </p:nvPicPr>
        <p:blipFill>
          <a:blip r:embed="rId5"/>
          <a:stretch>
            <a:fillRect/>
          </a:stretch>
        </p:blipFill>
        <p:spPr>
          <a:xfrm>
            <a:off x="1098436" y="1579892"/>
            <a:ext cx="6934427" cy="3917952"/>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186F5844-BC10-6646-8ED1-6BE9B605FA49}"/>
              </a:ext>
            </a:extLst>
          </p:cNvPr>
          <p:cNvSpPr>
            <a:spLocks noGrp="1" noChangeArrowheads="1"/>
          </p:cNvSpPr>
          <p:nvPr>
            <p:ph type="title"/>
          </p:nvPr>
        </p:nvSpPr>
        <p:spPr/>
        <p:txBody>
          <a:bodyPr/>
          <a:lstStyle/>
          <a:p>
            <a:r>
              <a:rPr lang="en-GB" altLang="en-US"/>
              <a:t>Language and perceptions</a:t>
            </a:r>
          </a:p>
        </p:txBody>
      </p:sp>
      <p:sp>
        <p:nvSpPr>
          <p:cNvPr id="15362" name="Content Placeholder 2">
            <a:extLst>
              <a:ext uri="{FF2B5EF4-FFF2-40B4-BE49-F238E27FC236}">
                <a16:creationId xmlns:a16="http://schemas.microsoft.com/office/drawing/2014/main" id="{B53BBF3F-6CB2-D041-AF9D-B44A2BB30111}"/>
              </a:ext>
            </a:extLst>
          </p:cNvPr>
          <p:cNvSpPr>
            <a:spLocks noGrp="1" noChangeArrowheads="1"/>
          </p:cNvSpPr>
          <p:nvPr>
            <p:ph idx="1"/>
          </p:nvPr>
        </p:nvSpPr>
        <p:spPr>
          <a:xfrm>
            <a:off x="457200" y="1536700"/>
            <a:ext cx="8218488" cy="4841875"/>
          </a:xfrm>
        </p:spPr>
        <p:txBody>
          <a:bodyPr/>
          <a:lstStyle/>
          <a:p>
            <a:pPr>
              <a:buFontTx/>
              <a:buChar char="•"/>
            </a:pPr>
            <a:r>
              <a:rPr lang="en-GB" altLang="en-US" i="1"/>
              <a:t>Frailty is a distinctive health state related to the ageing process in which multiple body systems gradually lose their in-built reserves. Around 10 per cent of people aged over 65 years have frailty, rising to between a quarter and a half of those aged over 85 </a:t>
            </a:r>
            <a:r>
              <a:rPr lang="en-GB" altLang="en-US"/>
              <a:t>(BGS).</a:t>
            </a:r>
          </a:p>
          <a:p>
            <a:pPr>
              <a:buFontTx/>
              <a:buChar char="•"/>
            </a:pPr>
            <a:r>
              <a:rPr lang="en-GB" altLang="en-US"/>
              <a:t>We use frailty to describe something a person lives with, not what they are.</a:t>
            </a:r>
          </a:p>
          <a:p>
            <a:pPr>
              <a:buFontTx/>
              <a:buChar char="•"/>
            </a:pPr>
            <a:r>
              <a:rPr lang="en-GB" altLang="en-US"/>
              <a:t>‘Frailty’ captures a range of needs, typically underscored by reduced, or reducing physical capacity.</a:t>
            </a:r>
          </a:p>
          <a:p>
            <a:pPr>
              <a:buFontTx/>
              <a:buChar char="•"/>
            </a:pPr>
            <a:r>
              <a:rPr lang="en-GB" altLang="en-US"/>
              <a:t>Also indicates proximity to risk – a shock or crisis could have severe consequences for health and wellbeing.</a:t>
            </a:r>
          </a:p>
          <a:p>
            <a:pPr>
              <a:buFontTx/>
              <a:buChar char="•"/>
            </a:pPr>
            <a:r>
              <a:rPr lang="en-GB" altLang="en-US"/>
              <a:t>People living with frailty might find it difficult to ’bounce back’ from relatively minor health of life events.</a:t>
            </a:r>
          </a:p>
          <a:p>
            <a:pPr>
              <a:buFontTx/>
              <a:buChar char="•"/>
            </a:pPr>
            <a:r>
              <a:rPr lang="en-GB" altLang="en-US"/>
              <a:t>We see it as a collection of modifiable health and social needs, rather than an irreversible </a:t>
            </a:r>
            <a:r>
              <a:rPr lang="en-GB" altLang="en-US" i="1"/>
              <a:t>state.</a:t>
            </a:r>
            <a:r>
              <a:rPr lang="en-GB" altLang="en-US"/>
              <a:t> People can move in and out of living with frailty, as their health and circumstances change.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E14DC8D5-3090-1042-88CD-78209424026E}"/>
              </a:ext>
            </a:extLst>
          </p:cNvPr>
          <p:cNvSpPr>
            <a:spLocks noGrp="1" noChangeArrowheads="1"/>
          </p:cNvSpPr>
          <p:nvPr>
            <p:ph type="title"/>
          </p:nvPr>
        </p:nvSpPr>
        <p:spPr/>
        <p:txBody>
          <a:bodyPr/>
          <a:lstStyle/>
          <a:p>
            <a:r>
              <a:rPr lang="en-GB" altLang="en-US"/>
              <a:t>Language and perceptions</a:t>
            </a:r>
          </a:p>
        </p:txBody>
      </p:sp>
      <p:sp>
        <p:nvSpPr>
          <p:cNvPr id="17410" name="Content Placeholder 2">
            <a:extLst>
              <a:ext uri="{FF2B5EF4-FFF2-40B4-BE49-F238E27FC236}">
                <a16:creationId xmlns:a16="http://schemas.microsoft.com/office/drawing/2014/main" id="{99CA0B77-6C78-714D-A5FF-D617D7B08668}"/>
              </a:ext>
            </a:extLst>
          </p:cNvPr>
          <p:cNvSpPr>
            <a:spLocks noGrp="1" noChangeArrowheads="1"/>
          </p:cNvSpPr>
          <p:nvPr>
            <p:ph idx="1"/>
          </p:nvPr>
        </p:nvSpPr>
        <p:spPr>
          <a:xfrm>
            <a:off x="457200" y="1536700"/>
            <a:ext cx="8218488" cy="4692650"/>
          </a:xfrm>
        </p:spPr>
        <p:txBody>
          <a:bodyPr/>
          <a:lstStyle/>
          <a:p>
            <a:pPr>
              <a:buFontTx/>
              <a:buChar char="•"/>
            </a:pPr>
            <a:r>
              <a:rPr lang="en-GB" altLang="en-US"/>
              <a:t>Older people don’t see themselves as frail; they don’t want that negative association.</a:t>
            </a:r>
          </a:p>
          <a:p>
            <a:pPr>
              <a:buFontTx/>
              <a:buChar char="•"/>
            </a:pPr>
            <a:r>
              <a:rPr lang="en-GB" altLang="en-US"/>
              <a:t>But they talk about loss – of independence, of good health, of opportunities, of freedom.</a:t>
            </a:r>
          </a:p>
          <a:p>
            <a:pPr>
              <a:buFontTx/>
              <a:buChar char="•"/>
            </a:pPr>
            <a:endParaRPr lang="en-GB" altLang="en-US"/>
          </a:p>
        </p:txBody>
      </p:sp>
      <p:pic>
        <p:nvPicPr>
          <p:cNvPr id="17411" name="Picture 2">
            <a:extLst>
              <a:ext uri="{FF2B5EF4-FFF2-40B4-BE49-F238E27FC236}">
                <a16:creationId xmlns:a16="http://schemas.microsoft.com/office/drawing/2014/main" id="{9793ADE8-8024-8F44-96F9-117FFD84F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097213"/>
            <a:ext cx="5208588"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DDABF55-5301-8D47-B0E0-896CED23A5EF}"/>
              </a:ext>
            </a:extLst>
          </p:cNvPr>
          <p:cNvSpPr>
            <a:spLocks noGrp="1" noChangeArrowheads="1"/>
          </p:cNvSpPr>
          <p:nvPr>
            <p:ph type="title"/>
          </p:nvPr>
        </p:nvSpPr>
        <p:spPr/>
        <p:txBody>
          <a:bodyPr/>
          <a:lstStyle/>
          <a:p>
            <a:r>
              <a:rPr lang="en-GB" altLang="en-US"/>
              <a:t>Understanding the lives of older people living with frailty</a:t>
            </a:r>
          </a:p>
        </p:txBody>
      </p:sp>
      <p:graphicFrame>
        <p:nvGraphicFramePr>
          <p:cNvPr id="3" name="Diagram 2">
            <a:extLst>
              <a:ext uri="{FF2B5EF4-FFF2-40B4-BE49-F238E27FC236}">
                <a16:creationId xmlns:a16="http://schemas.microsoft.com/office/drawing/2014/main" id="{9F733E33-8C6F-594E-8A60-755303954F3B}"/>
              </a:ext>
            </a:extLst>
          </p:cNvPr>
          <p:cNvGraphicFramePr/>
          <p:nvPr/>
        </p:nvGraphicFramePr>
        <p:xfrm>
          <a:off x="1355245" y="1673725"/>
          <a:ext cx="6422398" cy="42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BAD388E-B92D-7747-B478-A9A75541C066}"/>
              </a:ext>
            </a:extLst>
          </p:cNvPr>
          <p:cNvSpPr>
            <a:spLocks noGrp="1" noChangeArrowheads="1"/>
          </p:cNvSpPr>
          <p:nvPr>
            <p:ph type="title"/>
          </p:nvPr>
        </p:nvSpPr>
        <p:spPr/>
        <p:txBody>
          <a:bodyPr/>
          <a:lstStyle/>
          <a:p>
            <a:r>
              <a:rPr lang="en-GB" altLang="en-US"/>
              <a:t>Concepts of frailty</a:t>
            </a:r>
          </a:p>
        </p:txBody>
      </p:sp>
      <p:graphicFrame>
        <p:nvGraphicFramePr>
          <p:cNvPr id="2" name="Table 1">
            <a:extLst>
              <a:ext uri="{FF2B5EF4-FFF2-40B4-BE49-F238E27FC236}">
                <a16:creationId xmlns:a16="http://schemas.microsoft.com/office/drawing/2014/main" id="{CFF2AF94-5A63-F444-B62E-4EF117A290DE}"/>
              </a:ext>
            </a:extLst>
          </p:cNvPr>
          <p:cNvGraphicFramePr>
            <a:graphicFrameLocks noGrp="1"/>
          </p:cNvGraphicFramePr>
          <p:nvPr/>
        </p:nvGraphicFramePr>
        <p:xfrm>
          <a:off x="457200" y="1444625"/>
          <a:ext cx="8218488" cy="2378076"/>
        </p:xfrm>
        <a:graphic>
          <a:graphicData uri="http://schemas.openxmlformats.org/drawingml/2006/table">
            <a:tbl>
              <a:tblPr firstRow="1" bandRow="1">
                <a:tableStyleId>{5C22544A-7EE6-4342-B048-85BDC9FD1C3A}</a:tableStyleId>
              </a:tblPr>
              <a:tblGrid>
                <a:gridCol w="4109244">
                  <a:extLst>
                    <a:ext uri="{9D8B030D-6E8A-4147-A177-3AD203B41FA5}">
                      <a16:colId xmlns:a16="http://schemas.microsoft.com/office/drawing/2014/main" val="20000"/>
                    </a:ext>
                  </a:extLst>
                </a:gridCol>
                <a:gridCol w="4109244">
                  <a:extLst>
                    <a:ext uri="{9D8B030D-6E8A-4147-A177-3AD203B41FA5}">
                      <a16:colId xmlns:a16="http://schemas.microsoft.com/office/drawing/2014/main" val="20001"/>
                    </a:ext>
                  </a:extLst>
                </a:gridCol>
              </a:tblGrid>
              <a:tr h="396346">
                <a:tc>
                  <a:txBody>
                    <a:bodyPr/>
                    <a:lstStyle/>
                    <a:p>
                      <a:r>
                        <a:rPr lang="en-GB" sz="2000"/>
                        <a:t>Biomedical</a:t>
                      </a:r>
                    </a:p>
                  </a:txBody>
                  <a:tcPr marT="45732" marB="45732"/>
                </a:tc>
                <a:tc>
                  <a:txBody>
                    <a:bodyPr/>
                    <a:lstStyle/>
                    <a:p>
                      <a:r>
                        <a:rPr lang="en-GB" sz="2000"/>
                        <a:t>Lived experience</a:t>
                      </a:r>
                    </a:p>
                  </a:txBody>
                  <a:tcPr marT="45732" marB="45732"/>
                </a:tc>
                <a:extLst>
                  <a:ext uri="{0D108BD9-81ED-4DB2-BD59-A6C34878D82A}">
                    <a16:rowId xmlns:a16="http://schemas.microsoft.com/office/drawing/2014/main" val="10000"/>
                  </a:ext>
                </a:extLst>
              </a:tr>
              <a:tr h="396346">
                <a:tc>
                  <a:txBody>
                    <a:bodyPr/>
                    <a:lstStyle/>
                    <a:p>
                      <a:r>
                        <a:rPr lang="en-GB" sz="2000"/>
                        <a:t>Risk</a:t>
                      </a:r>
                    </a:p>
                  </a:txBody>
                  <a:tcPr marT="45732" marB="45732"/>
                </a:tc>
                <a:tc>
                  <a:txBody>
                    <a:bodyPr/>
                    <a:lstStyle/>
                    <a:p>
                      <a:r>
                        <a:rPr lang="en-GB" sz="2000"/>
                        <a:t>Change/transition</a:t>
                      </a:r>
                    </a:p>
                  </a:txBody>
                  <a:tcPr marT="45732" marB="45732"/>
                </a:tc>
                <a:extLst>
                  <a:ext uri="{0D108BD9-81ED-4DB2-BD59-A6C34878D82A}">
                    <a16:rowId xmlns:a16="http://schemas.microsoft.com/office/drawing/2014/main" val="10001"/>
                  </a:ext>
                </a:extLst>
              </a:tr>
              <a:tr h="396346">
                <a:tc>
                  <a:txBody>
                    <a:bodyPr/>
                    <a:lstStyle/>
                    <a:p>
                      <a:r>
                        <a:rPr lang="en-GB" sz="2000"/>
                        <a:t>Deficits</a:t>
                      </a:r>
                    </a:p>
                  </a:txBody>
                  <a:tcPr marT="45732" marB="45732"/>
                </a:tc>
                <a:tc>
                  <a:txBody>
                    <a:bodyPr/>
                    <a:lstStyle/>
                    <a:p>
                      <a:r>
                        <a:rPr lang="en-GB" sz="2000"/>
                        <a:t>Fear [of implications] and loss</a:t>
                      </a:r>
                    </a:p>
                  </a:txBody>
                  <a:tcPr marT="45732" marB="45732"/>
                </a:tc>
                <a:extLst>
                  <a:ext uri="{0D108BD9-81ED-4DB2-BD59-A6C34878D82A}">
                    <a16:rowId xmlns:a16="http://schemas.microsoft.com/office/drawing/2014/main" val="10002"/>
                  </a:ext>
                </a:extLst>
              </a:tr>
              <a:tr h="396346">
                <a:tc>
                  <a:txBody>
                    <a:bodyPr/>
                    <a:lstStyle/>
                    <a:p>
                      <a:r>
                        <a:rPr lang="en-GB" sz="2000"/>
                        <a:t>“Unsuccessful” ageing</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Loneliness</a:t>
                      </a:r>
                    </a:p>
                  </a:txBody>
                  <a:tcPr marT="45732" marB="45732"/>
                </a:tc>
                <a:extLst>
                  <a:ext uri="{0D108BD9-81ED-4DB2-BD59-A6C34878D82A}">
                    <a16:rowId xmlns:a16="http://schemas.microsoft.com/office/drawing/2014/main" val="10003"/>
                  </a:ext>
                </a:extLst>
              </a:tr>
              <a:tr h="396346">
                <a:tc>
                  <a:txBody>
                    <a:bodyPr/>
                    <a:lstStyle/>
                    <a:p>
                      <a:r>
                        <a:rPr lang="en-GB" sz="2000"/>
                        <a:t>Compliance</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Adaptation</a:t>
                      </a:r>
                    </a:p>
                  </a:txBody>
                  <a:tcPr marT="45732" marB="45732"/>
                </a:tc>
                <a:extLst>
                  <a:ext uri="{0D108BD9-81ED-4DB2-BD59-A6C34878D82A}">
                    <a16:rowId xmlns:a16="http://schemas.microsoft.com/office/drawing/2014/main" val="10004"/>
                  </a:ext>
                </a:extLst>
              </a:tr>
              <a:tr h="396346">
                <a:tc>
                  <a:txBody>
                    <a:bodyPr/>
                    <a:lstStyle/>
                    <a:p>
                      <a:r>
                        <a:rPr lang="en-GB" sz="2000"/>
                        <a:t>Outcome</a:t>
                      </a:r>
                      <a:r>
                        <a:rPr lang="en-GB" sz="2000" baseline="0"/>
                        <a:t> of unhealthy behaviours</a:t>
                      </a:r>
                      <a:endParaRPr lang="en-GB" sz="2000"/>
                    </a:p>
                  </a:txBody>
                  <a:tcPr marT="45732" marB="45732"/>
                </a:tc>
                <a:tc>
                  <a:txBody>
                    <a:bodyPr/>
                    <a:lstStyle/>
                    <a:p>
                      <a:r>
                        <a:rPr lang="en-GB" sz="2000"/>
                        <a:t>Resilience</a:t>
                      </a:r>
                    </a:p>
                  </a:txBody>
                  <a:tcPr marT="45732" marB="45732"/>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D458578-1449-7F48-9220-7DE4BA8BC710}"/>
              </a:ext>
            </a:extLst>
          </p:cNvPr>
          <p:cNvSpPr>
            <a:spLocks noGrp="1" noChangeArrowheads="1"/>
          </p:cNvSpPr>
          <p:nvPr>
            <p:ph type="title"/>
          </p:nvPr>
        </p:nvSpPr>
        <p:spPr/>
        <p:txBody>
          <a:bodyPr/>
          <a:lstStyle/>
          <a:p>
            <a:r>
              <a:rPr lang="en-GB" altLang="en-US"/>
              <a:t>The impact of Covid on older people’s physical and mental health</a:t>
            </a:r>
          </a:p>
        </p:txBody>
      </p:sp>
      <p:sp>
        <p:nvSpPr>
          <p:cNvPr id="23554" name="Content Placeholder 2">
            <a:extLst>
              <a:ext uri="{FF2B5EF4-FFF2-40B4-BE49-F238E27FC236}">
                <a16:creationId xmlns:a16="http://schemas.microsoft.com/office/drawing/2014/main" id="{18C57A47-1719-FC45-837E-C1C41455C1E6}"/>
              </a:ext>
            </a:extLst>
          </p:cNvPr>
          <p:cNvSpPr>
            <a:spLocks noGrp="1" noChangeArrowheads="1"/>
          </p:cNvSpPr>
          <p:nvPr>
            <p:ph idx="1"/>
          </p:nvPr>
        </p:nvSpPr>
        <p:spPr>
          <a:xfrm>
            <a:off x="457200" y="1536700"/>
            <a:ext cx="8218488" cy="4738688"/>
          </a:xfrm>
        </p:spPr>
        <p:txBody>
          <a:bodyPr/>
          <a:lstStyle/>
          <a:p>
            <a:pPr>
              <a:buFontTx/>
              <a:buChar char="•"/>
            </a:pPr>
            <a:r>
              <a:rPr lang="en-GB" altLang="en-US" dirty="0"/>
              <a:t>Four waves of research – representative polling and free text surveys.</a:t>
            </a:r>
          </a:p>
          <a:p>
            <a:pPr>
              <a:buFontTx/>
              <a:buChar char="•"/>
            </a:pPr>
            <a:r>
              <a:rPr lang="en-GB" altLang="en-US" dirty="0"/>
              <a:t>August 2020, February 2021, September 2021, March 2022</a:t>
            </a:r>
          </a:p>
          <a:p>
            <a:pPr>
              <a:spcBef>
                <a:spcPts val="1200"/>
              </a:spcBef>
              <a:spcAft>
                <a:spcPct val="0"/>
              </a:spcAft>
              <a:buFontTx/>
              <a:buChar char="•"/>
            </a:pPr>
            <a:r>
              <a:rPr lang="en-GB" altLang="en-US" b="1" dirty="0"/>
              <a:t>Online survey promoted through Age UK networks (March 2022)</a:t>
            </a:r>
          </a:p>
          <a:p>
            <a:pPr lvl="2" defTabSz="914400">
              <a:spcBef>
                <a:spcPct val="0"/>
              </a:spcBef>
              <a:buFontTx/>
              <a:buChar char="•"/>
            </a:pPr>
            <a:r>
              <a:rPr lang="en-GB" altLang="en-US" dirty="0"/>
              <a:t>15,334 responders (1,250 answering on behalf of another person)</a:t>
            </a:r>
          </a:p>
          <a:p>
            <a:pPr lvl="2" defTabSz="914400">
              <a:spcBef>
                <a:spcPct val="0"/>
              </a:spcBef>
              <a:buFontTx/>
              <a:buChar char="•"/>
            </a:pPr>
            <a:r>
              <a:rPr lang="en-GB" altLang="en-US" dirty="0"/>
              <a:t>100,675 individual free text responses</a:t>
            </a:r>
          </a:p>
          <a:p>
            <a:pPr lvl="2" defTabSz="914400">
              <a:spcBef>
                <a:spcPct val="0"/>
              </a:spcBef>
              <a:buFontTx/>
              <a:buChar char="•"/>
            </a:pPr>
            <a:endParaRPr lang="en-GB" altLang="en-US" dirty="0"/>
          </a:p>
          <a:p>
            <a:pPr lvl="2" defTabSz="914400">
              <a:spcBef>
                <a:spcPct val="0"/>
              </a:spcBef>
              <a:buFontTx/>
              <a:buNone/>
            </a:pPr>
            <a:r>
              <a:rPr lang="en-GB" altLang="en-US" b="1" dirty="0"/>
              <a:t>Answering on behalf of another person</a:t>
            </a:r>
          </a:p>
          <a:p>
            <a:pPr lvl="2" defTabSz="914400">
              <a:spcBef>
                <a:spcPct val="0"/>
              </a:spcBef>
              <a:buFontTx/>
              <a:buChar char="•"/>
            </a:pPr>
            <a:r>
              <a:rPr lang="en-GB" altLang="en-US" dirty="0"/>
              <a:t>94% aged 65+ and 74% aged 75+</a:t>
            </a:r>
          </a:p>
          <a:p>
            <a:pPr lvl="2" defTabSz="914400">
              <a:spcBef>
                <a:spcPct val="0"/>
              </a:spcBef>
              <a:buFontTx/>
              <a:buChar char="•"/>
            </a:pPr>
            <a:endParaRPr lang="en-GB" altLang="en-US" dirty="0"/>
          </a:p>
          <a:p>
            <a:pPr lvl="1">
              <a:spcBef>
                <a:spcPct val="0"/>
              </a:spcBef>
            </a:pPr>
            <a:r>
              <a:rPr lang="en-GB" altLang="en-US" b="1" dirty="0"/>
              <a:t>Representative online poll older people (Kantar, March 2022)</a:t>
            </a:r>
          </a:p>
          <a:p>
            <a:pPr lvl="2" defTabSz="914400">
              <a:spcBef>
                <a:spcPct val="0"/>
              </a:spcBef>
              <a:buFontTx/>
              <a:buChar char="•"/>
            </a:pPr>
            <a:r>
              <a:rPr lang="en-GB" altLang="en-US" dirty="0"/>
              <a:t>All respondents aged 60+ with 16% 75+</a:t>
            </a:r>
          </a:p>
          <a:p>
            <a:pPr lvl="2" defTabSz="914400">
              <a:spcBef>
                <a:spcPct val="0"/>
              </a:spcBef>
              <a:buFontTx/>
              <a:buChar char="•"/>
            </a:pPr>
            <a:r>
              <a:rPr lang="en-GB" altLang="en-US" dirty="0"/>
              <a:t>52% female; 40% from more disadvantaged groups</a:t>
            </a:r>
          </a:p>
          <a:p>
            <a:pPr lvl="2" defTabSz="914400">
              <a:spcBef>
                <a:spcPct val="0"/>
              </a:spcBef>
              <a:buFontTx/>
              <a:buChar char="•"/>
            </a:pPr>
            <a:r>
              <a:rPr lang="en-GB" altLang="en-US" dirty="0"/>
              <a:t>13.5% from Black Asian Minority Ethnic communities</a:t>
            </a:r>
          </a:p>
          <a:p>
            <a:pPr>
              <a:buFontTx/>
              <a:buChar char="•"/>
            </a:pPr>
            <a:endParaRPr lang="en-GB" altLang="en-US" dirty="0"/>
          </a:p>
          <a:p>
            <a:pPr>
              <a:buFontTx/>
              <a:buChar char="•"/>
            </a:pPr>
            <a:endParaRPr lang="en-GB" altLang="en-US" dirty="0"/>
          </a:p>
        </p:txBody>
      </p:sp>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fontScheme name="Age 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CB007A"/>
        </a:hlink>
        <a:folHlink>
          <a:srgbClr val="6D9C2D"/>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CB007A"/>
        </a:hlink>
        <a:folHlink>
          <a:srgbClr val="6D9C2D"/>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2.xml><?xml version="1.0" encoding="utf-8"?>
<a:themeOverride xmlns:a="http://schemas.openxmlformats.org/drawingml/2006/main">
  <a:clrScheme name="1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3.xml><?xml version="1.0" encoding="utf-8"?>
<a:themeOverride xmlns:a="http://schemas.openxmlformats.org/drawingml/2006/main">
  <a:clrScheme name="2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4.xml><?xml version="1.0" encoding="utf-8"?>
<a:themeOverride xmlns:a="http://schemas.openxmlformats.org/drawingml/2006/main">
  <a:clrScheme name="3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5.xml><?xml version="1.0" encoding="utf-8"?>
<a:themeOverride xmlns:a="http://schemas.openxmlformats.org/drawingml/2006/main">
  <a:clrScheme name="5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6.xml><?xml version="1.0" encoding="utf-8"?>
<a:themeOverride xmlns:a="http://schemas.openxmlformats.org/drawingml/2006/main">
  <a:clrScheme name="6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7.xml><?xml version="1.0" encoding="utf-8"?>
<a:themeOverride xmlns:a="http://schemas.openxmlformats.org/drawingml/2006/main">
  <a:clrScheme name="7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docProps/app.xml><?xml version="1.0" encoding="utf-8"?>
<Properties xmlns="http://schemas.openxmlformats.org/officeDocument/2006/extended-properties" xmlns:vt="http://schemas.openxmlformats.org/officeDocument/2006/docPropsVTypes">
  <Template>Age UK</Template>
  <TotalTime>104</TotalTime>
  <Words>1464</Words>
  <Application>Microsoft Macintosh PowerPoint</Application>
  <PresentationFormat>On-screen Show (4:3)</PresentationFormat>
  <Paragraphs>142</Paragraphs>
  <Slides>15</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Default Design</vt:lpstr>
      <vt:lpstr>Supporting older people to live well with frailty</vt:lpstr>
      <vt:lpstr>Age UK</vt:lpstr>
      <vt:lpstr>Frailty as a lived experience</vt:lpstr>
      <vt:lpstr>Older people’s perspectives on frailty</vt:lpstr>
      <vt:lpstr>Language and perceptions</vt:lpstr>
      <vt:lpstr>Language and perceptions</vt:lpstr>
      <vt:lpstr>Understanding the lives of older people living with frailty</vt:lpstr>
      <vt:lpstr>Concepts of frailty</vt:lpstr>
      <vt:lpstr>The impact of Covid on older people’s physical and mental health</vt:lpstr>
      <vt:lpstr>Covid restrictions had negative impact on physical activity </vt:lpstr>
      <vt:lpstr>Older people are living with more pain</vt:lpstr>
      <vt:lpstr>Impact on people with long term conditions</vt:lpstr>
      <vt:lpstr>The loss of social contact continues to affect older people</vt:lpstr>
      <vt:lpstr>What can Age UK do to help you?</vt:lpstr>
      <vt:lpstr>Useful resources and contact details</vt:lpstr>
    </vt:vector>
  </TitlesOfParts>
  <Company>Help the Aged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Nigel.Cockrell</dc:creator>
  <cp:lastModifiedBy>Lis Boulton</cp:lastModifiedBy>
  <cp:revision>3</cp:revision>
  <cp:lastPrinted>2018-06-06T11:18:45Z</cp:lastPrinted>
  <dcterms:created xsi:type="dcterms:W3CDTF">2012-03-26T15:10:18Z</dcterms:created>
  <dcterms:modified xsi:type="dcterms:W3CDTF">2022-08-18T11:11:22Z</dcterms:modified>
</cp:coreProperties>
</file>