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1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18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9AB3A824-1A51-4B26-AD58-A6D8E14F6C04}" type="datetimeFigureOut">
              <a:rPr lang="en-US" smtClean="0"/>
              <a:t>9/6/2022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613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90793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37207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9/6/2022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09051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E5059C3-6A89-4494-99FF-5A4D6FFD50EB}" type="datetimeFigureOut">
              <a:rPr lang="en-US" smtClean="0"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078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9/6/2022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3232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9/6/2022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39604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9/6/2022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363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9/6/2022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351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9/6/2022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213279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B16C4C9A-3960-41CF-A4E9-2A8FB932454B}" type="datetimeFigureOut">
              <a:rPr lang="en-US" smtClean="0"/>
              <a:t>9/6/2022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08153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5090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askleo.com/what-is-facebook-fan-friday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reativecommons.org/licenses/by-nc-nd/3.0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3E984-CD89-49B9-95E4-CC59ABE391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2873" y="1216242"/>
            <a:ext cx="9525741" cy="4971494"/>
          </a:xfrm>
        </p:spPr>
        <p:txBody>
          <a:bodyPr>
            <a:normAutofit/>
          </a:bodyPr>
          <a:lstStyle/>
          <a:p>
            <a:r>
              <a:rPr lang="en-GB" sz="4000" b="1" dirty="0">
                <a:effectLst/>
                <a:ea typeface="Calibri" panose="020F0502020204030204" pitchFamily="34" charset="0"/>
                <a:cs typeface="Tahoma" panose="020B0604030504040204" pitchFamily="34" charset="0"/>
              </a:rPr>
              <a:t>Using the learning from Safeguarding Adult Reviews (SARs) to identify </a:t>
            </a:r>
            <a:r>
              <a:rPr lang="en-GB" sz="4000" b="1" dirty="0">
                <a:effectLst/>
                <a:ea typeface="Calibri" panose="020F0502020204030204" pitchFamily="34" charset="0"/>
              </a:rPr>
              <a:t>systemic risk issues and improve practice </a:t>
            </a:r>
            <a:br>
              <a:rPr lang="en-GB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GB" sz="2400" dirty="0">
                <a:effectLst/>
                <a:latin typeface="+mn-lt"/>
                <a:ea typeface="Calibri" panose="020F0502020204030204" pitchFamily="34" charset="0"/>
              </a:rPr>
              <a:t>Cath Erine</a:t>
            </a:r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08839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E081680-CD4C-4ABC-A516-9556C5FDB6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136342" y="346229"/>
            <a:ext cx="10093910" cy="605457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6A8A879-EE7B-47EA-B695-F37159E261C6}"/>
              </a:ext>
            </a:extLst>
          </p:cNvPr>
          <p:cNvSpPr txBox="1"/>
          <p:nvPr/>
        </p:nvSpPr>
        <p:spPr>
          <a:xfrm>
            <a:off x="1809750" y="6858000"/>
            <a:ext cx="85725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>
                <a:hlinkClick r:id="rId3" tooltip="https://askleo.com/what-is-facebook-fan-friday/"/>
              </a:rPr>
              <a:t>This Photo</a:t>
            </a:r>
            <a:r>
              <a:rPr lang="en-GB" sz="900"/>
              <a:t> by Unknown Author is licensed under </a:t>
            </a:r>
            <a:r>
              <a:rPr lang="en-GB" sz="900">
                <a:hlinkClick r:id="rId4" tooltip="https://creativecommons.org/licenses/by-nc-nd/3.0/"/>
              </a:rPr>
              <a:t>CC BY-NC-ND</a:t>
            </a:r>
            <a:endParaRPr lang="en-GB" sz="900"/>
          </a:p>
        </p:txBody>
      </p:sp>
    </p:spTree>
    <p:extLst>
      <p:ext uri="{BB962C8B-B14F-4D97-AF65-F5344CB8AC3E}">
        <p14:creationId xmlns:p14="http://schemas.microsoft.com/office/powerpoint/2010/main" val="3220686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43D23-57A7-4AAB-9462-FC368093C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884365"/>
          </a:xfrm>
        </p:spPr>
        <p:txBody>
          <a:bodyPr>
            <a:normAutofit/>
          </a:bodyPr>
          <a:lstStyle/>
          <a:p>
            <a:r>
              <a:rPr lang="en-US" sz="4000" dirty="0"/>
              <a:t>Learning Outcomes</a:t>
            </a:r>
            <a:endParaRPr lang="en-GB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0E1EB-6101-4B44-AA5C-BD3385E44F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883" y="1615737"/>
            <a:ext cx="11416684" cy="4811696"/>
          </a:xfrm>
        </p:spPr>
        <p:txBody>
          <a:bodyPr>
            <a:normAutofit/>
          </a:bodyPr>
          <a:lstStyle/>
          <a:p>
            <a:pPr marL="731520" indent="0">
              <a:buNone/>
            </a:pPr>
            <a:r>
              <a:rPr lang="en-GB" sz="2800" dirty="0">
                <a:effectLst/>
                <a:ea typeface="Calibri" panose="020F0502020204030204" pitchFamily="34" charset="0"/>
              </a:rPr>
              <a:t>• facilitating frontline professional involvement in the SAR to enable change</a:t>
            </a:r>
          </a:p>
          <a:p>
            <a:pPr marL="731520" indent="0">
              <a:buNone/>
            </a:pPr>
            <a:r>
              <a:rPr lang="en-GB" sz="2800" dirty="0">
                <a:effectLst/>
                <a:ea typeface="Calibri" panose="020F0502020204030204" pitchFamily="34" charset="0"/>
              </a:rPr>
              <a:t>• identifying the learning and developing proportionate action plans</a:t>
            </a:r>
          </a:p>
          <a:p>
            <a:pPr marL="731520" indent="0">
              <a:buNone/>
            </a:pPr>
            <a:r>
              <a:rPr lang="en-GB" sz="2800" dirty="0">
                <a:effectLst/>
                <a:ea typeface="Calibri" panose="020F0502020204030204" pitchFamily="34" charset="0"/>
              </a:rPr>
              <a:t>• effective action planning </a:t>
            </a:r>
          </a:p>
          <a:p>
            <a:pPr marL="731520" indent="0">
              <a:buNone/>
            </a:pPr>
            <a:r>
              <a:rPr lang="en-GB" sz="2800" dirty="0">
                <a:effectLst/>
                <a:ea typeface="Calibri" panose="020F0502020204030204" pitchFamily="34" charset="0"/>
              </a:rPr>
              <a:t>• the challenge of publication and overlapping reviews </a:t>
            </a:r>
          </a:p>
          <a:p>
            <a:pPr marL="731520" indent="0">
              <a:buNone/>
            </a:pPr>
            <a:r>
              <a:rPr lang="en-US" sz="2800" dirty="0">
                <a:effectLst/>
                <a:ea typeface="Calibri" panose="020F0502020204030204" pitchFamily="34" charset="0"/>
              </a:rPr>
              <a:t>• effective communication of the lessons from safeguarding adults reviews </a:t>
            </a:r>
            <a:endParaRPr lang="en-GB" sz="2800" dirty="0">
              <a:effectLst/>
              <a:ea typeface="Calibri" panose="020F050202020403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8734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F2B14-096A-4907-8AB0-5C9D264BA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480" y="642594"/>
            <a:ext cx="10795246" cy="990897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Benefits and challenges of involving front line practitioners</a:t>
            </a:r>
            <a:endParaRPr lang="en-GB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BBB1C-A43B-47AC-BB39-7C1F15EC7B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3883" y="1819922"/>
            <a:ext cx="5377797" cy="4483224"/>
          </a:xfrm>
        </p:spPr>
        <p:txBody>
          <a:bodyPr>
            <a:normAutofit/>
          </a:bodyPr>
          <a:lstStyle/>
          <a:p>
            <a:r>
              <a:rPr lang="en-US" sz="2400" b="1" dirty="0"/>
              <a:t>Benefits</a:t>
            </a:r>
          </a:p>
          <a:p>
            <a:r>
              <a:rPr lang="en-US" sz="2400" dirty="0"/>
              <a:t>Heard and recognized</a:t>
            </a:r>
          </a:p>
          <a:p>
            <a:r>
              <a:rPr lang="en-US" sz="2400" dirty="0"/>
              <a:t>Informs practice</a:t>
            </a:r>
          </a:p>
          <a:p>
            <a:r>
              <a:rPr lang="en-US" sz="2400" dirty="0"/>
              <a:t>Empowers reflection</a:t>
            </a:r>
          </a:p>
          <a:p>
            <a:r>
              <a:rPr lang="en-US" sz="2400" dirty="0"/>
              <a:t>Builds confidence to constructively challenge other professionals and customers</a:t>
            </a:r>
          </a:p>
          <a:p>
            <a:r>
              <a:rPr lang="en-US" sz="2400" dirty="0"/>
              <a:t>Creates trust amongst team and managers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GB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F1DA60-2220-4653-A2C8-83B82EA7E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0319" y="1819922"/>
            <a:ext cx="5377797" cy="4483224"/>
          </a:xfrm>
        </p:spPr>
        <p:txBody>
          <a:bodyPr>
            <a:normAutofit/>
          </a:bodyPr>
          <a:lstStyle/>
          <a:p>
            <a:r>
              <a:rPr lang="en-US" sz="2400" b="1" dirty="0"/>
              <a:t>Challenges</a:t>
            </a:r>
          </a:p>
          <a:p>
            <a:r>
              <a:rPr lang="en-GB" sz="2400" dirty="0"/>
              <a:t>Feeling vulnerable/exposed</a:t>
            </a:r>
          </a:p>
          <a:p>
            <a:r>
              <a:rPr lang="en-GB" sz="2400" dirty="0"/>
              <a:t>Disempowered</a:t>
            </a:r>
          </a:p>
          <a:p>
            <a:r>
              <a:rPr lang="en-GB" sz="2400" dirty="0"/>
              <a:t>Isolated from colleagues and family</a:t>
            </a:r>
          </a:p>
          <a:p>
            <a:r>
              <a:rPr lang="en-GB" sz="2400" dirty="0"/>
              <a:t>Loss of confidence in ability to work with customers</a:t>
            </a:r>
          </a:p>
          <a:p>
            <a:r>
              <a:rPr lang="en-GB" sz="2400" dirty="0"/>
              <a:t>Increased risk of leaving the “job”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39793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318F9-99D4-4F76-B41D-F032E5B4C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783" y="260929"/>
            <a:ext cx="11212497" cy="990822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Structuring a SAR/Lessons learnt to maximize the benefits</a:t>
            </a:r>
            <a:endParaRPr lang="en-GB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7D498-54D1-4EBC-8F4D-89C24AADF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984" y="1313895"/>
            <a:ext cx="11532093" cy="47211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Pre - SAR</a:t>
            </a:r>
          </a:p>
          <a:p>
            <a:r>
              <a:rPr lang="en-US" sz="2400" dirty="0"/>
              <a:t>Increasing the knowledge of SARs and their purpose</a:t>
            </a:r>
          </a:p>
          <a:p>
            <a:r>
              <a:rPr lang="en-US" sz="2400" dirty="0"/>
              <a:t>Building in reflective practice on both a single and multi-agency basis</a:t>
            </a:r>
          </a:p>
          <a:p>
            <a:r>
              <a:rPr lang="en-US" sz="2400" dirty="0"/>
              <a:t>Holding learning from SARs events on a regular basis</a:t>
            </a:r>
          </a:p>
          <a:p>
            <a:pPr marL="0" indent="0">
              <a:buNone/>
            </a:pPr>
            <a:r>
              <a:rPr lang="en-US" sz="2400" b="1" dirty="0"/>
              <a:t>Commissioning a SAR </a:t>
            </a:r>
          </a:p>
          <a:p>
            <a:r>
              <a:rPr lang="en-US" sz="2400" dirty="0"/>
              <a:t>Consider involvement of relevant services in the SAR decision</a:t>
            </a:r>
          </a:p>
          <a:p>
            <a:r>
              <a:rPr lang="en-US" sz="2400" dirty="0"/>
              <a:t>Consider involvement of services in the construction of the TOR</a:t>
            </a:r>
          </a:p>
          <a:p>
            <a:r>
              <a:rPr lang="en-US" sz="2400" dirty="0"/>
              <a:t>Identify areas may overlap with disciplinary or other statutory enquiry and consider how these can be mitigated</a:t>
            </a:r>
          </a:p>
          <a:p>
            <a:r>
              <a:rPr lang="en-US" sz="2400" dirty="0"/>
              <a:t>Offer support to workers and managers</a:t>
            </a:r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466261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318F9-99D4-4F76-B41D-F032E5B4C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783" y="260929"/>
            <a:ext cx="11212497" cy="990822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Structuring a SAR/Lessons learnt to maximize the benefits</a:t>
            </a:r>
            <a:endParaRPr lang="en-GB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7D498-54D1-4EBC-8F4D-89C24AADF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984" y="1313895"/>
            <a:ext cx="11532093" cy="47211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During the SAR</a:t>
            </a:r>
          </a:p>
          <a:p>
            <a:r>
              <a:rPr lang="en-US" sz="2800" dirty="0"/>
              <a:t>Provide regular updates to workers/managers supporting shared ownership of the learning in “real time”</a:t>
            </a:r>
          </a:p>
          <a:p>
            <a:r>
              <a:rPr lang="en-US" sz="2800" dirty="0"/>
              <a:t>Explore impact on policies and structures, engage senior managers in conversations about these</a:t>
            </a:r>
          </a:p>
          <a:p>
            <a:r>
              <a:rPr lang="en-US" sz="2800" dirty="0"/>
              <a:t>Identify support needs and meet them</a:t>
            </a:r>
          </a:p>
          <a:p>
            <a:r>
              <a:rPr lang="en-US" sz="2800" dirty="0"/>
              <a:t>Engage all relevant organizations in creating the action plans and timescales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87223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B74D0-E3E1-4188-A098-A56E9AE4D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6163"/>
            <a:ext cx="10058400" cy="822221"/>
          </a:xfrm>
        </p:spPr>
        <p:txBody>
          <a:bodyPr/>
          <a:lstStyle/>
          <a:p>
            <a:r>
              <a:rPr lang="en-US" dirty="0"/>
              <a:t>So What….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6C214-6B86-498F-97E3-059B924E8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852" y="1411550"/>
            <a:ext cx="11372296" cy="4845432"/>
          </a:xfrm>
        </p:spPr>
        <p:txBody>
          <a:bodyPr>
            <a:normAutofit/>
          </a:bodyPr>
          <a:lstStyle/>
          <a:p>
            <a:r>
              <a:rPr lang="en-US" sz="2400" dirty="0"/>
              <a:t>Recurrence of themes and issues identified from SAR’s   - why?</a:t>
            </a:r>
          </a:p>
          <a:p>
            <a:r>
              <a:rPr lang="en-US" sz="2400" dirty="0"/>
              <a:t>Can SARs impact on adults and workers/organizations?</a:t>
            </a:r>
          </a:p>
          <a:p>
            <a:r>
              <a:rPr lang="en-US" sz="2400" dirty="0"/>
              <a:t>Can SAR’s safeguard adults and reduce the risk of further deaths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b="1" dirty="0"/>
              <a:t>IF not  - why</a:t>
            </a:r>
          </a:p>
          <a:p>
            <a:r>
              <a:rPr lang="en-US" sz="2400" dirty="0"/>
              <a:t>Structural or practice changes needed</a:t>
            </a:r>
          </a:p>
          <a:p>
            <a:r>
              <a:rPr lang="en-US" sz="2400" dirty="0"/>
              <a:t>New or re-prioritized funding streams</a:t>
            </a:r>
          </a:p>
          <a:p>
            <a:r>
              <a:rPr lang="en-US" sz="2400" dirty="0"/>
              <a:t>Lack of commitment to embed learning</a:t>
            </a:r>
          </a:p>
          <a:p>
            <a:r>
              <a:rPr lang="en-US" sz="2400" dirty="0"/>
              <a:t>Inability to cascade and obtain clear ownership for actions</a:t>
            </a:r>
          </a:p>
          <a:p>
            <a:r>
              <a:rPr lang="en-US" sz="2400" dirty="0"/>
              <a:t>Eligibility thresholds</a:t>
            </a:r>
          </a:p>
          <a:p>
            <a:endParaRPr lang="en-US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97396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7B3FF-D35B-487D-8537-D5F854ACC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079674"/>
          </a:xfrm>
        </p:spPr>
        <p:txBody>
          <a:bodyPr/>
          <a:lstStyle/>
          <a:p>
            <a:r>
              <a:rPr lang="en-US" dirty="0"/>
              <a:t>Local example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51BE9-94D0-4C05-8BBF-4DBE82864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Repeated deaths linked to self neglect and hoarding</a:t>
            </a:r>
          </a:p>
          <a:p>
            <a:r>
              <a:rPr lang="en-US" sz="2400" dirty="0"/>
              <a:t> Policy development and sign off with linked training had limited impact</a:t>
            </a:r>
          </a:p>
          <a:p>
            <a:r>
              <a:rPr lang="en-US" sz="2400" dirty="0"/>
              <a:t>Culture change around ownership required – shared ownership</a:t>
            </a:r>
          </a:p>
          <a:p>
            <a:r>
              <a:rPr lang="en-US" sz="2400" dirty="0"/>
              <a:t>Customer centered responses</a:t>
            </a:r>
          </a:p>
          <a:p>
            <a:r>
              <a:rPr lang="en-US" sz="2400" dirty="0"/>
              <a:t>Management oversight – closure form, supervision item, clear escalation process</a:t>
            </a:r>
          </a:p>
          <a:p>
            <a:r>
              <a:rPr lang="en-US" sz="2400" dirty="0"/>
              <a:t>Reflective sessions</a:t>
            </a:r>
          </a:p>
          <a:p>
            <a:endParaRPr lang="en-US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73757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E8409-7ABB-4B6E-A463-728261110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937631"/>
          </a:xfrm>
        </p:spPr>
        <p:txBody>
          <a:bodyPr/>
          <a:lstStyle/>
          <a:p>
            <a:r>
              <a:rPr lang="en-US" dirty="0"/>
              <a:t>Publication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6D7C6E-5170-49D7-98FA-A48B9AE4F1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455938"/>
            <a:ext cx="10058400" cy="45791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Factors impacting</a:t>
            </a:r>
          </a:p>
          <a:p>
            <a:pPr marL="0" indent="0">
              <a:buNone/>
            </a:pPr>
            <a:endParaRPr lang="en-US" sz="2400" b="1" dirty="0"/>
          </a:p>
          <a:p>
            <a:r>
              <a:rPr lang="en-US" sz="2400" dirty="0"/>
              <a:t>Family involved/family sensitivity</a:t>
            </a:r>
          </a:p>
          <a:p>
            <a:r>
              <a:rPr lang="en-US" sz="2400" dirty="0"/>
              <a:t>Criminal or other enquiries ( coroner, disciplinary, regulatory)</a:t>
            </a:r>
          </a:p>
          <a:p>
            <a:r>
              <a:rPr lang="en-US" sz="2400" dirty="0"/>
              <a:t>Reputational “damage”</a:t>
            </a:r>
          </a:p>
          <a:p>
            <a:r>
              <a:rPr lang="en-US" sz="2400" dirty="0"/>
              <a:t>“Failure” to “learn from previous SARs”</a:t>
            </a:r>
          </a:p>
          <a:p>
            <a:r>
              <a:rPr lang="en-US" sz="2400" dirty="0"/>
              <a:t>Adult still living</a:t>
            </a:r>
          </a:p>
          <a:p>
            <a:r>
              <a:rPr lang="en-US" sz="2400" dirty="0"/>
              <a:t>Risk to other adults - confidentiality</a:t>
            </a:r>
          </a:p>
          <a:p>
            <a:pPr marL="0" indent="0">
              <a:buNone/>
            </a:pPr>
            <a:endParaRPr lang="en-US" sz="2400" dirty="0"/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545423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FE8C6-2B94-4EF2-89FB-30A113168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839977"/>
          </a:xfrm>
        </p:spPr>
        <p:txBody>
          <a:bodyPr/>
          <a:lstStyle/>
          <a:p>
            <a:r>
              <a:rPr lang="en-US" dirty="0"/>
              <a:t>Communicating learning?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C3F5D-C08F-48C2-ADF1-C2A537D99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474" y="1482571"/>
            <a:ext cx="11443316" cy="4552469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Full report/executive summary</a:t>
            </a:r>
          </a:p>
          <a:p>
            <a:r>
              <a:rPr lang="en-US" sz="2800" dirty="0"/>
              <a:t>Short guides – 7 minute briefings with a focus on practice</a:t>
            </a:r>
          </a:p>
          <a:p>
            <a:r>
              <a:rPr lang="en-US" sz="2800" dirty="0"/>
              <a:t>Newsletters</a:t>
            </a:r>
          </a:p>
          <a:p>
            <a:r>
              <a:rPr lang="en-US" sz="2800" dirty="0"/>
              <a:t>Board/Sub group ownership of learning</a:t>
            </a:r>
          </a:p>
          <a:p>
            <a:r>
              <a:rPr lang="en-US" sz="2800" dirty="0"/>
              <a:t>Learning from SAR’s briefings/training</a:t>
            </a:r>
          </a:p>
          <a:p>
            <a:r>
              <a:rPr lang="en-US" sz="2800" dirty="0"/>
              <a:t>Discussion in supervision and team meetings</a:t>
            </a:r>
          </a:p>
          <a:p>
            <a:r>
              <a:rPr lang="en-US" sz="2800" dirty="0"/>
              <a:t>Changes to recording systems to embed learning</a:t>
            </a:r>
          </a:p>
          <a:p>
            <a:r>
              <a:rPr lang="en-US" sz="2800" dirty="0"/>
              <a:t>Audits to test “traction”</a:t>
            </a:r>
          </a:p>
          <a:p>
            <a:r>
              <a:rPr lang="en-US" sz="2800" dirty="0"/>
              <a:t>Other?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37863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161</TotalTime>
  <Words>491</Words>
  <Application>Microsoft Office PowerPoint</Application>
  <PresentationFormat>Widescreen</PresentationFormat>
  <Paragraphs>88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Century Gothic</vt:lpstr>
      <vt:lpstr>Garamond</vt:lpstr>
      <vt:lpstr>Times New Roman</vt:lpstr>
      <vt:lpstr>Savon</vt:lpstr>
      <vt:lpstr>Using the learning from Safeguarding Adult Reviews (SARs) to identify systemic risk issues and improve practice  Cath Erine</vt:lpstr>
      <vt:lpstr>Learning Outcomes</vt:lpstr>
      <vt:lpstr>Benefits and challenges of involving front line practitioners</vt:lpstr>
      <vt:lpstr>Structuring a SAR/Lessons learnt to maximize the benefits</vt:lpstr>
      <vt:lpstr>Structuring a SAR/Lessons learnt to maximize the benefits</vt:lpstr>
      <vt:lpstr>So What….</vt:lpstr>
      <vt:lpstr>Local example</vt:lpstr>
      <vt:lpstr>Publication</vt:lpstr>
      <vt:lpstr>Communicating learning?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the learning from Safeguarding Adult Reviews (SARs) to identify systemic risk issues and improve practice  Cath Erine</dc:title>
  <dc:creator>cath erine</dc:creator>
  <cp:lastModifiedBy>Erine , Cath (SAFEGUARDING ADULTS SERVICE MANAGER)</cp:lastModifiedBy>
  <cp:revision>3</cp:revision>
  <dcterms:created xsi:type="dcterms:W3CDTF">2022-01-29T21:29:54Z</dcterms:created>
  <dcterms:modified xsi:type="dcterms:W3CDTF">2022-09-06T15:04:28Z</dcterms:modified>
</cp:coreProperties>
</file>