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AB3A824-1A51-4B26-AD58-A6D8E14F6C04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1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079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7207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905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E5059C3-6A89-4494-99FF-5A4D6FFD50EB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7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23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9604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6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13279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16C4C9A-3960-41CF-A4E9-2A8FB932454B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815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09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kleo.com/what-is-facebook-fan-friday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3E984-CD89-49B9-95E4-CC59ABE39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3" y="1216242"/>
            <a:ext cx="9525741" cy="4971494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  <a:cs typeface="Tahoma" panose="020B0604030504040204" pitchFamily="34" charset="0"/>
              </a:rPr>
              <a:t>Using the learning from Safeguarding Adult Reviews (SARs) to identify </a:t>
            </a:r>
            <a:r>
              <a:rPr lang="en-GB" sz="4000" b="1" dirty="0">
                <a:effectLst/>
                <a:ea typeface="Calibri" panose="020F0502020204030204" pitchFamily="34" charset="0"/>
              </a:rPr>
              <a:t>systemic risk issues and improve practice </a:t>
            </a:r>
            <a:br>
              <a:rPr lang="en-GB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2400" dirty="0">
                <a:effectLst/>
                <a:latin typeface="+mn-lt"/>
                <a:ea typeface="Calibri" panose="020F0502020204030204" pitchFamily="34" charset="0"/>
              </a:rPr>
              <a:t>Cath Erine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883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081680-CD4C-4ABC-A516-9556C5FDB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36342" y="346229"/>
            <a:ext cx="10093910" cy="60545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A8A879-EE7B-47EA-B695-F37159E261C6}"/>
              </a:ext>
            </a:extLst>
          </p:cNvPr>
          <p:cNvSpPr txBox="1"/>
          <p:nvPr/>
        </p:nvSpPr>
        <p:spPr>
          <a:xfrm>
            <a:off x="1809750" y="6858000"/>
            <a:ext cx="8572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askleo.com/what-is-facebook-fan-friday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-nd/3.0/"/>
              </a:rPr>
              <a:t>CC BY-NC-ND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22068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3D23-57A7-4AAB-9462-FC368093C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4365"/>
          </a:xfrm>
        </p:spPr>
        <p:txBody>
          <a:bodyPr>
            <a:normAutofit/>
          </a:bodyPr>
          <a:lstStyle/>
          <a:p>
            <a:r>
              <a:rPr lang="en-US" sz="4000" dirty="0"/>
              <a:t>Learning Outcomes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0E1EB-6101-4B44-AA5C-BD3385E44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615737"/>
            <a:ext cx="11416684" cy="4811696"/>
          </a:xfrm>
        </p:spPr>
        <p:txBody>
          <a:bodyPr>
            <a:normAutofit/>
          </a:bodyPr>
          <a:lstStyle/>
          <a:p>
            <a:pPr marL="731520" indent="0">
              <a:buNone/>
            </a:pPr>
            <a:r>
              <a:rPr lang="en-GB" sz="2800" dirty="0">
                <a:effectLst/>
                <a:ea typeface="Calibri" panose="020F0502020204030204" pitchFamily="34" charset="0"/>
              </a:rPr>
              <a:t>• facilitating frontline professional involvement in the SAR to enable change</a:t>
            </a:r>
          </a:p>
          <a:p>
            <a:pPr marL="731520" indent="0">
              <a:buNone/>
            </a:pPr>
            <a:r>
              <a:rPr lang="en-GB" sz="2800" dirty="0">
                <a:effectLst/>
                <a:ea typeface="Calibri" panose="020F0502020204030204" pitchFamily="34" charset="0"/>
              </a:rPr>
              <a:t>• identifying the learning and developing proportionate action plans</a:t>
            </a:r>
          </a:p>
          <a:p>
            <a:pPr marL="731520" indent="0">
              <a:buNone/>
            </a:pPr>
            <a:r>
              <a:rPr lang="en-GB" sz="2800" dirty="0">
                <a:effectLst/>
                <a:ea typeface="Calibri" panose="020F0502020204030204" pitchFamily="34" charset="0"/>
              </a:rPr>
              <a:t>• effective action planning </a:t>
            </a:r>
          </a:p>
          <a:p>
            <a:pPr marL="731520" indent="0">
              <a:buNone/>
            </a:pPr>
            <a:r>
              <a:rPr lang="en-GB" sz="2800" dirty="0">
                <a:effectLst/>
                <a:ea typeface="Calibri" panose="020F0502020204030204" pitchFamily="34" charset="0"/>
              </a:rPr>
              <a:t>• the challenge of publication and overlapping reviews </a:t>
            </a:r>
          </a:p>
          <a:p>
            <a:pPr marL="731520" indent="0">
              <a:buNone/>
            </a:pPr>
            <a:r>
              <a:rPr lang="en-US" sz="2800" dirty="0">
                <a:effectLst/>
                <a:ea typeface="Calibri" panose="020F0502020204030204" pitchFamily="34" charset="0"/>
              </a:rPr>
              <a:t>• effective communication of the lessons from safeguarding adults reviews </a:t>
            </a:r>
            <a:endParaRPr lang="en-GB" sz="2800" dirty="0">
              <a:effectLst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73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2B14-096A-4907-8AB0-5C9D264B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642594"/>
            <a:ext cx="10795246" cy="99089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Benefits and challenges of involving front line practitioners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BBB1C-A43B-47AC-BB39-7C1F15EC7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819922"/>
            <a:ext cx="5377797" cy="4483224"/>
          </a:xfrm>
        </p:spPr>
        <p:txBody>
          <a:bodyPr>
            <a:normAutofit/>
          </a:bodyPr>
          <a:lstStyle/>
          <a:p>
            <a:r>
              <a:rPr lang="en-US" sz="2400" b="1" dirty="0"/>
              <a:t>Benefits</a:t>
            </a:r>
          </a:p>
          <a:p>
            <a:r>
              <a:rPr lang="en-US" sz="2400" dirty="0"/>
              <a:t>Heard and recognized</a:t>
            </a:r>
          </a:p>
          <a:p>
            <a:r>
              <a:rPr lang="en-US" sz="2400" dirty="0"/>
              <a:t>Informs practice</a:t>
            </a:r>
          </a:p>
          <a:p>
            <a:r>
              <a:rPr lang="en-US" sz="2400" dirty="0"/>
              <a:t>Empowers reflection</a:t>
            </a:r>
          </a:p>
          <a:p>
            <a:r>
              <a:rPr lang="en-US" sz="2400" dirty="0"/>
              <a:t>Builds confidence to constructively challenge other professionals and customers</a:t>
            </a:r>
          </a:p>
          <a:p>
            <a:r>
              <a:rPr lang="en-US" sz="2400" dirty="0"/>
              <a:t>Creates trust amongst team and managers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1DA60-2220-4653-A2C8-83B82EA7E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19" y="1819922"/>
            <a:ext cx="5377797" cy="4483224"/>
          </a:xfrm>
        </p:spPr>
        <p:txBody>
          <a:bodyPr>
            <a:normAutofit/>
          </a:bodyPr>
          <a:lstStyle/>
          <a:p>
            <a:r>
              <a:rPr lang="en-US" sz="2400" b="1" dirty="0"/>
              <a:t>Challenges</a:t>
            </a:r>
          </a:p>
          <a:p>
            <a:r>
              <a:rPr lang="en-GB" sz="2400" dirty="0"/>
              <a:t>Feeling vulnerable/exposed</a:t>
            </a:r>
          </a:p>
          <a:p>
            <a:r>
              <a:rPr lang="en-GB" sz="2400" dirty="0"/>
              <a:t>Disempowered</a:t>
            </a:r>
          </a:p>
          <a:p>
            <a:r>
              <a:rPr lang="en-GB" sz="2400" dirty="0"/>
              <a:t>Isolated from colleagues and family</a:t>
            </a:r>
          </a:p>
          <a:p>
            <a:r>
              <a:rPr lang="en-GB" sz="2400" dirty="0"/>
              <a:t>Loss of confidence in ability to work with customers</a:t>
            </a:r>
          </a:p>
          <a:p>
            <a:r>
              <a:rPr lang="en-GB" sz="2400" dirty="0"/>
              <a:t>Increased risk of leaving the “job”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79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18F9-99D4-4F76-B41D-F032E5B4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83" y="260929"/>
            <a:ext cx="11212497" cy="99082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Structuring a SAR/Lessons learnt to maximize the benefits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D498-54D1-4EBC-8F4D-89C24AADF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1313895"/>
            <a:ext cx="11532093" cy="472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Pre - SAR</a:t>
            </a:r>
          </a:p>
          <a:p>
            <a:r>
              <a:rPr lang="en-US" sz="2400" dirty="0"/>
              <a:t>Increasing the knowledge of SARs and their purpose</a:t>
            </a:r>
          </a:p>
          <a:p>
            <a:r>
              <a:rPr lang="en-US" sz="2400" dirty="0"/>
              <a:t>Building in reflective practice on both a single and multi-agency basis</a:t>
            </a:r>
          </a:p>
          <a:p>
            <a:r>
              <a:rPr lang="en-US" sz="2400" dirty="0"/>
              <a:t>Holding learning from SARs events on a regular basis</a:t>
            </a:r>
          </a:p>
          <a:p>
            <a:pPr marL="0" indent="0">
              <a:buNone/>
            </a:pPr>
            <a:r>
              <a:rPr lang="en-US" sz="2400" b="1" dirty="0"/>
              <a:t>Commissioning a SAR </a:t>
            </a:r>
          </a:p>
          <a:p>
            <a:r>
              <a:rPr lang="en-US" sz="2400" dirty="0"/>
              <a:t>Consider involvement of relevant services in the SAR decision</a:t>
            </a:r>
          </a:p>
          <a:p>
            <a:r>
              <a:rPr lang="en-US" sz="2400" dirty="0"/>
              <a:t>Consider involvement of services in the construction of the TOR</a:t>
            </a:r>
          </a:p>
          <a:p>
            <a:r>
              <a:rPr lang="en-US" sz="2400" dirty="0"/>
              <a:t>Identify areas may overlap with disciplinary or other statutory enquiry and consider how these can be mitigated</a:t>
            </a:r>
          </a:p>
          <a:p>
            <a:r>
              <a:rPr lang="en-US" sz="2400" dirty="0"/>
              <a:t>Offer support to workers and managers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626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18F9-99D4-4F76-B41D-F032E5B4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83" y="260929"/>
            <a:ext cx="11212497" cy="99082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Structuring a SAR/Lessons learnt to maximize the benefits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7D498-54D1-4EBC-8F4D-89C24AADF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1313895"/>
            <a:ext cx="11532093" cy="472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During the SAR</a:t>
            </a:r>
          </a:p>
          <a:p>
            <a:r>
              <a:rPr lang="en-US" sz="2800" dirty="0"/>
              <a:t>Provide regular updates to workers/managers supporting shared ownership of the learning in “real time”</a:t>
            </a:r>
          </a:p>
          <a:p>
            <a:r>
              <a:rPr lang="en-US" sz="2800" dirty="0"/>
              <a:t>Explore impact on policies and structures, engage senior managers in conversations about these</a:t>
            </a:r>
          </a:p>
          <a:p>
            <a:r>
              <a:rPr lang="en-US" sz="2800" dirty="0"/>
              <a:t>Identify support needs and meet them</a:t>
            </a:r>
          </a:p>
          <a:p>
            <a:r>
              <a:rPr lang="en-US" sz="2800" dirty="0"/>
              <a:t>Engage all relevant organizations in creating the action plans and timescales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722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74D0-E3E1-4188-A098-A56E9AE4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6163"/>
            <a:ext cx="10058400" cy="822221"/>
          </a:xfrm>
        </p:spPr>
        <p:txBody>
          <a:bodyPr/>
          <a:lstStyle/>
          <a:p>
            <a:r>
              <a:rPr lang="en-US" dirty="0"/>
              <a:t>So What….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C214-6B86-498F-97E3-059B924E8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852" y="1411550"/>
            <a:ext cx="11372296" cy="4845432"/>
          </a:xfrm>
        </p:spPr>
        <p:txBody>
          <a:bodyPr>
            <a:normAutofit/>
          </a:bodyPr>
          <a:lstStyle/>
          <a:p>
            <a:r>
              <a:rPr lang="en-US" sz="2400" dirty="0"/>
              <a:t>Recurrence of themes and issues identified from SAR’s   - why?</a:t>
            </a:r>
          </a:p>
          <a:p>
            <a:r>
              <a:rPr lang="en-US" sz="2400" dirty="0"/>
              <a:t>Can SARs impact on adults and workers/organizations?</a:t>
            </a:r>
          </a:p>
          <a:p>
            <a:r>
              <a:rPr lang="en-US" sz="2400" dirty="0"/>
              <a:t>Can SAR’s safeguard adults and reduce the risk of further deaths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IF not  - why</a:t>
            </a:r>
          </a:p>
          <a:p>
            <a:r>
              <a:rPr lang="en-US" sz="2400" dirty="0"/>
              <a:t>Structural or practice changes needed</a:t>
            </a:r>
          </a:p>
          <a:p>
            <a:r>
              <a:rPr lang="en-US" sz="2400" dirty="0"/>
              <a:t>New or re-prioritized funding streams</a:t>
            </a:r>
          </a:p>
          <a:p>
            <a:r>
              <a:rPr lang="en-US" sz="2400" dirty="0"/>
              <a:t>Lack of commitment to embed learning</a:t>
            </a:r>
          </a:p>
          <a:p>
            <a:r>
              <a:rPr lang="en-US" sz="2400" dirty="0"/>
              <a:t>Inability to cascade and obtain clear ownership for actions</a:t>
            </a:r>
          </a:p>
          <a:p>
            <a:r>
              <a:rPr lang="en-US" sz="2400" dirty="0"/>
              <a:t>Eligibility thresholds</a:t>
            </a:r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9739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B3FF-D35B-487D-8537-D5F854AC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79674"/>
          </a:xfrm>
        </p:spPr>
        <p:txBody>
          <a:bodyPr/>
          <a:lstStyle/>
          <a:p>
            <a:r>
              <a:rPr lang="en-US" dirty="0"/>
              <a:t>Local 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51BE9-94D0-4C05-8BBF-4DBE8286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Repeated deaths linked to self neglect and hoarding</a:t>
            </a:r>
          </a:p>
          <a:p>
            <a:r>
              <a:rPr lang="en-US" sz="2400" dirty="0"/>
              <a:t> Policy development and sign off with linked training had limited impact</a:t>
            </a:r>
          </a:p>
          <a:p>
            <a:r>
              <a:rPr lang="en-US" sz="2400" dirty="0"/>
              <a:t>Culture change around ownership required – shared ownership</a:t>
            </a:r>
          </a:p>
          <a:p>
            <a:r>
              <a:rPr lang="en-US" sz="2400" dirty="0"/>
              <a:t>Customer centered responses</a:t>
            </a:r>
          </a:p>
          <a:p>
            <a:r>
              <a:rPr lang="en-US" sz="2400" dirty="0"/>
              <a:t>Management oversight – closure form, supervision item, clear escalation process</a:t>
            </a:r>
          </a:p>
          <a:p>
            <a:r>
              <a:rPr lang="en-US" sz="2400" dirty="0"/>
              <a:t>Reflective sessions</a:t>
            </a:r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375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8409-7ABB-4B6E-A463-728261110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37631"/>
          </a:xfrm>
        </p:spPr>
        <p:txBody>
          <a:bodyPr/>
          <a:lstStyle/>
          <a:p>
            <a:r>
              <a:rPr lang="en-US" dirty="0"/>
              <a:t>Publication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7C6E-5170-49D7-98FA-A48B9AE4F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55938"/>
            <a:ext cx="10058400" cy="4579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Factors impacting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Family involved/family sensitivity</a:t>
            </a:r>
          </a:p>
          <a:p>
            <a:r>
              <a:rPr lang="en-US" sz="2400" dirty="0"/>
              <a:t>Criminal or other enquiries ( coroner, disciplinary, regulatory)</a:t>
            </a:r>
          </a:p>
          <a:p>
            <a:r>
              <a:rPr lang="en-US" sz="2400" dirty="0"/>
              <a:t>Reputational “damage”</a:t>
            </a:r>
          </a:p>
          <a:p>
            <a:r>
              <a:rPr lang="en-US" sz="2400" dirty="0"/>
              <a:t>“Failure” to “learn from previous SARs”</a:t>
            </a:r>
          </a:p>
          <a:p>
            <a:r>
              <a:rPr lang="en-US" sz="2400" dirty="0"/>
              <a:t>Adult still living</a:t>
            </a:r>
          </a:p>
          <a:p>
            <a:r>
              <a:rPr lang="en-US" sz="2400" dirty="0"/>
              <a:t>Risk to other adults - confidentiality</a:t>
            </a:r>
          </a:p>
          <a:p>
            <a:pPr marL="0" indent="0">
              <a:buNone/>
            </a:pPr>
            <a:endParaRPr lang="en-US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4542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FE8C6-2B94-4EF2-89FB-30A11316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39977"/>
          </a:xfrm>
        </p:spPr>
        <p:txBody>
          <a:bodyPr/>
          <a:lstStyle/>
          <a:p>
            <a:r>
              <a:rPr lang="en-US" dirty="0"/>
              <a:t>Communicating learning?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C3F5D-C08F-48C2-ADF1-C2A537D99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4" y="1482571"/>
            <a:ext cx="11443316" cy="455246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Full report/executive summary</a:t>
            </a:r>
          </a:p>
          <a:p>
            <a:r>
              <a:rPr lang="en-US" sz="2800" dirty="0"/>
              <a:t>Short guides – 7 minute briefings with a focus on practice</a:t>
            </a:r>
          </a:p>
          <a:p>
            <a:r>
              <a:rPr lang="en-US" sz="2800" dirty="0"/>
              <a:t>Newsletters</a:t>
            </a:r>
          </a:p>
          <a:p>
            <a:r>
              <a:rPr lang="en-US" sz="2800" dirty="0"/>
              <a:t>Board/Sub group ownership of learning</a:t>
            </a:r>
          </a:p>
          <a:p>
            <a:r>
              <a:rPr lang="en-US" sz="2800" dirty="0"/>
              <a:t>Learning from SAR’s briefings/training</a:t>
            </a:r>
          </a:p>
          <a:p>
            <a:r>
              <a:rPr lang="en-US" sz="2800" dirty="0"/>
              <a:t>Discussion in supervision and team meetings</a:t>
            </a:r>
          </a:p>
          <a:p>
            <a:r>
              <a:rPr lang="en-US" sz="2800" dirty="0"/>
              <a:t>Changes to recording systems to embed learning</a:t>
            </a:r>
          </a:p>
          <a:p>
            <a:r>
              <a:rPr lang="en-US" sz="2800" dirty="0"/>
              <a:t>Audits to test “traction”</a:t>
            </a:r>
          </a:p>
          <a:p>
            <a:r>
              <a:rPr lang="en-US" sz="2800" dirty="0"/>
              <a:t>Other?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786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161</TotalTime>
  <Words>491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Times New Roman</vt:lpstr>
      <vt:lpstr>Savon</vt:lpstr>
      <vt:lpstr>Using the learning from Safeguarding Adult Reviews (SARs) to identify systemic risk issues and improve practice  Cath Erine</vt:lpstr>
      <vt:lpstr>Learning Outcomes</vt:lpstr>
      <vt:lpstr>Benefits and challenges of involving front line practitioners</vt:lpstr>
      <vt:lpstr>Structuring a SAR/Lessons learnt to maximize the benefits</vt:lpstr>
      <vt:lpstr>Structuring a SAR/Lessons learnt to maximize the benefits</vt:lpstr>
      <vt:lpstr>So What….</vt:lpstr>
      <vt:lpstr>Local example</vt:lpstr>
      <vt:lpstr>Publication</vt:lpstr>
      <vt:lpstr>Communicating learning?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learning from Safeguarding Adult Reviews (SARs) to identify systemic risk issues and improve practice  Cath Erine</dc:title>
  <dc:creator>cath erine</dc:creator>
  <cp:lastModifiedBy>Erine , Cath (SAFEGUARDING ADULTS SERVICE MANAGER)</cp:lastModifiedBy>
  <cp:revision>3</cp:revision>
  <dcterms:created xsi:type="dcterms:W3CDTF">2022-01-29T21:29:54Z</dcterms:created>
  <dcterms:modified xsi:type="dcterms:W3CDTF">2022-09-06T15:04:28Z</dcterms:modified>
</cp:coreProperties>
</file>