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78" r:id="rId2"/>
    <p:sldId id="351" r:id="rId3"/>
    <p:sldId id="392" r:id="rId4"/>
    <p:sldId id="393" r:id="rId5"/>
    <p:sldId id="394" r:id="rId6"/>
    <p:sldId id="395" r:id="rId7"/>
    <p:sldId id="379" r:id="rId8"/>
    <p:sldId id="408" r:id="rId9"/>
    <p:sldId id="380" r:id="rId10"/>
    <p:sldId id="381" r:id="rId11"/>
    <p:sldId id="382" r:id="rId12"/>
    <p:sldId id="401" r:id="rId13"/>
    <p:sldId id="396" r:id="rId14"/>
    <p:sldId id="399" r:id="rId15"/>
    <p:sldId id="400" r:id="rId16"/>
    <p:sldId id="402" r:id="rId17"/>
    <p:sldId id="397" r:id="rId18"/>
    <p:sldId id="259" r:id="rId19"/>
    <p:sldId id="258" r:id="rId20"/>
    <p:sldId id="383" r:id="rId21"/>
    <p:sldId id="384" r:id="rId22"/>
    <p:sldId id="390" r:id="rId23"/>
    <p:sldId id="385" r:id="rId24"/>
    <p:sldId id="391" r:id="rId25"/>
    <p:sldId id="388" r:id="rId26"/>
    <p:sldId id="265" r:id="rId27"/>
    <p:sldId id="266" r:id="rId28"/>
    <p:sldId id="267" r:id="rId29"/>
    <p:sldId id="260" r:id="rId30"/>
    <p:sldId id="261" r:id="rId31"/>
    <p:sldId id="268" r:id="rId32"/>
    <p:sldId id="409" r:id="rId33"/>
    <p:sldId id="263" r:id="rId34"/>
    <p:sldId id="264" r:id="rId35"/>
    <p:sldId id="269" r:id="rId36"/>
    <p:sldId id="407" r:id="rId37"/>
    <p:sldId id="406" r:id="rId3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A000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718"/>
  </p:normalViewPr>
  <p:slideViewPr>
    <p:cSldViewPr>
      <p:cViewPr varScale="1">
        <p:scale>
          <a:sx n="112" d="100"/>
          <a:sy n="112" d="100"/>
        </p:scale>
        <p:origin x="200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y/Dropbox/Work%20o%20drive/MARY%20STOCKER/DSU/Breast/Breast%20Paper/Clinical%20Indicators%20Breast%20Cancer%20Day%20Surgery%20R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Breast Cancer Day Surgery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'Clinical Indicators  Breast Can'!$A$2:$A$32</c:f>
              <c:numCache>
                <c:formatCode>mmm\-yy</c:formatCode>
                <c:ptCount val="31"/>
                <c:pt idx="0">
                  <c:v>42036</c:v>
                </c:pt>
                <c:pt idx="1">
                  <c:v>42064</c:v>
                </c:pt>
                <c:pt idx="2">
                  <c:v>42095</c:v>
                </c:pt>
                <c:pt idx="3">
                  <c:v>42125</c:v>
                </c:pt>
                <c:pt idx="4">
                  <c:v>42156</c:v>
                </c:pt>
                <c:pt idx="5">
                  <c:v>42186</c:v>
                </c:pt>
                <c:pt idx="6">
                  <c:v>42217</c:v>
                </c:pt>
                <c:pt idx="7">
                  <c:v>42248</c:v>
                </c:pt>
                <c:pt idx="8">
                  <c:v>42278</c:v>
                </c:pt>
                <c:pt idx="9">
                  <c:v>42309</c:v>
                </c:pt>
                <c:pt idx="10">
                  <c:v>42339</c:v>
                </c:pt>
                <c:pt idx="11">
                  <c:v>42370</c:v>
                </c:pt>
                <c:pt idx="12">
                  <c:v>42401</c:v>
                </c:pt>
                <c:pt idx="13">
                  <c:v>42430</c:v>
                </c:pt>
                <c:pt idx="14">
                  <c:v>42461</c:v>
                </c:pt>
                <c:pt idx="15">
                  <c:v>42491</c:v>
                </c:pt>
                <c:pt idx="16">
                  <c:v>42522</c:v>
                </c:pt>
                <c:pt idx="17">
                  <c:v>42552</c:v>
                </c:pt>
                <c:pt idx="18">
                  <c:v>42583</c:v>
                </c:pt>
                <c:pt idx="19">
                  <c:v>42614</c:v>
                </c:pt>
                <c:pt idx="20">
                  <c:v>42644</c:v>
                </c:pt>
                <c:pt idx="21">
                  <c:v>42675</c:v>
                </c:pt>
                <c:pt idx="22">
                  <c:v>42705</c:v>
                </c:pt>
                <c:pt idx="23">
                  <c:v>42736</c:v>
                </c:pt>
                <c:pt idx="24">
                  <c:v>42767</c:v>
                </c:pt>
                <c:pt idx="25">
                  <c:v>42795</c:v>
                </c:pt>
                <c:pt idx="26">
                  <c:v>42826</c:v>
                </c:pt>
                <c:pt idx="27">
                  <c:v>42856</c:v>
                </c:pt>
                <c:pt idx="28">
                  <c:v>42887</c:v>
                </c:pt>
                <c:pt idx="29">
                  <c:v>42917</c:v>
                </c:pt>
                <c:pt idx="30">
                  <c:v>42948</c:v>
                </c:pt>
              </c:numCache>
            </c:numRef>
          </c:cat>
          <c:val>
            <c:numRef>
              <c:f>'Clinical Indicators  Breast Can'!$B$2:$B$32</c:f>
              <c:numCache>
                <c:formatCode>0.00%</c:formatCode>
                <c:ptCount val="31"/>
                <c:pt idx="0">
                  <c:v>0.16500000000000001</c:v>
                </c:pt>
                <c:pt idx="1">
                  <c:v>0.23599999999999999</c:v>
                </c:pt>
                <c:pt idx="2">
                  <c:v>0.24399999999999999</c:v>
                </c:pt>
                <c:pt idx="3">
                  <c:v>0.26700000000000002</c:v>
                </c:pt>
                <c:pt idx="4">
                  <c:v>0.30599999999999999</c:v>
                </c:pt>
                <c:pt idx="5">
                  <c:v>0.36</c:v>
                </c:pt>
                <c:pt idx="6">
                  <c:v>0.38100000000000001</c:v>
                </c:pt>
                <c:pt idx="7">
                  <c:v>0.42299999999999999</c:v>
                </c:pt>
                <c:pt idx="8">
                  <c:v>0.46500000000000002</c:v>
                </c:pt>
                <c:pt idx="9">
                  <c:v>0.48699999999999999</c:v>
                </c:pt>
                <c:pt idx="10">
                  <c:v>0.55400000000000005</c:v>
                </c:pt>
                <c:pt idx="11">
                  <c:v>0.58599999999999997</c:v>
                </c:pt>
                <c:pt idx="12">
                  <c:v>0.58599999999999997</c:v>
                </c:pt>
                <c:pt idx="13">
                  <c:v>0.625</c:v>
                </c:pt>
                <c:pt idx="14">
                  <c:v>0.65100000000000002</c:v>
                </c:pt>
                <c:pt idx="15">
                  <c:v>0.67400000000000004</c:v>
                </c:pt>
                <c:pt idx="16">
                  <c:v>0.68899999999999995</c:v>
                </c:pt>
                <c:pt idx="17">
                  <c:v>0.68100000000000005</c:v>
                </c:pt>
                <c:pt idx="18">
                  <c:v>0.69</c:v>
                </c:pt>
                <c:pt idx="19">
                  <c:v>0.68300000000000005</c:v>
                </c:pt>
                <c:pt idx="20">
                  <c:v>0.69099999999999995</c:v>
                </c:pt>
                <c:pt idx="21">
                  <c:v>0.69499999999999995</c:v>
                </c:pt>
                <c:pt idx="22">
                  <c:v>0.67500000000000004</c:v>
                </c:pt>
                <c:pt idx="23">
                  <c:v>0.69299999999999995</c:v>
                </c:pt>
                <c:pt idx="24">
                  <c:v>0.69299999999999995</c:v>
                </c:pt>
                <c:pt idx="25">
                  <c:v>0.72499999999999998</c:v>
                </c:pt>
                <c:pt idx="26">
                  <c:v>0.751</c:v>
                </c:pt>
                <c:pt idx="27">
                  <c:v>0.77600000000000002</c:v>
                </c:pt>
                <c:pt idx="28">
                  <c:v>0.80300000000000005</c:v>
                </c:pt>
                <c:pt idx="29">
                  <c:v>0.83</c:v>
                </c:pt>
                <c:pt idx="30">
                  <c:v>0.91400000000000003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AB-2048-AA00-15E30501E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42527"/>
        <c:axId val="213744159"/>
      </c:lineChart>
      <c:dateAx>
        <c:axId val="21374252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44159"/>
        <c:crosses val="autoZero"/>
        <c:auto val="1"/>
        <c:lblOffset val="100"/>
        <c:baseTimeUnit val="months"/>
      </c:dateAx>
      <c:valAx>
        <c:axId val="213744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4252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Q4 2015</c:v>
                </c:pt>
                <c:pt idx="1">
                  <c:v>Q1 2016</c:v>
                </c:pt>
                <c:pt idx="2">
                  <c:v>Q2 2016</c:v>
                </c:pt>
                <c:pt idx="3">
                  <c:v>Q3 2016</c:v>
                </c:pt>
                <c:pt idx="4">
                  <c:v>Q4 2016</c:v>
                </c:pt>
                <c:pt idx="5">
                  <c:v>Q1 2017</c:v>
                </c:pt>
                <c:pt idx="6">
                  <c:v>Q2 2017</c:v>
                </c:pt>
                <c:pt idx="7">
                  <c:v>Q3 2017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14.3</c:v>
                </c:pt>
                <c:pt idx="3">
                  <c:v>0</c:v>
                </c:pt>
                <c:pt idx="4">
                  <c:v>16.7</c:v>
                </c:pt>
                <c:pt idx="5">
                  <c:v>47</c:v>
                </c:pt>
                <c:pt idx="6">
                  <c:v>76.900000000000006</c:v>
                </c:pt>
                <c:pt idx="7">
                  <c:v>71.400000000000006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41-B74F-8DDF-DC98E2105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696064"/>
        <c:axId val="144697984"/>
      </c:lineChart>
      <c:catAx>
        <c:axId val="144696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0"/>
                  <a:t>Quarter</a:t>
                </a:r>
              </a:p>
            </c:rich>
          </c:tx>
          <c:layout>
            <c:manualLayout>
              <c:xMode val="edge"/>
              <c:yMode val="edge"/>
              <c:x val="0.47608689877620702"/>
              <c:y val="0.92565055762081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4697984"/>
        <c:crosses val="autoZero"/>
        <c:auto val="1"/>
        <c:lblAlgn val="ctr"/>
        <c:lblOffset val="100"/>
        <c:noMultiLvlLbl val="0"/>
      </c:catAx>
      <c:valAx>
        <c:axId val="144697984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/>
                  <a:t>%</a:t>
                </a:r>
              </a:p>
              <a:p>
                <a:pPr>
                  <a:defRPr/>
                </a:pPr>
                <a:endParaRPr lang="en-US" b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469606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Q1 2014</c:v>
                </c:pt>
                <c:pt idx="1">
                  <c:v>Q2 2014</c:v>
                </c:pt>
                <c:pt idx="2">
                  <c:v>Q3 2014</c:v>
                </c:pt>
                <c:pt idx="3">
                  <c:v>Q4 2014</c:v>
                </c:pt>
                <c:pt idx="4">
                  <c:v>Q1 2015</c:v>
                </c:pt>
                <c:pt idx="5">
                  <c:v>Q2 2015</c:v>
                </c:pt>
                <c:pt idx="6">
                  <c:v>Q3 2015</c:v>
                </c:pt>
                <c:pt idx="7">
                  <c:v>Q4 2015</c:v>
                </c:pt>
                <c:pt idx="8">
                  <c:v>Q1 2016</c:v>
                </c:pt>
                <c:pt idx="9">
                  <c:v>Q2 2016</c:v>
                </c:pt>
                <c:pt idx="10">
                  <c:v>Q3 2016</c:v>
                </c:pt>
                <c:pt idx="11">
                  <c:v>Q4 2016</c:v>
                </c:pt>
                <c:pt idx="12">
                  <c:v>Q1 2017</c:v>
                </c:pt>
                <c:pt idx="13">
                  <c:v>Q2 2017</c:v>
                </c:pt>
                <c:pt idx="14">
                  <c:v>Q3 2017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6.3</c:v>
                </c:pt>
                <c:pt idx="1">
                  <c:v>5.3</c:v>
                </c:pt>
                <c:pt idx="2">
                  <c:v>4.8</c:v>
                </c:pt>
                <c:pt idx="3">
                  <c:v>26.7</c:v>
                </c:pt>
                <c:pt idx="4">
                  <c:v>44.7</c:v>
                </c:pt>
                <c:pt idx="5">
                  <c:v>65</c:v>
                </c:pt>
                <c:pt idx="6">
                  <c:v>75.599999999999994</c:v>
                </c:pt>
                <c:pt idx="7">
                  <c:v>70.599999999999994</c:v>
                </c:pt>
                <c:pt idx="8">
                  <c:v>67.2</c:v>
                </c:pt>
                <c:pt idx="9">
                  <c:v>61.9</c:v>
                </c:pt>
                <c:pt idx="10">
                  <c:v>75</c:v>
                </c:pt>
                <c:pt idx="11">
                  <c:v>86.5</c:v>
                </c:pt>
                <c:pt idx="12">
                  <c:v>93.2</c:v>
                </c:pt>
                <c:pt idx="13">
                  <c:v>94.2</c:v>
                </c:pt>
                <c:pt idx="1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F-5E40-92FD-169755FF3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61344"/>
        <c:axId val="187386880"/>
      </c:lineChart>
      <c:catAx>
        <c:axId val="173561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0"/>
                  <a:t>Quarter</a:t>
                </a:r>
              </a:p>
            </c:rich>
          </c:tx>
          <c:layout>
            <c:manualLayout>
              <c:xMode val="edge"/>
              <c:yMode val="edge"/>
              <c:x val="0.47608689877620702"/>
              <c:y val="0.92565055762081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7386880"/>
        <c:crosses val="autoZero"/>
        <c:auto val="1"/>
        <c:lblAlgn val="ctr"/>
        <c:lblOffset val="100"/>
        <c:noMultiLvlLbl val="0"/>
      </c:catAx>
      <c:valAx>
        <c:axId val="187386880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/>
                  <a:t>%</a:t>
                </a:r>
              </a:p>
              <a:p>
                <a:pPr>
                  <a:defRPr/>
                </a:pPr>
                <a:endParaRPr lang="en-US" b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356134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3038C2-57E3-4C91-A6A3-C1DB2F53D4F1}" type="datetimeFigureOut">
              <a:rPr lang="en-US"/>
              <a:pPr>
                <a:defRPr/>
              </a:pPr>
              <a:t>9/2/21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581552-1E1E-4F2F-9275-977689C309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469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  <p:pic>
        <p:nvPicPr>
          <p:cNvPr id="5" name="Picture 6" descr="BADS LOGO (b)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8000"/>
          </a:blip>
          <a:srcRect/>
          <a:stretch>
            <a:fillRect/>
          </a:stretch>
        </p:blipFill>
        <p:spPr bwMode="auto">
          <a:xfrm>
            <a:off x="6659563" y="4117975"/>
            <a:ext cx="2257425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previewer.digital.nhs.uk/choic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Using data to drive day surgery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 Mary Stocker</a:t>
            </a:r>
          </a:p>
          <a:p>
            <a:r>
              <a:rPr lang="en-GB" dirty="0"/>
              <a:t>Consultant Anaesthetist, Torbay</a:t>
            </a:r>
          </a:p>
          <a:p>
            <a:r>
              <a:rPr lang="en-GB"/>
              <a:t>Past-President </a:t>
            </a:r>
            <a:r>
              <a:rPr lang="en-GB" dirty="0"/>
              <a:t>BADS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F87F-6071-4648-8783-3A07AD9B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NHS Digital Clinical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C25F0-6FB8-CB47-8BDB-113A546A4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0529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is average of previous 12 months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6 months in arrears (so you may have got better!)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Signed off by medical director/director of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one looks at it and takes note</a:t>
            </a:r>
          </a:p>
        </p:txBody>
      </p:sp>
    </p:spTree>
    <p:extLst>
      <p:ext uri="{BB962C8B-B14F-4D97-AF65-F5344CB8AC3E}">
        <p14:creationId xmlns:p14="http://schemas.microsoft.com/office/powerpoint/2010/main" val="12797218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3C3E-C27A-BD4B-BC15-9DB65B1E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Case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556DB-84FF-0F47-A635-4DF8ECA8B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Bunions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Knee arthroscopies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Conservative breast cancer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Hysteroscopy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Inguinal hernia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Umbilical hernia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Dupuytren’s</a:t>
            </a:r>
            <a:r>
              <a:rPr lang="en-US" dirty="0"/>
              <a:t> contracture</a:t>
            </a:r>
          </a:p>
        </p:txBody>
      </p:sp>
    </p:spTree>
    <p:extLst>
      <p:ext uri="{BB962C8B-B14F-4D97-AF65-F5344CB8AC3E}">
        <p14:creationId xmlns:p14="http://schemas.microsoft.com/office/powerpoint/2010/main" val="26506273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09D0E2-9766-E342-A55A-FDA26DF2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" y="692696"/>
            <a:ext cx="90932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1B14B-E428-FD4A-81E7-874B1C49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" y="1484784"/>
            <a:ext cx="8991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831E4-59AA-4244-A467-705CCADA9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" y="3296767"/>
            <a:ext cx="900430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8662AA-A51F-9441-A0AF-808668FD7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461050"/>
            <a:ext cx="90424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243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3C3E-C27A-BD4B-BC15-9DB65B1E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Case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556DB-84FF-0F47-A635-4DF8ECA8B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Bunions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Knee arthroscopies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Conservative breast cancer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Hysteroscopy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Inguinal hernia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Umbilical hernia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Dupuytren’s</a:t>
            </a:r>
            <a:r>
              <a:rPr lang="en-US" dirty="0"/>
              <a:t> contracture</a:t>
            </a:r>
          </a:p>
        </p:txBody>
      </p:sp>
    </p:spTree>
    <p:extLst>
      <p:ext uri="{BB962C8B-B14F-4D97-AF65-F5344CB8AC3E}">
        <p14:creationId xmlns:p14="http://schemas.microsoft.com/office/powerpoint/2010/main" val="41447192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381330-36E0-E748-8F53-CCED6965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 Day Surgery Rates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2D7F70-92DA-B444-BADB-58854E57049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19B707D-3B4D-1343-920B-6C4607ADA9D3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16417" t="23189" r="33333" b="4952"/>
          <a:stretch/>
        </p:blipFill>
        <p:spPr bwMode="auto">
          <a:xfrm>
            <a:off x="323528" y="1844824"/>
            <a:ext cx="4324672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37917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B3A908-4CA8-C443-8EE4-D8B9266BA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Mastectomies and Wide Local Excision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EC73DC1-064B-2B4E-B5A7-D5FEFF322AF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4BA44D1-E169-BA43-A5D0-9CA7DAFBD3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40604421"/>
              </p:ext>
            </p:extLst>
          </p:nvPr>
        </p:nvGraphicFramePr>
        <p:xfrm>
          <a:off x="4648202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047113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A9D87F-FF35-4548-B73F-47DA59A7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 Day Case Rates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FC06DC-F948-8849-B854-282A7169A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7" y="1600200"/>
            <a:ext cx="8085325" cy="4525963"/>
          </a:xfrm>
        </p:spPr>
      </p:pic>
    </p:spTree>
    <p:extLst>
      <p:ext uri="{BB962C8B-B14F-4D97-AF65-F5344CB8AC3E}">
        <p14:creationId xmlns:p14="http://schemas.microsoft.com/office/powerpoint/2010/main" val="39928963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8BC6-0917-A140-B29F-A8981B24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and Dataset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6B4B68-4015-1142-B587-1038F06CE6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2" y="1600200"/>
            <a:ext cx="3198275" cy="4525963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F230745-FEF6-AB45-A419-7CA4159849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7028" y="1600200"/>
            <a:ext cx="3200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9717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46725-218D-9143-A42E-F9F563B4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8108"/>
            <a:ext cx="9144000" cy="44217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02CB52-0534-964D-8802-0CEFAD250D65}"/>
              </a:ext>
            </a:extLst>
          </p:cNvPr>
          <p:cNvSpPr/>
          <p:nvPr/>
        </p:nvSpPr>
        <p:spPr>
          <a:xfrm>
            <a:off x="1979712" y="4797152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D4DD23-38E6-3149-A273-E573D035BCF9}"/>
              </a:ext>
            </a:extLst>
          </p:cNvPr>
          <p:cNvSpPr/>
          <p:nvPr/>
        </p:nvSpPr>
        <p:spPr>
          <a:xfrm>
            <a:off x="2051720" y="2636912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2330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9543" r="25000" b="30572"/>
          <a:stretch/>
        </p:blipFill>
        <p:spPr bwMode="auto">
          <a:xfrm>
            <a:off x="461695" y="1124744"/>
            <a:ext cx="8387307" cy="488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Dataset</a:t>
            </a:r>
          </a:p>
        </p:txBody>
      </p:sp>
      <p:sp>
        <p:nvSpPr>
          <p:cNvPr id="10" name="Oval 9"/>
          <p:cNvSpPr/>
          <p:nvPr/>
        </p:nvSpPr>
        <p:spPr>
          <a:xfrm>
            <a:off x="5436096" y="5646115"/>
            <a:ext cx="27363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09F073-73D3-DE44-84EF-AFA38366D012}"/>
              </a:ext>
            </a:extLst>
          </p:cNvPr>
          <p:cNvSpPr/>
          <p:nvPr/>
        </p:nvSpPr>
        <p:spPr>
          <a:xfrm>
            <a:off x="5412189" y="3576582"/>
            <a:ext cx="302433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243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6B24EA-5F17-8D48-AB9B-D69ACB14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348880"/>
            <a:ext cx="8229600" cy="16127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Invaluable or..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tedious necessity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7253-95B0-4948-973E-3C9DF96E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29795-4336-EB4C-82E6-BB74C5F5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29089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220 Procedures in BADS Directory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 all day case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Rates by specialty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Rates by individual procedure</a:t>
            </a:r>
          </a:p>
        </p:txBody>
      </p:sp>
    </p:spTree>
    <p:extLst>
      <p:ext uri="{BB962C8B-B14F-4D97-AF65-F5344CB8AC3E}">
        <p14:creationId xmlns:p14="http://schemas.microsoft.com/office/powerpoint/2010/main" val="28451441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79F9-0FB6-7046-99CF-C187B773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3B2D-80B3-F547-83C6-D4FEF4C71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Shows national benchmark (from BADS Directory)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Benchmarks against peers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Trends over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Displays individuals trusts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Identifies top performers</a:t>
            </a:r>
          </a:p>
        </p:txBody>
      </p:sp>
    </p:spTree>
    <p:extLst>
      <p:ext uri="{BB962C8B-B14F-4D97-AF65-F5344CB8AC3E}">
        <p14:creationId xmlns:p14="http://schemas.microsoft.com/office/powerpoint/2010/main" val="16627711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142B-3FAA-7345-BEF9-813FB495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Case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C37C2-54AE-A543-A9FC-E8A73808A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91" y="2204864"/>
            <a:ext cx="8229600" cy="2188840"/>
          </a:xfrm>
        </p:spPr>
        <p:txBody>
          <a:bodyPr/>
          <a:lstStyle/>
          <a:p>
            <a:r>
              <a:rPr lang="en-US" dirty="0"/>
              <a:t>Overall</a:t>
            </a:r>
          </a:p>
          <a:p>
            <a:r>
              <a:rPr lang="en-US" dirty="0"/>
              <a:t>By Specialty</a:t>
            </a:r>
          </a:p>
          <a:p>
            <a:r>
              <a:rPr lang="en-US" dirty="0"/>
              <a:t>By Procedure</a:t>
            </a:r>
          </a:p>
        </p:txBody>
      </p:sp>
    </p:spTree>
    <p:extLst>
      <p:ext uri="{BB962C8B-B14F-4D97-AF65-F5344CB8AC3E}">
        <p14:creationId xmlns:p14="http://schemas.microsoft.com/office/powerpoint/2010/main" val="15241615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B4E7-02B5-1C46-8B33-2CBE39FE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Unplanned admission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0D66-F585-A74D-8002-7721C789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05293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specialty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Also potential bed days saved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0239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68D1-1C29-4244-9CA4-E9972013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Case Rates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6C6D52-D7A5-824B-8496-D9C8B18A8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783713"/>
              </p:ext>
            </p:extLst>
          </p:nvPr>
        </p:nvGraphicFramePr>
        <p:xfrm>
          <a:off x="251520" y="2060848"/>
          <a:ext cx="8784980" cy="2713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094931789"/>
                    </a:ext>
                  </a:extLst>
                </a:gridCol>
                <a:gridCol w="604868">
                  <a:extLst>
                    <a:ext uri="{9D8B030D-6E8A-4147-A177-3AD203B41FA5}">
                      <a16:colId xmlns:a16="http://schemas.microsoft.com/office/drawing/2014/main" val="123802081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3077483089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951978864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2196169421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87179772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3316254716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3625326282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2559064709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1487251251"/>
                    </a:ext>
                  </a:extLst>
                </a:gridCol>
              </a:tblGrid>
              <a:tr h="3015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ENT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H&amp;N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Gen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Gynae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effectLst/>
                        </a:rPr>
                        <a:t>Urol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effectLst/>
                        </a:rPr>
                        <a:t>Vasc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Eyes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Breast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Ortho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3026099191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85%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78%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47%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77%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85%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71%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89%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4021686505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61%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78%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64%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63%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61%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75%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99%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73%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88%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3613307682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58%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100%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64%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89%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58%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100%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92%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68%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93%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456302071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79%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82%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69%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91%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89%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94%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86%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92%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2230264564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66%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84%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67%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82%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66%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92%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99%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77%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91%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1586751460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Trust 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62%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97%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69%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52%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62%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91%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58%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83%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340708334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1747687181"/>
                  </a:ext>
                </a:extLst>
              </a:tr>
              <a:tr h="3015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Variation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27%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22%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22%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39%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27%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25%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7%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28%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10%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6" marR="9496" marT="9496" marB="0" anchor="b"/>
                </a:tc>
                <a:extLst>
                  <a:ext uri="{0D108BD9-81ED-4DB2-BD59-A6C34878D82A}">
                    <a16:rowId xmlns:a16="http://schemas.microsoft.com/office/drawing/2014/main" val="3461703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98243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7183-CD4D-B54C-AEDE-F0D50D4B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Savings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B4D03F-759B-A542-8245-1D18F78FB9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921743"/>
              </p:ext>
            </p:extLst>
          </p:nvPr>
        </p:nvGraphicFramePr>
        <p:xfrm>
          <a:off x="899592" y="1700808"/>
          <a:ext cx="7272808" cy="41764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0478">
                  <a:extLst>
                    <a:ext uri="{9D8B030D-6E8A-4147-A177-3AD203B41FA5}">
                      <a16:colId xmlns:a16="http://schemas.microsoft.com/office/drawing/2014/main" val="2068285888"/>
                    </a:ext>
                  </a:extLst>
                </a:gridCol>
                <a:gridCol w="4842330">
                  <a:extLst>
                    <a:ext uri="{9D8B030D-6E8A-4147-A177-3AD203B41FA5}">
                      <a16:colId xmlns:a16="http://schemas.microsoft.com/office/drawing/2014/main" val="952768698"/>
                    </a:ext>
                  </a:extLst>
                </a:gridCol>
              </a:tblGrid>
              <a:tr h="596638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Bed Savings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465556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324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4835686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866783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3173026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4575227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276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8472555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Trust 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452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423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0993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 Hospital Metrics – Breast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70646-5139-0E4B-9CFC-79494C752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9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27086" r="16107" b="8500"/>
          <a:stretch/>
        </p:blipFill>
        <p:spPr bwMode="auto">
          <a:xfrm>
            <a:off x="467543" y="1772816"/>
            <a:ext cx="8544487" cy="41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Day Case Rates – Breast Surgery</a:t>
            </a:r>
          </a:p>
        </p:txBody>
      </p:sp>
    </p:spTree>
    <p:extLst>
      <p:ext uri="{BB962C8B-B14F-4D97-AF65-F5344CB8AC3E}">
        <p14:creationId xmlns:p14="http://schemas.microsoft.com/office/powerpoint/2010/main" val="385131657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Unplanned Admission Rates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28457" r="17500" b="8229"/>
          <a:stretch/>
        </p:blipFill>
        <p:spPr bwMode="auto">
          <a:xfrm>
            <a:off x="107504" y="1988840"/>
            <a:ext cx="8815581" cy="428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3277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Wide Local Excision Current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FC9EA-1294-BD40-9994-586559B55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1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23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E699-CD9F-1A42-9A01-0E1C949D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62CBC-0C74-864A-BD9F-BB86AD95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33" y="2060848"/>
            <a:ext cx="8229600" cy="37010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Chief Exec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Managers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Consultants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of us??</a:t>
            </a:r>
          </a:p>
        </p:txBody>
      </p:sp>
    </p:spTree>
    <p:extLst>
      <p:ext uri="{BB962C8B-B14F-4D97-AF65-F5344CB8AC3E}">
        <p14:creationId xmlns:p14="http://schemas.microsoft.com/office/powerpoint/2010/main" val="233462401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 Local Excision - Trends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20058" r="6786" b="20114"/>
          <a:stretch/>
        </p:blipFill>
        <p:spPr bwMode="auto">
          <a:xfrm>
            <a:off x="179512" y="2132856"/>
            <a:ext cx="8664894" cy="36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43944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WLE Unplanned Admission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9EB67-9129-B844-9A47-A02836794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2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6180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WLE Unplanned Admission Rates Trends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4343" r="6889" b="28171"/>
          <a:stretch/>
        </p:blipFill>
        <p:spPr bwMode="auto">
          <a:xfrm>
            <a:off x="755576" y="1926964"/>
            <a:ext cx="8064896" cy="29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9066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Mastectomy – Current Performance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3919C4C-C61A-B44C-8C8C-B395CA1F5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53"/>
            <a:ext cx="9144000" cy="55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567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Mastectomy Trends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6294503-CF96-F441-A52D-1037F8A5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0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527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Mastectomy Unplanned Admissions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6587434-3226-6E4B-B3F7-0E3948BFF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7266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A7CF-232E-954D-9DD8-D6389D0A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with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7F508F-B3EE-8E4F-B296-7B3FE41E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3789040"/>
            <a:ext cx="8229600" cy="25922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Our Actual Day Case Rate = 15%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Pathways: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Discharged – admitted 24-48hrs later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1800" dirty="0"/>
              <a:t>Are they coded as emergency or elective?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Pulled down from surgical ward, operated upon and discharged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1800" dirty="0"/>
              <a:t>Are they coded as inpatient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24ABA-F59C-644A-BAE5-EA0D4220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3732"/>
            <a:ext cx="9144000" cy="21691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B2E06B-3E67-D640-8C55-58271BBE9DDD}"/>
              </a:ext>
            </a:extLst>
          </p:cNvPr>
          <p:cNvSpPr/>
          <p:nvPr/>
        </p:nvSpPr>
        <p:spPr>
          <a:xfrm>
            <a:off x="0" y="3260774"/>
            <a:ext cx="7848872" cy="327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9046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2CC6-ADBB-5043-91B2-725C5D5A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D0B35-1D1A-054D-9919-75C38DBF3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is invaluable to drive performance and improve outcomes for our patients and our trust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all should own it and care about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it doesn’t look right find </a:t>
            </a:r>
            <a:r>
              <a:rPr lang="en-US" sz="2800"/>
              <a:t>out why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it to identify areas requiring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Put graphs up in your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it to celebrate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011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C1C2-7636-DB43-A149-B29F795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Contributes?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113C-2DAD-7C49-9794-9ED1B092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24768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Who should be proud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Who should be congratulated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Who should want to drive improvement?</a:t>
            </a:r>
          </a:p>
        </p:txBody>
      </p:sp>
    </p:spTree>
    <p:extLst>
      <p:ext uri="{BB962C8B-B14F-4D97-AF65-F5344CB8AC3E}">
        <p14:creationId xmlns:p14="http://schemas.microsoft.com/office/powerpoint/2010/main" val="1381535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58CE-5B75-FC4E-917D-DDD754E5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A1CB9-75B5-F740-964B-53495919D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348880"/>
            <a:ext cx="8229600" cy="25488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Surgeons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Anaesthetists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Managers</a:t>
            </a:r>
          </a:p>
        </p:txBody>
      </p:sp>
    </p:spTree>
    <p:extLst>
      <p:ext uri="{BB962C8B-B14F-4D97-AF65-F5344CB8AC3E}">
        <p14:creationId xmlns:p14="http://schemas.microsoft.com/office/powerpoint/2010/main" val="24279564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8B23-1AE4-B44E-BBAC-A32DA543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12584-EB20-B242-96C0-96FDB00B1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Cleaners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Booking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Receptionists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Theatre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Ward Staff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00050" lvl="1" indent="0" algn="ctr">
              <a:buNone/>
            </a:pPr>
            <a:r>
              <a:rPr lang="en-US" dirty="0"/>
              <a:t>All of Us – we are the team who make it happen</a:t>
            </a:r>
          </a:p>
          <a:p>
            <a:pPr marL="400050" lvl="1" indent="0" algn="ctr">
              <a:buNone/>
            </a:pPr>
            <a:r>
              <a:rPr lang="en-US" dirty="0"/>
              <a:t>Yes YOU!</a:t>
            </a:r>
          </a:p>
        </p:txBody>
      </p:sp>
    </p:spTree>
    <p:extLst>
      <p:ext uri="{BB962C8B-B14F-4D97-AF65-F5344CB8AC3E}">
        <p14:creationId xmlns:p14="http://schemas.microsoft.com/office/powerpoint/2010/main" val="3547251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90EC-35A9-5348-8157-E669FCBD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think its invaluable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D375D-D2D3-A94F-8A3D-14952053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91" y="2276872"/>
            <a:ext cx="8229600" cy="28369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drive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congratulate and motivate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Healthy competition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identify areas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15729273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4A38-F2C3-4047-BAEA-C194A6D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Data Options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76AEF9-89F6-FE43-943B-89EDDA9DDE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2351881"/>
            <a:ext cx="4025900" cy="3022600"/>
          </a:xfr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1210FD-1731-6345-B14D-D773FFC53C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2351881"/>
            <a:ext cx="4025900" cy="3022600"/>
          </a:xfrm>
        </p:spPr>
      </p:pic>
    </p:spTree>
    <p:extLst>
      <p:ext uri="{BB962C8B-B14F-4D97-AF65-F5344CB8AC3E}">
        <p14:creationId xmlns:p14="http://schemas.microsoft.com/office/powerpoint/2010/main" val="153432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7F1C-7931-5C44-9DD6-FAE68EC1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7703-6F56-6245-86B3-4ACB49D6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9089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NHS Choices Indicators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https://previewer.digital.nhs.uk/choices/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Model Hospital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model.nhs.uk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852134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ADS2010 v2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BADS2010 v2</Template>
  <TotalTime>3515</TotalTime>
  <Words>624</Words>
  <Application>Microsoft Macintosh PowerPoint</Application>
  <PresentationFormat>On-screen Show (4:3)</PresentationFormat>
  <Paragraphs>226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Tahoma</vt:lpstr>
      <vt:lpstr>BADS2010 v2</vt:lpstr>
      <vt:lpstr>Using data to drive day surgery performance</vt:lpstr>
      <vt:lpstr>Data</vt:lpstr>
      <vt:lpstr>Who Cares?</vt:lpstr>
      <vt:lpstr>Who Contributes?</vt:lpstr>
      <vt:lpstr>PowerPoint Presentation</vt:lpstr>
      <vt:lpstr>PowerPoint Presentation</vt:lpstr>
      <vt:lpstr>I think its invaluable</vt:lpstr>
      <vt:lpstr>Local Data Options</vt:lpstr>
      <vt:lpstr>National Data Sources</vt:lpstr>
      <vt:lpstr>NHS Digital Clinical Indicators</vt:lpstr>
      <vt:lpstr>Day Case Procedures</vt:lpstr>
      <vt:lpstr>PowerPoint Presentation</vt:lpstr>
      <vt:lpstr>Day Case Procedures</vt:lpstr>
      <vt:lpstr>Breast Cancer Day Surgery Rates</vt:lpstr>
      <vt:lpstr>Mastectomies and Wide Local Excision</vt:lpstr>
      <vt:lpstr>Breast Cancer Day Case Rates</vt:lpstr>
      <vt:lpstr>Directory and Dataset</vt:lpstr>
      <vt:lpstr>Directory</vt:lpstr>
      <vt:lpstr>Dataset</vt:lpstr>
      <vt:lpstr>Model Hospital</vt:lpstr>
      <vt:lpstr>Model Hospital</vt:lpstr>
      <vt:lpstr>Day Case Rates</vt:lpstr>
      <vt:lpstr>Unplanned admission rates</vt:lpstr>
      <vt:lpstr>Day Case Rates</vt:lpstr>
      <vt:lpstr>Bed Savings</vt:lpstr>
      <vt:lpstr>Model Hospital Metrics – Breast Surgery</vt:lpstr>
      <vt:lpstr>Day Case Rates – Breast Surgery</vt:lpstr>
      <vt:lpstr>Unplanned Admission Rates</vt:lpstr>
      <vt:lpstr>Wide Local Excision Current Performance</vt:lpstr>
      <vt:lpstr>Wide Local Excision - Trends</vt:lpstr>
      <vt:lpstr>WLE Unplanned Admission Rates</vt:lpstr>
      <vt:lpstr>WLE Unplanned Admission Rates Trends</vt:lpstr>
      <vt:lpstr>Mastectomy – Current Performance</vt:lpstr>
      <vt:lpstr>Mastectomy Trends</vt:lpstr>
      <vt:lpstr>Mastectomy Unplanned Admissions</vt:lpstr>
      <vt:lpstr>Difficulties with Data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Indicators for Day Surgery</dc:title>
  <dc:creator>Windows User</dc:creator>
  <cp:lastModifiedBy>Mary Stocker</cp:lastModifiedBy>
  <cp:revision>224</cp:revision>
  <dcterms:created xsi:type="dcterms:W3CDTF">2010-05-02T07:46:37Z</dcterms:created>
  <dcterms:modified xsi:type="dcterms:W3CDTF">2021-09-02T11:42:45Z</dcterms:modified>
</cp:coreProperties>
</file>