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8" r:id="rId3"/>
    <p:sldId id="260" r:id="rId4"/>
    <p:sldId id="259" r:id="rId5"/>
    <p:sldId id="261" r:id="rId6"/>
    <p:sldId id="262" r:id="rId7"/>
    <p:sldId id="263" r:id="rId8"/>
    <p:sldId id="264" r:id="rId9"/>
    <p:sldId id="265" r:id="rId10"/>
    <p:sldId id="266" r:id="rId11"/>
    <p:sldId id="267" r:id="rId12"/>
    <p:sldId id="269" r:id="rId13"/>
    <p:sldId id="276" r:id="rId14"/>
    <p:sldId id="271" r:id="rId15"/>
    <p:sldId id="272" r:id="rId16"/>
    <p:sldId id="275" r:id="rId17"/>
    <p:sldId id="274"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94" autoAdjust="0"/>
  </p:normalViewPr>
  <p:slideViewPr>
    <p:cSldViewPr snapToGrid="0">
      <p:cViewPr varScale="1">
        <p:scale>
          <a:sx n="91" d="100"/>
          <a:sy n="91" d="100"/>
        </p:scale>
        <p:origin x="10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F51D1C-FE26-491B-9A7F-814565AE2D6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A052B6B-83A1-412D-9ED5-1CE9DDA43E10}">
      <dgm:prSet/>
      <dgm:spPr/>
      <dgm:t>
        <a:bodyPr/>
        <a:lstStyle/>
        <a:p>
          <a:r>
            <a:rPr lang="en-US" b="0" i="0" baseline="0"/>
            <a:t>Improving mental health services for children and young people</a:t>
          </a:r>
          <a:endParaRPr lang="en-US"/>
        </a:p>
      </dgm:t>
    </dgm:pt>
    <dgm:pt modelId="{C3C5EDC4-F637-491B-9F80-803741B49C61}" type="parTrans" cxnId="{CFDD6F6C-AB63-4685-8AF9-80918053141C}">
      <dgm:prSet/>
      <dgm:spPr/>
      <dgm:t>
        <a:bodyPr/>
        <a:lstStyle/>
        <a:p>
          <a:endParaRPr lang="en-US"/>
        </a:p>
      </dgm:t>
    </dgm:pt>
    <dgm:pt modelId="{043281FD-6D15-4D68-99F6-E20EAA732C26}" type="sibTrans" cxnId="{CFDD6F6C-AB63-4685-8AF9-80918053141C}">
      <dgm:prSet/>
      <dgm:spPr/>
      <dgm:t>
        <a:bodyPr/>
        <a:lstStyle/>
        <a:p>
          <a:endParaRPr lang="en-US"/>
        </a:p>
      </dgm:t>
    </dgm:pt>
    <dgm:pt modelId="{7249AA68-8F6C-4C9E-848B-F1AFB94943F2}">
      <dgm:prSet/>
      <dgm:spPr/>
      <dgm:t>
        <a:bodyPr/>
        <a:lstStyle/>
        <a:p>
          <a:r>
            <a:rPr lang="en-US" b="0" i="0" baseline="0"/>
            <a:t>Early intervention and accessibility to CAMHS </a:t>
          </a:r>
          <a:endParaRPr lang="en-US"/>
        </a:p>
      </dgm:t>
    </dgm:pt>
    <dgm:pt modelId="{C14BBF21-4B8A-41C6-8F77-EBBDADBB3137}" type="parTrans" cxnId="{4769AECF-D284-44C9-8844-4E22506E88FA}">
      <dgm:prSet/>
      <dgm:spPr/>
      <dgm:t>
        <a:bodyPr/>
        <a:lstStyle/>
        <a:p>
          <a:endParaRPr lang="en-US"/>
        </a:p>
      </dgm:t>
    </dgm:pt>
    <dgm:pt modelId="{4F289C98-CCA8-4DB3-8F21-B40038C356EA}" type="sibTrans" cxnId="{4769AECF-D284-44C9-8844-4E22506E88FA}">
      <dgm:prSet/>
      <dgm:spPr/>
      <dgm:t>
        <a:bodyPr/>
        <a:lstStyle/>
        <a:p>
          <a:endParaRPr lang="en-US"/>
        </a:p>
      </dgm:t>
    </dgm:pt>
    <dgm:pt modelId="{349CCA85-717A-4BFB-BDE5-2B1D78CAAC7E}">
      <dgm:prSet/>
      <dgm:spPr/>
      <dgm:t>
        <a:bodyPr/>
        <a:lstStyle/>
        <a:p>
          <a:r>
            <a:rPr lang="en-US" b="0" i="0" baseline="0"/>
            <a:t>Workforce development</a:t>
          </a:r>
          <a:endParaRPr lang="en-US"/>
        </a:p>
      </dgm:t>
    </dgm:pt>
    <dgm:pt modelId="{B882058E-9BD5-4653-86C5-0F193ED94382}" type="parTrans" cxnId="{5608E3E4-1473-44E2-8990-FDD170B6C49E}">
      <dgm:prSet/>
      <dgm:spPr/>
      <dgm:t>
        <a:bodyPr/>
        <a:lstStyle/>
        <a:p>
          <a:endParaRPr lang="en-US"/>
        </a:p>
      </dgm:t>
    </dgm:pt>
    <dgm:pt modelId="{807E7F3D-29E6-452D-B4A6-AD0B7911A15A}" type="sibTrans" cxnId="{5608E3E4-1473-44E2-8990-FDD170B6C49E}">
      <dgm:prSet/>
      <dgm:spPr/>
      <dgm:t>
        <a:bodyPr/>
        <a:lstStyle/>
        <a:p>
          <a:endParaRPr lang="en-US"/>
        </a:p>
      </dgm:t>
    </dgm:pt>
    <dgm:pt modelId="{0609FF16-F31C-49B1-BAFD-B8264757DCB9}">
      <dgm:prSet/>
      <dgm:spPr/>
      <dgm:t>
        <a:bodyPr/>
        <a:lstStyle/>
        <a:p>
          <a:r>
            <a:rPr lang="en-US" b="0" i="0" baseline="0"/>
            <a:t>Role of data and outcome measures</a:t>
          </a:r>
          <a:endParaRPr lang="en-US"/>
        </a:p>
      </dgm:t>
    </dgm:pt>
    <dgm:pt modelId="{63FC002A-5476-4F87-96C2-B58AEC5EFEF9}" type="parTrans" cxnId="{DC62FF25-C0A5-4CAE-B36B-0E5485D1497B}">
      <dgm:prSet/>
      <dgm:spPr/>
      <dgm:t>
        <a:bodyPr/>
        <a:lstStyle/>
        <a:p>
          <a:endParaRPr lang="en-US"/>
        </a:p>
      </dgm:t>
    </dgm:pt>
    <dgm:pt modelId="{3736936B-3DE4-4657-B04B-C6CF71B1592C}" type="sibTrans" cxnId="{DC62FF25-C0A5-4CAE-B36B-0E5485D1497B}">
      <dgm:prSet/>
      <dgm:spPr/>
      <dgm:t>
        <a:bodyPr/>
        <a:lstStyle/>
        <a:p>
          <a:endParaRPr lang="en-US"/>
        </a:p>
      </dgm:t>
    </dgm:pt>
    <dgm:pt modelId="{D3B70E81-3931-4282-ADE1-DA60E1D4727E}" type="pres">
      <dgm:prSet presAssocID="{D8F51D1C-FE26-491B-9A7F-814565AE2D6D}" presName="linear" presStyleCnt="0">
        <dgm:presLayoutVars>
          <dgm:animLvl val="lvl"/>
          <dgm:resizeHandles val="exact"/>
        </dgm:presLayoutVars>
      </dgm:prSet>
      <dgm:spPr/>
    </dgm:pt>
    <dgm:pt modelId="{2503427A-95C7-4296-8462-3DB58C9E5598}" type="pres">
      <dgm:prSet presAssocID="{DA052B6B-83A1-412D-9ED5-1CE9DDA43E10}" presName="parentText" presStyleLbl="node1" presStyleIdx="0" presStyleCnt="4">
        <dgm:presLayoutVars>
          <dgm:chMax val="0"/>
          <dgm:bulletEnabled val="1"/>
        </dgm:presLayoutVars>
      </dgm:prSet>
      <dgm:spPr/>
    </dgm:pt>
    <dgm:pt modelId="{3D68BE56-D1E6-409D-820F-65671E7BF3AC}" type="pres">
      <dgm:prSet presAssocID="{043281FD-6D15-4D68-99F6-E20EAA732C26}" presName="spacer" presStyleCnt="0"/>
      <dgm:spPr/>
    </dgm:pt>
    <dgm:pt modelId="{D68A8161-E687-4E64-8B5C-0F85C954D387}" type="pres">
      <dgm:prSet presAssocID="{7249AA68-8F6C-4C9E-848B-F1AFB94943F2}" presName="parentText" presStyleLbl="node1" presStyleIdx="1" presStyleCnt="4">
        <dgm:presLayoutVars>
          <dgm:chMax val="0"/>
          <dgm:bulletEnabled val="1"/>
        </dgm:presLayoutVars>
      </dgm:prSet>
      <dgm:spPr/>
    </dgm:pt>
    <dgm:pt modelId="{E2191B8C-3B3D-45E9-8887-27C9D55EC7D3}" type="pres">
      <dgm:prSet presAssocID="{4F289C98-CCA8-4DB3-8F21-B40038C356EA}" presName="spacer" presStyleCnt="0"/>
      <dgm:spPr/>
    </dgm:pt>
    <dgm:pt modelId="{D9965FCF-7733-4DD0-BB47-F57E9969A09F}" type="pres">
      <dgm:prSet presAssocID="{349CCA85-717A-4BFB-BDE5-2B1D78CAAC7E}" presName="parentText" presStyleLbl="node1" presStyleIdx="2" presStyleCnt="4">
        <dgm:presLayoutVars>
          <dgm:chMax val="0"/>
          <dgm:bulletEnabled val="1"/>
        </dgm:presLayoutVars>
      </dgm:prSet>
      <dgm:spPr/>
    </dgm:pt>
    <dgm:pt modelId="{F0AE11A6-1905-4203-BEEE-95AC140B9F29}" type="pres">
      <dgm:prSet presAssocID="{807E7F3D-29E6-452D-B4A6-AD0B7911A15A}" presName="spacer" presStyleCnt="0"/>
      <dgm:spPr/>
    </dgm:pt>
    <dgm:pt modelId="{8A90D01A-04FB-42D0-AFEB-DD9AE568733E}" type="pres">
      <dgm:prSet presAssocID="{0609FF16-F31C-49B1-BAFD-B8264757DCB9}" presName="parentText" presStyleLbl="node1" presStyleIdx="3" presStyleCnt="4">
        <dgm:presLayoutVars>
          <dgm:chMax val="0"/>
          <dgm:bulletEnabled val="1"/>
        </dgm:presLayoutVars>
      </dgm:prSet>
      <dgm:spPr/>
    </dgm:pt>
  </dgm:ptLst>
  <dgm:cxnLst>
    <dgm:cxn modelId="{46813C01-9F53-40D6-BEE1-B3F00277C11F}" type="presOf" srcId="{349CCA85-717A-4BFB-BDE5-2B1D78CAAC7E}" destId="{D9965FCF-7733-4DD0-BB47-F57E9969A09F}" srcOrd="0" destOrd="0" presId="urn:microsoft.com/office/officeart/2005/8/layout/vList2"/>
    <dgm:cxn modelId="{DC62FF25-C0A5-4CAE-B36B-0E5485D1497B}" srcId="{D8F51D1C-FE26-491B-9A7F-814565AE2D6D}" destId="{0609FF16-F31C-49B1-BAFD-B8264757DCB9}" srcOrd="3" destOrd="0" parTransId="{63FC002A-5476-4F87-96C2-B58AEC5EFEF9}" sibTransId="{3736936B-3DE4-4657-B04B-C6CF71B1592C}"/>
    <dgm:cxn modelId="{AABD8C45-AA07-4B91-8117-B7AC512980D6}" type="presOf" srcId="{0609FF16-F31C-49B1-BAFD-B8264757DCB9}" destId="{8A90D01A-04FB-42D0-AFEB-DD9AE568733E}" srcOrd="0" destOrd="0" presId="urn:microsoft.com/office/officeart/2005/8/layout/vList2"/>
    <dgm:cxn modelId="{CFDD6F6C-AB63-4685-8AF9-80918053141C}" srcId="{D8F51D1C-FE26-491B-9A7F-814565AE2D6D}" destId="{DA052B6B-83A1-412D-9ED5-1CE9DDA43E10}" srcOrd="0" destOrd="0" parTransId="{C3C5EDC4-F637-491B-9F80-803741B49C61}" sibTransId="{043281FD-6D15-4D68-99F6-E20EAA732C26}"/>
    <dgm:cxn modelId="{73488396-D4FA-4501-8E4F-04AAED59A74B}" type="presOf" srcId="{DA052B6B-83A1-412D-9ED5-1CE9DDA43E10}" destId="{2503427A-95C7-4296-8462-3DB58C9E5598}" srcOrd="0" destOrd="0" presId="urn:microsoft.com/office/officeart/2005/8/layout/vList2"/>
    <dgm:cxn modelId="{150475C8-5F0C-4547-82EE-6BE5C913BE67}" type="presOf" srcId="{7249AA68-8F6C-4C9E-848B-F1AFB94943F2}" destId="{D68A8161-E687-4E64-8B5C-0F85C954D387}" srcOrd="0" destOrd="0" presId="urn:microsoft.com/office/officeart/2005/8/layout/vList2"/>
    <dgm:cxn modelId="{4769AECF-D284-44C9-8844-4E22506E88FA}" srcId="{D8F51D1C-FE26-491B-9A7F-814565AE2D6D}" destId="{7249AA68-8F6C-4C9E-848B-F1AFB94943F2}" srcOrd="1" destOrd="0" parTransId="{C14BBF21-4B8A-41C6-8F77-EBBDADBB3137}" sibTransId="{4F289C98-CCA8-4DB3-8F21-B40038C356EA}"/>
    <dgm:cxn modelId="{305B60DD-CDBA-458B-91DA-3CDBFD1896A0}" type="presOf" srcId="{D8F51D1C-FE26-491B-9A7F-814565AE2D6D}" destId="{D3B70E81-3931-4282-ADE1-DA60E1D4727E}" srcOrd="0" destOrd="0" presId="urn:microsoft.com/office/officeart/2005/8/layout/vList2"/>
    <dgm:cxn modelId="{5608E3E4-1473-44E2-8990-FDD170B6C49E}" srcId="{D8F51D1C-FE26-491B-9A7F-814565AE2D6D}" destId="{349CCA85-717A-4BFB-BDE5-2B1D78CAAC7E}" srcOrd="2" destOrd="0" parTransId="{B882058E-9BD5-4653-86C5-0F193ED94382}" sibTransId="{807E7F3D-29E6-452D-B4A6-AD0B7911A15A}"/>
    <dgm:cxn modelId="{A77CE93C-E92D-4BCC-A052-0F47A86BF6CA}" type="presParOf" srcId="{D3B70E81-3931-4282-ADE1-DA60E1D4727E}" destId="{2503427A-95C7-4296-8462-3DB58C9E5598}" srcOrd="0" destOrd="0" presId="urn:microsoft.com/office/officeart/2005/8/layout/vList2"/>
    <dgm:cxn modelId="{281A9C79-72C8-4385-9B0B-2C90084DD171}" type="presParOf" srcId="{D3B70E81-3931-4282-ADE1-DA60E1D4727E}" destId="{3D68BE56-D1E6-409D-820F-65671E7BF3AC}" srcOrd="1" destOrd="0" presId="urn:microsoft.com/office/officeart/2005/8/layout/vList2"/>
    <dgm:cxn modelId="{45F1036F-BFC1-4B1C-9C73-BECF96AA0756}" type="presParOf" srcId="{D3B70E81-3931-4282-ADE1-DA60E1D4727E}" destId="{D68A8161-E687-4E64-8B5C-0F85C954D387}" srcOrd="2" destOrd="0" presId="urn:microsoft.com/office/officeart/2005/8/layout/vList2"/>
    <dgm:cxn modelId="{BF806E51-A23E-43E4-A78A-B0F8486B57A7}" type="presParOf" srcId="{D3B70E81-3931-4282-ADE1-DA60E1D4727E}" destId="{E2191B8C-3B3D-45E9-8887-27C9D55EC7D3}" srcOrd="3" destOrd="0" presId="urn:microsoft.com/office/officeart/2005/8/layout/vList2"/>
    <dgm:cxn modelId="{73D40CB6-D2CC-4C9E-8231-0F5B169D15B4}" type="presParOf" srcId="{D3B70E81-3931-4282-ADE1-DA60E1D4727E}" destId="{D9965FCF-7733-4DD0-BB47-F57E9969A09F}" srcOrd="4" destOrd="0" presId="urn:microsoft.com/office/officeart/2005/8/layout/vList2"/>
    <dgm:cxn modelId="{BE775CDB-966E-4930-A719-FBFA40D799CC}" type="presParOf" srcId="{D3B70E81-3931-4282-ADE1-DA60E1D4727E}" destId="{F0AE11A6-1905-4203-BEEE-95AC140B9F29}" srcOrd="5" destOrd="0" presId="urn:microsoft.com/office/officeart/2005/8/layout/vList2"/>
    <dgm:cxn modelId="{ED3FDBE2-B3B2-408C-A3FB-C60F1A82CC19}" type="presParOf" srcId="{D3B70E81-3931-4282-ADE1-DA60E1D4727E}" destId="{8A90D01A-04FB-42D0-AFEB-DD9AE568733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0C0036-BECE-4E48-9016-33800FBBAA39}"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F2D8871E-0070-4443-BD07-1A1273F5DF95}">
      <dgm:prSet/>
      <dgm:spPr/>
      <dgm:t>
        <a:bodyPr/>
        <a:lstStyle/>
        <a:p>
          <a:r>
            <a:rPr lang="en-US" b="0" i="0" baseline="0"/>
            <a:t>Reduction in F2F patient care (Ougrin and Wong et al Pub 7 Mar 2022)</a:t>
          </a:r>
          <a:endParaRPr lang="en-US"/>
        </a:p>
      </dgm:t>
    </dgm:pt>
    <dgm:pt modelId="{E267989F-DAF8-4359-A1F9-B3C4A9D979BE}" type="parTrans" cxnId="{F7AC29C6-0EE2-4868-A925-B9ABEFD8ABFC}">
      <dgm:prSet/>
      <dgm:spPr/>
      <dgm:t>
        <a:bodyPr/>
        <a:lstStyle/>
        <a:p>
          <a:endParaRPr lang="en-US"/>
        </a:p>
      </dgm:t>
    </dgm:pt>
    <dgm:pt modelId="{9D1CAEEC-7E22-4E39-AE65-0A7C84F64937}" type="sibTrans" cxnId="{F7AC29C6-0EE2-4868-A925-B9ABEFD8ABFC}">
      <dgm:prSet/>
      <dgm:spPr/>
      <dgm:t>
        <a:bodyPr/>
        <a:lstStyle/>
        <a:p>
          <a:endParaRPr lang="en-US"/>
        </a:p>
      </dgm:t>
    </dgm:pt>
    <dgm:pt modelId="{E43443ED-0858-4E1D-92F7-3707370FF26C}">
      <dgm:prSet/>
      <dgm:spPr/>
      <dgm:t>
        <a:bodyPr/>
        <a:lstStyle/>
        <a:p>
          <a:r>
            <a:rPr lang="en-US" b="0" i="0" baseline="0" dirty="0"/>
            <a:t>Initial drop in referrals by over 50%</a:t>
          </a:r>
          <a:endParaRPr lang="en-US" dirty="0"/>
        </a:p>
      </dgm:t>
    </dgm:pt>
    <dgm:pt modelId="{6F781354-9C13-4812-863A-EE40C0728036}" type="parTrans" cxnId="{4685F5BE-8C5E-45A3-9334-1E05D2B4CE2F}">
      <dgm:prSet/>
      <dgm:spPr/>
      <dgm:t>
        <a:bodyPr/>
        <a:lstStyle/>
        <a:p>
          <a:endParaRPr lang="en-US"/>
        </a:p>
      </dgm:t>
    </dgm:pt>
    <dgm:pt modelId="{FB76C8F9-C994-4855-8C5F-18759586E4FB}" type="sibTrans" cxnId="{4685F5BE-8C5E-45A3-9334-1E05D2B4CE2F}">
      <dgm:prSet/>
      <dgm:spPr/>
      <dgm:t>
        <a:bodyPr/>
        <a:lstStyle/>
        <a:p>
          <a:endParaRPr lang="en-US"/>
        </a:p>
      </dgm:t>
    </dgm:pt>
    <dgm:pt modelId="{06D6988B-24F3-42B7-AA98-8FC8D0F7DC2E}">
      <dgm:prSet/>
      <dgm:spPr/>
      <dgm:t>
        <a:bodyPr/>
        <a:lstStyle/>
        <a:p>
          <a:r>
            <a:rPr lang="en-US" b="0" i="0" baseline="0" dirty="0"/>
            <a:t>Patients not attending A&amp;E or GP surgeries </a:t>
          </a:r>
          <a:endParaRPr lang="en-US" dirty="0"/>
        </a:p>
      </dgm:t>
    </dgm:pt>
    <dgm:pt modelId="{5549DA36-14F2-494D-AC89-8FF660D19276}" type="parTrans" cxnId="{66A100B7-DC68-403D-9D95-174CF6A2F342}">
      <dgm:prSet/>
      <dgm:spPr/>
      <dgm:t>
        <a:bodyPr/>
        <a:lstStyle/>
        <a:p>
          <a:endParaRPr lang="en-US"/>
        </a:p>
      </dgm:t>
    </dgm:pt>
    <dgm:pt modelId="{C04D4F48-775C-4F8E-B79A-90EC50651F66}" type="sibTrans" cxnId="{66A100B7-DC68-403D-9D95-174CF6A2F342}">
      <dgm:prSet/>
      <dgm:spPr/>
      <dgm:t>
        <a:bodyPr/>
        <a:lstStyle/>
        <a:p>
          <a:endParaRPr lang="en-US"/>
        </a:p>
      </dgm:t>
    </dgm:pt>
    <dgm:pt modelId="{92671D1A-4E7E-4FF9-BCE9-EAD40D69402C}">
      <dgm:prSet/>
      <dgm:spPr/>
      <dgm:t>
        <a:bodyPr/>
        <a:lstStyle/>
        <a:p>
          <a:r>
            <a:rPr lang="en-US" b="0" i="0" baseline="0" dirty="0"/>
            <a:t>Fear of catching covid or their parents catching covid</a:t>
          </a:r>
          <a:endParaRPr lang="en-US" dirty="0"/>
        </a:p>
      </dgm:t>
    </dgm:pt>
    <dgm:pt modelId="{7F3CF3DB-415E-41D2-B9E5-D585011186CE}" type="parTrans" cxnId="{DD5FC5C6-3A65-4CCF-88AD-6B6E687EF87D}">
      <dgm:prSet/>
      <dgm:spPr/>
      <dgm:t>
        <a:bodyPr/>
        <a:lstStyle/>
        <a:p>
          <a:endParaRPr lang="en-US"/>
        </a:p>
      </dgm:t>
    </dgm:pt>
    <dgm:pt modelId="{6B804DEF-1B3C-4149-AA62-18C724A8AE4D}" type="sibTrans" cxnId="{DD5FC5C6-3A65-4CCF-88AD-6B6E687EF87D}">
      <dgm:prSet/>
      <dgm:spPr/>
      <dgm:t>
        <a:bodyPr/>
        <a:lstStyle/>
        <a:p>
          <a:endParaRPr lang="en-US"/>
        </a:p>
      </dgm:t>
    </dgm:pt>
    <dgm:pt modelId="{A1D81853-62F3-4130-B140-3EFA0E3A7D12}">
      <dgm:prSet/>
      <dgm:spPr/>
      <dgm:t>
        <a:bodyPr/>
        <a:lstStyle/>
        <a:p>
          <a:r>
            <a:rPr lang="en-US" b="0" i="0" baseline="0" dirty="0"/>
            <a:t>Reduction in self-harm. More support at home/less anxiety re school and social life</a:t>
          </a:r>
          <a:endParaRPr lang="en-US" dirty="0"/>
        </a:p>
      </dgm:t>
    </dgm:pt>
    <dgm:pt modelId="{014A20F8-BAF8-4105-88A6-EDD5DAA17BC4}" type="parTrans" cxnId="{999AF13F-4A91-480A-B4C4-FC70C63F0B3C}">
      <dgm:prSet/>
      <dgm:spPr/>
      <dgm:t>
        <a:bodyPr/>
        <a:lstStyle/>
        <a:p>
          <a:endParaRPr lang="en-US"/>
        </a:p>
      </dgm:t>
    </dgm:pt>
    <dgm:pt modelId="{4E1AB821-402D-4683-BDE6-27E85B786196}" type="sibTrans" cxnId="{999AF13F-4A91-480A-B4C4-FC70C63F0B3C}">
      <dgm:prSet/>
      <dgm:spPr/>
      <dgm:t>
        <a:bodyPr/>
        <a:lstStyle/>
        <a:p>
          <a:endParaRPr lang="en-US"/>
        </a:p>
      </dgm:t>
    </dgm:pt>
    <dgm:pt modelId="{AF000D48-0CFC-4DD3-AD3E-ACD07B5AA7C8}">
      <dgm:prSet/>
      <dgm:spPr/>
      <dgm:t>
        <a:bodyPr/>
        <a:lstStyle/>
        <a:p>
          <a:r>
            <a:rPr lang="en-US" b="0" i="0" baseline="0"/>
            <a:t>Similar pattern in USA (Penner et al 2021) and UK Chen et al 2020)</a:t>
          </a:r>
          <a:endParaRPr lang="en-US"/>
        </a:p>
      </dgm:t>
    </dgm:pt>
    <dgm:pt modelId="{A6C2D469-8923-4C71-B66C-0400330BB4A1}" type="parTrans" cxnId="{004890A9-E5AE-4763-B85F-5BC5695F5A55}">
      <dgm:prSet/>
      <dgm:spPr/>
      <dgm:t>
        <a:bodyPr/>
        <a:lstStyle/>
        <a:p>
          <a:endParaRPr lang="en-US"/>
        </a:p>
      </dgm:t>
    </dgm:pt>
    <dgm:pt modelId="{1C815298-6AC6-43E2-808F-64E4C4ECB7A9}" type="sibTrans" cxnId="{004890A9-E5AE-4763-B85F-5BC5695F5A55}">
      <dgm:prSet/>
      <dgm:spPr/>
      <dgm:t>
        <a:bodyPr/>
        <a:lstStyle/>
        <a:p>
          <a:endParaRPr lang="en-US"/>
        </a:p>
      </dgm:t>
    </dgm:pt>
    <dgm:pt modelId="{3EB92ECD-F50B-46FC-B93B-8B876FBA8605}" type="pres">
      <dgm:prSet presAssocID="{7A0C0036-BECE-4E48-9016-33800FBBAA39}" presName="vert0" presStyleCnt="0">
        <dgm:presLayoutVars>
          <dgm:dir/>
          <dgm:animOne val="branch"/>
          <dgm:animLvl val="lvl"/>
        </dgm:presLayoutVars>
      </dgm:prSet>
      <dgm:spPr/>
    </dgm:pt>
    <dgm:pt modelId="{5E7CB808-CB7F-45F5-9E6F-EBCEF2F9657D}" type="pres">
      <dgm:prSet presAssocID="{F2D8871E-0070-4443-BD07-1A1273F5DF95}" presName="thickLine" presStyleLbl="alignNode1" presStyleIdx="0" presStyleCnt="6"/>
      <dgm:spPr/>
    </dgm:pt>
    <dgm:pt modelId="{9649BBF7-88F8-4277-BF22-D83CDE2B99E3}" type="pres">
      <dgm:prSet presAssocID="{F2D8871E-0070-4443-BD07-1A1273F5DF95}" presName="horz1" presStyleCnt="0"/>
      <dgm:spPr/>
    </dgm:pt>
    <dgm:pt modelId="{7AAFE512-CC3D-45C4-80E3-1C391CBAE2E8}" type="pres">
      <dgm:prSet presAssocID="{F2D8871E-0070-4443-BD07-1A1273F5DF95}" presName="tx1" presStyleLbl="revTx" presStyleIdx="0" presStyleCnt="6"/>
      <dgm:spPr/>
    </dgm:pt>
    <dgm:pt modelId="{545CFF84-CCBF-4C04-A91A-AECA165C58D5}" type="pres">
      <dgm:prSet presAssocID="{F2D8871E-0070-4443-BD07-1A1273F5DF95}" presName="vert1" presStyleCnt="0"/>
      <dgm:spPr/>
    </dgm:pt>
    <dgm:pt modelId="{C7946E13-CEED-42F3-9EE8-4E6E28D024D5}" type="pres">
      <dgm:prSet presAssocID="{E43443ED-0858-4E1D-92F7-3707370FF26C}" presName="thickLine" presStyleLbl="alignNode1" presStyleIdx="1" presStyleCnt="6"/>
      <dgm:spPr/>
    </dgm:pt>
    <dgm:pt modelId="{3B47BA86-43AF-4CF7-83E0-48C17084B636}" type="pres">
      <dgm:prSet presAssocID="{E43443ED-0858-4E1D-92F7-3707370FF26C}" presName="horz1" presStyleCnt="0"/>
      <dgm:spPr/>
    </dgm:pt>
    <dgm:pt modelId="{057C7383-AA3B-40C7-A45F-AC4907634C9E}" type="pres">
      <dgm:prSet presAssocID="{E43443ED-0858-4E1D-92F7-3707370FF26C}" presName="tx1" presStyleLbl="revTx" presStyleIdx="1" presStyleCnt="6"/>
      <dgm:spPr/>
    </dgm:pt>
    <dgm:pt modelId="{9B38FA69-BF3D-48DA-99BD-913D8D8F8BE8}" type="pres">
      <dgm:prSet presAssocID="{E43443ED-0858-4E1D-92F7-3707370FF26C}" presName="vert1" presStyleCnt="0"/>
      <dgm:spPr/>
    </dgm:pt>
    <dgm:pt modelId="{10479174-D6BC-4BEA-9B76-6370B3A53087}" type="pres">
      <dgm:prSet presAssocID="{06D6988B-24F3-42B7-AA98-8FC8D0F7DC2E}" presName="thickLine" presStyleLbl="alignNode1" presStyleIdx="2" presStyleCnt="6"/>
      <dgm:spPr/>
    </dgm:pt>
    <dgm:pt modelId="{54A2A84E-5A53-465A-B7B9-F0F45EA4954D}" type="pres">
      <dgm:prSet presAssocID="{06D6988B-24F3-42B7-AA98-8FC8D0F7DC2E}" presName="horz1" presStyleCnt="0"/>
      <dgm:spPr/>
    </dgm:pt>
    <dgm:pt modelId="{8A5C9640-FD8F-447C-9664-2EFC8D908494}" type="pres">
      <dgm:prSet presAssocID="{06D6988B-24F3-42B7-AA98-8FC8D0F7DC2E}" presName="tx1" presStyleLbl="revTx" presStyleIdx="2" presStyleCnt="6"/>
      <dgm:spPr/>
    </dgm:pt>
    <dgm:pt modelId="{5C15ABD6-216A-4A32-8423-C9EBD0130673}" type="pres">
      <dgm:prSet presAssocID="{06D6988B-24F3-42B7-AA98-8FC8D0F7DC2E}" presName="vert1" presStyleCnt="0"/>
      <dgm:spPr/>
    </dgm:pt>
    <dgm:pt modelId="{64AEBC05-D22D-44F3-99BA-5098A87F26A0}" type="pres">
      <dgm:prSet presAssocID="{92671D1A-4E7E-4FF9-BCE9-EAD40D69402C}" presName="thickLine" presStyleLbl="alignNode1" presStyleIdx="3" presStyleCnt="6"/>
      <dgm:spPr/>
    </dgm:pt>
    <dgm:pt modelId="{1EBA1061-F50B-4B3E-BD92-0CB5211C5BA2}" type="pres">
      <dgm:prSet presAssocID="{92671D1A-4E7E-4FF9-BCE9-EAD40D69402C}" presName="horz1" presStyleCnt="0"/>
      <dgm:spPr/>
    </dgm:pt>
    <dgm:pt modelId="{EDBCF27E-3935-4CED-8D8F-A5189D15DA6C}" type="pres">
      <dgm:prSet presAssocID="{92671D1A-4E7E-4FF9-BCE9-EAD40D69402C}" presName="tx1" presStyleLbl="revTx" presStyleIdx="3" presStyleCnt="6"/>
      <dgm:spPr/>
    </dgm:pt>
    <dgm:pt modelId="{D7161AA2-03A8-4EF9-A6CC-447C6383B4EA}" type="pres">
      <dgm:prSet presAssocID="{92671D1A-4E7E-4FF9-BCE9-EAD40D69402C}" presName="vert1" presStyleCnt="0"/>
      <dgm:spPr/>
    </dgm:pt>
    <dgm:pt modelId="{F895EE46-0302-4204-9535-EE5B1BB6AE19}" type="pres">
      <dgm:prSet presAssocID="{A1D81853-62F3-4130-B140-3EFA0E3A7D12}" presName="thickLine" presStyleLbl="alignNode1" presStyleIdx="4" presStyleCnt="6"/>
      <dgm:spPr/>
    </dgm:pt>
    <dgm:pt modelId="{E3FD3B76-C619-4BC4-A5E7-17F2026287FC}" type="pres">
      <dgm:prSet presAssocID="{A1D81853-62F3-4130-B140-3EFA0E3A7D12}" presName="horz1" presStyleCnt="0"/>
      <dgm:spPr/>
    </dgm:pt>
    <dgm:pt modelId="{9A2F82FC-69CE-443B-8B61-B8377784D5FB}" type="pres">
      <dgm:prSet presAssocID="{A1D81853-62F3-4130-B140-3EFA0E3A7D12}" presName="tx1" presStyleLbl="revTx" presStyleIdx="4" presStyleCnt="6"/>
      <dgm:spPr/>
    </dgm:pt>
    <dgm:pt modelId="{CCE3BE0A-D1EE-4A93-AD91-9BDB9DF91274}" type="pres">
      <dgm:prSet presAssocID="{A1D81853-62F3-4130-B140-3EFA0E3A7D12}" presName="vert1" presStyleCnt="0"/>
      <dgm:spPr/>
    </dgm:pt>
    <dgm:pt modelId="{9FFE2883-BE35-474F-833D-428DA190CCA7}" type="pres">
      <dgm:prSet presAssocID="{AF000D48-0CFC-4DD3-AD3E-ACD07B5AA7C8}" presName="thickLine" presStyleLbl="alignNode1" presStyleIdx="5" presStyleCnt="6"/>
      <dgm:spPr/>
    </dgm:pt>
    <dgm:pt modelId="{69857E50-C179-4136-A854-5378E8FAFF80}" type="pres">
      <dgm:prSet presAssocID="{AF000D48-0CFC-4DD3-AD3E-ACD07B5AA7C8}" presName="horz1" presStyleCnt="0"/>
      <dgm:spPr/>
    </dgm:pt>
    <dgm:pt modelId="{34ED4DD6-C7F6-46DE-BAA8-B9A10DBF3801}" type="pres">
      <dgm:prSet presAssocID="{AF000D48-0CFC-4DD3-AD3E-ACD07B5AA7C8}" presName="tx1" presStyleLbl="revTx" presStyleIdx="5" presStyleCnt="6"/>
      <dgm:spPr/>
    </dgm:pt>
    <dgm:pt modelId="{177C8921-EBF9-4F47-B9C7-CE9EE68C26FE}" type="pres">
      <dgm:prSet presAssocID="{AF000D48-0CFC-4DD3-AD3E-ACD07B5AA7C8}" presName="vert1" presStyleCnt="0"/>
      <dgm:spPr/>
    </dgm:pt>
  </dgm:ptLst>
  <dgm:cxnLst>
    <dgm:cxn modelId="{EB78E814-DF64-4278-8DDA-E2C31D9ED1C8}" type="presOf" srcId="{AF000D48-0CFC-4DD3-AD3E-ACD07B5AA7C8}" destId="{34ED4DD6-C7F6-46DE-BAA8-B9A10DBF3801}" srcOrd="0" destOrd="0" presId="urn:microsoft.com/office/officeart/2008/layout/LinedList"/>
    <dgm:cxn modelId="{95509D1B-18D9-4418-8D47-326B6880C405}" type="presOf" srcId="{7A0C0036-BECE-4E48-9016-33800FBBAA39}" destId="{3EB92ECD-F50B-46FC-B93B-8B876FBA8605}" srcOrd="0" destOrd="0" presId="urn:microsoft.com/office/officeart/2008/layout/LinedList"/>
    <dgm:cxn modelId="{A7E88E31-858E-4F83-8B60-452264DA063E}" type="presOf" srcId="{E43443ED-0858-4E1D-92F7-3707370FF26C}" destId="{057C7383-AA3B-40C7-A45F-AC4907634C9E}" srcOrd="0" destOrd="0" presId="urn:microsoft.com/office/officeart/2008/layout/LinedList"/>
    <dgm:cxn modelId="{999AF13F-4A91-480A-B4C4-FC70C63F0B3C}" srcId="{7A0C0036-BECE-4E48-9016-33800FBBAA39}" destId="{A1D81853-62F3-4130-B140-3EFA0E3A7D12}" srcOrd="4" destOrd="0" parTransId="{014A20F8-BAF8-4105-88A6-EDD5DAA17BC4}" sibTransId="{4E1AB821-402D-4683-BDE6-27E85B786196}"/>
    <dgm:cxn modelId="{16863142-F492-4DC9-B8CE-66E22084D5B9}" type="presOf" srcId="{06D6988B-24F3-42B7-AA98-8FC8D0F7DC2E}" destId="{8A5C9640-FD8F-447C-9664-2EFC8D908494}" srcOrd="0" destOrd="0" presId="urn:microsoft.com/office/officeart/2008/layout/LinedList"/>
    <dgm:cxn modelId="{1F76FA47-8CC8-4F2C-AC5E-CCF533588FA7}" type="presOf" srcId="{F2D8871E-0070-4443-BD07-1A1273F5DF95}" destId="{7AAFE512-CC3D-45C4-80E3-1C391CBAE2E8}" srcOrd="0" destOrd="0" presId="urn:microsoft.com/office/officeart/2008/layout/LinedList"/>
    <dgm:cxn modelId="{F097CB4A-BA69-45B7-8579-C6F8D79B86FE}" type="presOf" srcId="{92671D1A-4E7E-4FF9-BCE9-EAD40D69402C}" destId="{EDBCF27E-3935-4CED-8D8F-A5189D15DA6C}" srcOrd="0" destOrd="0" presId="urn:microsoft.com/office/officeart/2008/layout/LinedList"/>
    <dgm:cxn modelId="{E34E7280-6709-4E75-899C-A8AE66F47F38}" type="presOf" srcId="{A1D81853-62F3-4130-B140-3EFA0E3A7D12}" destId="{9A2F82FC-69CE-443B-8B61-B8377784D5FB}" srcOrd="0" destOrd="0" presId="urn:microsoft.com/office/officeart/2008/layout/LinedList"/>
    <dgm:cxn modelId="{004890A9-E5AE-4763-B85F-5BC5695F5A55}" srcId="{7A0C0036-BECE-4E48-9016-33800FBBAA39}" destId="{AF000D48-0CFC-4DD3-AD3E-ACD07B5AA7C8}" srcOrd="5" destOrd="0" parTransId="{A6C2D469-8923-4C71-B66C-0400330BB4A1}" sibTransId="{1C815298-6AC6-43E2-808F-64E4C4ECB7A9}"/>
    <dgm:cxn modelId="{66A100B7-DC68-403D-9D95-174CF6A2F342}" srcId="{7A0C0036-BECE-4E48-9016-33800FBBAA39}" destId="{06D6988B-24F3-42B7-AA98-8FC8D0F7DC2E}" srcOrd="2" destOrd="0" parTransId="{5549DA36-14F2-494D-AC89-8FF660D19276}" sibTransId="{C04D4F48-775C-4F8E-B79A-90EC50651F66}"/>
    <dgm:cxn modelId="{4685F5BE-8C5E-45A3-9334-1E05D2B4CE2F}" srcId="{7A0C0036-BECE-4E48-9016-33800FBBAA39}" destId="{E43443ED-0858-4E1D-92F7-3707370FF26C}" srcOrd="1" destOrd="0" parTransId="{6F781354-9C13-4812-863A-EE40C0728036}" sibTransId="{FB76C8F9-C994-4855-8C5F-18759586E4FB}"/>
    <dgm:cxn modelId="{F7AC29C6-0EE2-4868-A925-B9ABEFD8ABFC}" srcId="{7A0C0036-BECE-4E48-9016-33800FBBAA39}" destId="{F2D8871E-0070-4443-BD07-1A1273F5DF95}" srcOrd="0" destOrd="0" parTransId="{E267989F-DAF8-4359-A1F9-B3C4A9D979BE}" sibTransId="{9D1CAEEC-7E22-4E39-AE65-0A7C84F64937}"/>
    <dgm:cxn modelId="{DD5FC5C6-3A65-4CCF-88AD-6B6E687EF87D}" srcId="{7A0C0036-BECE-4E48-9016-33800FBBAA39}" destId="{92671D1A-4E7E-4FF9-BCE9-EAD40D69402C}" srcOrd="3" destOrd="0" parTransId="{7F3CF3DB-415E-41D2-B9E5-D585011186CE}" sibTransId="{6B804DEF-1B3C-4149-AA62-18C724A8AE4D}"/>
    <dgm:cxn modelId="{C1CBAD75-33C0-4AB5-8E1A-7487B16826FB}" type="presParOf" srcId="{3EB92ECD-F50B-46FC-B93B-8B876FBA8605}" destId="{5E7CB808-CB7F-45F5-9E6F-EBCEF2F9657D}" srcOrd="0" destOrd="0" presId="urn:microsoft.com/office/officeart/2008/layout/LinedList"/>
    <dgm:cxn modelId="{7D77E53F-D083-4CD0-B71C-8CB070E6DD3F}" type="presParOf" srcId="{3EB92ECD-F50B-46FC-B93B-8B876FBA8605}" destId="{9649BBF7-88F8-4277-BF22-D83CDE2B99E3}" srcOrd="1" destOrd="0" presId="urn:microsoft.com/office/officeart/2008/layout/LinedList"/>
    <dgm:cxn modelId="{D19574EB-E6CB-42FA-983A-B577D69E8C5A}" type="presParOf" srcId="{9649BBF7-88F8-4277-BF22-D83CDE2B99E3}" destId="{7AAFE512-CC3D-45C4-80E3-1C391CBAE2E8}" srcOrd="0" destOrd="0" presId="urn:microsoft.com/office/officeart/2008/layout/LinedList"/>
    <dgm:cxn modelId="{536125B3-FA64-40B8-8032-85E98806C9AE}" type="presParOf" srcId="{9649BBF7-88F8-4277-BF22-D83CDE2B99E3}" destId="{545CFF84-CCBF-4C04-A91A-AECA165C58D5}" srcOrd="1" destOrd="0" presId="urn:microsoft.com/office/officeart/2008/layout/LinedList"/>
    <dgm:cxn modelId="{E6F76042-51EB-4FF0-B23A-025B5E24A22C}" type="presParOf" srcId="{3EB92ECD-F50B-46FC-B93B-8B876FBA8605}" destId="{C7946E13-CEED-42F3-9EE8-4E6E28D024D5}" srcOrd="2" destOrd="0" presId="urn:microsoft.com/office/officeart/2008/layout/LinedList"/>
    <dgm:cxn modelId="{74D7D305-3D6F-465B-AE17-BA9B32C0532F}" type="presParOf" srcId="{3EB92ECD-F50B-46FC-B93B-8B876FBA8605}" destId="{3B47BA86-43AF-4CF7-83E0-48C17084B636}" srcOrd="3" destOrd="0" presId="urn:microsoft.com/office/officeart/2008/layout/LinedList"/>
    <dgm:cxn modelId="{5ED2D995-DABC-4EB5-B7B3-261335E6C7C6}" type="presParOf" srcId="{3B47BA86-43AF-4CF7-83E0-48C17084B636}" destId="{057C7383-AA3B-40C7-A45F-AC4907634C9E}" srcOrd="0" destOrd="0" presId="urn:microsoft.com/office/officeart/2008/layout/LinedList"/>
    <dgm:cxn modelId="{7EB8CFC9-2FCF-4DD2-8B05-E0C05B5806C8}" type="presParOf" srcId="{3B47BA86-43AF-4CF7-83E0-48C17084B636}" destId="{9B38FA69-BF3D-48DA-99BD-913D8D8F8BE8}" srcOrd="1" destOrd="0" presId="urn:microsoft.com/office/officeart/2008/layout/LinedList"/>
    <dgm:cxn modelId="{D80E4FFF-A0ED-476D-A778-DCDDD0C0814C}" type="presParOf" srcId="{3EB92ECD-F50B-46FC-B93B-8B876FBA8605}" destId="{10479174-D6BC-4BEA-9B76-6370B3A53087}" srcOrd="4" destOrd="0" presId="urn:microsoft.com/office/officeart/2008/layout/LinedList"/>
    <dgm:cxn modelId="{66C70523-A36F-4C07-9490-74D3F5DA446F}" type="presParOf" srcId="{3EB92ECD-F50B-46FC-B93B-8B876FBA8605}" destId="{54A2A84E-5A53-465A-B7B9-F0F45EA4954D}" srcOrd="5" destOrd="0" presId="urn:microsoft.com/office/officeart/2008/layout/LinedList"/>
    <dgm:cxn modelId="{3EECA24D-DBBE-4825-B554-1F3BE27EFB83}" type="presParOf" srcId="{54A2A84E-5A53-465A-B7B9-F0F45EA4954D}" destId="{8A5C9640-FD8F-447C-9664-2EFC8D908494}" srcOrd="0" destOrd="0" presId="urn:microsoft.com/office/officeart/2008/layout/LinedList"/>
    <dgm:cxn modelId="{D96572B5-B61B-4236-AF06-E3D8146CB977}" type="presParOf" srcId="{54A2A84E-5A53-465A-B7B9-F0F45EA4954D}" destId="{5C15ABD6-216A-4A32-8423-C9EBD0130673}" srcOrd="1" destOrd="0" presId="urn:microsoft.com/office/officeart/2008/layout/LinedList"/>
    <dgm:cxn modelId="{F6438539-20E8-427D-8EDA-37AED5F81F8B}" type="presParOf" srcId="{3EB92ECD-F50B-46FC-B93B-8B876FBA8605}" destId="{64AEBC05-D22D-44F3-99BA-5098A87F26A0}" srcOrd="6" destOrd="0" presId="urn:microsoft.com/office/officeart/2008/layout/LinedList"/>
    <dgm:cxn modelId="{1B2FE0AA-E457-4259-909C-05401705A4AF}" type="presParOf" srcId="{3EB92ECD-F50B-46FC-B93B-8B876FBA8605}" destId="{1EBA1061-F50B-4B3E-BD92-0CB5211C5BA2}" srcOrd="7" destOrd="0" presId="urn:microsoft.com/office/officeart/2008/layout/LinedList"/>
    <dgm:cxn modelId="{20A0D282-DAD0-4803-88DD-B38BDF14BED0}" type="presParOf" srcId="{1EBA1061-F50B-4B3E-BD92-0CB5211C5BA2}" destId="{EDBCF27E-3935-4CED-8D8F-A5189D15DA6C}" srcOrd="0" destOrd="0" presId="urn:microsoft.com/office/officeart/2008/layout/LinedList"/>
    <dgm:cxn modelId="{F355E281-0F5A-4811-BF02-656D8C7F4124}" type="presParOf" srcId="{1EBA1061-F50B-4B3E-BD92-0CB5211C5BA2}" destId="{D7161AA2-03A8-4EF9-A6CC-447C6383B4EA}" srcOrd="1" destOrd="0" presId="urn:microsoft.com/office/officeart/2008/layout/LinedList"/>
    <dgm:cxn modelId="{97BDFFCA-AC13-479B-8845-8D6F342ADAD8}" type="presParOf" srcId="{3EB92ECD-F50B-46FC-B93B-8B876FBA8605}" destId="{F895EE46-0302-4204-9535-EE5B1BB6AE19}" srcOrd="8" destOrd="0" presId="urn:microsoft.com/office/officeart/2008/layout/LinedList"/>
    <dgm:cxn modelId="{95E011C5-B381-44D1-9F74-81DB6887EDDF}" type="presParOf" srcId="{3EB92ECD-F50B-46FC-B93B-8B876FBA8605}" destId="{E3FD3B76-C619-4BC4-A5E7-17F2026287FC}" srcOrd="9" destOrd="0" presId="urn:microsoft.com/office/officeart/2008/layout/LinedList"/>
    <dgm:cxn modelId="{658AE26D-45A7-4629-A944-5B42A323C065}" type="presParOf" srcId="{E3FD3B76-C619-4BC4-A5E7-17F2026287FC}" destId="{9A2F82FC-69CE-443B-8B61-B8377784D5FB}" srcOrd="0" destOrd="0" presId="urn:microsoft.com/office/officeart/2008/layout/LinedList"/>
    <dgm:cxn modelId="{329DBE31-6445-4B19-B31D-094F335CCD29}" type="presParOf" srcId="{E3FD3B76-C619-4BC4-A5E7-17F2026287FC}" destId="{CCE3BE0A-D1EE-4A93-AD91-9BDB9DF91274}" srcOrd="1" destOrd="0" presId="urn:microsoft.com/office/officeart/2008/layout/LinedList"/>
    <dgm:cxn modelId="{CE228907-6F22-434A-B15E-5F241C701A11}" type="presParOf" srcId="{3EB92ECD-F50B-46FC-B93B-8B876FBA8605}" destId="{9FFE2883-BE35-474F-833D-428DA190CCA7}" srcOrd="10" destOrd="0" presId="urn:microsoft.com/office/officeart/2008/layout/LinedList"/>
    <dgm:cxn modelId="{1634933E-3217-4632-B318-0B3137A11B42}" type="presParOf" srcId="{3EB92ECD-F50B-46FC-B93B-8B876FBA8605}" destId="{69857E50-C179-4136-A854-5378E8FAFF80}" srcOrd="11" destOrd="0" presId="urn:microsoft.com/office/officeart/2008/layout/LinedList"/>
    <dgm:cxn modelId="{D6A6DFF3-A27E-48DC-8931-9CAA99402D5C}" type="presParOf" srcId="{69857E50-C179-4136-A854-5378E8FAFF80}" destId="{34ED4DD6-C7F6-46DE-BAA8-B9A10DBF3801}" srcOrd="0" destOrd="0" presId="urn:microsoft.com/office/officeart/2008/layout/LinedList"/>
    <dgm:cxn modelId="{06CB1818-A902-487A-B629-018358619538}" type="presParOf" srcId="{69857E50-C179-4136-A854-5378E8FAFF80}" destId="{177C8921-EBF9-4F47-B9C7-CE9EE68C26FE}"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F15B97-6C4F-4EA5-BF30-0CF5D874823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34316CC-EBA8-4D05-99E6-46563BFFECE1}">
      <dgm:prSet/>
      <dgm:spPr/>
      <dgm:t>
        <a:bodyPr/>
        <a:lstStyle/>
        <a:p>
          <a:r>
            <a:rPr lang="en-US" b="0" i="0" baseline="0"/>
            <a:t>Increase in eating disorders and severity of presentation- eg requiring re-feeding in hospital:loss of control; loss of routine; pressure to exercise and social isolation.</a:t>
          </a:r>
          <a:endParaRPr lang="en-US"/>
        </a:p>
      </dgm:t>
    </dgm:pt>
    <dgm:pt modelId="{A9635AB6-522D-4561-BE6C-16298C66CA7C}" type="parTrans" cxnId="{C980AE98-7118-4B90-95A5-77093CD27E58}">
      <dgm:prSet/>
      <dgm:spPr/>
      <dgm:t>
        <a:bodyPr/>
        <a:lstStyle/>
        <a:p>
          <a:endParaRPr lang="en-US"/>
        </a:p>
      </dgm:t>
    </dgm:pt>
    <dgm:pt modelId="{7DDBB468-92E1-4C8C-9375-C3287C25BEF4}" type="sibTrans" cxnId="{C980AE98-7118-4B90-95A5-77093CD27E58}">
      <dgm:prSet/>
      <dgm:spPr/>
      <dgm:t>
        <a:bodyPr/>
        <a:lstStyle/>
        <a:p>
          <a:endParaRPr lang="en-US"/>
        </a:p>
      </dgm:t>
    </dgm:pt>
    <dgm:pt modelId="{25EF4FFB-61DD-4D67-BDD9-0B98380E3316}">
      <dgm:prSet/>
      <dgm:spPr/>
      <dgm:t>
        <a:bodyPr/>
        <a:lstStyle/>
        <a:p>
          <a:r>
            <a:rPr lang="en-US" b="0" i="0" baseline="0"/>
            <a:t>Increase in self-harm after the initial decrease seen in Mar 2021</a:t>
          </a:r>
          <a:endParaRPr lang="en-US"/>
        </a:p>
      </dgm:t>
    </dgm:pt>
    <dgm:pt modelId="{8D64C130-8CB9-4220-AE72-95F99C012A00}" type="parTrans" cxnId="{C0838F8B-79FC-46C2-A58F-E0A73CD9E404}">
      <dgm:prSet/>
      <dgm:spPr/>
      <dgm:t>
        <a:bodyPr/>
        <a:lstStyle/>
        <a:p>
          <a:endParaRPr lang="en-US"/>
        </a:p>
      </dgm:t>
    </dgm:pt>
    <dgm:pt modelId="{046104EA-FECD-422D-A4CC-CCFCBFECA663}" type="sibTrans" cxnId="{C0838F8B-79FC-46C2-A58F-E0A73CD9E404}">
      <dgm:prSet/>
      <dgm:spPr/>
      <dgm:t>
        <a:bodyPr/>
        <a:lstStyle/>
        <a:p>
          <a:endParaRPr lang="en-US"/>
        </a:p>
      </dgm:t>
    </dgm:pt>
    <dgm:pt modelId="{6DB0BEE5-0F47-4D50-9035-811FE35AA0F8}">
      <dgm:prSet/>
      <dgm:spPr/>
      <dgm:t>
        <a:bodyPr/>
        <a:lstStyle/>
        <a:p>
          <a:r>
            <a:rPr lang="en-US" b="0" i="0" baseline="0" dirty="0"/>
            <a:t>Increase in anxiety across the board (initially some children said they felt less anxious in lockdown 2020). Now more OCD perhaps because of reduced exposure and avoidance during lockdown. It was the children without pre-existing MH problems and those with SEND who were found to have </a:t>
          </a:r>
          <a:r>
            <a:rPr lang="en-US" b="0" i="0" baseline="0"/>
            <a:t>suffered most (gov.com).</a:t>
          </a:r>
          <a:endParaRPr lang="en-US" dirty="0"/>
        </a:p>
      </dgm:t>
    </dgm:pt>
    <dgm:pt modelId="{8EB78459-E4AB-4859-A386-4B7A150BE7A9}" type="parTrans" cxnId="{B2924704-9A99-4C79-ADFB-CE447B94D890}">
      <dgm:prSet/>
      <dgm:spPr/>
      <dgm:t>
        <a:bodyPr/>
        <a:lstStyle/>
        <a:p>
          <a:endParaRPr lang="en-US"/>
        </a:p>
      </dgm:t>
    </dgm:pt>
    <dgm:pt modelId="{F705F1D7-9DBC-41BC-8C35-D22A8387AAFE}" type="sibTrans" cxnId="{B2924704-9A99-4C79-ADFB-CE447B94D890}">
      <dgm:prSet/>
      <dgm:spPr/>
      <dgm:t>
        <a:bodyPr/>
        <a:lstStyle/>
        <a:p>
          <a:endParaRPr lang="en-US"/>
        </a:p>
      </dgm:t>
    </dgm:pt>
    <dgm:pt modelId="{98C37B5A-F63F-4C3B-8328-18866424F1FD}">
      <dgm:prSet/>
      <dgm:spPr/>
      <dgm:t>
        <a:bodyPr/>
        <a:lstStyle/>
        <a:p>
          <a:r>
            <a:rPr lang="en-US" b="0" i="0" baseline="0"/>
            <a:t>Conversion disorder is back.Tics (Heyman et al 2021)</a:t>
          </a:r>
          <a:endParaRPr lang="en-US"/>
        </a:p>
      </dgm:t>
    </dgm:pt>
    <dgm:pt modelId="{73028DAF-C399-4B45-871C-C7C054F4FA3F}" type="parTrans" cxnId="{BB0EFD02-6E78-44EB-B90C-765DC2AF49A5}">
      <dgm:prSet/>
      <dgm:spPr/>
      <dgm:t>
        <a:bodyPr/>
        <a:lstStyle/>
        <a:p>
          <a:endParaRPr lang="en-US"/>
        </a:p>
      </dgm:t>
    </dgm:pt>
    <dgm:pt modelId="{DD8C49F0-3541-4A6B-8F04-E3C02E2627B3}" type="sibTrans" cxnId="{BB0EFD02-6E78-44EB-B90C-765DC2AF49A5}">
      <dgm:prSet/>
      <dgm:spPr/>
      <dgm:t>
        <a:bodyPr/>
        <a:lstStyle/>
        <a:p>
          <a:endParaRPr lang="en-US"/>
        </a:p>
      </dgm:t>
    </dgm:pt>
    <dgm:pt modelId="{88D05B81-9903-4F7C-A860-3468D19AAFA0}">
      <dgm:prSet/>
      <dgm:spPr/>
      <dgm:t>
        <a:bodyPr/>
        <a:lstStyle/>
        <a:p>
          <a:r>
            <a:rPr lang="en-US" b="0" i="0" baseline="0"/>
            <a:t>Increase in referrals of highly complex patients who are presenting extreme challenges within their home setting.</a:t>
          </a:r>
          <a:endParaRPr lang="en-US"/>
        </a:p>
      </dgm:t>
    </dgm:pt>
    <dgm:pt modelId="{CE28DB51-E105-4576-AA34-2DA37977F43C}" type="parTrans" cxnId="{32F1EA31-C8CB-4380-BEFF-0E105B5C051A}">
      <dgm:prSet/>
      <dgm:spPr/>
      <dgm:t>
        <a:bodyPr/>
        <a:lstStyle/>
        <a:p>
          <a:endParaRPr lang="en-US"/>
        </a:p>
      </dgm:t>
    </dgm:pt>
    <dgm:pt modelId="{A6969AD8-89B1-4198-8505-4463B72BC660}" type="sibTrans" cxnId="{32F1EA31-C8CB-4380-BEFF-0E105B5C051A}">
      <dgm:prSet/>
      <dgm:spPr/>
      <dgm:t>
        <a:bodyPr/>
        <a:lstStyle/>
        <a:p>
          <a:endParaRPr lang="en-US"/>
        </a:p>
      </dgm:t>
    </dgm:pt>
    <dgm:pt modelId="{6CBDBC64-60BF-46E3-A499-EC321F5B585C}" type="pres">
      <dgm:prSet presAssocID="{82F15B97-6C4F-4EA5-BF30-0CF5D874823F}" presName="linear" presStyleCnt="0">
        <dgm:presLayoutVars>
          <dgm:animLvl val="lvl"/>
          <dgm:resizeHandles val="exact"/>
        </dgm:presLayoutVars>
      </dgm:prSet>
      <dgm:spPr/>
    </dgm:pt>
    <dgm:pt modelId="{F187B716-938D-4178-A2ED-AD2DD2F46E33}" type="pres">
      <dgm:prSet presAssocID="{E34316CC-EBA8-4D05-99E6-46563BFFECE1}" presName="parentText" presStyleLbl="node1" presStyleIdx="0" presStyleCnt="5">
        <dgm:presLayoutVars>
          <dgm:chMax val="0"/>
          <dgm:bulletEnabled val="1"/>
        </dgm:presLayoutVars>
      </dgm:prSet>
      <dgm:spPr/>
    </dgm:pt>
    <dgm:pt modelId="{8666FAB5-38A2-443D-B2AC-58BF65C1FCAD}" type="pres">
      <dgm:prSet presAssocID="{7DDBB468-92E1-4C8C-9375-C3287C25BEF4}" presName="spacer" presStyleCnt="0"/>
      <dgm:spPr/>
    </dgm:pt>
    <dgm:pt modelId="{2B0CFC67-0BA6-4AA2-8576-8D9A17FCAEAF}" type="pres">
      <dgm:prSet presAssocID="{25EF4FFB-61DD-4D67-BDD9-0B98380E3316}" presName="parentText" presStyleLbl="node1" presStyleIdx="1" presStyleCnt="5">
        <dgm:presLayoutVars>
          <dgm:chMax val="0"/>
          <dgm:bulletEnabled val="1"/>
        </dgm:presLayoutVars>
      </dgm:prSet>
      <dgm:spPr/>
    </dgm:pt>
    <dgm:pt modelId="{0DA81903-F9F0-4668-8D79-C1D5F8586856}" type="pres">
      <dgm:prSet presAssocID="{046104EA-FECD-422D-A4CC-CCFCBFECA663}" presName="spacer" presStyleCnt="0"/>
      <dgm:spPr/>
    </dgm:pt>
    <dgm:pt modelId="{35599962-9879-49F8-9E2B-1A5AD5387889}" type="pres">
      <dgm:prSet presAssocID="{6DB0BEE5-0F47-4D50-9035-811FE35AA0F8}" presName="parentText" presStyleLbl="node1" presStyleIdx="2" presStyleCnt="5">
        <dgm:presLayoutVars>
          <dgm:chMax val="0"/>
          <dgm:bulletEnabled val="1"/>
        </dgm:presLayoutVars>
      </dgm:prSet>
      <dgm:spPr/>
    </dgm:pt>
    <dgm:pt modelId="{FAFA4F26-BD6A-41EE-AF9B-DF48C2BBD8B2}" type="pres">
      <dgm:prSet presAssocID="{F705F1D7-9DBC-41BC-8C35-D22A8387AAFE}" presName="spacer" presStyleCnt="0"/>
      <dgm:spPr/>
    </dgm:pt>
    <dgm:pt modelId="{8CAD962F-3608-47B1-BF65-2CDF625CF774}" type="pres">
      <dgm:prSet presAssocID="{98C37B5A-F63F-4C3B-8328-18866424F1FD}" presName="parentText" presStyleLbl="node1" presStyleIdx="3" presStyleCnt="5">
        <dgm:presLayoutVars>
          <dgm:chMax val="0"/>
          <dgm:bulletEnabled val="1"/>
        </dgm:presLayoutVars>
      </dgm:prSet>
      <dgm:spPr/>
    </dgm:pt>
    <dgm:pt modelId="{E382DDCB-F6BB-45BE-AA40-7A93B9767C13}" type="pres">
      <dgm:prSet presAssocID="{DD8C49F0-3541-4A6B-8F04-E3C02E2627B3}" presName="spacer" presStyleCnt="0"/>
      <dgm:spPr/>
    </dgm:pt>
    <dgm:pt modelId="{7D9225C1-6A2B-496B-AD81-7BA57E8780B8}" type="pres">
      <dgm:prSet presAssocID="{88D05B81-9903-4F7C-A860-3468D19AAFA0}" presName="parentText" presStyleLbl="node1" presStyleIdx="4" presStyleCnt="5">
        <dgm:presLayoutVars>
          <dgm:chMax val="0"/>
          <dgm:bulletEnabled val="1"/>
        </dgm:presLayoutVars>
      </dgm:prSet>
      <dgm:spPr/>
    </dgm:pt>
  </dgm:ptLst>
  <dgm:cxnLst>
    <dgm:cxn modelId="{BB0EFD02-6E78-44EB-B90C-765DC2AF49A5}" srcId="{82F15B97-6C4F-4EA5-BF30-0CF5D874823F}" destId="{98C37B5A-F63F-4C3B-8328-18866424F1FD}" srcOrd="3" destOrd="0" parTransId="{73028DAF-C399-4B45-871C-C7C054F4FA3F}" sibTransId="{DD8C49F0-3541-4A6B-8F04-E3C02E2627B3}"/>
    <dgm:cxn modelId="{B2924704-9A99-4C79-ADFB-CE447B94D890}" srcId="{82F15B97-6C4F-4EA5-BF30-0CF5D874823F}" destId="{6DB0BEE5-0F47-4D50-9035-811FE35AA0F8}" srcOrd="2" destOrd="0" parTransId="{8EB78459-E4AB-4859-A386-4B7A150BE7A9}" sibTransId="{F705F1D7-9DBC-41BC-8C35-D22A8387AAFE}"/>
    <dgm:cxn modelId="{32F1EA31-C8CB-4380-BEFF-0E105B5C051A}" srcId="{82F15B97-6C4F-4EA5-BF30-0CF5D874823F}" destId="{88D05B81-9903-4F7C-A860-3468D19AAFA0}" srcOrd="4" destOrd="0" parTransId="{CE28DB51-E105-4576-AA34-2DA37977F43C}" sibTransId="{A6969AD8-89B1-4198-8505-4463B72BC660}"/>
    <dgm:cxn modelId="{F14C0042-A0F5-40E2-A212-336B361B29AA}" type="presOf" srcId="{25EF4FFB-61DD-4D67-BDD9-0B98380E3316}" destId="{2B0CFC67-0BA6-4AA2-8576-8D9A17FCAEAF}" srcOrd="0" destOrd="0" presId="urn:microsoft.com/office/officeart/2005/8/layout/vList2"/>
    <dgm:cxn modelId="{A7F3B18A-421C-48F0-B68D-377D52BCFFD4}" type="presOf" srcId="{88D05B81-9903-4F7C-A860-3468D19AAFA0}" destId="{7D9225C1-6A2B-496B-AD81-7BA57E8780B8}" srcOrd="0" destOrd="0" presId="urn:microsoft.com/office/officeart/2005/8/layout/vList2"/>
    <dgm:cxn modelId="{C0838F8B-79FC-46C2-A58F-E0A73CD9E404}" srcId="{82F15B97-6C4F-4EA5-BF30-0CF5D874823F}" destId="{25EF4FFB-61DD-4D67-BDD9-0B98380E3316}" srcOrd="1" destOrd="0" parTransId="{8D64C130-8CB9-4220-AE72-95F99C012A00}" sibTransId="{046104EA-FECD-422D-A4CC-CCFCBFECA663}"/>
    <dgm:cxn modelId="{C980AE98-7118-4B90-95A5-77093CD27E58}" srcId="{82F15B97-6C4F-4EA5-BF30-0CF5D874823F}" destId="{E34316CC-EBA8-4D05-99E6-46563BFFECE1}" srcOrd="0" destOrd="0" parTransId="{A9635AB6-522D-4561-BE6C-16298C66CA7C}" sibTransId="{7DDBB468-92E1-4C8C-9375-C3287C25BEF4}"/>
    <dgm:cxn modelId="{4D5E41AF-265A-4960-83A8-984BA763F4FD}" type="presOf" srcId="{E34316CC-EBA8-4D05-99E6-46563BFFECE1}" destId="{F187B716-938D-4178-A2ED-AD2DD2F46E33}" srcOrd="0" destOrd="0" presId="urn:microsoft.com/office/officeart/2005/8/layout/vList2"/>
    <dgm:cxn modelId="{77EE76C8-E88E-4F27-8C4B-5CC59BA6536B}" type="presOf" srcId="{82F15B97-6C4F-4EA5-BF30-0CF5D874823F}" destId="{6CBDBC64-60BF-46E3-A499-EC321F5B585C}" srcOrd="0" destOrd="0" presId="urn:microsoft.com/office/officeart/2005/8/layout/vList2"/>
    <dgm:cxn modelId="{1A1897C9-1BCB-48E3-802B-B2DA78952032}" type="presOf" srcId="{98C37B5A-F63F-4C3B-8328-18866424F1FD}" destId="{8CAD962F-3608-47B1-BF65-2CDF625CF774}" srcOrd="0" destOrd="0" presId="urn:microsoft.com/office/officeart/2005/8/layout/vList2"/>
    <dgm:cxn modelId="{B0E9A8E8-87FA-4BC6-AE14-41F9E01128E7}" type="presOf" srcId="{6DB0BEE5-0F47-4D50-9035-811FE35AA0F8}" destId="{35599962-9879-49F8-9E2B-1A5AD5387889}" srcOrd="0" destOrd="0" presId="urn:microsoft.com/office/officeart/2005/8/layout/vList2"/>
    <dgm:cxn modelId="{50D1E802-3D7D-4128-8BF0-F2C86860B4E6}" type="presParOf" srcId="{6CBDBC64-60BF-46E3-A499-EC321F5B585C}" destId="{F187B716-938D-4178-A2ED-AD2DD2F46E33}" srcOrd="0" destOrd="0" presId="urn:microsoft.com/office/officeart/2005/8/layout/vList2"/>
    <dgm:cxn modelId="{32C6186A-7301-4142-863B-9CCB2FE448E5}" type="presParOf" srcId="{6CBDBC64-60BF-46E3-A499-EC321F5B585C}" destId="{8666FAB5-38A2-443D-B2AC-58BF65C1FCAD}" srcOrd="1" destOrd="0" presId="urn:microsoft.com/office/officeart/2005/8/layout/vList2"/>
    <dgm:cxn modelId="{9D9B4473-18CA-4FD8-B50F-1B093E17D75C}" type="presParOf" srcId="{6CBDBC64-60BF-46E3-A499-EC321F5B585C}" destId="{2B0CFC67-0BA6-4AA2-8576-8D9A17FCAEAF}" srcOrd="2" destOrd="0" presId="urn:microsoft.com/office/officeart/2005/8/layout/vList2"/>
    <dgm:cxn modelId="{26A3FFCA-E9FB-4226-B3C9-AF270FCDC611}" type="presParOf" srcId="{6CBDBC64-60BF-46E3-A499-EC321F5B585C}" destId="{0DA81903-F9F0-4668-8D79-C1D5F8586856}" srcOrd="3" destOrd="0" presId="urn:microsoft.com/office/officeart/2005/8/layout/vList2"/>
    <dgm:cxn modelId="{1C8744D4-4AB7-4661-AD7A-E5DD684B93D9}" type="presParOf" srcId="{6CBDBC64-60BF-46E3-A499-EC321F5B585C}" destId="{35599962-9879-49F8-9E2B-1A5AD5387889}" srcOrd="4" destOrd="0" presId="urn:microsoft.com/office/officeart/2005/8/layout/vList2"/>
    <dgm:cxn modelId="{CB60007F-EE1F-4DD2-B186-021FC8FC984F}" type="presParOf" srcId="{6CBDBC64-60BF-46E3-A499-EC321F5B585C}" destId="{FAFA4F26-BD6A-41EE-AF9B-DF48C2BBD8B2}" srcOrd="5" destOrd="0" presId="urn:microsoft.com/office/officeart/2005/8/layout/vList2"/>
    <dgm:cxn modelId="{3B1F7E8F-CC0F-4FCB-9508-F313070DF946}" type="presParOf" srcId="{6CBDBC64-60BF-46E3-A499-EC321F5B585C}" destId="{8CAD962F-3608-47B1-BF65-2CDF625CF774}" srcOrd="6" destOrd="0" presId="urn:microsoft.com/office/officeart/2005/8/layout/vList2"/>
    <dgm:cxn modelId="{8DFEBE3A-B179-41E0-849A-77F9D189FCF3}" type="presParOf" srcId="{6CBDBC64-60BF-46E3-A499-EC321F5B585C}" destId="{E382DDCB-F6BB-45BE-AA40-7A93B9767C13}" srcOrd="7" destOrd="0" presId="urn:microsoft.com/office/officeart/2005/8/layout/vList2"/>
    <dgm:cxn modelId="{95760B5D-28B3-4665-B56A-815CDBD597AE}" type="presParOf" srcId="{6CBDBC64-60BF-46E3-A499-EC321F5B585C}" destId="{7D9225C1-6A2B-496B-AD81-7BA57E8780B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11AE09-9388-40FB-9943-DC5835E64AB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F7D522D-E237-4ABD-ADDC-5AFB35D4EB60}">
      <dgm:prSet/>
      <dgm:spPr/>
      <dgm:t>
        <a:bodyPr/>
        <a:lstStyle/>
        <a:p>
          <a:r>
            <a:rPr lang="en-US" b="0" i="0" baseline="0"/>
            <a:t>‘Beth’ with tics</a:t>
          </a:r>
          <a:endParaRPr lang="en-US"/>
        </a:p>
      </dgm:t>
    </dgm:pt>
    <dgm:pt modelId="{70A0B9C9-EB02-4DEA-ABA6-CC58C127D07B}" type="parTrans" cxnId="{BB2D7CF6-28FA-44BE-B633-5036C1E16FF8}">
      <dgm:prSet/>
      <dgm:spPr/>
      <dgm:t>
        <a:bodyPr/>
        <a:lstStyle/>
        <a:p>
          <a:endParaRPr lang="en-US"/>
        </a:p>
      </dgm:t>
    </dgm:pt>
    <dgm:pt modelId="{4A16497B-915A-4DEF-B6C7-5A9A924BAB9B}" type="sibTrans" cxnId="{BB2D7CF6-28FA-44BE-B633-5036C1E16FF8}">
      <dgm:prSet/>
      <dgm:spPr/>
      <dgm:t>
        <a:bodyPr/>
        <a:lstStyle/>
        <a:p>
          <a:endParaRPr lang="en-US"/>
        </a:p>
      </dgm:t>
    </dgm:pt>
    <dgm:pt modelId="{6BAFEC06-9FA6-47D3-9BE9-6D24B009B486}">
      <dgm:prSet/>
      <dgm:spPr/>
      <dgm:t>
        <a:bodyPr/>
        <a:lstStyle/>
        <a:p>
          <a:r>
            <a:rPr lang="en-US" b="0" i="0" baseline="0" dirty="0"/>
            <a:t>‘Hayley’ with self-harm </a:t>
          </a:r>
          <a:r>
            <a:rPr lang="en-US" b="0" i="0" baseline="0"/>
            <a:t>and autism</a:t>
          </a:r>
          <a:endParaRPr lang="en-US" dirty="0"/>
        </a:p>
      </dgm:t>
    </dgm:pt>
    <dgm:pt modelId="{59BE8E9C-0339-4A57-A504-22FF69369FA9}" type="parTrans" cxnId="{4790FF31-90AC-46B2-9D64-ACB3F445A055}">
      <dgm:prSet/>
      <dgm:spPr/>
      <dgm:t>
        <a:bodyPr/>
        <a:lstStyle/>
        <a:p>
          <a:endParaRPr lang="en-US"/>
        </a:p>
      </dgm:t>
    </dgm:pt>
    <dgm:pt modelId="{B63A60A7-47F4-4FB7-95E3-D3F61AAD610E}" type="sibTrans" cxnId="{4790FF31-90AC-46B2-9D64-ACB3F445A055}">
      <dgm:prSet/>
      <dgm:spPr/>
      <dgm:t>
        <a:bodyPr/>
        <a:lstStyle/>
        <a:p>
          <a:endParaRPr lang="en-US"/>
        </a:p>
      </dgm:t>
    </dgm:pt>
    <dgm:pt modelId="{3E8ED5BF-F441-40FA-92AF-A7C4F93FA6B1}" type="pres">
      <dgm:prSet presAssocID="{9B11AE09-9388-40FB-9943-DC5835E64AB4}" presName="linear" presStyleCnt="0">
        <dgm:presLayoutVars>
          <dgm:animLvl val="lvl"/>
          <dgm:resizeHandles val="exact"/>
        </dgm:presLayoutVars>
      </dgm:prSet>
      <dgm:spPr/>
    </dgm:pt>
    <dgm:pt modelId="{8CB056C1-52AA-4257-A773-F5E07B849225}" type="pres">
      <dgm:prSet presAssocID="{CF7D522D-E237-4ABD-ADDC-5AFB35D4EB60}" presName="parentText" presStyleLbl="node1" presStyleIdx="0" presStyleCnt="2">
        <dgm:presLayoutVars>
          <dgm:chMax val="0"/>
          <dgm:bulletEnabled val="1"/>
        </dgm:presLayoutVars>
      </dgm:prSet>
      <dgm:spPr/>
    </dgm:pt>
    <dgm:pt modelId="{B188AD52-0573-44B5-B4C0-3AE9B0E9F75A}" type="pres">
      <dgm:prSet presAssocID="{4A16497B-915A-4DEF-B6C7-5A9A924BAB9B}" presName="spacer" presStyleCnt="0"/>
      <dgm:spPr/>
    </dgm:pt>
    <dgm:pt modelId="{1AA4F79F-3449-42F0-8020-05A3B94A8968}" type="pres">
      <dgm:prSet presAssocID="{6BAFEC06-9FA6-47D3-9BE9-6D24B009B486}" presName="parentText" presStyleLbl="node1" presStyleIdx="1" presStyleCnt="2">
        <dgm:presLayoutVars>
          <dgm:chMax val="0"/>
          <dgm:bulletEnabled val="1"/>
        </dgm:presLayoutVars>
      </dgm:prSet>
      <dgm:spPr/>
    </dgm:pt>
  </dgm:ptLst>
  <dgm:cxnLst>
    <dgm:cxn modelId="{4790FF31-90AC-46B2-9D64-ACB3F445A055}" srcId="{9B11AE09-9388-40FB-9943-DC5835E64AB4}" destId="{6BAFEC06-9FA6-47D3-9BE9-6D24B009B486}" srcOrd="1" destOrd="0" parTransId="{59BE8E9C-0339-4A57-A504-22FF69369FA9}" sibTransId="{B63A60A7-47F4-4FB7-95E3-D3F61AAD610E}"/>
    <dgm:cxn modelId="{5CEC5C6B-DCA6-4AD9-995C-64EA3D13967C}" type="presOf" srcId="{6BAFEC06-9FA6-47D3-9BE9-6D24B009B486}" destId="{1AA4F79F-3449-42F0-8020-05A3B94A8968}" srcOrd="0" destOrd="0" presId="urn:microsoft.com/office/officeart/2005/8/layout/vList2"/>
    <dgm:cxn modelId="{322EADA2-C77F-4D43-AEAA-B0C36FC87BFD}" type="presOf" srcId="{CF7D522D-E237-4ABD-ADDC-5AFB35D4EB60}" destId="{8CB056C1-52AA-4257-A773-F5E07B849225}" srcOrd="0" destOrd="0" presId="urn:microsoft.com/office/officeart/2005/8/layout/vList2"/>
    <dgm:cxn modelId="{2638C1E0-F549-4112-B871-DADA4EB9C29B}" type="presOf" srcId="{9B11AE09-9388-40FB-9943-DC5835E64AB4}" destId="{3E8ED5BF-F441-40FA-92AF-A7C4F93FA6B1}" srcOrd="0" destOrd="0" presId="urn:microsoft.com/office/officeart/2005/8/layout/vList2"/>
    <dgm:cxn modelId="{BB2D7CF6-28FA-44BE-B633-5036C1E16FF8}" srcId="{9B11AE09-9388-40FB-9943-DC5835E64AB4}" destId="{CF7D522D-E237-4ABD-ADDC-5AFB35D4EB60}" srcOrd="0" destOrd="0" parTransId="{70A0B9C9-EB02-4DEA-ABA6-CC58C127D07B}" sibTransId="{4A16497B-915A-4DEF-B6C7-5A9A924BAB9B}"/>
    <dgm:cxn modelId="{83798BB0-8EE3-4497-A377-B7C1EA9E4D71}" type="presParOf" srcId="{3E8ED5BF-F441-40FA-92AF-A7C4F93FA6B1}" destId="{8CB056C1-52AA-4257-A773-F5E07B849225}" srcOrd="0" destOrd="0" presId="urn:microsoft.com/office/officeart/2005/8/layout/vList2"/>
    <dgm:cxn modelId="{51346834-6C58-4FF4-B055-36B77E563049}" type="presParOf" srcId="{3E8ED5BF-F441-40FA-92AF-A7C4F93FA6B1}" destId="{B188AD52-0573-44B5-B4C0-3AE9B0E9F75A}" srcOrd="1" destOrd="0" presId="urn:microsoft.com/office/officeart/2005/8/layout/vList2"/>
    <dgm:cxn modelId="{D1440148-B1A6-44E7-8909-60D7BB630409}" type="presParOf" srcId="{3E8ED5BF-F441-40FA-92AF-A7C4F93FA6B1}" destId="{1AA4F79F-3449-42F0-8020-05A3B94A896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DEC33E-F97C-4CA2-B907-926A935C157E}"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8359B43F-20D2-4708-88BD-8B38765A2EB3}">
      <dgm:prSet/>
      <dgm:spPr/>
      <dgm:t>
        <a:bodyPr/>
        <a:lstStyle/>
        <a:p>
          <a:r>
            <a:rPr lang="en-US" b="0" i="0" baseline="0"/>
            <a:t>Systems overhaul</a:t>
          </a:r>
          <a:endParaRPr lang="en-US"/>
        </a:p>
      </dgm:t>
    </dgm:pt>
    <dgm:pt modelId="{D517A37D-16D9-4177-AC89-39042F6219B2}" type="parTrans" cxnId="{9AC55090-60F2-4218-AD02-E9C08C79FF92}">
      <dgm:prSet/>
      <dgm:spPr/>
      <dgm:t>
        <a:bodyPr/>
        <a:lstStyle/>
        <a:p>
          <a:endParaRPr lang="en-US"/>
        </a:p>
      </dgm:t>
    </dgm:pt>
    <dgm:pt modelId="{3E075D4E-7350-496A-9E2C-1683040FD35E}" type="sibTrans" cxnId="{9AC55090-60F2-4218-AD02-E9C08C79FF92}">
      <dgm:prSet/>
      <dgm:spPr/>
      <dgm:t>
        <a:bodyPr/>
        <a:lstStyle/>
        <a:p>
          <a:endParaRPr lang="en-US"/>
        </a:p>
      </dgm:t>
    </dgm:pt>
    <dgm:pt modelId="{7A685A18-7A82-406E-9750-E76947BEB306}">
      <dgm:prSet/>
      <dgm:spPr/>
      <dgm:t>
        <a:bodyPr/>
        <a:lstStyle/>
        <a:p>
          <a:r>
            <a:rPr lang="en-US" b="0" i="0" baseline="0"/>
            <a:t>Clinic coordinators to improve admin around appointments eg for NDT clinics so that they are one-stop as all the information has been gathered and discussed beforehand</a:t>
          </a:r>
          <a:endParaRPr lang="en-US"/>
        </a:p>
      </dgm:t>
    </dgm:pt>
    <dgm:pt modelId="{10344745-3457-4276-BC6B-1476CC352603}" type="parTrans" cxnId="{AF97AF4F-050B-4DD7-B960-DC241D3F246F}">
      <dgm:prSet/>
      <dgm:spPr/>
      <dgm:t>
        <a:bodyPr/>
        <a:lstStyle/>
        <a:p>
          <a:endParaRPr lang="en-US"/>
        </a:p>
      </dgm:t>
    </dgm:pt>
    <dgm:pt modelId="{A746C0B0-12BC-4CE2-A67E-744F85901B1C}" type="sibTrans" cxnId="{AF97AF4F-050B-4DD7-B960-DC241D3F246F}">
      <dgm:prSet/>
      <dgm:spPr/>
      <dgm:t>
        <a:bodyPr/>
        <a:lstStyle/>
        <a:p>
          <a:endParaRPr lang="en-US"/>
        </a:p>
      </dgm:t>
    </dgm:pt>
    <dgm:pt modelId="{6FAE049F-4312-408F-81EF-0A5ACA626C4C}">
      <dgm:prSet/>
      <dgm:spPr/>
      <dgm:t>
        <a:bodyPr/>
        <a:lstStyle/>
        <a:p>
          <a:r>
            <a:rPr lang="en-US" b="0" i="0" baseline="0"/>
            <a:t>Senior assessment and allocation to treatment</a:t>
          </a:r>
          <a:endParaRPr lang="en-US"/>
        </a:p>
      </dgm:t>
    </dgm:pt>
    <dgm:pt modelId="{E8704D14-0CF9-4BC4-9820-5EECCF79BC61}" type="parTrans" cxnId="{5C021B64-5387-46DC-B74F-0703B729963D}">
      <dgm:prSet/>
      <dgm:spPr/>
      <dgm:t>
        <a:bodyPr/>
        <a:lstStyle/>
        <a:p>
          <a:endParaRPr lang="en-US"/>
        </a:p>
      </dgm:t>
    </dgm:pt>
    <dgm:pt modelId="{C6086100-174B-41F8-BBDF-68F382E735E3}" type="sibTrans" cxnId="{5C021B64-5387-46DC-B74F-0703B729963D}">
      <dgm:prSet/>
      <dgm:spPr/>
      <dgm:t>
        <a:bodyPr/>
        <a:lstStyle/>
        <a:p>
          <a:endParaRPr lang="en-US"/>
        </a:p>
      </dgm:t>
    </dgm:pt>
    <dgm:pt modelId="{B72BEDAE-445D-43F5-B9FB-B2C33A7B3D0D}">
      <dgm:prSet/>
      <dgm:spPr/>
      <dgm:t>
        <a:bodyPr/>
        <a:lstStyle/>
        <a:p>
          <a:r>
            <a:rPr lang="en-US" b="0" i="0" baseline="0"/>
            <a:t>Inspiration with a common purpose and modelling to clinicians and CAMHS staff</a:t>
          </a:r>
          <a:endParaRPr lang="en-US"/>
        </a:p>
      </dgm:t>
    </dgm:pt>
    <dgm:pt modelId="{228DE900-5C7A-480F-BF40-C119255B30CE}" type="parTrans" cxnId="{8073BEC9-563F-4D58-8F9B-EAC4FCE68A17}">
      <dgm:prSet/>
      <dgm:spPr/>
      <dgm:t>
        <a:bodyPr/>
        <a:lstStyle/>
        <a:p>
          <a:endParaRPr lang="en-US"/>
        </a:p>
      </dgm:t>
    </dgm:pt>
    <dgm:pt modelId="{2F933A95-5E8A-4932-97AA-55A3C65CCA09}" type="sibTrans" cxnId="{8073BEC9-563F-4D58-8F9B-EAC4FCE68A17}">
      <dgm:prSet/>
      <dgm:spPr/>
      <dgm:t>
        <a:bodyPr/>
        <a:lstStyle/>
        <a:p>
          <a:endParaRPr lang="en-US"/>
        </a:p>
      </dgm:t>
    </dgm:pt>
    <dgm:pt modelId="{86D5DCF1-5824-4D31-839E-787BA5E4FF3E}">
      <dgm:prSet/>
      <dgm:spPr/>
      <dgm:t>
        <a:bodyPr/>
        <a:lstStyle/>
        <a:p>
          <a:r>
            <a:rPr lang="en-US" b="0" i="0" baseline="0" dirty="0"/>
            <a:t>Research and QI projects and the ability to make a difference and make things work.</a:t>
          </a:r>
          <a:endParaRPr lang="en-US" dirty="0"/>
        </a:p>
      </dgm:t>
    </dgm:pt>
    <dgm:pt modelId="{7E4ECFC8-9BEB-4FFD-A0DE-6AEB5BB7BB44}" type="parTrans" cxnId="{49F62E6D-39DD-4EFB-A46F-16930AB9697E}">
      <dgm:prSet/>
      <dgm:spPr/>
      <dgm:t>
        <a:bodyPr/>
        <a:lstStyle/>
        <a:p>
          <a:endParaRPr lang="en-US"/>
        </a:p>
      </dgm:t>
    </dgm:pt>
    <dgm:pt modelId="{4348C26F-0627-4CE2-93C9-9CD4F8233F3A}" type="sibTrans" cxnId="{49F62E6D-39DD-4EFB-A46F-16930AB9697E}">
      <dgm:prSet/>
      <dgm:spPr/>
      <dgm:t>
        <a:bodyPr/>
        <a:lstStyle/>
        <a:p>
          <a:endParaRPr lang="en-US"/>
        </a:p>
      </dgm:t>
    </dgm:pt>
    <dgm:pt modelId="{85EDFD4A-12CD-4547-BBDE-51AAD93BBC97}" type="pres">
      <dgm:prSet presAssocID="{ACDEC33E-F97C-4CA2-B907-926A935C157E}" presName="cycle" presStyleCnt="0">
        <dgm:presLayoutVars>
          <dgm:dir/>
          <dgm:resizeHandles val="exact"/>
        </dgm:presLayoutVars>
      </dgm:prSet>
      <dgm:spPr/>
    </dgm:pt>
    <dgm:pt modelId="{C2E0EC6F-38BD-4750-B8DA-217E3573868D}" type="pres">
      <dgm:prSet presAssocID="{8359B43F-20D2-4708-88BD-8B38765A2EB3}" presName="dummy" presStyleCnt="0"/>
      <dgm:spPr/>
    </dgm:pt>
    <dgm:pt modelId="{1EE8899A-9193-4B50-8951-7EDD2EE76759}" type="pres">
      <dgm:prSet presAssocID="{8359B43F-20D2-4708-88BD-8B38765A2EB3}" presName="node" presStyleLbl="revTx" presStyleIdx="0" presStyleCnt="5">
        <dgm:presLayoutVars>
          <dgm:bulletEnabled val="1"/>
        </dgm:presLayoutVars>
      </dgm:prSet>
      <dgm:spPr/>
    </dgm:pt>
    <dgm:pt modelId="{45F2F2FB-2999-47CC-8917-BECF76522A13}" type="pres">
      <dgm:prSet presAssocID="{3E075D4E-7350-496A-9E2C-1683040FD35E}" presName="sibTrans" presStyleLbl="node1" presStyleIdx="0" presStyleCnt="5"/>
      <dgm:spPr/>
    </dgm:pt>
    <dgm:pt modelId="{9D7141CB-15D5-4189-8104-36B761CE6B76}" type="pres">
      <dgm:prSet presAssocID="{7A685A18-7A82-406E-9750-E76947BEB306}" presName="dummy" presStyleCnt="0"/>
      <dgm:spPr/>
    </dgm:pt>
    <dgm:pt modelId="{46F25CDE-3127-41CE-8033-B2C4FC74DC33}" type="pres">
      <dgm:prSet presAssocID="{7A685A18-7A82-406E-9750-E76947BEB306}" presName="node" presStyleLbl="revTx" presStyleIdx="1" presStyleCnt="5">
        <dgm:presLayoutVars>
          <dgm:bulletEnabled val="1"/>
        </dgm:presLayoutVars>
      </dgm:prSet>
      <dgm:spPr/>
    </dgm:pt>
    <dgm:pt modelId="{52E8E9ED-38D3-4ABD-8A03-6DDCB0536D94}" type="pres">
      <dgm:prSet presAssocID="{A746C0B0-12BC-4CE2-A67E-744F85901B1C}" presName="sibTrans" presStyleLbl="node1" presStyleIdx="1" presStyleCnt="5"/>
      <dgm:spPr/>
    </dgm:pt>
    <dgm:pt modelId="{7586CF31-BC16-4E48-B283-50A1366C52B8}" type="pres">
      <dgm:prSet presAssocID="{6FAE049F-4312-408F-81EF-0A5ACA626C4C}" presName="dummy" presStyleCnt="0"/>
      <dgm:spPr/>
    </dgm:pt>
    <dgm:pt modelId="{C71D0BA9-502A-443E-B968-F37DE64BFD3F}" type="pres">
      <dgm:prSet presAssocID="{6FAE049F-4312-408F-81EF-0A5ACA626C4C}" presName="node" presStyleLbl="revTx" presStyleIdx="2" presStyleCnt="5">
        <dgm:presLayoutVars>
          <dgm:bulletEnabled val="1"/>
        </dgm:presLayoutVars>
      </dgm:prSet>
      <dgm:spPr/>
    </dgm:pt>
    <dgm:pt modelId="{6062D987-66F2-469E-9887-B2152DF233A8}" type="pres">
      <dgm:prSet presAssocID="{C6086100-174B-41F8-BBDF-68F382E735E3}" presName="sibTrans" presStyleLbl="node1" presStyleIdx="2" presStyleCnt="5"/>
      <dgm:spPr/>
    </dgm:pt>
    <dgm:pt modelId="{FF0868C6-1E42-428D-B3F0-15EE74F845BE}" type="pres">
      <dgm:prSet presAssocID="{B72BEDAE-445D-43F5-B9FB-B2C33A7B3D0D}" presName="dummy" presStyleCnt="0"/>
      <dgm:spPr/>
    </dgm:pt>
    <dgm:pt modelId="{8475B656-8648-4241-8EED-ED7954A921C1}" type="pres">
      <dgm:prSet presAssocID="{B72BEDAE-445D-43F5-B9FB-B2C33A7B3D0D}" presName="node" presStyleLbl="revTx" presStyleIdx="3" presStyleCnt="5">
        <dgm:presLayoutVars>
          <dgm:bulletEnabled val="1"/>
        </dgm:presLayoutVars>
      </dgm:prSet>
      <dgm:spPr/>
    </dgm:pt>
    <dgm:pt modelId="{3749FB44-4748-46C3-B0BA-B6870FA502DE}" type="pres">
      <dgm:prSet presAssocID="{2F933A95-5E8A-4932-97AA-55A3C65CCA09}" presName="sibTrans" presStyleLbl="node1" presStyleIdx="3" presStyleCnt="5"/>
      <dgm:spPr/>
    </dgm:pt>
    <dgm:pt modelId="{97DC8DAA-000A-43A2-B02D-1B2AC72A3585}" type="pres">
      <dgm:prSet presAssocID="{86D5DCF1-5824-4D31-839E-787BA5E4FF3E}" presName="dummy" presStyleCnt="0"/>
      <dgm:spPr/>
    </dgm:pt>
    <dgm:pt modelId="{0F3A6168-43CA-4961-9269-74E7F3E9F308}" type="pres">
      <dgm:prSet presAssocID="{86D5DCF1-5824-4D31-839E-787BA5E4FF3E}" presName="node" presStyleLbl="revTx" presStyleIdx="4" presStyleCnt="5">
        <dgm:presLayoutVars>
          <dgm:bulletEnabled val="1"/>
        </dgm:presLayoutVars>
      </dgm:prSet>
      <dgm:spPr/>
    </dgm:pt>
    <dgm:pt modelId="{26067556-A7EE-4170-BA51-22C47C84AF23}" type="pres">
      <dgm:prSet presAssocID="{4348C26F-0627-4CE2-93C9-9CD4F8233F3A}" presName="sibTrans" presStyleLbl="node1" presStyleIdx="4" presStyleCnt="5"/>
      <dgm:spPr/>
    </dgm:pt>
  </dgm:ptLst>
  <dgm:cxnLst>
    <dgm:cxn modelId="{4CE7FE04-47B9-4272-97C2-49B6C89A7F9C}" type="presOf" srcId="{2F933A95-5E8A-4932-97AA-55A3C65CCA09}" destId="{3749FB44-4748-46C3-B0BA-B6870FA502DE}" srcOrd="0" destOrd="0" presId="urn:microsoft.com/office/officeart/2005/8/layout/cycle1"/>
    <dgm:cxn modelId="{D2230105-9C6E-4EC0-8987-9D66D9A9E396}" type="presOf" srcId="{7A685A18-7A82-406E-9750-E76947BEB306}" destId="{46F25CDE-3127-41CE-8033-B2C4FC74DC33}" srcOrd="0" destOrd="0" presId="urn:microsoft.com/office/officeart/2005/8/layout/cycle1"/>
    <dgm:cxn modelId="{D5538C2D-63EA-4DBB-AB68-055F873E3633}" type="presOf" srcId="{A746C0B0-12BC-4CE2-A67E-744F85901B1C}" destId="{52E8E9ED-38D3-4ABD-8A03-6DDCB0536D94}" srcOrd="0" destOrd="0" presId="urn:microsoft.com/office/officeart/2005/8/layout/cycle1"/>
    <dgm:cxn modelId="{96A4CA30-64C8-4EA2-939D-B2DA1721716E}" type="presOf" srcId="{C6086100-174B-41F8-BBDF-68F382E735E3}" destId="{6062D987-66F2-469E-9887-B2152DF233A8}" srcOrd="0" destOrd="0" presId="urn:microsoft.com/office/officeart/2005/8/layout/cycle1"/>
    <dgm:cxn modelId="{096D9136-9F18-4DB1-BC25-7583A0907658}" type="presOf" srcId="{6FAE049F-4312-408F-81EF-0A5ACA626C4C}" destId="{C71D0BA9-502A-443E-B968-F37DE64BFD3F}" srcOrd="0" destOrd="0" presId="urn:microsoft.com/office/officeart/2005/8/layout/cycle1"/>
    <dgm:cxn modelId="{70C2B65B-33DC-4F0B-BB7A-236B13CCB587}" type="presOf" srcId="{3E075D4E-7350-496A-9E2C-1683040FD35E}" destId="{45F2F2FB-2999-47CC-8917-BECF76522A13}" srcOrd="0" destOrd="0" presId="urn:microsoft.com/office/officeart/2005/8/layout/cycle1"/>
    <dgm:cxn modelId="{5C021B64-5387-46DC-B74F-0703B729963D}" srcId="{ACDEC33E-F97C-4CA2-B907-926A935C157E}" destId="{6FAE049F-4312-408F-81EF-0A5ACA626C4C}" srcOrd="2" destOrd="0" parTransId="{E8704D14-0CF9-4BC4-9820-5EECCF79BC61}" sibTransId="{C6086100-174B-41F8-BBDF-68F382E735E3}"/>
    <dgm:cxn modelId="{49F62E6D-39DD-4EFB-A46F-16930AB9697E}" srcId="{ACDEC33E-F97C-4CA2-B907-926A935C157E}" destId="{86D5DCF1-5824-4D31-839E-787BA5E4FF3E}" srcOrd="4" destOrd="0" parTransId="{7E4ECFC8-9BEB-4FFD-A0DE-6AEB5BB7BB44}" sibTransId="{4348C26F-0627-4CE2-93C9-9CD4F8233F3A}"/>
    <dgm:cxn modelId="{AF97AF4F-050B-4DD7-B960-DC241D3F246F}" srcId="{ACDEC33E-F97C-4CA2-B907-926A935C157E}" destId="{7A685A18-7A82-406E-9750-E76947BEB306}" srcOrd="1" destOrd="0" parTransId="{10344745-3457-4276-BC6B-1476CC352603}" sibTransId="{A746C0B0-12BC-4CE2-A67E-744F85901B1C}"/>
    <dgm:cxn modelId="{9AC55090-60F2-4218-AD02-E9C08C79FF92}" srcId="{ACDEC33E-F97C-4CA2-B907-926A935C157E}" destId="{8359B43F-20D2-4708-88BD-8B38765A2EB3}" srcOrd="0" destOrd="0" parTransId="{D517A37D-16D9-4177-AC89-39042F6219B2}" sibTransId="{3E075D4E-7350-496A-9E2C-1683040FD35E}"/>
    <dgm:cxn modelId="{76895AA6-78B2-451E-A146-738355C76C8A}" type="presOf" srcId="{86D5DCF1-5824-4D31-839E-787BA5E4FF3E}" destId="{0F3A6168-43CA-4961-9269-74E7F3E9F308}" srcOrd="0" destOrd="0" presId="urn:microsoft.com/office/officeart/2005/8/layout/cycle1"/>
    <dgm:cxn modelId="{E9D42EAD-86B6-4D1C-A600-08C8270E3542}" type="presOf" srcId="{ACDEC33E-F97C-4CA2-B907-926A935C157E}" destId="{85EDFD4A-12CD-4547-BBDE-51AAD93BBC97}" srcOrd="0" destOrd="0" presId="urn:microsoft.com/office/officeart/2005/8/layout/cycle1"/>
    <dgm:cxn modelId="{8073BEC9-563F-4D58-8F9B-EAC4FCE68A17}" srcId="{ACDEC33E-F97C-4CA2-B907-926A935C157E}" destId="{B72BEDAE-445D-43F5-B9FB-B2C33A7B3D0D}" srcOrd="3" destOrd="0" parTransId="{228DE900-5C7A-480F-BF40-C119255B30CE}" sibTransId="{2F933A95-5E8A-4932-97AA-55A3C65CCA09}"/>
    <dgm:cxn modelId="{67E7D0DF-742E-4790-9520-DF1E843295D8}" type="presOf" srcId="{4348C26F-0627-4CE2-93C9-9CD4F8233F3A}" destId="{26067556-A7EE-4170-BA51-22C47C84AF23}" srcOrd="0" destOrd="0" presId="urn:microsoft.com/office/officeart/2005/8/layout/cycle1"/>
    <dgm:cxn modelId="{00A9B8ED-CE58-41AB-B254-81750968CF9C}" type="presOf" srcId="{B72BEDAE-445D-43F5-B9FB-B2C33A7B3D0D}" destId="{8475B656-8648-4241-8EED-ED7954A921C1}" srcOrd="0" destOrd="0" presId="urn:microsoft.com/office/officeart/2005/8/layout/cycle1"/>
    <dgm:cxn modelId="{9996B7F7-91A2-41AC-9F19-52D58E3B9632}" type="presOf" srcId="{8359B43F-20D2-4708-88BD-8B38765A2EB3}" destId="{1EE8899A-9193-4B50-8951-7EDD2EE76759}" srcOrd="0" destOrd="0" presId="urn:microsoft.com/office/officeart/2005/8/layout/cycle1"/>
    <dgm:cxn modelId="{B75C89E6-CAB8-4CBA-9FEB-AB63A6E708D4}" type="presParOf" srcId="{85EDFD4A-12CD-4547-BBDE-51AAD93BBC97}" destId="{C2E0EC6F-38BD-4750-B8DA-217E3573868D}" srcOrd="0" destOrd="0" presId="urn:microsoft.com/office/officeart/2005/8/layout/cycle1"/>
    <dgm:cxn modelId="{CCE11F78-0526-4259-92E9-9593F5BA73E4}" type="presParOf" srcId="{85EDFD4A-12CD-4547-BBDE-51AAD93BBC97}" destId="{1EE8899A-9193-4B50-8951-7EDD2EE76759}" srcOrd="1" destOrd="0" presId="urn:microsoft.com/office/officeart/2005/8/layout/cycle1"/>
    <dgm:cxn modelId="{2EAD0329-EF33-4809-BF36-7A919C07201F}" type="presParOf" srcId="{85EDFD4A-12CD-4547-BBDE-51AAD93BBC97}" destId="{45F2F2FB-2999-47CC-8917-BECF76522A13}" srcOrd="2" destOrd="0" presId="urn:microsoft.com/office/officeart/2005/8/layout/cycle1"/>
    <dgm:cxn modelId="{823928D9-EB91-4001-9B49-9A6E4F529911}" type="presParOf" srcId="{85EDFD4A-12CD-4547-BBDE-51AAD93BBC97}" destId="{9D7141CB-15D5-4189-8104-36B761CE6B76}" srcOrd="3" destOrd="0" presId="urn:microsoft.com/office/officeart/2005/8/layout/cycle1"/>
    <dgm:cxn modelId="{0D2BE730-FE22-4FA6-B107-681B6ABE9A18}" type="presParOf" srcId="{85EDFD4A-12CD-4547-BBDE-51AAD93BBC97}" destId="{46F25CDE-3127-41CE-8033-B2C4FC74DC33}" srcOrd="4" destOrd="0" presId="urn:microsoft.com/office/officeart/2005/8/layout/cycle1"/>
    <dgm:cxn modelId="{FA4B8D48-71AB-4D78-85D9-4B4D852753BF}" type="presParOf" srcId="{85EDFD4A-12CD-4547-BBDE-51AAD93BBC97}" destId="{52E8E9ED-38D3-4ABD-8A03-6DDCB0536D94}" srcOrd="5" destOrd="0" presId="urn:microsoft.com/office/officeart/2005/8/layout/cycle1"/>
    <dgm:cxn modelId="{9CA6BFD3-74E1-4C91-BE43-76E05EF27DC6}" type="presParOf" srcId="{85EDFD4A-12CD-4547-BBDE-51AAD93BBC97}" destId="{7586CF31-BC16-4E48-B283-50A1366C52B8}" srcOrd="6" destOrd="0" presId="urn:microsoft.com/office/officeart/2005/8/layout/cycle1"/>
    <dgm:cxn modelId="{572FA98A-BCB3-48CE-AA01-01C8CE913B32}" type="presParOf" srcId="{85EDFD4A-12CD-4547-BBDE-51AAD93BBC97}" destId="{C71D0BA9-502A-443E-B968-F37DE64BFD3F}" srcOrd="7" destOrd="0" presId="urn:microsoft.com/office/officeart/2005/8/layout/cycle1"/>
    <dgm:cxn modelId="{18C434DF-66A2-456E-A837-72E3B8F72543}" type="presParOf" srcId="{85EDFD4A-12CD-4547-BBDE-51AAD93BBC97}" destId="{6062D987-66F2-469E-9887-B2152DF233A8}" srcOrd="8" destOrd="0" presId="urn:microsoft.com/office/officeart/2005/8/layout/cycle1"/>
    <dgm:cxn modelId="{B8A1B89B-72F5-4A85-8163-CEDF5F44D6A3}" type="presParOf" srcId="{85EDFD4A-12CD-4547-BBDE-51AAD93BBC97}" destId="{FF0868C6-1E42-428D-B3F0-15EE74F845BE}" srcOrd="9" destOrd="0" presId="urn:microsoft.com/office/officeart/2005/8/layout/cycle1"/>
    <dgm:cxn modelId="{962AB9B1-C0EF-4AB5-85B9-FE0E39C0FCC4}" type="presParOf" srcId="{85EDFD4A-12CD-4547-BBDE-51AAD93BBC97}" destId="{8475B656-8648-4241-8EED-ED7954A921C1}" srcOrd="10" destOrd="0" presId="urn:microsoft.com/office/officeart/2005/8/layout/cycle1"/>
    <dgm:cxn modelId="{9A1ABCAD-E837-487A-88D4-778C891842D3}" type="presParOf" srcId="{85EDFD4A-12CD-4547-BBDE-51AAD93BBC97}" destId="{3749FB44-4748-46C3-B0BA-B6870FA502DE}" srcOrd="11" destOrd="0" presId="urn:microsoft.com/office/officeart/2005/8/layout/cycle1"/>
    <dgm:cxn modelId="{2D05C8C8-DB07-4BF0-B3FD-98C901CA922C}" type="presParOf" srcId="{85EDFD4A-12CD-4547-BBDE-51AAD93BBC97}" destId="{97DC8DAA-000A-43A2-B02D-1B2AC72A3585}" srcOrd="12" destOrd="0" presId="urn:microsoft.com/office/officeart/2005/8/layout/cycle1"/>
    <dgm:cxn modelId="{6C1D28ED-BFBB-4DBE-9107-8C6460A9B07D}" type="presParOf" srcId="{85EDFD4A-12CD-4547-BBDE-51AAD93BBC97}" destId="{0F3A6168-43CA-4961-9269-74E7F3E9F308}" srcOrd="13" destOrd="0" presId="urn:microsoft.com/office/officeart/2005/8/layout/cycle1"/>
    <dgm:cxn modelId="{CEDFD358-AAEE-4DBD-B627-128681848B89}" type="presParOf" srcId="{85EDFD4A-12CD-4547-BBDE-51AAD93BBC97}" destId="{26067556-A7EE-4170-BA51-22C47C84AF23}"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80048D-DEA3-4FE9-8AE6-98E856B5EA4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B3CAD74-439E-4FA9-8469-B5C118D57A99}">
      <dgm:prSet/>
      <dgm:spPr/>
      <dgm:t>
        <a:bodyPr/>
        <a:lstStyle/>
        <a:p>
          <a:r>
            <a:rPr lang="en-US" b="0" i="0" baseline="0"/>
            <a:t>National Data-Mental Health Service Data Set from Jan 2016</a:t>
          </a:r>
          <a:endParaRPr lang="en-US"/>
        </a:p>
      </dgm:t>
    </dgm:pt>
    <dgm:pt modelId="{4C48CFBE-0F8B-42D2-9D90-3327861D14F5}" type="parTrans" cxnId="{6E7DC47F-AA06-432C-BEB9-553520CF70D0}">
      <dgm:prSet/>
      <dgm:spPr/>
      <dgm:t>
        <a:bodyPr/>
        <a:lstStyle/>
        <a:p>
          <a:endParaRPr lang="en-US"/>
        </a:p>
      </dgm:t>
    </dgm:pt>
    <dgm:pt modelId="{58413811-D259-4C96-9BC1-D69554E6B254}" type="sibTrans" cxnId="{6E7DC47F-AA06-432C-BEB9-553520CF70D0}">
      <dgm:prSet/>
      <dgm:spPr/>
      <dgm:t>
        <a:bodyPr/>
        <a:lstStyle/>
        <a:p>
          <a:endParaRPr lang="en-US"/>
        </a:p>
      </dgm:t>
    </dgm:pt>
    <dgm:pt modelId="{83F40B44-B546-456D-AFA1-2BB7975E3E1B}">
      <dgm:prSet/>
      <dgm:spPr/>
      <dgm:t>
        <a:bodyPr/>
        <a:lstStyle/>
        <a:p>
          <a:r>
            <a:rPr lang="en-US" b="0" i="0" baseline="0"/>
            <a:t>New ways of measuring- 5 year data plan</a:t>
          </a:r>
          <a:endParaRPr lang="en-US"/>
        </a:p>
      </dgm:t>
    </dgm:pt>
    <dgm:pt modelId="{CA123D68-D1EE-4718-B34D-1B80A97B9C77}" type="parTrans" cxnId="{AF848D2C-D9D1-472D-A96A-CDEE08204474}">
      <dgm:prSet/>
      <dgm:spPr/>
      <dgm:t>
        <a:bodyPr/>
        <a:lstStyle/>
        <a:p>
          <a:endParaRPr lang="en-US"/>
        </a:p>
      </dgm:t>
    </dgm:pt>
    <dgm:pt modelId="{E145AE8A-95D2-4758-9002-C7BC359E8225}" type="sibTrans" cxnId="{AF848D2C-D9D1-472D-A96A-CDEE08204474}">
      <dgm:prSet/>
      <dgm:spPr/>
      <dgm:t>
        <a:bodyPr/>
        <a:lstStyle/>
        <a:p>
          <a:endParaRPr lang="en-US"/>
        </a:p>
      </dgm:t>
    </dgm:pt>
    <dgm:pt modelId="{257EB6C3-313B-4F69-87B9-ADB753647B0C}">
      <dgm:prSet/>
      <dgm:spPr/>
      <dgm:t>
        <a:bodyPr/>
        <a:lstStyle/>
        <a:p>
          <a:r>
            <a:rPr lang="en-US" b="0" i="0" baseline="0"/>
            <a:t>Prevalence/incidence; access; quality; outcomes; prevention and spend</a:t>
          </a:r>
          <a:endParaRPr lang="en-US"/>
        </a:p>
      </dgm:t>
    </dgm:pt>
    <dgm:pt modelId="{8D5C0BC4-CAC2-4231-936E-382276DB88C6}" type="parTrans" cxnId="{6616D477-9F14-45BD-9D51-B6E640D38344}">
      <dgm:prSet/>
      <dgm:spPr/>
      <dgm:t>
        <a:bodyPr/>
        <a:lstStyle/>
        <a:p>
          <a:endParaRPr lang="en-US"/>
        </a:p>
      </dgm:t>
    </dgm:pt>
    <dgm:pt modelId="{9CFC1458-0954-45E1-B0C8-39D9FD712536}" type="sibTrans" cxnId="{6616D477-9F14-45BD-9D51-B6E640D38344}">
      <dgm:prSet/>
      <dgm:spPr/>
      <dgm:t>
        <a:bodyPr/>
        <a:lstStyle/>
        <a:p>
          <a:endParaRPr lang="en-US"/>
        </a:p>
      </dgm:t>
    </dgm:pt>
    <dgm:pt modelId="{718F0700-29C1-4187-A537-1076FE5263E6}">
      <dgm:prSet/>
      <dgm:spPr/>
      <dgm:t>
        <a:bodyPr/>
        <a:lstStyle/>
        <a:p>
          <a:r>
            <a:rPr lang="en-US" b="0" i="0" baseline="0"/>
            <a:t>Grouping CYP according to need-CCG Improvement and Assessment Framework</a:t>
          </a:r>
          <a:endParaRPr lang="en-US"/>
        </a:p>
      </dgm:t>
    </dgm:pt>
    <dgm:pt modelId="{67794F45-B258-4234-853E-CBBFA6C3E276}" type="parTrans" cxnId="{850F3BBB-FA6B-4C00-89A0-9634362654CA}">
      <dgm:prSet/>
      <dgm:spPr/>
      <dgm:t>
        <a:bodyPr/>
        <a:lstStyle/>
        <a:p>
          <a:endParaRPr lang="en-US"/>
        </a:p>
      </dgm:t>
    </dgm:pt>
    <dgm:pt modelId="{1A5EC513-CB97-4936-A66B-703BAE452D63}" type="sibTrans" cxnId="{850F3BBB-FA6B-4C00-89A0-9634362654CA}">
      <dgm:prSet/>
      <dgm:spPr/>
      <dgm:t>
        <a:bodyPr/>
        <a:lstStyle/>
        <a:p>
          <a:endParaRPr lang="en-US"/>
        </a:p>
      </dgm:t>
    </dgm:pt>
    <dgm:pt modelId="{90F734FC-A84D-4A54-92BC-DE317AEE6726}">
      <dgm:prSet/>
      <dgm:spPr/>
      <dgm:t>
        <a:bodyPr/>
        <a:lstStyle/>
        <a:p>
          <a:r>
            <a:rPr lang="en-US" b="0" i="0" baseline="0"/>
            <a:t> Intervention codes and outcome tools-ratings RCADS; SDQ;CGAS;GOMS;DAWBA</a:t>
          </a:r>
          <a:endParaRPr lang="en-US"/>
        </a:p>
      </dgm:t>
    </dgm:pt>
    <dgm:pt modelId="{5E67FCD5-2AD6-4591-B0FA-7EC79533FBE0}" type="parTrans" cxnId="{8E5BDB1A-717F-46DE-B933-1EAFE1506971}">
      <dgm:prSet/>
      <dgm:spPr/>
      <dgm:t>
        <a:bodyPr/>
        <a:lstStyle/>
        <a:p>
          <a:endParaRPr lang="en-US"/>
        </a:p>
      </dgm:t>
    </dgm:pt>
    <dgm:pt modelId="{2CB3C700-B2F5-41BD-A8FE-0932A7D21498}" type="sibTrans" cxnId="{8E5BDB1A-717F-46DE-B933-1EAFE1506971}">
      <dgm:prSet/>
      <dgm:spPr/>
      <dgm:t>
        <a:bodyPr/>
        <a:lstStyle/>
        <a:p>
          <a:endParaRPr lang="en-US"/>
        </a:p>
      </dgm:t>
    </dgm:pt>
    <dgm:pt modelId="{E076C753-1BCE-4B58-8048-6E6D43206567}">
      <dgm:prSet/>
      <dgm:spPr/>
      <dgm:t>
        <a:bodyPr/>
        <a:lstStyle/>
        <a:p>
          <a:r>
            <a:rPr lang="en-US" b="0" i="0" baseline="0"/>
            <a:t>Annual updates-KPI’s and payment outcomes- capitated and episodic ‘year of care’ payment models</a:t>
          </a:r>
          <a:endParaRPr lang="en-US"/>
        </a:p>
      </dgm:t>
    </dgm:pt>
    <dgm:pt modelId="{073BB08C-A659-47DF-B545-95F6C95FB09C}" type="parTrans" cxnId="{8914617A-BBC6-479F-867F-B74AB9B77042}">
      <dgm:prSet/>
      <dgm:spPr/>
      <dgm:t>
        <a:bodyPr/>
        <a:lstStyle/>
        <a:p>
          <a:endParaRPr lang="en-US"/>
        </a:p>
      </dgm:t>
    </dgm:pt>
    <dgm:pt modelId="{4B93E580-95BB-4683-ACC8-95C3322922A2}" type="sibTrans" cxnId="{8914617A-BBC6-479F-867F-B74AB9B77042}">
      <dgm:prSet/>
      <dgm:spPr/>
      <dgm:t>
        <a:bodyPr/>
        <a:lstStyle/>
        <a:p>
          <a:endParaRPr lang="en-US"/>
        </a:p>
      </dgm:t>
    </dgm:pt>
    <dgm:pt modelId="{629397AA-82AB-4E93-93C9-D04BEF187132}" type="pres">
      <dgm:prSet presAssocID="{5180048D-DEA3-4FE9-8AE6-98E856B5EA44}" presName="vert0" presStyleCnt="0">
        <dgm:presLayoutVars>
          <dgm:dir/>
          <dgm:animOne val="branch"/>
          <dgm:animLvl val="lvl"/>
        </dgm:presLayoutVars>
      </dgm:prSet>
      <dgm:spPr/>
    </dgm:pt>
    <dgm:pt modelId="{A8C92743-7072-4939-80D4-8D1A91D6C4EA}" type="pres">
      <dgm:prSet presAssocID="{1B3CAD74-439E-4FA9-8469-B5C118D57A99}" presName="thickLine" presStyleLbl="alignNode1" presStyleIdx="0" presStyleCnt="6"/>
      <dgm:spPr/>
    </dgm:pt>
    <dgm:pt modelId="{F9D56003-F585-4D10-9ADE-941EF841D6F1}" type="pres">
      <dgm:prSet presAssocID="{1B3CAD74-439E-4FA9-8469-B5C118D57A99}" presName="horz1" presStyleCnt="0"/>
      <dgm:spPr/>
    </dgm:pt>
    <dgm:pt modelId="{9CE1E963-C1F4-4CFF-8811-5AF9E559A8FB}" type="pres">
      <dgm:prSet presAssocID="{1B3CAD74-439E-4FA9-8469-B5C118D57A99}" presName="tx1" presStyleLbl="revTx" presStyleIdx="0" presStyleCnt="6"/>
      <dgm:spPr/>
    </dgm:pt>
    <dgm:pt modelId="{5431FF7B-81B8-411C-A2DF-0EF02D46428D}" type="pres">
      <dgm:prSet presAssocID="{1B3CAD74-439E-4FA9-8469-B5C118D57A99}" presName="vert1" presStyleCnt="0"/>
      <dgm:spPr/>
    </dgm:pt>
    <dgm:pt modelId="{F80B77E4-85DF-4E75-B66B-A3CF9C73495F}" type="pres">
      <dgm:prSet presAssocID="{83F40B44-B546-456D-AFA1-2BB7975E3E1B}" presName="thickLine" presStyleLbl="alignNode1" presStyleIdx="1" presStyleCnt="6"/>
      <dgm:spPr/>
    </dgm:pt>
    <dgm:pt modelId="{873A8280-88A4-4214-8610-E602C599B6FD}" type="pres">
      <dgm:prSet presAssocID="{83F40B44-B546-456D-AFA1-2BB7975E3E1B}" presName="horz1" presStyleCnt="0"/>
      <dgm:spPr/>
    </dgm:pt>
    <dgm:pt modelId="{317BC4D8-085A-4A82-AE21-A54FCBB4E335}" type="pres">
      <dgm:prSet presAssocID="{83F40B44-B546-456D-AFA1-2BB7975E3E1B}" presName="tx1" presStyleLbl="revTx" presStyleIdx="1" presStyleCnt="6"/>
      <dgm:spPr/>
    </dgm:pt>
    <dgm:pt modelId="{0E7C2A39-9E6B-4D87-B0FC-71C0FAD39BE2}" type="pres">
      <dgm:prSet presAssocID="{83F40B44-B546-456D-AFA1-2BB7975E3E1B}" presName="vert1" presStyleCnt="0"/>
      <dgm:spPr/>
    </dgm:pt>
    <dgm:pt modelId="{C4DAA353-B054-446E-9909-BB73FCE47413}" type="pres">
      <dgm:prSet presAssocID="{257EB6C3-313B-4F69-87B9-ADB753647B0C}" presName="thickLine" presStyleLbl="alignNode1" presStyleIdx="2" presStyleCnt="6"/>
      <dgm:spPr/>
    </dgm:pt>
    <dgm:pt modelId="{C68A7616-295E-422A-86A9-713217BDD1EF}" type="pres">
      <dgm:prSet presAssocID="{257EB6C3-313B-4F69-87B9-ADB753647B0C}" presName="horz1" presStyleCnt="0"/>
      <dgm:spPr/>
    </dgm:pt>
    <dgm:pt modelId="{E6D8D9F9-4982-4D49-BD8B-C2F3BB108D60}" type="pres">
      <dgm:prSet presAssocID="{257EB6C3-313B-4F69-87B9-ADB753647B0C}" presName="tx1" presStyleLbl="revTx" presStyleIdx="2" presStyleCnt="6"/>
      <dgm:spPr/>
    </dgm:pt>
    <dgm:pt modelId="{E420A97D-F54A-485B-9927-5259BC5FF34E}" type="pres">
      <dgm:prSet presAssocID="{257EB6C3-313B-4F69-87B9-ADB753647B0C}" presName="vert1" presStyleCnt="0"/>
      <dgm:spPr/>
    </dgm:pt>
    <dgm:pt modelId="{5B3562B7-F43D-4E9A-935F-FC682DCA6CDE}" type="pres">
      <dgm:prSet presAssocID="{718F0700-29C1-4187-A537-1076FE5263E6}" presName="thickLine" presStyleLbl="alignNode1" presStyleIdx="3" presStyleCnt="6"/>
      <dgm:spPr/>
    </dgm:pt>
    <dgm:pt modelId="{A73C9F7A-D2DA-4FAA-B01F-99181664F1D4}" type="pres">
      <dgm:prSet presAssocID="{718F0700-29C1-4187-A537-1076FE5263E6}" presName="horz1" presStyleCnt="0"/>
      <dgm:spPr/>
    </dgm:pt>
    <dgm:pt modelId="{14FC5BB3-AC16-42D6-BF41-01B7CD787010}" type="pres">
      <dgm:prSet presAssocID="{718F0700-29C1-4187-A537-1076FE5263E6}" presName="tx1" presStyleLbl="revTx" presStyleIdx="3" presStyleCnt="6"/>
      <dgm:spPr/>
    </dgm:pt>
    <dgm:pt modelId="{3803C9D7-7AEA-4E3F-A653-F794FC21983E}" type="pres">
      <dgm:prSet presAssocID="{718F0700-29C1-4187-A537-1076FE5263E6}" presName="vert1" presStyleCnt="0"/>
      <dgm:spPr/>
    </dgm:pt>
    <dgm:pt modelId="{67FEEE31-E986-4F02-94DF-7F71E4DBF060}" type="pres">
      <dgm:prSet presAssocID="{90F734FC-A84D-4A54-92BC-DE317AEE6726}" presName="thickLine" presStyleLbl="alignNode1" presStyleIdx="4" presStyleCnt="6"/>
      <dgm:spPr/>
    </dgm:pt>
    <dgm:pt modelId="{F9687438-CAA5-40AE-988A-E6AD8C4637A4}" type="pres">
      <dgm:prSet presAssocID="{90F734FC-A84D-4A54-92BC-DE317AEE6726}" presName="horz1" presStyleCnt="0"/>
      <dgm:spPr/>
    </dgm:pt>
    <dgm:pt modelId="{377D0783-7624-40C9-8F33-9CAA77756EE4}" type="pres">
      <dgm:prSet presAssocID="{90F734FC-A84D-4A54-92BC-DE317AEE6726}" presName="tx1" presStyleLbl="revTx" presStyleIdx="4" presStyleCnt="6"/>
      <dgm:spPr/>
    </dgm:pt>
    <dgm:pt modelId="{4ECB21F1-5DA0-4F7B-8842-8FC0538FF952}" type="pres">
      <dgm:prSet presAssocID="{90F734FC-A84D-4A54-92BC-DE317AEE6726}" presName="vert1" presStyleCnt="0"/>
      <dgm:spPr/>
    </dgm:pt>
    <dgm:pt modelId="{4712F83A-5B88-43E9-AF74-6A01698BA02F}" type="pres">
      <dgm:prSet presAssocID="{E076C753-1BCE-4B58-8048-6E6D43206567}" presName="thickLine" presStyleLbl="alignNode1" presStyleIdx="5" presStyleCnt="6"/>
      <dgm:spPr/>
    </dgm:pt>
    <dgm:pt modelId="{95428217-F590-4C5D-8B88-3791267C00BA}" type="pres">
      <dgm:prSet presAssocID="{E076C753-1BCE-4B58-8048-6E6D43206567}" presName="horz1" presStyleCnt="0"/>
      <dgm:spPr/>
    </dgm:pt>
    <dgm:pt modelId="{7336C2D7-482C-42EA-A42C-D71C4E923FD5}" type="pres">
      <dgm:prSet presAssocID="{E076C753-1BCE-4B58-8048-6E6D43206567}" presName="tx1" presStyleLbl="revTx" presStyleIdx="5" presStyleCnt="6"/>
      <dgm:spPr/>
    </dgm:pt>
    <dgm:pt modelId="{6B04CE5B-CEB6-4C82-A4E8-DE9ED47ABE70}" type="pres">
      <dgm:prSet presAssocID="{E076C753-1BCE-4B58-8048-6E6D43206567}" presName="vert1" presStyleCnt="0"/>
      <dgm:spPr/>
    </dgm:pt>
  </dgm:ptLst>
  <dgm:cxnLst>
    <dgm:cxn modelId="{8E5BDB1A-717F-46DE-B933-1EAFE1506971}" srcId="{5180048D-DEA3-4FE9-8AE6-98E856B5EA44}" destId="{90F734FC-A84D-4A54-92BC-DE317AEE6726}" srcOrd="4" destOrd="0" parTransId="{5E67FCD5-2AD6-4591-B0FA-7EC79533FBE0}" sibTransId="{2CB3C700-B2F5-41BD-A8FE-0932A7D21498}"/>
    <dgm:cxn modelId="{AF848D2C-D9D1-472D-A96A-CDEE08204474}" srcId="{5180048D-DEA3-4FE9-8AE6-98E856B5EA44}" destId="{83F40B44-B546-456D-AFA1-2BB7975E3E1B}" srcOrd="1" destOrd="0" parTransId="{CA123D68-D1EE-4718-B34D-1B80A97B9C77}" sibTransId="{E145AE8A-95D2-4758-9002-C7BC359E8225}"/>
    <dgm:cxn modelId="{3F303138-2F16-4AEF-9CC3-53043A2F957F}" type="presOf" srcId="{5180048D-DEA3-4FE9-8AE6-98E856B5EA44}" destId="{629397AA-82AB-4E93-93C9-D04BEF187132}" srcOrd="0" destOrd="0" presId="urn:microsoft.com/office/officeart/2008/layout/LinedList"/>
    <dgm:cxn modelId="{6616D477-9F14-45BD-9D51-B6E640D38344}" srcId="{5180048D-DEA3-4FE9-8AE6-98E856B5EA44}" destId="{257EB6C3-313B-4F69-87B9-ADB753647B0C}" srcOrd="2" destOrd="0" parTransId="{8D5C0BC4-CAC2-4231-936E-382276DB88C6}" sibTransId="{9CFC1458-0954-45E1-B0C8-39D9FD712536}"/>
    <dgm:cxn modelId="{8914617A-BBC6-479F-867F-B74AB9B77042}" srcId="{5180048D-DEA3-4FE9-8AE6-98E856B5EA44}" destId="{E076C753-1BCE-4B58-8048-6E6D43206567}" srcOrd="5" destOrd="0" parTransId="{073BB08C-A659-47DF-B545-95F6C95FB09C}" sibTransId="{4B93E580-95BB-4683-ACC8-95C3322922A2}"/>
    <dgm:cxn modelId="{6E7DC47F-AA06-432C-BEB9-553520CF70D0}" srcId="{5180048D-DEA3-4FE9-8AE6-98E856B5EA44}" destId="{1B3CAD74-439E-4FA9-8469-B5C118D57A99}" srcOrd="0" destOrd="0" parTransId="{4C48CFBE-0F8B-42D2-9D90-3327861D14F5}" sibTransId="{58413811-D259-4C96-9BC1-D69554E6B254}"/>
    <dgm:cxn modelId="{925F4299-6CB3-447D-AA56-47DC9F057108}" type="presOf" srcId="{83F40B44-B546-456D-AFA1-2BB7975E3E1B}" destId="{317BC4D8-085A-4A82-AE21-A54FCBB4E335}" srcOrd="0" destOrd="0" presId="urn:microsoft.com/office/officeart/2008/layout/LinedList"/>
    <dgm:cxn modelId="{1C5773A4-77FC-410D-A6A1-95CD939FECAD}" type="presOf" srcId="{1B3CAD74-439E-4FA9-8469-B5C118D57A99}" destId="{9CE1E963-C1F4-4CFF-8811-5AF9E559A8FB}" srcOrd="0" destOrd="0" presId="urn:microsoft.com/office/officeart/2008/layout/LinedList"/>
    <dgm:cxn modelId="{F0A309AD-C82A-4F9D-A5ED-EAABDC24E3C6}" type="presOf" srcId="{257EB6C3-313B-4F69-87B9-ADB753647B0C}" destId="{E6D8D9F9-4982-4D49-BD8B-C2F3BB108D60}" srcOrd="0" destOrd="0" presId="urn:microsoft.com/office/officeart/2008/layout/LinedList"/>
    <dgm:cxn modelId="{850F3BBB-FA6B-4C00-89A0-9634362654CA}" srcId="{5180048D-DEA3-4FE9-8AE6-98E856B5EA44}" destId="{718F0700-29C1-4187-A537-1076FE5263E6}" srcOrd="3" destOrd="0" parTransId="{67794F45-B258-4234-853E-CBBFA6C3E276}" sibTransId="{1A5EC513-CB97-4936-A66B-703BAE452D63}"/>
    <dgm:cxn modelId="{26DF09E0-2429-4C13-B0B9-F48D19DDF2F4}" type="presOf" srcId="{718F0700-29C1-4187-A537-1076FE5263E6}" destId="{14FC5BB3-AC16-42D6-BF41-01B7CD787010}" srcOrd="0" destOrd="0" presId="urn:microsoft.com/office/officeart/2008/layout/LinedList"/>
    <dgm:cxn modelId="{EA107DEC-E631-4147-8320-1741E8554579}" type="presOf" srcId="{E076C753-1BCE-4B58-8048-6E6D43206567}" destId="{7336C2D7-482C-42EA-A42C-D71C4E923FD5}" srcOrd="0" destOrd="0" presId="urn:microsoft.com/office/officeart/2008/layout/LinedList"/>
    <dgm:cxn modelId="{88B83CFE-53B6-4AB8-A5B4-323507D9E8B4}" type="presOf" srcId="{90F734FC-A84D-4A54-92BC-DE317AEE6726}" destId="{377D0783-7624-40C9-8F33-9CAA77756EE4}" srcOrd="0" destOrd="0" presId="urn:microsoft.com/office/officeart/2008/layout/LinedList"/>
    <dgm:cxn modelId="{E751400E-CD12-4CA8-B988-0B06FACB41E4}" type="presParOf" srcId="{629397AA-82AB-4E93-93C9-D04BEF187132}" destId="{A8C92743-7072-4939-80D4-8D1A91D6C4EA}" srcOrd="0" destOrd="0" presId="urn:microsoft.com/office/officeart/2008/layout/LinedList"/>
    <dgm:cxn modelId="{75BE41FF-8112-4C34-AB02-D120B0C80B57}" type="presParOf" srcId="{629397AA-82AB-4E93-93C9-D04BEF187132}" destId="{F9D56003-F585-4D10-9ADE-941EF841D6F1}" srcOrd="1" destOrd="0" presId="urn:microsoft.com/office/officeart/2008/layout/LinedList"/>
    <dgm:cxn modelId="{0387466A-5CDB-42E6-90EA-33B846F5A354}" type="presParOf" srcId="{F9D56003-F585-4D10-9ADE-941EF841D6F1}" destId="{9CE1E963-C1F4-4CFF-8811-5AF9E559A8FB}" srcOrd="0" destOrd="0" presId="urn:microsoft.com/office/officeart/2008/layout/LinedList"/>
    <dgm:cxn modelId="{368FD331-D2A7-436F-81B4-D31DED65659D}" type="presParOf" srcId="{F9D56003-F585-4D10-9ADE-941EF841D6F1}" destId="{5431FF7B-81B8-411C-A2DF-0EF02D46428D}" srcOrd="1" destOrd="0" presId="urn:microsoft.com/office/officeart/2008/layout/LinedList"/>
    <dgm:cxn modelId="{777E7642-0810-4534-96C5-9DF49689DC27}" type="presParOf" srcId="{629397AA-82AB-4E93-93C9-D04BEF187132}" destId="{F80B77E4-85DF-4E75-B66B-A3CF9C73495F}" srcOrd="2" destOrd="0" presId="urn:microsoft.com/office/officeart/2008/layout/LinedList"/>
    <dgm:cxn modelId="{FE462693-D5F7-4D51-8AA7-9DF1C6B9EE20}" type="presParOf" srcId="{629397AA-82AB-4E93-93C9-D04BEF187132}" destId="{873A8280-88A4-4214-8610-E602C599B6FD}" srcOrd="3" destOrd="0" presId="urn:microsoft.com/office/officeart/2008/layout/LinedList"/>
    <dgm:cxn modelId="{3524E888-4512-47A9-AB0D-7E24DCA654A5}" type="presParOf" srcId="{873A8280-88A4-4214-8610-E602C599B6FD}" destId="{317BC4D8-085A-4A82-AE21-A54FCBB4E335}" srcOrd="0" destOrd="0" presId="urn:microsoft.com/office/officeart/2008/layout/LinedList"/>
    <dgm:cxn modelId="{6FEF1FB7-8774-4FFE-909A-495AAE0EECDB}" type="presParOf" srcId="{873A8280-88A4-4214-8610-E602C599B6FD}" destId="{0E7C2A39-9E6B-4D87-B0FC-71C0FAD39BE2}" srcOrd="1" destOrd="0" presId="urn:microsoft.com/office/officeart/2008/layout/LinedList"/>
    <dgm:cxn modelId="{699F1242-63A8-4558-8364-2B8077E1BD40}" type="presParOf" srcId="{629397AA-82AB-4E93-93C9-D04BEF187132}" destId="{C4DAA353-B054-446E-9909-BB73FCE47413}" srcOrd="4" destOrd="0" presId="urn:microsoft.com/office/officeart/2008/layout/LinedList"/>
    <dgm:cxn modelId="{7B39D380-BD7C-448D-9611-C5A5D5886ADD}" type="presParOf" srcId="{629397AA-82AB-4E93-93C9-D04BEF187132}" destId="{C68A7616-295E-422A-86A9-713217BDD1EF}" srcOrd="5" destOrd="0" presId="urn:microsoft.com/office/officeart/2008/layout/LinedList"/>
    <dgm:cxn modelId="{F77625D2-967E-4BB0-A45B-2BB25BF33769}" type="presParOf" srcId="{C68A7616-295E-422A-86A9-713217BDD1EF}" destId="{E6D8D9F9-4982-4D49-BD8B-C2F3BB108D60}" srcOrd="0" destOrd="0" presId="urn:microsoft.com/office/officeart/2008/layout/LinedList"/>
    <dgm:cxn modelId="{37BDD7EE-FC63-4A7F-A79F-15303BC00BDF}" type="presParOf" srcId="{C68A7616-295E-422A-86A9-713217BDD1EF}" destId="{E420A97D-F54A-485B-9927-5259BC5FF34E}" srcOrd="1" destOrd="0" presId="urn:microsoft.com/office/officeart/2008/layout/LinedList"/>
    <dgm:cxn modelId="{87BB40EA-4E6F-415A-BAF5-30DF10EF42DD}" type="presParOf" srcId="{629397AA-82AB-4E93-93C9-D04BEF187132}" destId="{5B3562B7-F43D-4E9A-935F-FC682DCA6CDE}" srcOrd="6" destOrd="0" presId="urn:microsoft.com/office/officeart/2008/layout/LinedList"/>
    <dgm:cxn modelId="{2D4BE5A4-0492-45C3-BC07-CDCAC27ADDE8}" type="presParOf" srcId="{629397AA-82AB-4E93-93C9-D04BEF187132}" destId="{A73C9F7A-D2DA-4FAA-B01F-99181664F1D4}" srcOrd="7" destOrd="0" presId="urn:microsoft.com/office/officeart/2008/layout/LinedList"/>
    <dgm:cxn modelId="{C13157C4-D84D-4EA5-B021-1C71F0688EB7}" type="presParOf" srcId="{A73C9F7A-D2DA-4FAA-B01F-99181664F1D4}" destId="{14FC5BB3-AC16-42D6-BF41-01B7CD787010}" srcOrd="0" destOrd="0" presId="urn:microsoft.com/office/officeart/2008/layout/LinedList"/>
    <dgm:cxn modelId="{0F7837B9-9BAC-4235-8E78-D6ED11C02884}" type="presParOf" srcId="{A73C9F7A-D2DA-4FAA-B01F-99181664F1D4}" destId="{3803C9D7-7AEA-4E3F-A653-F794FC21983E}" srcOrd="1" destOrd="0" presId="urn:microsoft.com/office/officeart/2008/layout/LinedList"/>
    <dgm:cxn modelId="{F2FEA03C-63B0-48D0-BCA6-CB27D661EA49}" type="presParOf" srcId="{629397AA-82AB-4E93-93C9-D04BEF187132}" destId="{67FEEE31-E986-4F02-94DF-7F71E4DBF060}" srcOrd="8" destOrd="0" presId="urn:microsoft.com/office/officeart/2008/layout/LinedList"/>
    <dgm:cxn modelId="{A78519FD-47C2-47CE-ACB0-AF9F364895A1}" type="presParOf" srcId="{629397AA-82AB-4E93-93C9-D04BEF187132}" destId="{F9687438-CAA5-40AE-988A-E6AD8C4637A4}" srcOrd="9" destOrd="0" presId="urn:microsoft.com/office/officeart/2008/layout/LinedList"/>
    <dgm:cxn modelId="{EE7DF6FF-11C7-4928-910A-0FA5B1BC8061}" type="presParOf" srcId="{F9687438-CAA5-40AE-988A-E6AD8C4637A4}" destId="{377D0783-7624-40C9-8F33-9CAA77756EE4}" srcOrd="0" destOrd="0" presId="urn:microsoft.com/office/officeart/2008/layout/LinedList"/>
    <dgm:cxn modelId="{000197BF-11C6-4633-BBED-B230F7926844}" type="presParOf" srcId="{F9687438-CAA5-40AE-988A-E6AD8C4637A4}" destId="{4ECB21F1-5DA0-4F7B-8842-8FC0538FF952}" srcOrd="1" destOrd="0" presId="urn:microsoft.com/office/officeart/2008/layout/LinedList"/>
    <dgm:cxn modelId="{53F05E6D-2826-4193-9169-10ADDD49C103}" type="presParOf" srcId="{629397AA-82AB-4E93-93C9-D04BEF187132}" destId="{4712F83A-5B88-43E9-AF74-6A01698BA02F}" srcOrd="10" destOrd="0" presId="urn:microsoft.com/office/officeart/2008/layout/LinedList"/>
    <dgm:cxn modelId="{4BAE22EE-A42E-4D16-AD2D-8E588E29D020}" type="presParOf" srcId="{629397AA-82AB-4E93-93C9-D04BEF187132}" destId="{95428217-F590-4C5D-8B88-3791267C00BA}" srcOrd="11" destOrd="0" presId="urn:microsoft.com/office/officeart/2008/layout/LinedList"/>
    <dgm:cxn modelId="{A241DE37-68F9-4ABF-82A3-04979002DF1D}" type="presParOf" srcId="{95428217-F590-4C5D-8B88-3791267C00BA}" destId="{7336C2D7-482C-42EA-A42C-D71C4E923FD5}" srcOrd="0" destOrd="0" presId="urn:microsoft.com/office/officeart/2008/layout/LinedList"/>
    <dgm:cxn modelId="{D2AC7645-A1E5-464A-8E5C-91C054340208}" type="presParOf" srcId="{95428217-F590-4C5D-8B88-3791267C00BA}" destId="{6B04CE5B-CEB6-4C82-A4E8-DE9ED47ABE7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3427A-95C7-4296-8462-3DB58C9E5598}">
      <dsp:nvSpPr>
        <dsp:cNvPr id="0" name=""/>
        <dsp:cNvSpPr/>
      </dsp:nvSpPr>
      <dsp:spPr>
        <a:xfrm>
          <a:off x="0" y="22463"/>
          <a:ext cx="6263640" cy="12729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baseline="0"/>
            <a:t>Improving mental health services for children and young people</a:t>
          </a:r>
          <a:endParaRPr lang="en-US" sz="3200" kern="1200"/>
        </a:p>
      </dsp:txBody>
      <dsp:txXfrm>
        <a:off x="62141" y="84604"/>
        <a:ext cx="6139358" cy="1148678"/>
      </dsp:txXfrm>
    </dsp:sp>
    <dsp:sp modelId="{D68A8161-E687-4E64-8B5C-0F85C954D387}">
      <dsp:nvSpPr>
        <dsp:cNvPr id="0" name=""/>
        <dsp:cNvSpPr/>
      </dsp:nvSpPr>
      <dsp:spPr>
        <a:xfrm>
          <a:off x="0" y="1387583"/>
          <a:ext cx="6263640" cy="1272960"/>
        </a:xfrm>
        <a:prstGeom prst="roundRect">
          <a:avLst/>
        </a:prstGeom>
        <a:solidFill>
          <a:schemeClr val="accent2">
            <a:hueOff val="-485121"/>
            <a:satOff val="-27976"/>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baseline="0"/>
            <a:t>Early intervention and accessibility to CAMHS </a:t>
          </a:r>
          <a:endParaRPr lang="en-US" sz="3200" kern="1200"/>
        </a:p>
      </dsp:txBody>
      <dsp:txXfrm>
        <a:off x="62141" y="1449724"/>
        <a:ext cx="6139358" cy="1148678"/>
      </dsp:txXfrm>
    </dsp:sp>
    <dsp:sp modelId="{D9965FCF-7733-4DD0-BB47-F57E9969A09F}">
      <dsp:nvSpPr>
        <dsp:cNvPr id="0" name=""/>
        <dsp:cNvSpPr/>
      </dsp:nvSpPr>
      <dsp:spPr>
        <a:xfrm>
          <a:off x="0" y="2752704"/>
          <a:ext cx="6263640" cy="1272960"/>
        </a:xfrm>
        <a:prstGeom prst="roundRect">
          <a:avLst/>
        </a:prstGeom>
        <a:solidFill>
          <a:schemeClr val="accent2">
            <a:hueOff val="-970242"/>
            <a:satOff val="-55952"/>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baseline="0"/>
            <a:t>Workforce development</a:t>
          </a:r>
          <a:endParaRPr lang="en-US" sz="3200" kern="1200"/>
        </a:p>
      </dsp:txBody>
      <dsp:txXfrm>
        <a:off x="62141" y="2814845"/>
        <a:ext cx="6139358" cy="1148678"/>
      </dsp:txXfrm>
    </dsp:sp>
    <dsp:sp modelId="{8A90D01A-04FB-42D0-AFEB-DD9AE568733E}">
      <dsp:nvSpPr>
        <dsp:cNvPr id="0" name=""/>
        <dsp:cNvSpPr/>
      </dsp:nvSpPr>
      <dsp:spPr>
        <a:xfrm>
          <a:off x="0" y="4117824"/>
          <a:ext cx="6263640" cy="1272960"/>
        </a:xfrm>
        <a:prstGeom prst="roundRect">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baseline="0"/>
            <a:t>Role of data and outcome measures</a:t>
          </a:r>
          <a:endParaRPr lang="en-US" sz="3200" kern="1200"/>
        </a:p>
      </dsp:txBody>
      <dsp:txXfrm>
        <a:off x="62141" y="4179965"/>
        <a:ext cx="6139358" cy="1148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CB808-CB7F-45F5-9E6F-EBCEF2F9657D}">
      <dsp:nvSpPr>
        <dsp:cNvPr id="0" name=""/>
        <dsp:cNvSpPr/>
      </dsp:nvSpPr>
      <dsp:spPr>
        <a:xfrm>
          <a:off x="0" y="1776"/>
          <a:ext cx="4977578"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AFE512-CC3D-45C4-80E3-1C391CBAE2E8}">
      <dsp:nvSpPr>
        <dsp:cNvPr id="0" name=""/>
        <dsp:cNvSpPr/>
      </dsp:nvSpPr>
      <dsp:spPr>
        <a:xfrm>
          <a:off x="0" y="1776"/>
          <a:ext cx="4977578" cy="605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baseline="0"/>
            <a:t>Reduction in F2F patient care (Ougrin and Wong et al Pub 7 Mar 2022)</a:t>
          </a:r>
          <a:endParaRPr lang="en-US" sz="1700" kern="1200"/>
        </a:p>
      </dsp:txBody>
      <dsp:txXfrm>
        <a:off x="0" y="1776"/>
        <a:ext cx="4977578" cy="605955"/>
      </dsp:txXfrm>
    </dsp:sp>
    <dsp:sp modelId="{C7946E13-CEED-42F3-9EE8-4E6E28D024D5}">
      <dsp:nvSpPr>
        <dsp:cNvPr id="0" name=""/>
        <dsp:cNvSpPr/>
      </dsp:nvSpPr>
      <dsp:spPr>
        <a:xfrm>
          <a:off x="0" y="607732"/>
          <a:ext cx="4977578"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7C7383-AA3B-40C7-A45F-AC4907634C9E}">
      <dsp:nvSpPr>
        <dsp:cNvPr id="0" name=""/>
        <dsp:cNvSpPr/>
      </dsp:nvSpPr>
      <dsp:spPr>
        <a:xfrm>
          <a:off x="0" y="607732"/>
          <a:ext cx="4977578" cy="605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baseline="0" dirty="0"/>
            <a:t>Initial drop in referrals by over 50%</a:t>
          </a:r>
          <a:endParaRPr lang="en-US" sz="1700" kern="1200" dirty="0"/>
        </a:p>
      </dsp:txBody>
      <dsp:txXfrm>
        <a:off x="0" y="607732"/>
        <a:ext cx="4977578" cy="605955"/>
      </dsp:txXfrm>
    </dsp:sp>
    <dsp:sp modelId="{10479174-D6BC-4BEA-9B76-6370B3A53087}">
      <dsp:nvSpPr>
        <dsp:cNvPr id="0" name=""/>
        <dsp:cNvSpPr/>
      </dsp:nvSpPr>
      <dsp:spPr>
        <a:xfrm>
          <a:off x="0" y="1213688"/>
          <a:ext cx="4977578"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5C9640-FD8F-447C-9664-2EFC8D908494}">
      <dsp:nvSpPr>
        <dsp:cNvPr id="0" name=""/>
        <dsp:cNvSpPr/>
      </dsp:nvSpPr>
      <dsp:spPr>
        <a:xfrm>
          <a:off x="0" y="1213688"/>
          <a:ext cx="4977578" cy="605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baseline="0" dirty="0"/>
            <a:t>Patients not attending A&amp;E or GP surgeries </a:t>
          </a:r>
          <a:endParaRPr lang="en-US" sz="1700" kern="1200" dirty="0"/>
        </a:p>
      </dsp:txBody>
      <dsp:txXfrm>
        <a:off x="0" y="1213688"/>
        <a:ext cx="4977578" cy="605955"/>
      </dsp:txXfrm>
    </dsp:sp>
    <dsp:sp modelId="{64AEBC05-D22D-44F3-99BA-5098A87F26A0}">
      <dsp:nvSpPr>
        <dsp:cNvPr id="0" name=""/>
        <dsp:cNvSpPr/>
      </dsp:nvSpPr>
      <dsp:spPr>
        <a:xfrm>
          <a:off x="0" y="1819644"/>
          <a:ext cx="4977578"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BCF27E-3935-4CED-8D8F-A5189D15DA6C}">
      <dsp:nvSpPr>
        <dsp:cNvPr id="0" name=""/>
        <dsp:cNvSpPr/>
      </dsp:nvSpPr>
      <dsp:spPr>
        <a:xfrm>
          <a:off x="0" y="1819644"/>
          <a:ext cx="4977578" cy="605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baseline="0" dirty="0"/>
            <a:t>Fear of catching covid or their parents catching covid</a:t>
          </a:r>
          <a:endParaRPr lang="en-US" sz="1700" kern="1200" dirty="0"/>
        </a:p>
      </dsp:txBody>
      <dsp:txXfrm>
        <a:off x="0" y="1819644"/>
        <a:ext cx="4977578" cy="605955"/>
      </dsp:txXfrm>
    </dsp:sp>
    <dsp:sp modelId="{F895EE46-0302-4204-9535-EE5B1BB6AE19}">
      <dsp:nvSpPr>
        <dsp:cNvPr id="0" name=""/>
        <dsp:cNvSpPr/>
      </dsp:nvSpPr>
      <dsp:spPr>
        <a:xfrm>
          <a:off x="0" y="2425600"/>
          <a:ext cx="4977578"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2F82FC-69CE-443B-8B61-B8377784D5FB}">
      <dsp:nvSpPr>
        <dsp:cNvPr id="0" name=""/>
        <dsp:cNvSpPr/>
      </dsp:nvSpPr>
      <dsp:spPr>
        <a:xfrm>
          <a:off x="0" y="2425600"/>
          <a:ext cx="4977578" cy="605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baseline="0" dirty="0"/>
            <a:t>Reduction in self-harm. More support at home/less anxiety re school and social life</a:t>
          </a:r>
          <a:endParaRPr lang="en-US" sz="1700" kern="1200" dirty="0"/>
        </a:p>
      </dsp:txBody>
      <dsp:txXfrm>
        <a:off x="0" y="2425600"/>
        <a:ext cx="4977578" cy="605955"/>
      </dsp:txXfrm>
    </dsp:sp>
    <dsp:sp modelId="{9FFE2883-BE35-474F-833D-428DA190CCA7}">
      <dsp:nvSpPr>
        <dsp:cNvPr id="0" name=""/>
        <dsp:cNvSpPr/>
      </dsp:nvSpPr>
      <dsp:spPr>
        <a:xfrm>
          <a:off x="0" y="3031556"/>
          <a:ext cx="4977578"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ED4DD6-C7F6-46DE-BAA8-B9A10DBF3801}">
      <dsp:nvSpPr>
        <dsp:cNvPr id="0" name=""/>
        <dsp:cNvSpPr/>
      </dsp:nvSpPr>
      <dsp:spPr>
        <a:xfrm>
          <a:off x="0" y="3031556"/>
          <a:ext cx="4977578" cy="605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baseline="0"/>
            <a:t>Similar pattern in USA (Penner et al 2021) and UK Chen et al 2020)</a:t>
          </a:r>
          <a:endParaRPr lang="en-US" sz="1700" kern="1200"/>
        </a:p>
      </dsp:txBody>
      <dsp:txXfrm>
        <a:off x="0" y="3031556"/>
        <a:ext cx="4977578" cy="6059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7B716-938D-4178-A2ED-AD2DD2F46E33}">
      <dsp:nvSpPr>
        <dsp:cNvPr id="0" name=""/>
        <dsp:cNvSpPr/>
      </dsp:nvSpPr>
      <dsp:spPr>
        <a:xfrm>
          <a:off x="0" y="191669"/>
          <a:ext cx="6263640" cy="99201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a:t>Increase in eating disorders and severity of presentation- eg requiring re-feeding in hospital:loss of control; loss of routine; pressure to exercise and social isolation.</a:t>
          </a:r>
          <a:endParaRPr lang="en-US" sz="1400" kern="1200"/>
        </a:p>
      </dsp:txBody>
      <dsp:txXfrm>
        <a:off x="48426" y="240095"/>
        <a:ext cx="6166788" cy="895161"/>
      </dsp:txXfrm>
    </dsp:sp>
    <dsp:sp modelId="{2B0CFC67-0BA6-4AA2-8576-8D9A17FCAEAF}">
      <dsp:nvSpPr>
        <dsp:cNvPr id="0" name=""/>
        <dsp:cNvSpPr/>
      </dsp:nvSpPr>
      <dsp:spPr>
        <a:xfrm>
          <a:off x="0" y="1224003"/>
          <a:ext cx="6263640" cy="992013"/>
        </a:xfrm>
        <a:prstGeom prst="roundRect">
          <a:avLst/>
        </a:prstGeom>
        <a:solidFill>
          <a:schemeClr val="accent5">
            <a:hueOff val="-1689636"/>
            <a:satOff val="-4355"/>
            <a:lumOff val="-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a:t>Increase in self-harm after the initial decrease seen in Mar 2021</a:t>
          </a:r>
          <a:endParaRPr lang="en-US" sz="1400" kern="1200"/>
        </a:p>
      </dsp:txBody>
      <dsp:txXfrm>
        <a:off x="48426" y="1272429"/>
        <a:ext cx="6166788" cy="895161"/>
      </dsp:txXfrm>
    </dsp:sp>
    <dsp:sp modelId="{35599962-9879-49F8-9E2B-1A5AD5387889}">
      <dsp:nvSpPr>
        <dsp:cNvPr id="0" name=""/>
        <dsp:cNvSpPr/>
      </dsp:nvSpPr>
      <dsp:spPr>
        <a:xfrm>
          <a:off x="0" y="2256337"/>
          <a:ext cx="6263640" cy="992013"/>
        </a:xfrm>
        <a:prstGeom prst="roundRect">
          <a:avLst/>
        </a:prstGeom>
        <a:solidFill>
          <a:schemeClr val="accent5">
            <a:hueOff val="-3379271"/>
            <a:satOff val="-8710"/>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dirty="0"/>
            <a:t>Increase in anxiety across the board (initially some children said they felt less anxious in lockdown 2020). Now more OCD perhaps because of reduced exposure and avoidance during lockdown. It was the children without pre-existing MH problems and those with SEND who were found to have </a:t>
          </a:r>
          <a:r>
            <a:rPr lang="en-US" sz="1400" b="0" i="0" kern="1200" baseline="0"/>
            <a:t>suffered most (gov.com).</a:t>
          </a:r>
          <a:endParaRPr lang="en-US" sz="1400" kern="1200" dirty="0"/>
        </a:p>
      </dsp:txBody>
      <dsp:txXfrm>
        <a:off x="48426" y="2304763"/>
        <a:ext cx="6166788" cy="895161"/>
      </dsp:txXfrm>
    </dsp:sp>
    <dsp:sp modelId="{8CAD962F-3608-47B1-BF65-2CDF625CF774}">
      <dsp:nvSpPr>
        <dsp:cNvPr id="0" name=""/>
        <dsp:cNvSpPr/>
      </dsp:nvSpPr>
      <dsp:spPr>
        <a:xfrm>
          <a:off x="0" y="3288670"/>
          <a:ext cx="6263640" cy="992013"/>
        </a:xfrm>
        <a:prstGeom prst="roundRect">
          <a:avLst/>
        </a:prstGeom>
        <a:solidFill>
          <a:schemeClr val="accent5">
            <a:hueOff val="-5068907"/>
            <a:satOff val="-13064"/>
            <a:lumOff val="-8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a:t>Conversion disorder is back.Tics (Heyman et al 2021)</a:t>
          </a:r>
          <a:endParaRPr lang="en-US" sz="1400" kern="1200"/>
        </a:p>
      </dsp:txBody>
      <dsp:txXfrm>
        <a:off x="48426" y="3337096"/>
        <a:ext cx="6166788" cy="895161"/>
      </dsp:txXfrm>
    </dsp:sp>
    <dsp:sp modelId="{7D9225C1-6A2B-496B-AD81-7BA57E8780B8}">
      <dsp:nvSpPr>
        <dsp:cNvPr id="0" name=""/>
        <dsp:cNvSpPr/>
      </dsp:nvSpPr>
      <dsp:spPr>
        <a:xfrm>
          <a:off x="0" y="4321004"/>
          <a:ext cx="6263640" cy="992013"/>
        </a:xfrm>
        <a:prstGeom prst="roundRec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a:t>Increase in referrals of highly complex patients who are presenting extreme challenges within their home setting.</a:t>
          </a:r>
          <a:endParaRPr lang="en-US" sz="1400" kern="1200"/>
        </a:p>
      </dsp:txBody>
      <dsp:txXfrm>
        <a:off x="48426" y="4369430"/>
        <a:ext cx="6166788" cy="8951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056C1-52AA-4257-A773-F5E07B849225}">
      <dsp:nvSpPr>
        <dsp:cNvPr id="0" name=""/>
        <dsp:cNvSpPr/>
      </dsp:nvSpPr>
      <dsp:spPr>
        <a:xfrm>
          <a:off x="0" y="282434"/>
          <a:ext cx="6263640" cy="238350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b="0" i="0" kern="1200" baseline="0"/>
            <a:t>‘Beth’ with tics</a:t>
          </a:r>
          <a:endParaRPr lang="en-US" sz="6000" kern="1200"/>
        </a:p>
      </dsp:txBody>
      <dsp:txXfrm>
        <a:off x="116353" y="398787"/>
        <a:ext cx="6030934" cy="2150803"/>
      </dsp:txXfrm>
    </dsp:sp>
    <dsp:sp modelId="{1AA4F79F-3449-42F0-8020-05A3B94A8968}">
      <dsp:nvSpPr>
        <dsp:cNvPr id="0" name=""/>
        <dsp:cNvSpPr/>
      </dsp:nvSpPr>
      <dsp:spPr>
        <a:xfrm>
          <a:off x="0" y="2838743"/>
          <a:ext cx="6263640" cy="2383509"/>
        </a:xfrm>
        <a:prstGeom prst="roundRec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b="0" i="0" kern="1200" baseline="0" dirty="0"/>
            <a:t>‘Hayley’ with self-harm </a:t>
          </a:r>
          <a:r>
            <a:rPr lang="en-US" sz="6000" b="0" i="0" kern="1200" baseline="0"/>
            <a:t>and autism</a:t>
          </a:r>
          <a:endParaRPr lang="en-US" sz="6000" kern="1200" dirty="0"/>
        </a:p>
      </dsp:txBody>
      <dsp:txXfrm>
        <a:off x="116353" y="2955096"/>
        <a:ext cx="6030934" cy="21508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8899A-9193-4B50-8951-7EDD2EE76759}">
      <dsp:nvSpPr>
        <dsp:cNvPr id="0" name=""/>
        <dsp:cNvSpPr/>
      </dsp:nvSpPr>
      <dsp:spPr>
        <a:xfrm>
          <a:off x="3834674" y="39993"/>
          <a:ext cx="1364206" cy="136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i="0" kern="1200" baseline="0"/>
            <a:t>Systems overhaul</a:t>
          </a:r>
          <a:endParaRPr lang="en-US" sz="1100" kern="1200"/>
        </a:p>
      </dsp:txBody>
      <dsp:txXfrm>
        <a:off x="3834674" y="39993"/>
        <a:ext cx="1364206" cy="1364206"/>
      </dsp:txXfrm>
    </dsp:sp>
    <dsp:sp modelId="{45F2F2FB-2999-47CC-8917-BECF76522A13}">
      <dsp:nvSpPr>
        <dsp:cNvPr id="0" name=""/>
        <dsp:cNvSpPr/>
      </dsp:nvSpPr>
      <dsp:spPr>
        <a:xfrm>
          <a:off x="623255" y="249"/>
          <a:ext cx="5117713" cy="5117713"/>
        </a:xfrm>
        <a:prstGeom prst="circularArrow">
          <a:avLst>
            <a:gd name="adj1" fmla="val 5198"/>
            <a:gd name="adj2" fmla="val 335758"/>
            <a:gd name="adj3" fmla="val 21293874"/>
            <a:gd name="adj4" fmla="val 19765685"/>
            <a:gd name="adj5" fmla="val 6064"/>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F25CDE-3127-41CE-8033-B2C4FC74DC33}">
      <dsp:nvSpPr>
        <dsp:cNvPr id="0" name=""/>
        <dsp:cNvSpPr/>
      </dsp:nvSpPr>
      <dsp:spPr>
        <a:xfrm>
          <a:off x="4659542" y="2578678"/>
          <a:ext cx="1364206" cy="136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i="0" kern="1200" baseline="0"/>
            <a:t>Clinic coordinators to improve admin around appointments eg for NDT clinics so that they are one-stop as all the information has been gathered and discussed beforehand</a:t>
          </a:r>
          <a:endParaRPr lang="en-US" sz="1100" kern="1200"/>
        </a:p>
      </dsp:txBody>
      <dsp:txXfrm>
        <a:off x="4659542" y="2578678"/>
        <a:ext cx="1364206" cy="1364206"/>
      </dsp:txXfrm>
    </dsp:sp>
    <dsp:sp modelId="{52E8E9ED-38D3-4ABD-8A03-6DDCB0536D94}">
      <dsp:nvSpPr>
        <dsp:cNvPr id="0" name=""/>
        <dsp:cNvSpPr/>
      </dsp:nvSpPr>
      <dsp:spPr>
        <a:xfrm>
          <a:off x="623255" y="249"/>
          <a:ext cx="5117713" cy="5117713"/>
        </a:xfrm>
        <a:prstGeom prst="circularArrow">
          <a:avLst>
            <a:gd name="adj1" fmla="val 5198"/>
            <a:gd name="adj2" fmla="val 335758"/>
            <a:gd name="adj3" fmla="val 4015353"/>
            <a:gd name="adj4" fmla="val 2252831"/>
            <a:gd name="adj5" fmla="val 6064"/>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1D0BA9-502A-443E-B968-F37DE64BFD3F}">
      <dsp:nvSpPr>
        <dsp:cNvPr id="0" name=""/>
        <dsp:cNvSpPr/>
      </dsp:nvSpPr>
      <dsp:spPr>
        <a:xfrm>
          <a:off x="2500008" y="4147671"/>
          <a:ext cx="1364206" cy="136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i="0" kern="1200" baseline="0"/>
            <a:t>Senior assessment and allocation to treatment</a:t>
          </a:r>
          <a:endParaRPr lang="en-US" sz="1100" kern="1200"/>
        </a:p>
      </dsp:txBody>
      <dsp:txXfrm>
        <a:off x="2500008" y="4147671"/>
        <a:ext cx="1364206" cy="1364206"/>
      </dsp:txXfrm>
    </dsp:sp>
    <dsp:sp modelId="{6062D987-66F2-469E-9887-B2152DF233A8}">
      <dsp:nvSpPr>
        <dsp:cNvPr id="0" name=""/>
        <dsp:cNvSpPr/>
      </dsp:nvSpPr>
      <dsp:spPr>
        <a:xfrm>
          <a:off x="623255" y="249"/>
          <a:ext cx="5117713" cy="5117713"/>
        </a:xfrm>
        <a:prstGeom prst="circularArrow">
          <a:avLst>
            <a:gd name="adj1" fmla="val 5198"/>
            <a:gd name="adj2" fmla="val 335758"/>
            <a:gd name="adj3" fmla="val 8211411"/>
            <a:gd name="adj4" fmla="val 6448889"/>
            <a:gd name="adj5" fmla="val 6064"/>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75B656-8648-4241-8EED-ED7954A921C1}">
      <dsp:nvSpPr>
        <dsp:cNvPr id="0" name=""/>
        <dsp:cNvSpPr/>
      </dsp:nvSpPr>
      <dsp:spPr>
        <a:xfrm>
          <a:off x="340474" y="2578678"/>
          <a:ext cx="1364206" cy="136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i="0" kern="1200" baseline="0"/>
            <a:t>Inspiration with a common purpose and modelling to clinicians and CAMHS staff</a:t>
          </a:r>
          <a:endParaRPr lang="en-US" sz="1100" kern="1200"/>
        </a:p>
      </dsp:txBody>
      <dsp:txXfrm>
        <a:off x="340474" y="2578678"/>
        <a:ext cx="1364206" cy="1364206"/>
      </dsp:txXfrm>
    </dsp:sp>
    <dsp:sp modelId="{3749FB44-4748-46C3-B0BA-B6870FA502DE}">
      <dsp:nvSpPr>
        <dsp:cNvPr id="0" name=""/>
        <dsp:cNvSpPr/>
      </dsp:nvSpPr>
      <dsp:spPr>
        <a:xfrm>
          <a:off x="623255" y="249"/>
          <a:ext cx="5117713" cy="5117713"/>
        </a:xfrm>
        <a:prstGeom prst="circularArrow">
          <a:avLst>
            <a:gd name="adj1" fmla="val 5198"/>
            <a:gd name="adj2" fmla="val 335758"/>
            <a:gd name="adj3" fmla="val 12298557"/>
            <a:gd name="adj4" fmla="val 10770368"/>
            <a:gd name="adj5" fmla="val 6064"/>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3A6168-43CA-4961-9269-74E7F3E9F308}">
      <dsp:nvSpPr>
        <dsp:cNvPr id="0" name=""/>
        <dsp:cNvSpPr/>
      </dsp:nvSpPr>
      <dsp:spPr>
        <a:xfrm>
          <a:off x="1165343" y="39993"/>
          <a:ext cx="1364206" cy="136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i="0" kern="1200" baseline="0" dirty="0"/>
            <a:t>Research and QI projects and the ability to make a difference and make things work.</a:t>
          </a:r>
          <a:endParaRPr lang="en-US" sz="1100" kern="1200" dirty="0"/>
        </a:p>
      </dsp:txBody>
      <dsp:txXfrm>
        <a:off x="1165343" y="39993"/>
        <a:ext cx="1364206" cy="1364206"/>
      </dsp:txXfrm>
    </dsp:sp>
    <dsp:sp modelId="{26067556-A7EE-4170-BA51-22C47C84AF23}">
      <dsp:nvSpPr>
        <dsp:cNvPr id="0" name=""/>
        <dsp:cNvSpPr/>
      </dsp:nvSpPr>
      <dsp:spPr>
        <a:xfrm>
          <a:off x="623255" y="249"/>
          <a:ext cx="5117713" cy="5117713"/>
        </a:xfrm>
        <a:prstGeom prst="circularArrow">
          <a:avLst>
            <a:gd name="adj1" fmla="val 5198"/>
            <a:gd name="adj2" fmla="val 335758"/>
            <a:gd name="adj3" fmla="val 16866340"/>
            <a:gd name="adj4" fmla="val 15197902"/>
            <a:gd name="adj5" fmla="val 6064"/>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92743-7072-4939-80D4-8D1A91D6C4EA}">
      <dsp:nvSpPr>
        <dsp:cNvPr id="0" name=""/>
        <dsp:cNvSpPr/>
      </dsp:nvSpPr>
      <dsp:spPr>
        <a:xfrm>
          <a:off x="0" y="2100"/>
          <a:ext cx="671406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1E963-C1F4-4CFF-8811-5AF9E559A8FB}">
      <dsp:nvSpPr>
        <dsp:cNvPr id="0" name=""/>
        <dsp:cNvSpPr/>
      </dsp:nvSpPr>
      <dsp:spPr>
        <a:xfrm>
          <a:off x="0" y="2100"/>
          <a:ext cx="6714066" cy="716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baseline="0"/>
            <a:t>National Data-Mental Health Service Data Set from Jan 2016</a:t>
          </a:r>
          <a:endParaRPr lang="en-US" sz="2000" kern="1200"/>
        </a:p>
      </dsp:txBody>
      <dsp:txXfrm>
        <a:off x="0" y="2100"/>
        <a:ext cx="6714066" cy="716206"/>
      </dsp:txXfrm>
    </dsp:sp>
    <dsp:sp modelId="{F80B77E4-85DF-4E75-B66B-A3CF9C73495F}">
      <dsp:nvSpPr>
        <dsp:cNvPr id="0" name=""/>
        <dsp:cNvSpPr/>
      </dsp:nvSpPr>
      <dsp:spPr>
        <a:xfrm>
          <a:off x="0" y="718306"/>
          <a:ext cx="6714066" cy="0"/>
        </a:xfrm>
        <a:prstGeom prst="line">
          <a:avLst/>
        </a:prstGeom>
        <a:solidFill>
          <a:schemeClr val="accent2">
            <a:hueOff val="-291073"/>
            <a:satOff val="-16786"/>
            <a:lumOff val="1726"/>
            <a:alphaOff val="0"/>
          </a:schemeClr>
        </a:solidFill>
        <a:ln w="25400" cap="flat" cmpd="sng" algn="ctr">
          <a:solidFill>
            <a:schemeClr val="accent2">
              <a:hueOff val="-291073"/>
              <a:satOff val="-16786"/>
              <a:lumOff val="17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7BC4D8-085A-4A82-AE21-A54FCBB4E335}">
      <dsp:nvSpPr>
        <dsp:cNvPr id="0" name=""/>
        <dsp:cNvSpPr/>
      </dsp:nvSpPr>
      <dsp:spPr>
        <a:xfrm>
          <a:off x="0" y="718306"/>
          <a:ext cx="6714066" cy="716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baseline="0"/>
            <a:t>New ways of measuring- 5 year data plan</a:t>
          </a:r>
          <a:endParaRPr lang="en-US" sz="2000" kern="1200"/>
        </a:p>
      </dsp:txBody>
      <dsp:txXfrm>
        <a:off x="0" y="718306"/>
        <a:ext cx="6714066" cy="716206"/>
      </dsp:txXfrm>
    </dsp:sp>
    <dsp:sp modelId="{C4DAA353-B054-446E-9909-BB73FCE47413}">
      <dsp:nvSpPr>
        <dsp:cNvPr id="0" name=""/>
        <dsp:cNvSpPr/>
      </dsp:nvSpPr>
      <dsp:spPr>
        <a:xfrm>
          <a:off x="0" y="1434512"/>
          <a:ext cx="6714066" cy="0"/>
        </a:xfrm>
        <a:prstGeom prst="line">
          <a:avLst/>
        </a:prstGeom>
        <a:solidFill>
          <a:schemeClr val="accent2">
            <a:hueOff val="-582145"/>
            <a:satOff val="-33571"/>
            <a:lumOff val="3451"/>
            <a:alphaOff val="0"/>
          </a:schemeClr>
        </a:solidFill>
        <a:ln w="25400" cap="flat" cmpd="sng" algn="ctr">
          <a:solidFill>
            <a:schemeClr val="accent2">
              <a:hueOff val="-582145"/>
              <a:satOff val="-33571"/>
              <a:lumOff val="34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D8D9F9-4982-4D49-BD8B-C2F3BB108D60}">
      <dsp:nvSpPr>
        <dsp:cNvPr id="0" name=""/>
        <dsp:cNvSpPr/>
      </dsp:nvSpPr>
      <dsp:spPr>
        <a:xfrm>
          <a:off x="0" y="1434512"/>
          <a:ext cx="6714066" cy="716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baseline="0"/>
            <a:t>Prevalence/incidence; access; quality; outcomes; prevention and spend</a:t>
          </a:r>
          <a:endParaRPr lang="en-US" sz="2000" kern="1200"/>
        </a:p>
      </dsp:txBody>
      <dsp:txXfrm>
        <a:off x="0" y="1434512"/>
        <a:ext cx="6714066" cy="716206"/>
      </dsp:txXfrm>
    </dsp:sp>
    <dsp:sp modelId="{5B3562B7-F43D-4E9A-935F-FC682DCA6CDE}">
      <dsp:nvSpPr>
        <dsp:cNvPr id="0" name=""/>
        <dsp:cNvSpPr/>
      </dsp:nvSpPr>
      <dsp:spPr>
        <a:xfrm>
          <a:off x="0" y="2150718"/>
          <a:ext cx="6714066" cy="0"/>
        </a:xfrm>
        <a:prstGeom prst="line">
          <a:avLst/>
        </a:prstGeom>
        <a:solidFill>
          <a:schemeClr val="accent2">
            <a:hueOff val="-873218"/>
            <a:satOff val="-50357"/>
            <a:lumOff val="5177"/>
            <a:alphaOff val="0"/>
          </a:schemeClr>
        </a:solidFill>
        <a:ln w="25400" cap="flat" cmpd="sng" algn="ctr">
          <a:solidFill>
            <a:schemeClr val="accent2">
              <a:hueOff val="-873218"/>
              <a:satOff val="-50357"/>
              <a:lumOff val="5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FC5BB3-AC16-42D6-BF41-01B7CD787010}">
      <dsp:nvSpPr>
        <dsp:cNvPr id="0" name=""/>
        <dsp:cNvSpPr/>
      </dsp:nvSpPr>
      <dsp:spPr>
        <a:xfrm>
          <a:off x="0" y="2150718"/>
          <a:ext cx="6714066" cy="716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baseline="0"/>
            <a:t>Grouping CYP according to need-CCG Improvement and Assessment Framework</a:t>
          </a:r>
          <a:endParaRPr lang="en-US" sz="2000" kern="1200"/>
        </a:p>
      </dsp:txBody>
      <dsp:txXfrm>
        <a:off x="0" y="2150718"/>
        <a:ext cx="6714066" cy="716206"/>
      </dsp:txXfrm>
    </dsp:sp>
    <dsp:sp modelId="{67FEEE31-E986-4F02-94DF-7F71E4DBF060}">
      <dsp:nvSpPr>
        <dsp:cNvPr id="0" name=""/>
        <dsp:cNvSpPr/>
      </dsp:nvSpPr>
      <dsp:spPr>
        <a:xfrm>
          <a:off x="0" y="2866924"/>
          <a:ext cx="6714066" cy="0"/>
        </a:xfrm>
        <a:prstGeom prst="line">
          <a:avLst/>
        </a:prstGeom>
        <a:solidFill>
          <a:schemeClr val="accent2">
            <a:hueOff val="-1164290"/>
            <a:satOff val="-67142"/>
            <a:lumOff val="6902"/>
            <a:alphaOff val="0"/>
          </a:schemeClr>
        </a:solidFill>
        <a:ln w="25400" cap="flat" cmpd="sng" algn="ctr">
          <a:solidFill>
            <a:schemeClr val="accent2">
              <a:hueOff val="-1164290"/>
              <a:satOff val="-67142"/>
              <a:lumOff val="69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7D0783-7624-40C9-8F33-9CAA77756EE4}">
      <dsp:nvSpPr>
        <dsp:cNvPr id="0" name=""/>
        <dsp:cNvSpPr/>
      </dsp:nvSpPr>
      <dsp:spPr>
        <a:xfrm>
          <a:off x="0" y="2866924"/>
          <a:ext cx="6714066" cy="716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baseline="0"/>
            <a:t> Intervention codes and outcome tools-ratings RCADS; SDQ;CGAS;GOMS;DAWBA</a:t>
          </a:r>
          <a:endParaRPr lang="en-US" sz="2000" kern="1200"/>
        </a:p>
      </dsp:txBody>
      <dsp:txXfrm>
        <a:off x="0" y="2866924"/>
        <a:ext cx="6714066" cy="716206"/>
      </dsp:txXfrm>
    </dsp:sp>
    <dsp:sp modelId="{4712F83A-5B88-43E9-AF74-6A01698BA02F}">
      <dsp:nvSpPr>
        <dsp:cNvPr id="0" name=""/>
        <dsp:cNvSpPr/>
      </dsp:nvSpPr>
      <dsp:spPr>
        <a:xfrm>
          <a:off x="0" y="3583130"/>
          <a:ext cx="6714066" cy="0"/>
        </a:xfrm>
        <a:prstGeom prst="line">
          <a:avLst/>
        </a:prstGeom>
        <a:solidFill>
          <a:schemeClr val="accent2">
            <a:hueOff val="-1455363"/>
            <a:satOff val="-83928"/>
            <a:lumOff val="8628"/>
            <a:alphaOff val="0"/>
          </a:schemeClr>
        </a:solidFill>
        <a:ln w="25400" cap="flat"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36C2D7-482C-42EA-A42C-D71C4E923FD5}">
      <dsp:nvSpPr>
        <dsp:cNvPr id="0" name=""/>
        <dsp:cNvSpPr/>
      </dsp:nvSpPr>
      <dsp:spPr>
        <a:xfrm>
          <a:off x="0" y="3583130"/>
          <a:ext cx="6714066" cy="716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baseline="0"/>
            <a:t>Annual updates-KPI’s and payment outcomes- capitated and episodic ‘year of care’ payment models</a:t>
          </a:r>
          <a:endParaRPr lang="en-US" sz="2000" kern="1200"/>
        </a:p>
      </dsp:txBody>
      <dsp:txXfrm>
        <a:off x="0" y="3583130"/>
        <a:ext cx="6714066" cy="7162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1143000" y="685800"/>
            <a:ext cx="4572000" cy="3429000"/>
          </a:xfrm>
          <a:prstGeom prst="rect">
            <a:avLst/>
          </a:prstGeom>
        </p:spPr>
        <p:txBody>
          <a:bodyPr/>
          <a:lstStyle/>
          <a:p>
            <a:endParaRPr/>
          </a:p>
        </p:txBody>
      </p:sp>
      <p:sp>
        <p:nvSpPr>
          <p:cNvPr id="137" name="Shape 13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FF9300"/>
        </a:solidFill>
        <a:effectLst/>
      </p:bgPr>
    </p:bg>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1988343" y="428625"/>
            <a:ext cx="8215314" cy="1000125"/>
          </a:xfrm>
          <a:prstGeom prst="rect">
            <a:avLst/>
          </a:prstGeom>
        </p:spPr>
        <p:txBody>
          <a:bodyPr lIns="35718" tIns="35718" rIns="35718" bIns="35718" anchor="t"/>
          <a:lstStyle>
            <a:lvl1pPr defTabSz="410765">
              <a:lnSpc>
                <a:spcPct val="100000"/>
              </a:lnSpc>
              <a:defRPr sz="3000" cap="all" spc="479">
                <a:solidFill>
                  <a:srgbClr val="FFFFFF"/>
                </a:solidFill>
                <a:latin typeface="Avenir Light"/>
                <a:ea typeface="Avenir Light"/>
                <a:cs typeface="Avenir Light"/>
                <a:sym typeface="Avenir Light"/>
              </a:defRPr>
            </a:lvl1pPr>
          </a:lstStyle>
          <a:p>
            <a:r>
              <a:t>Title Text</a:t>
            </a:r>
          </a:p>
        </p:txBody>
      </p:sp>
      <p:sp>
        <p:nvSpPr>
          <p:cNvPr id="111" name="Body Level One…"/>
          <p:cNvSpPr txBox="1">
            <a:spLocks noGrp="1"/>
          </p:cNvSpPr>
          <p:nvPr>
            <p:ph type="body" idx="1"/>
          </p:nvPr>
        </p:nvSpPr>
        <p:spPr>
          <a:xfrm>
            <a:off x="1988343" y="1419820"/>
            <a:ext cx="8215314" cy="4723805"/>
          </a:xfrm>
          <a:prstGeom prst="rect">
            <a:avLst/>
          </a:prstGeom>
        </p:spPr>
        <p:txBody>
          <a:bodyPr lIns="35718" tIns="35718" rIns="35718" bIns="35718" anchor="ctr"/>
          <a:lstStyle>
            <a:lvl1pPr marL="313266" indent="-313266" defTabSz="410765">
              <a:lnSpc>
                <a:spcPct val="100000"/>
              </a:lnSpc>
              <a:spcBef>
                <a:spcPts val="2900"/>
              </a:spcBef>
              <a:buClr>
                <a:srgbClr val="646464"/>
              </a:buClr>
              <a:buSzPct val="90000"/>
              <a:buFontTx/>
              <a:defRPr sz="2400">
                <a:solidFill>
                  <a:srgbClr val="FFFFFF"/>
                </a:solidFill>
                <a:latin typeface="Avenir Light"/>
                <a:ea typeface="Avenir Light"/>
                <a:cs typeface="Avenir Light"/>
                <a:sym typeface="Avenir Light"/>
              </a:defRPr>
            </a:lvl1pPr>
            <a:lvl2pPr marL="783166" indent="-313266" defTabSz="410765">
              <a:lnSpc>
                <a:spcPct val="100000"/>
              </a:lnSpc>
              <a:spcBef>
                <a:spcPts val="2900"/>
              </a:spcBef>
              <a:buClr>
                <a:srgbClr val="646464"/>
              </a:buClr>
              <a:buSzPct val="90000"/>
              <a:buFontTx/>
              <a:defRPr sz="2400">
                <a:solidFill>
                  <a:srgbClr val="FFFFFF"/>
                </a:solidFill>
                <a:latin typeface="Avenir Light"/>
                <a:ea typeface="Avenir Light"/>
                <a:cs typeface="Avenir Light"/>
                <a:sym typeface="Avenir Light"/>
              </a:defRPr>
            </a:lvl2pPr>
            <a:lvl3pPr marL="1253066" indent="-313266" defTabSz="410765">
              <a:lnSpc>
                <a:spcPct val="100000"/>
              </a:lnSpc>
              <a:spcBef>
                <a:spcPts val="2900"/>
              </a:spcBef>
              <a:buClr>
                <a:srgbClr val="646464"/>
              </a:buClr>
              <a:buSzPct val="90000"/>
              <a:buFontTx/>
              <a:defRPr sz="2400">
                <a:solidFill>
                  <a:srgbClr val="FFFFFF"/>
                </a:solidFill>
                <a:latin typeface="Avenir Light"/>
                <a:ea typeface="Avenir Light"/>
                <a:cs typeface="Avenir Light"/>
                <a:sym typeface="Avenir Light"/>
              </a:defRPr>
            </a:lvl3pPr>
            <a:lvl4pPr marL="1722966" indent="-313266" defTabSz="410765">
              <a:lnSpc>
                <a:spcPct val="100000"/>
              </a:lnSpc>
              <a:spcBef>
                <a:spcPts val="2900"/>
              </a:spcBef>
              <a:buClr>
                <a:srgbClr val="646464"/>
              </a:buClr>
              <a:buSzPct val="90000"/>
              <a:buFontTx/>
              <a:defRPr sz="2400">
                <a:solidFill>
                  <a:srgbClr val="FFFFFF"/>
                </a:solidFill>
                <a:latin typeface="Avenir Light"/>
                <a:ea typeface="Avenir Light"/>
                <a:cs typeface="Avenir Light"/>
                <a:sym typeface="Avenir Light"/>
              </a:defRPr>
            </a:lvl4pPr>
            <a:lvl5pPr marL="2192866" indent="-313266" defTabSz="410765">
              <a:lnSpc>
                <a:spcPct val="100000"/>
              </a:lnSpc>
              <a:spcBef>
                <a:spcPts val="2900"/>
              </a:spcBef>
              <a:buClr>
                <a:srgbClr val="646464"/>
              </a:buClr>
              <a:buSzPct val="90000"/>
              <a:buFontTx/>
              <a:defRPr sz="2400">
                <a:solidFill>
                  <a:srgbClr val="FFFFFF"/>
                </a:solidFill>
                <a:latin typeface="Avenir Light"/>
                <a:ea typeface="Avenir Light"/>
                <a:cs typeface="Avenir Light"/>
                <a:sym typeface="Avenir Light"/>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xfrm>
            <a:off x="5964501" y="6519763"/>
            <a:ext cx="242635" cy="274638"/>
          </a:xfrm>
          <a:prstGeom prst="rect">
            <a:avLst/>
          </a:prstGeom>
        </p:spPr>
        <p:txBody>
          <a:bodyPr lIns="35718" tIns="35718" rIns="35718" bIns="35718"/>
          <a:lstStyle>
            <a:lvl1pPr algn="ctr" defTabSz="410765">
              <a:defRPr>
                <a:solidFill>
                  <a:srgbClr val="FFFFFF"/>
                </a:solidFill>
                <a:latin typeface="Avenir Light"/>
                <a:ea typeface="Avenir Light"/>
                <a:cs typeface="Avenir Light"/>
                <a:sym typeface="Avenir Light"/>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bg>
      <p:bgPr>
        <a:solidFill>
          <a:srgbClr val="000000"/>
        </a:solidFill>
        <a:effectLst/>
      </p:bgPr>
    </p:bg>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1988343" y="428625"/>
            <a:ext cx="8215314" cy="1000125"/>
          </a:xfrm>
          <a:prstGeom prst="rect">
            <a:avLst/>
          </a:prstGeom>
        </p:spPr>
        <p:txBody>
          <a:bodyPr lIns="35718" tIns="35718" rIns="35718" bIns="35718" anchor="t"/>
          <a:lstStyle>
            <a:lvl1pPr defTabSz="410765">
              <a:lnSpc>
                <a:spcPct val="100000"/>
              </a:lnSpc>
              <a:defRPr sz="3000" cap="all" spc="479">
                <a:solidFill>
                  <a:srgbClr val="FFFFFF"/>
                </a:solidFill>
                <a:latin typeface="Avenir Light"/>
                <a:ea typeface="Avenir Light"/>
                <a:cs typeface="Avenir Light"/>
                <a:sym typeface="Avenir Light"/>
              </a:defRPr>
            </a:lvl1pPr>
          </a:lstStyle>
          <a:p>
            <a:r>
              <a:t>Title Text</a:t>
            </a:r>
          </a:p>
        </p:txBody>
      </p:sp>
      <p:sp>
        <p:nvSpPr>
          <p:cNvPr id="120" name="Slide Number"/>
          <p:cNvSpPr txBox="1">
            <a:spLocks noGrp="1"/>
          </p:cNvSpPr>
          <p:nvPr>
            <p:ph type="sldNum" sz="quarter" idx="2"/>
          </p:nvPr>
        </p:nvSpPr>
        <p:spPr>
          <a:xfrm>
            <a:off x="5964501" y="6519763"/>
            <a:ext cx="242635" cy="274638"/>
          </a:xfrm>
          <a:prstGeom prst="rect">
            <a:avLst/>
          </a:prstGeom>
        </p:spPr>
        <p:txBody>
          <a:bodyPr lIns="35718" tIns="35718" rIns="35718" bIns="35718"/>
          <a:lstStyle>
            <a:lvl1pPr algn="ctr" defTabSz="410765">
              <a:defRPr>
                <a:solidFill>
                  <a:srgbClr val="FFFFFF"/>
                </a:solidFill>
                <a:latin typeface="Avenir Light"/>
                <a:ea typeface="Avenir Light"/>
                <a:cs typeface="Avenir Light"/>
                <a:sym typeface="Avenir Light"/>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000000"/>
        </a:solidFill>
        <a:effectLst/>
      </p:bgPr>
    </p:bg>
    <p:spTree>
      <p:nvGrpSpPr>
        <p:cNvPr id="1" name=""/>
        <p:cNvGrpSpPr/>
        <p:nvPr/>
      </p:nvGrpSpPr>
      <p:grpSpPr>
        <a:xfrm>
          <a:off x="0" y="0"/>
          <a:ext cx="0" cy="0"/>
          <a:chOff x="0" y="0"/>
          <a:chExt cx="0" cy="0"/>
        </a:xfrm>
      </p:grpSpPr>
      <p:sp>
        <p:nvSpPr>
          <p:cNvPr id="127" name="Image"/>
          <p:cNvSpPr>
            <a:spLocks noGrp="1"/>
          </p:cNvSpPr>
          <p:nvPr>
            <p:ph type="pic" sz="half" idx="13"/>
          </p:nvPr>
        </p:nvSpPr>
        <p:spPr>
          <a:xfrm>
            <a:off x="6096000" y="0"/>
            <a:ext cx="4572000" cy="6858000"/>
          </a:xfrm>
          <a:prstGeom prst="rect">
            <a:avLst/>
          </a:prstGeom>
        </p:spPr>
        <p:txBody>
          <a:bodyPr lIns="91439" rIns="91439">
            <a:noAutofit/>
          </a:bodyPr>
          <a:lstStyle/>
          <a:p>
            <a:endParaRPr/>
          </a:p>
        </p:txBody>
      </p:sp>
      <p:sp>
        <p:nvSpPr>
          <p:cNvPr id="128" name="Title Text"/>
          <p:cNvSpPr txBox="1">
            <a:spLocks noGrp="1"/>
          </p:cNvSpPr>
          <p:nvPr>
            <p:ph type="title"/>
          </p:nvPr>
        </p:nvSpPr>
        <p:spPr>
          <a:xfrm>
            <a:off x="1988343" y="428625"/>
            <a:ext cx="3571876" cy="1303735"/>
          </a:xfrm>
          <a:prstGeom prst="rect">
            <a:avLst/>
          </a:prstGeom>
        </p:spPr>
        <p:txBody>
          <a:bodyPr lIns="35718" tIns="35718" rIns="35718" bIns="35718" anchor="t"/>
          <a:lstStyle>
            <a:lvl1pPr defTabSz="410765">
              <a:lnSpc>
                <a:spcPct val="100000"/>
              </a:lnSpc>
              <a:defRPr sz="3000" cap="all" spc="479">
                <a:solidFill>
                  <a:srgbClr val="FFFFFF"/>
                </a:solidFill>
                <a:latin typeface="Avenir Light"/>
                <a:ea typeface="Avenir Light"/>
                <a:cs typeface="Avenir Light"/>
                <a:sym typeface="Avenir Light"/>
              </a:defRPr>
            </a:lvl1pPr>
          </a:lstStyle>
          <a:p>
            <a:r>
              <a:t>Title Text</a:t>
            </a:r>
          </a:p>
        </p:txBody>
      </p:sp>
      <p:sp>
        <p:nvSpPr>
          <p:cNvPr id="129" name="Body Level One…"/>
          <p:cNvSpPr txBox="1">
            <a:spLocks noGrp="1"/>
          </p:cNvSpPr>
          <p:nvPr>
            <p:ph type="body" sz="quarter" idx="1"/>
          </p:nvPr>
        </p:nvSpPr>
        <p:spPr>
          <a:xfrm>
            <a:off x="1988343" y="1982390"/>
            <a:ext cx="3571876" cy="4259462"/>
          </a:xfrm>
          <a:prstGeom prst="rect">
            <a:avLst/>
          </a:prstGeom>
        </p:spPr>
        <p:txBody>
          <a:bodyPr lIns="35718" tIns="35718" rIns="35718" bIns="35718" anchor="ctr"/>
          <a:lstStyle>
            <a:lvl1pPr marL="262466" indent="-262466" defTabSz="410765">
              <a:lnSpc>
                <a:spcPct val="100000"/>
              </a:lnSpc>
              <a:spcBef>
                <a:spcPts val="2200"/>
              </a:spcBef>
              <a:buClr>
                <a:srgbClr val="646464"/>
              </a:buClr>
              <a:buSzPct val="90000"/>
              <a:buFontTx/>
              <a:defRPr sz="2000">
                <a:solidFill>
                  <a:srgbClr val="FFFFFF"/>
                </a:solidFill>
                <a:latin typeface="Avenir Light"/>
                <a:ea typeface="Avenir Light"/>
                <a:cs typeface="Avenir Light"/>
                <a:sym typeface="Avenir Light"/>
              </a:defRPr>
            </a:lvl1pPr>
            <a:lvl2pPr marL="656166" indent="-262466" defTabSz="410765">
              <a:lnSpc>
                <a:spcPct val="100000"/>
              </a:lnSpc>
              <a:spcBef>
                <a:spcPts val="2200"/>
              </a:spcBef>
              <a:buClr>
                <a:srgbClr val="646464"/>
              </a:buClr>
              <a:buSzPct val="90000"/>
              <a:buFontTx/>
              <a:defRPr sz="2000">
                <a:solidFill>
                  <a:srgbClr val="FFFFFF"/>
                </a:solidFill>
                <a:latin typeface="Avenir Light"/>
                <a:ea typeface="Avenir Light"/>
                <a:cs typeface="Avenir Light"/>
                <a:sym typeface="Avenir Light"/>
              </a:defRPr>
            </a:lvl2pPr>
            <a:lvl3pPr marL="1049866" indent="-262466" defTabSz="410765">
              <a:lnSpc>
                <a:spcPct val="100000"/>
              </a:lnSpc>
              <a:spcBef>
                <a:spcPts val="2200"/>
              </a:spcBef>
              <a:buClr>
                <a:srgbClr val="646464"/>
              </a:buClr>
              <a:buSzPct val="90000"/>
              <a:buFontTx/>
              <a:defRPr sz="2000">
                <a:solidFill>
                  <a:srgbClr val="FFFFFF"/>
                </a:solidFill>
                <a:latin typeface="Avenir Light"/>
                <a:ea typeface="Avenir Light"/>
                <a:cs typeface="Avenir Light"/>
                <a:sym typeface="Avenir Light"/>
              </a:defRPr>
            </a:lvl3pPr>
            <a:lvl4pPr marL="1443566" indent="-262466" defTabSz="410765">
              <a:lnSpc>
                <a:spcPct val="100000"/>
              </a:lnSpc>
              <a:spcBef>
                <a:spcPts val="2200"/>
              </a:spcBef>
              <a:buClr>
                <a:srgbClr val="646464"/>
              </a:buClr>
              <a:buSzPct val="90000"/>
              <a:buFontTx/>
              <a:defRPr sz="2000">
                <a:solidFill>
                  <a:srgbClr val="FFFFFF"/>
                </a:solidFill>
                <a:latin typeface="Avenir Light"/>
                <a:ea typeface="Avenir Light"/>
                <a:cs typeface="Avenir Light"/>
                <a:sym typeface="Avenir Light"/>
              </a:defRPr>
            </a:lvl4pPr>
            <a:lvl5pPr marL="1837266" indent="-262466" defTabSz="410765">
              <a:lnSpc>
                <a:spcPct val="100000"/>
              </a:lnSpc>
              <a:spcBef>
                <a:spcPts val="2200"/>
              </a:spcBef>
              <a:buClr>
                <a:srgbClr val="646464"/>
              </a:buClr>
              <a:buSzPct val="90000"/>
              <a:buFontTx/>
              <a:defRPr sz="2000">
                <a:solidFill>
                  <a:srgbClr val="FFFFFF"/>
                </a:solidFill>
                <a:latin typeface="Avenir Light"/>
                <a:ea typeface="Avenir Light"/>
                <a:cs typeface="Avenir Light"/>
                <a:sym typeface="Avenir Light"/>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txBox="1">
            <a:spLocks noGrp="1"/>
          </p:cNvSpPr>
          <p:nvPr>
            <p:ph type="sldNum" sz="quarter" idx="2"/>
          </p:nvPr>
        </p:nvSpPr>
        <p:spPr>
          <a:xfrm>
            <a:off x="5964501" y="6519763"/>
            <a:ext cx="242635" cy="274638"/>
          </a:xfrm>
          <a:prstGeom prst="rect">
            <a:avLst/>
          </a:prstGeom>
        </p:spPr>
        <p:txBody>
          <a:bodyPr lIns="35718" tIns="35718" rIns="35718" bIns="35718"/>
          <a:lstStyle>
            <a:lvl1pPr algn="ctr" defTabSz="410765">
              <a:defRPr>
                <a:solidFill>
                  <a:srgbClr val="FFFFFF"/>
                </a:solidFill>
                <a:latin typeface="Avenir Light"/>
                <a:ea typeface="Avenir Light"/>
                <a:cs typeface="Avenir Light"/>
                <a:sym typeface="Avenir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8.jpeg"/><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scholar.google.com/scholar_lookup?journal=BJPsych+Open&amp;title=Referral+patterns+for+specialist+child+and+adolescent+mental+health+services+in+the+Republic+of+Ireland+during+the+COVID-19+pandemic+compared+with+2019+and+2018&amp;volume=7&amp;publication_year=2021&amp;pages=e91&amp;pmid=33938419&amp;" TargetMode="External"/><Relationship Id="rId13" Type="http://schemas.openxmlformats.org/officeDocument/2006/relationships/hyperlink" Target="https://scholar.google.com/scholar_lookup?journal=J+Am+Acad+Child+Adolesc+Psychiatry&amp;title=Change+in+youth+mental+health+during+the+COVID-19+pandemic+in+a+majority+hispanic/latinx+US+sample&amp;volume=60&amp;publication_year=2021&amp;pages=513&amp;pmid=33359408&amp;" TargetMode="External"/><Relationship Id="rId3" Type="http://schemas.openxmlformats.org/officeDocument/2006/relationships/hyperlink" Target="https://www.ncbi.nlm.nih.gov/pubmed/33677628" TargetMode="External"/><Relationship Id="rId7" Type="http://schemas.openxmlformats.org/officeDocument/2006/relationships/hyperlink" Target="https://www.ncbi.nlm.nih.gov/pubmed/33938419" TargetMode="External"/><Relationship Id="rId12" Type="http://schemas.openxmlformats.org/officeDocument/2006/relationships/hyperlink" Target="https://www.ncbi.nlm.nih.gov/pubmed/33359408" TargetMode="External"/><Relationship Id="rId2" Type="http://schemas.openxmlformats.org/officeDocument/2006/relationships/hyperlink" Target="https://www.ncbi.nlm.nih.gov/pmc/articles/PMC7937052/" TargetMode="External"/><Relationship Id="rId16" Type="http://schemas.openxmlformats.org/officeDocument/2006/relationships/hyperlink" Target="https://scholar.google.com/scholar_lookup?journal=Eur+Child+Adolesc+Psychiatry&amp;title=Prevalence+and+socio-demographic+correlates+of+psychological+health+problems+in+Chinese+adolescents+during+the+outbreak+of+COVID-19&amp;volume=29&amp;publication_year=2020&amp;pages=749&amp;pmid=32363492&amp;"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8111180/" TargetMode="External"/><Relationship Id="rId11" Type="http://schemas.openxmlformats.org/officeDocument/2006/relationships/hyperlink" Target="https://scholar.google.com/scholar_lookup?journal=J+Psychiatr+Res&amp;title=The+early+impact+of+COVID-19+on+mental+health+and+community+physical+health+services+and+their+patients%E2%80%99+mortality+in+Cambridgeshire+and+Peterborough,+UK&amp;volume=131&amp;publication_year=2020&amp;pages=244&amp;pmid=33035957&amp;" TargetMode="External"/><Relationship Id="rId5" Type="http://schemas.openxmlformats.org/officeDocument/2006/relationships/hyperlink" Target="https://scholar.google.com/scholar_lookup?journal=Eur+Child+Adolesc+Psychiatry&amp;title=Pandemic-related+emergency+psychiatric+presentations+for+self-harm+of+children+and+adolescents+in+10+countries+(PREP-kids):+a+retrospective+international+cohort+study&amp;doi=10.1007/s00787-021-01741-6&amp;" TargetMode="External"/><Relationship Id="rId15" Type="http://schemas.openxmlformats.org/officeDocument/2006/relationships/hyperlink" Target="https://www.ncbi.nlm.nih.gov/pubmed/32363492" TargetMode="External"/><Relationship Id="rId10" Type="http://schemas.openxmlformats.org/officeDocument/2006/relationships/hyperlink" Target="https://www.ncbi.nlm.nih.gov/pubmed/33035957" TargetMode="External"/><Relationship Id="rId4" Type="http://schemas.openxmlformats.org/officeDocument/2006/relationships/hyperlink" Target="https://dx.doi.org/10.1007%2Fs00787-021-01741-6" TargetMode="External"/><Relationship Id="rId9" Type="http://schemas.openxmlformats.org/officeDocument/2006/relationships/hyperlink" Target="https://www.ncbi.nlm.nih.gov/pmc/articles/PMC7508053/" TargetMode="External"/><Relationship Id="rId14" Type="http://schemas.openxmlformats.org/officeDocument/2006/relationships/hyperlink" Target="https://www.ncbi.nlm.nih.gov/pmc/articles/PMC7196181/"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ncbi.nlm.nih.gov/pubmed/32874585" TargetMode="External"/><Relationship Id="rId13" Type="http://schemas.openxmlformats.org/officeDocument/2006/relationships/hyperlink" Target="https://www.ncbi.nlm.nih.gov/pmc/articles/PMC7709811/" TargetMode="External"/><Relationship Id="rId3" Type="http://schemas.openxmlformats.org/officeDocument/2006/relationships/hyperlink" Target="https://www.ncbi.nlm.nih.gov/pubmed/33436120" TargetMode="External"/><Relationship Id="rId7" Type="http://schemas.openxmlformats.org/officeDocument/2006/relationships/hyperlink" Target="https://www.ncbi.nlm.nih.gov/pmc/articles/PMC7444862/" TargetMode="External"/><Relationship Id="rId12" Type="http://schemas.openxmlformats.org/officeDocument/2006/relationships/hyperlink" Target="https://scholar.google.com/scholar_lookup?journal=BMC+Psychiatry&amp;title=The+immediate+effect+of+COVID-19+pandemic+on+children+and+adolescents+with+obsessive+compulsive+disorder&amp;volume=20&amp;publication_year=2020&amp;pages=511&amp;pmid=33081741&amp;" TargetMode="External"/><Relationship Id="rId17" Type="http://schemas.openxmlformats.org/officeDocument/2006/relationships/hyperlink" Target="https://scholar.google.com/scholar_lookup?journal=Arch+Dis+Child&amp;title=COVID-19+related+increase+in+childhood+tics+and+tic-like+attacks&amp;volume=106&amp;publication_year=2021&amp;pages=420&amp;" TargetMode="External"/><Relationship Id="rId2" Type="http://schemas.openxmlformats.org/officeDocument/2006/relationships/hyperlink" Target="https://www.ncbi.nlm.nih.gov/pmc/articles/PMC7844180/" TargetMode="External"/><Relationship Id="rId16" Type="http://schemas.openxmlformats.org/officeDocument/2006/relationships/hyperlink" Target="https://www.ncbi.nlm.nih.gov/pubmed/33677431"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7862041/" TargetMode="External"/><Relationship Id="rId11" Type="http://schemas.openxmlformats.org/officeDocument/2006/relationships/hyperlink" Target="https://www.ncbi.nlm.nih.gov/pubmed/33081741" TargetMode="External"/><Relationship Id="rId5" Type="http://schemas.openxmlformats.org/officeDocument/2006/relationships/hyperlink" Target="https://scholar.google.com/scholar_lookup?journal=Psychol+Med&amp;title=Increases+in+depression+and+anxiety+symptoms+in+adolescents+and+young+adults+during+the+COVID-19+pandemic&amp;publication_year=13+Jan+2021&amp;doi=10.1017/s0033291720005358&amp;" TargetMode="External"/><Relationship Id="rId15" Type="http://schemas.openxmlformats.org/officeDocument/2006/relationships/hyperlink" Target="https://scholar.google.com/scholar_lookup?journal=J+Obsessive+Compuls+Relat+Disord&amp;title=Obsessive+compulsive+symptoms+severity+among+children+and+adolescents+during+COVID-19+first+wave+in+Israel&amp;volume=28&amp;publication_year=2021&amp;pages=100610&amp;pmid=33288995&amp;" TargetMode="External"/><Relationship Id="rId10" Type="http://schemas.openxmlformats.org/officeDocument/2006/relationships/hyperlink" Target="https://www.ncbi.nlm.nih.gov/pmc/articles/PMC7573524/" TargetMode="External"/><Relationship Id="rId4" Type="http://schemas.openxmlformats.org/officeDocument/2006/relationships/hyperlink" Target="https://dx.doi.org/10.1017%2Fs0033291720005358" TargetMode="External"/><Relationship Id="rId9" Type="http://schemas.openxmlformats.org/officeDocument/2006/relationships/hyperlink" Target="https://scholar.google.com/scholar_lookup?journal=J+Eat+Disord&amp;title=Exploring+the+impact+of+the+COVID-19+pandemic+and+UK+lockdown+on+individuals+with+experience+of+eating+disorders&amp;volume=8&amp;publication_year=2020&amp;pages=44&amp;pmid=32874585&amp;" TargetMode="External"/><Relationship Id="rId14" Type="http://schemas.openxmlformats.org/officeDocument/2006/relationships/hyperlink" Target="https://www.ncbi.nlm.nih.gov/pubmed/33288995"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svg"/><Relationship Id="rId7" Type="http://schemas.openxmlformats.org/officeDocument/2006/relationships/diagramQuickStyle" Target="../diagrams/quickStyle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jpe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7"/>
          <p:cNvSpPr/>
          <p:nvPr/>
        </p:nvSpPr>
        <p:spPr>
          <a:xfrm>
            <a:off x="0" y="0"/>
            <a:ext cx="12192000" cy="6858000"/>
          </a:xfrm>
          <a:prstGeom prst="rect">
            <a:avLst/>
          </a:prstGeom>
          <a:gradFill>
            <a:gsLst>
              <a:gs pos="0">
                <a:schemeClr val="accent1"/>
              </a:gs>
              <a:gs pos="100000">
                <a:schemeClr val="accent2"/>
              </a:gs>
            </a:gsLst>
            <a:lin ang="8100000"/>
          </a:gradFill>
          <a:ln w="12700">
            <a:miter lim="400000"/>
          </a:ln>
        </p:spPr>
        <p:txBody>
          <a:bodyPr lIns="45719" rIns="45719" anchor="ctr"/>
          <a:lstStyle/>
          <a:p>
            <a:pPr algn="ctr">
              <a:defRPr>
                <a:solidFill>
                  <a:srgbClr val="FFFFFF"/>
                </a:solidFill>
              </a:defRPr>
            </a:pPr>
            <a:endParaRPr/>
          </a:p>
        </p:txBody>
      </p:sp>
      <p:sp>
        <p:nvSpPr>
          <p:cNvPr id="140" name="Title 1"/>
          <p:cNvSpPr txBox="1">
            <a:spLocks noGrp="1"/>
          </p:cNvSpPr>
          <p:nvPr>
            <p:ph type="ctrTitle"/>
          </p:nvPr>
        </p:nvSpPr>
        <p:spPr>
          <a:xfrm>
            <a:off x="3880429" y="583345"/>
            <a:ext cx="7160357" cy="4164820"/>
          </a:xfrm>
          <a:prstGeom prst="rect">
            <a:avLst/>
          </a:prstGeom>
        </p:spPr>
        <p:txBody>
          <a:bodyPr anchor="t"/>
          <a:lstStyle>
            <a:lvl1pPr algn="r">
              <a:defRPr sz="4400">
                <a:solidFill>
                  <a:srgbClr val="FFFFFF"/>
                </a:solidFill>
              </a:defRPr>
            </a:lvl1pPr>
          </a:lstStyle>
          <a:p>
            <a:r>
              <a:rPr dirty="0"/>
              <a:t>Improving mental health services for children and young people during Covid 19. </a:t>
            </a:r>
            <a:r>
              <a:rPr sz="3200" dirty="0"/>
              <a:t>Transforming mental health services for children and young adults</a:t>
            </a:r>
          </a:p>
        </p:txBody>
      </p:sp>
      <p:sp>
        <p:nvSpPr>
          <p:cNvPr id="141" name="Subtitle 2"/>
          <p:cNvSpPr txBox="1">
            <a:spLocks noGrp="1"/>
          </p:cNvSpPr>
          <p:nvPr>
            <p:ph type="subTitle" sz="quarter" idx="1"/>
          </p:nvPr>
        </p:nvSpPr>
        <p:spPr>
          <a:xfrm>
            <a:off x="1208228" y="5972173"/>
            <a:ext cx="8578699" cy="504826"/>
          </a:xfrm>
          <a:prstGeom prst="rect">
            <a:avLst/>
          </a:prstGeom>
        </p:spPr>
        <p:txBody>
          <a:bodyPr/>
          <a:lstStyle/>
          <a:p>
            <a:pPr algn="l">
              <a:defRPr sz="1000">
                <a:solidFill>
                  <a:srgbClr val="FFFFFF"/>
                </a:solidFill>
              </a:defRPr>
            </a:pPr>
            <a:r>
              <a:rPr dirty="0"/>
              <a:t>Dr Harriet Stewart</a:t>
            </a:r>
          </a:p>
          <a:p>
            <a:pPr algn="l">
              <a:defRPr sz="1000">
                <a:solidFill>
                  <a:srgbClr val="FFFFFF"/>
                </a:solidFill>
              </a:defRPr>
            </a:pPr>
            <a:r>
              <a:rPr dirty="0"/>
              <a:t>Oxford University Hospitals </a:t>
            </a:r>
            <a:r>
              <a:rPr lang="en-GB" dirty="0"/>
              <a:t>September</a:t>
            </a:r>
            <a:r>
              <a:rPr dirty="0"/>
              <a:t> 2022</a:t>
            </a:r>
          </a:p>
        </p:txBody>
      </p:sp>
      <p:sp>
        <p:nvSpPr>
          <p:cNvPr id="142" name="Graphic 13"/>
          <p:cNvSpPr/>
          <p:nvPr/>
        </p:nvSpPr>
        <p:spPr>
          <a:xfrm>
            <a:off x="3474358" y="583345"/>
            <a:ext cx="139040" cy="139040"/>
          </a:xfrm>
          <a:custGeom>
            <a:avLst/>
            <a:gdLst/>
            <a:ahLst/>
            <a:cxnLst>
              <a:cxn ang="0">
                <a:pos x="wd2" y="hd2"/>
              </a:cxn>
              <a:cxn ang="5400000">
                <a:pos x="wd2" y="hd2"/>
              </a:cxn>
              <a:cxn ang="10800000">
                <a:pos x="wd2" y="hd2"/>
              </a:cxn>
              <a:cxn ang="16200000">
                <a:pos x="wd2" y="hd2"/>
              </a:cxn>
            </a:cxnLst>
            <a:rect l="0" t="0" r="r" b="b"/>
            <a:pathLst>
              <a:path w="21600" h="21600" extrusionOk="0">
                <a:moveTo>
                  <a:pt x="20134" y="9334"/>
                </a:moveTo>
                <a:lnTo>
                  <a:pt x="12266" y="9334"/>
                </a:lnTo>
                <a:lnTo>
                  <a:pt x="12266" y="1466"/>
                </a:lnTo>
                <a:cubicBezTo>
                  <a:pt x="12266" y="656"/>
                  <a:pt x="11610" y="0"/>
                  <a:pt x="10800" y="0"/>
                </a:cubicBezTo>
                <a:cubicBezTo>
                  <a:pt x="9990" y="0"/>
                  <a:pt x="9334" y="656"/>
                  <a:pt x="9334" y="1466"/>
                </a:cubicBezTo>
                <a:lnTo>
                  <a:pt x="9334" y="9334"/>
                </a:lnTo>
                <a:lnTo>
                  <a:pt x="1466" y="9334"/>
                </a:lnTo>
                <a:cubicBezTo>
                  <a:pt x="656" y="9334"/>
                  <a:pt x="0" y="9990"/>
                  <a:pt x="0" y="10800"/>
                </a:cubicBezTo>
                <a:cubicBezTo>
                  <a:pt x="0" y="11610"/>
                  <a:pt x="656" y="12266"/>
                  <a:pt x="1466" y="12266"/>
                </a:cubicBezTo>
                <a:lnTo>
                  <a:pt x="9334" y="12266"/>
                </a:lnTo>
                <a:lnTo>
                  <a:pt x="9334" y="20134"/>
                </a:lnTo>
                <a:cubicBezTo>
                  <a:pt x="9334" y="20944"/>
                  <a:pt x="9990" y="21600"/>
                  <a:pt x="10800" y="21600"/>
                </a:cubicBezTo>
                <a:cubicBezTo>
                  <a:pt x="11610" y="21600"/>
                  <a:pt x="12266" y="20944"/>
                  <a:pt x="12266" y="20134"/>
                </a:cubicBezTo>
                <a:lnTo>
                  <a:pt x="12266" y="12266"/>
                </a:lnTo>
                <a:lnTo>
                  <a:pt x="20134" y="12266"/>
                </a:lnTo>
                <a:cubicBezTo>
                  <a:pt x="20944" y="12266"/>
                  <a:pt x="21600" y="11610"/>
                  <a:pt x="21600" y="10800"/>
                </a:cubicBezTo>
                <a:cubicBezTo>
                  <a:pt x="21600" y="9990"/>
                  <a:pt x="20944" y="9334"/>
                  <a:pt x="20134" y="9334"/>
                </a:cubicBezTo>
                <a:close/>
              </a:path>
            </a:pathLst>
          </a:custGeom>
          <a:solidFill>
            <a:srgbClr val="FFFFFF"/>
          </a:solidFill>
          <a:ln w="12700">
            <a:miter lim="400000"/>
          </a:ln>
        </p:spPr>
        <p:txBody>
          <a:bodyPr lIns="45719" rIns="45719" anchor="ctr"/>
          <a:lstStyle/>
          <a:p>
            <a:pPr>
              <a:defRPr>
                <a:solidFill>
                  <a:srgbClr val="FFFFFF"/>
                </a:solidFill>
              </a:defRPr>
            </a:pPr>
            <a:endParaRPr/>
          </a:p>
        </p:txBody>
      </p:sp>
      <p:sp>
        <p:nvSpPr>
          <p:cNvPr id="143" name="Graphic 12"/>
          <p:cNvSpPr/>
          <p:nvPr/>
        </p:nvSpPr>
        <p:spPr>
          <a:xfrm>
            <a:off x="3833138" y="812639"/>
            <a:ext cx="91139" cy="91139"/>
          </a:xfrm>
          <a:prstGeom prst="ellipse">
            <a:avLst/>
          </a:prstGeom>
          <a:solidFill>
            <a:srgbClr val="FFFFFF"/>
          </a:solidFill>
          <a:ln w="12700">
            <a:miter lim="400000"/>
          </a:ln>
        </p:spPr>
        <p:txBody>
          <a:bodyPr lIns="45719" rIns="45719" anchor="ctr"/>
          <a:lstStyle/>
          <a:p>
            <a:pPr>
              <a:defRPr>
                <a:solidFill>
                  <a:srgbClr val="FFFFFF"/>
                </a:solidFill>
              </a:defRPr>
            </a:pPr>
            <a:endParaRPr/>
          </a:p>
        </p:txBody>
      </p:sp>
      <p:sp>
        <p:nvSpPr>
          <p:cNvPr id="144" name="Graphic 15"/>
          <p:cNvSpPr/>
          <p:nvPr/>
        </p:nvSpPr>
        <p:spPr>
          <a:xfrm>
            <a:off x="3458819" y="1037065"/>
            <a:ext cx="127715" cy="127715"/>
          </a:xfrm>
          <a:custGeom>
            <a:avLst/>
            <a:gdLst/>
            <a:ahLst/>
            <a:cxnLst>
              <a:cxn ang="0">
                <a:pos x="wd2" y="hd2"/>
              </a:cxn>
              <a:cxn ang="5400000">
                <a:pos x="wd2" y="hd2"/>
              </a:cxn>
              <a:cxn ang="10800000">
                <a:pos x="wd2" y="hd2"/>
              </a:cxn>
              <a:cxn ang="16200000">
                <a:pos x="wd2" y="hd2"/>
              </a:cxn>
            </a:cxnLst>
            <a:rect l="0" t="0" r="r" b="b"/>
            <a:pathLst>
              <a:path w="21600" h="21600" extrusionOk="0">
                <a:moveTo>
                  <a:pt x="10800" y="3192"/>
                </a:moveTo>
                <a:cubicBezTo>
                  <a:pt x="15002" y="3192"/>
                  <a:pt x="18408" y="6598"/>
                  <a:pt x="18408" y="10800"/>
                </a:cubicBezTo>
                <a:cubicBezTo>
                  <a:pt x="18408" y="15002"/>
                  <a:pt x="15002" y="18408"/>
                  <a:pt x="10800" y="18408"/>
                </a:cubicBezTo>
                <a:cubicBezTo>
                  <a:pt x="6598" y="18408"/>
                  <a:pt x="3192" y="15002"/>
                  <a:pt x="3192" y="10800"/>
                </a:cubicBezTo>
                <a:cubicBezTo>
                  <a:pt x="3196" y="6600"/>
                  <a:pt x="6600" y="3196"/>
                  <a:pt x="10800" y="3192"/>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FFFF"/>
          </a:solidFill>
          <a:ln w="12700">
            <a:miter lim="400000"/>
          </a:ln>
        </p:spPr>
        <p:txBody>
          <a:bodyPr lIns="45719" rIns="45719" anchor="ctr"/>
          <a:lstStyle/>
          <a:p>
            <a:pPr>
              <a:defRPr>
                <a:solidFill>
                  <a:srgbClr val="FFFFFF"/>
                </a:solidFill>
              </a:defRPr>
            </a:pPr>
            <a:endParaRPr/>
          </a:p>
        </p:txBody>
      </p:sp>
      <p:sp>
        <p:nvSpPr>
          <p:cNvPr id="145" name="Straight Connector 15"/>
          <p:cNvSpPr/>
          <p:nvPr/>
        </p:nvSpPr>
        <p:spPr>
          <a:xfrm flipH="1">
            <a:off x="856113" y="3503032"/>
            <a:ext cx="1" cy="3346091"/>
          </a:xfrm>
          <a:prstGeom prst="line">
            <a:avLst/>
          </a:prstGeom>
          <a:ln w="25400" cap="sq">
            <a:solidFill>
              <a:srgbClr val="FFFFFF"/>
            </a:solidFill>
            <a:bevel/>
          </a:ln>
        </p:spPr>
        <p:txBody>
          <a:bodyPr lIns="45719" rIns="45719"/>
          <a:lstStyle/>
          <a:p>
            <a:endParaRPr/>
          </a:p>
        </p:txBody>
      </p:sp>
      <p:sp>
        <p:nvSpPr>
          <p:cNvPr id="146" name="Graphic 22"/>
          <p:cNvSpPr/>
          <p:nvPr/>
        </p:nvSpPr>
        <p:spPr>
          <a:xfrm>
            <a:off x="10836425" y="5636679"/>
            <a:ext cx="151537" cy="151537"/>
          </a:xfrm>
          <a:custGeom>
            <a:avLst/>
            <a:gdLst/>
            <a:ahLst/>
            <a:cxnLst>
              <a:cxn ang="0">
                <a:pos x="wd2" y="hd2"/>
              </a:cxn>
              <a:cxn ang="5400000">
                <a:pos x="wd2" y="hd2"/>
              </a:cxn>
              <a:cxn ang="10800000">
                <a:pos x="wd2" y="hd2"/>
              </a:cxn>
              <a:cxn ang="16200000">
                <a:pos x="wd2" y="hd2"/>
              </a:cxn>
            </a:cxnLst>
            <a:rect l="0" t="0" r="r" b="b"/>
            <a:pathLst>
              <a:path w="21600" h="21600" extrusionOk="0">
                <a:moveTo>
                  <a:pt x="20134" y="9334"/>
                </a:moveTo>
                <a:lnTo>
                  <a:pt x="12266" y="9334"/>
                </a:lnTo>
                <a:lnTo>
                  <a:pt x="12266" y="1466"/>
                </a:lnTo>
                <a:cubicBezTo>
                  <a:pt x="12266" y="656"/>
                  <a:pt x="11610" y="0"/>
                  <a:pt x="10800" y="0"/>
                </a:cubicBezTo>
                <a:cubicBezTo>
                  <a:pt x="9990" y="0"/>
                  <a:pt x="9334" y="656"/>
                  <a:pt x="9334" y="1466"/>
                </a:cubicBezTo>
                <a:lnTo>
                  <a:pt x="9334" y="9334"/>
                </a:lnTo>
                <a:lnTo>
                  <a:pt x="1466" y="9334"/>
                </a:lnTo>
                <a:cubicBezTo>
                  <a:pt x="656" y="9334"/>
                  <a:pt x="0" y="9990"/>
                  <a:pt x="0" y="10800"/>
                </a:cubicBezTo>
                <a:cubicBezTo>
                  <a:pt x="0" y="11610"/>
                  <a:pt x="656" y="12266"/>
                  <a:pt x="1466" y="12266"/>
                </a:cubicBezTo>
                <a:lnTo>
                  <a:pt x="9334" y="12266"/>
                </a:lnTo>
                <a:lnTo>
                  <a:pt x="9334" y="20134"/>
                </a:lnTo>
                <a:cubicBezTo>
                  <a:pt x="9334" y="20944"/>
                  <a:pt x="9990" y="21600"/>
                  <a:pt x="10800" y="21600"/>
                </a:cubicBezTo>
                <a:cubicBezTo>
                  <a:pt x="11610" y="21600"/>
                  <a:pt x="12266" y="20944"/>
                  <a:pt x="12266" y="20134"/>
                </a:cubicBezTo>
                <a:lnTo>
                  <a:pt x="12266" y="12266"/>
                </a:lnTo>
                <a:lnTo>
                  <a:pt x="20134" y="12266"/>
                </a:lnTo>
                <a:cubicBezTo>
                  <a:pt x="20944" y="12266"/>
                  <a:pt x="21600" y="11610"/>
                  <a:pt x="21600" y="10800"/>
                </a:cubicBezTo>
                <a:cubicBezTo>
                  <a:pt x="21600" y="9990"/>
                  <a:pt x="20944" y="9334"/>
                  <a:pt x="20134" y="9334"/>
                </a:cubicBezTo>
                <a:close/>
              </a:path>
            </a:pathLst>
          </a:custGeom>
          <a:solidFill>
            <a:srgbClr val="FFFFFF"/>
          </a:solidFill>
          <a:ln w="12700">
            <a:miter lim="400000"/>
          </a:ln>
        </p:spPr>
        <p:txBody>
          <a:bodyPr lIns="45719" rIns="45719" anchor="ctr"/>
          <a:lstStyle/>
          <a:p>
            <a:pPr>
              <a:defRPr>
                <a:solidFill>
                  <a:srgbClr val="FFFFFF"/>
                </a:solidFill>
              </a:defRPr>
            </a:pPr>
            <a:endParaRPr/>
          </a:p>
        </p:txBody>
      </p:sp>
      <p:sp>
        <p:nvSpPr>
          <p:cNvPr id="147" name="Graphic 23"/>
          <p:cNvSpPr/>
          <p:nvPr/>
        </p:nvSpPr>
        <p:spPr>
          <a:xfrm>
            <a:off x="11245174" y="6096758"/>
            <a:ext cx="108626" cy="108626"/>
          </a:xfrm>
          <a:custGeom>
            <a:avLst/>
            <a:gdLst/>
            <a:ahLst/>
            <a:cxnLst>
              <a:cxn ang="0">
                <a:pos x="wd2" y="hd2"/>
              </a:cxn>
              <a:cxn ang="5400000">
                <a:pos x="wd2" y="hd2"/>
              </a:cxn>
              <a:cxn ang="10800000">
                <a:pos x="wd2" y="hd2"/>
              </a:cxn>
              <a:cxn ang="16200000">
                <a:pos x="wd2" y="hd2"/>
              </a:cxn>
            </a:cxnLst>
            <a:rect l="0" t="0" r="r" b="b"/>
            <a:pathLst>
              <a:path w="21600" h="21600" extrusionOk="0">
                <a:moveTo>
                  <a:pt x="10800" y="3192"/>
                </a:moveTo>
                <a:cubicBezTo>
                  <a:pt x="15002" y="3192"/>
                  <a:pt x="18408" y="6598"/>
                  <a:pt x="18408" y="10800"/>
                </a:cubicBezTo>
                <a:cubicBezTo>
                  <a:pt x="18408" y="15002"/>
                  <a:pt x="15002" y="18408"/>
                  <a:pt x="10800" y="18408"/>
                </a:cubicBezTo>
                <a:cubicBezTo>
                  <a:pt x="6598" y="18408"/>
                  <a:pt x="3192" y="15002"/>
                  <a:pt x="3192" y="10800"/>
                </a:cubicBezTo>
                <a:cubicBezTo>
                  <a:pt x="3196" y="6600"/>
                  <a:pt x="6600" y="3196"/>
                  <a:pt x="10800" y="3192"/>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FFFF"/>
          </a:solidFill>
          <a:ln w="12700">
            <a:miter lim="400000"/>
          </a:ln>
        </p:spPr>
        <p:txBody>
          <a:bodyPr lIns="45719" rIns="45719" anchor="ctr"/>
          <a:lstStyle/>
          <a:p>
            <a:pPr>
              <a:defRPr>
                <a:solidFill>
                  <a:srgbClr val="FFFFFF"/>
                </a:solidFill>
              </a:defRPr>
            </a:pPr>
            <a:endParaRPr/>
          </a:p>
        </p:txBody>
      </p:sp>
      <p:sp>
        <p:nvSpPr>
          <p:cNvPr id="148" name="Graphic 21"/>
          <p:cNvSpPr/>
          <p:nvPr/>
        </p:nvSpPr>
        <p:spPr>
          <a:xfrm>
            <a:off x="10554288" y="6238028"/>
            <a:ext cx="95760" cy="95760"/>
          </a:xfrm>
          <a:prstGeom prst="ellipse">
            <a:avLst/>
          </a:prstGeom>
          <a:solidFill>
            <a:srgbClr val="FFFFFF"/>
          </a:solidFill>
          <a:ln w="12700">
            <a:miter lim="400000"/>
          </a:ln>
        </p:spPr>
        <p:txBody>
          <a:bodyPr lIns="45719" rIns="45719" anchor="ctr"/>
          <a:lstStyle/>
          <a:p>
            <a:pPr>
              <a:defRPr>
                <a:solidFill>
                  <a:srgbClr val="FFFFFF"/>
                </a:solidFill>
              </a:defRPr>
            </a:pP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0" name="Rectangle 21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nline working"/>
          <p:cNvSpPr txBox="1">
            <a:spLocks noGrp="1"/>
          </p:cNvSpPr>
          <p:nvPr>
            <p:ph type="title"/>
          </p:nvPr>
        </p:nvSpPr>
        <p:spPr>
          <a:xfrm>
            <a:off x="630936" y="640080"/>
            <a:ext cx="4818888" cy="1481328"/>
          </a:xfrm>
          <a:prstGeom prst="rect">
            <a:avLst/>
          </a:prstGeom>
        </p:spPr>
        <p:txBody>
          <a:bodyPr vert="horz" lIns="91440" tIns="45720" rIns="91440" bIns="45720" rtlCol="0" anchor="b">
            <a:normAutofit/>
          </a:bodyPr>
          <a:lstStyle/>
          <a:p>
            <a:pPr>
              <a:spcBef>
                <a:spcPct val="0"/>
              </a:spcBef>
            </a:pPr>
            <a:r>
              <a:rPr lang="en-US" sz="5400" kern="1200">
                <a:solidFill>
                  <a:schemeClr val="tx1"/>
                </a:solidFill>
                <a:latin typeface="+mj-lt"/>
                <a:ea typeface="+mj-ea"/>
                <a:cs typeface="+mj-cs"/>
              </a:rPr>
              <a:t>Online working</a:t>
            </a:r>
          </a:p>
        </p:txBody>
      </p:sp>
      <p:sp>
        <p:nvSpPr>
          <p:cNvPr id="22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3587170-AF00-41E3-89C1-C5D036E54F6A}"/>
              </a:ext>
            </a:extLst>
          </p:cNvPr>
          <p:cNvSpPr/>
          <p:nvPr/>
        </p:nvSpPr>
        <p:spPr>
          <a:xfrm>
            <a:off x="630936" y="2660904"/>
            <a:ext cx="4818888" cy="3547872"/>
          </a:xfrm>
          <a:prstGeom prst="rect">
            <a:avLst/>
          </a:prstGeom>
        </p:spPr>
        <p:txBody>
          <a:bodyPr vert="horz" lIns="91440" tIns="45720" rIns="91440" bIns="45720" rtlCol="0" anchor="t">
            <a:normAutofit/>
          </a:bodyPr>
          <a:lstStyle/>
          <a:p>
            <a:pPr lvl="0" indent="-228600" hangingPunct="1">
              <a:lnSpc>
                <a:spcPct val="90000"/>
              </a:lnSpc>
              <a:spcAft>
                <a:spcPts val="600"/>
              </a:spcAft>
              <a:buFont typeface="Arial" panose="020B0604020202020204" pitchFamily="34" charset="0"/>
              <a:buChar char="•"/>
            </a:pPr>
            <a:r>
              <a:rPr lang="en-US" sz="2200" kern="1200" dirty="0">
                <a:solidFill>
                  <a:schemeClr val="tx1"/>
                </a:solidFill>
              </a:rPr>
              <a:t>Positives:</a:t>
            </a:r>
          </a:p>
          <a:p>
            <a:pPr lvl="0" indent="-228600" hangingPunct="1">
              <a:lnSpc>
                <a:spcPct val="90000"/>
              </a:lnSpc>
              <a:spcAft>
                <a:spcPts val="600"/>
              </a:spcAft>
              <a:buFont typeface="Arial" panose="020B0604020202020204" pitchFamily="34" charset="0"/>
              <a:buChar char="•"/>
            </a:pPr>
            <a:r>
              <a:rPr lang="en-US" sz="2200" kern="1200" dirty="0">
                <a:solidFill>
                  <a:schemeClr val="tx1"/>
                </a:solidFill>
              </a:rPr>
              <a:t>Saving time for patients and clinicians</a:t>
            </a:r>
          </a:p>
          <a:p>
            <a:pPr lvl="0" indent="-228600" hangingPunct="1">
              <a:lnSpc>
                <a:spcPct val="90000"/>
              </a:lnSpc>
              <a:spcAft>
                <a:spcPts val="600"/>
              </a:spcAft>
              <a:buFont typeface="Arial" panose="020B0604020202020204" pitchFamily="34" charset="0"/>
              <a:buChar char="•"/>
            </a:pPr>
            <a:r>
              <a:rPr lang="en-US" sz="2200" kern="1200" dirty="0">
                <a:solidFill>
                  <a:schemeClr val="tx1"/>
                </a:solidFill>
              </a:rPr>
              <a:t>Meetings</a:t>
            </a:r>
          </a:p>
          <a:p>
            <a:pPr lvl="0" indent="-228600" hangingPunct="1">
              <a:lnSpc>
                <a:spcPct val="90000"/>
              </a:lnSpc>
              <a:spcAft>
                <a:spcPts val="600"/>
              </a:spcAft>
              <a:buFont typeface="Arial" panose="020B0604020202020204" pitchFamily="34" charset="0"/>
              <a:buChar char="•"/>
            </a:pPr>
            <a:endParaRPr lang="en-US" sz="2200" kern="1200" dirty="0">
              <a:solidFill>
                <a:schemeClr val="tx1"/>
              </a:solidFill>
            </a:endParaRPr>
          </a:p>
          <a:p>
            <a:pPr lvl="0" indent="-228600" hangingPunct="1">
              <a:lnSpc>
                <a:spcPct val="90000"/>
              </a:lnSpc>
              <a:spcAft>
                <a:spcPts val="600"/>
              </a:spcAft>
              <a:buFont typeface="Arial" panose="020B0604020202020204" pitchFamily="34" charset="0"/>
              <a:buChar char="•"/>
            </a:pPr>
            <a:r>
              <a:rPr lang="en-US" sz="2200" kern="1200" dirty="0">
                <a:solidFill>
                  <a:schemeClr val="tx1"/>
                </a:solidFill>
              </a:rPr>
              <a:t>Negatives</a:t>
            </a:r>
          </a:p>
          <a:p>
            <a:pPr lvl="0" indent="-228600" hangingPunct="1">
              <a:lnSpc>
                <a:spcPct val="90000"/>
              </a:lnSpc>
              <a:spcAft>
                <a:spcPts val="600"/>
              </a:spcAft>
              <a:buFont typeface="Arial" panose="020B0604020202020204" pitchFamily="34" charset="0"/>
              <a:buChar char="•"/>
            </a:pPr>
            <a:r>
              <a:rPr lang="en-US" sz="2200" kern="1200" dirty="0">
                <a:solidFill>
                  <a:schemeClr val="tx1"/>
                </a:solidFill>
              </a:rPr>
              <a:t>Brain fog from online meetings</a:t>
            </a:r>
          </a:p>
          <a:p>
            <a:pPr lvl="0" indent="-228600" hangingPunct="1">
              <a:lnSpc>
                <a:spcPct val="90000"/>
              </a:lnSpc>
              <a:spcAft>
                <a:spcPts val="600"/>
              </a:spcAft>
              <a:buFont typeface="Arial" panose="020B0604020202020204" pitchFamily="34" charset="0"/>
              <a:buChar char="•"/>
            </a:pPr>
            <a:r>
              <a:rPr lang="en-US" sz="2200" kern="1200" dirty="0">
                <a:solidFill>
                  <a:schemeClr val="tx1"/>
                </a:solidFill>
              </a:rPr>
              <a:t>Unable to see the whole patient</a:t>
            </a:r>
          </a:p>
          <a:p>
            <a:pPr lvl="0" indent="-228600" hangingPunct="1">
              <a:lnSpc>
                <a:spcPct val="90000"/>
              </a:lnSpc>
              <a:spcAft>
                <a:spcPts val="600"/>
              </a:spcAft>
              <a:buFont typeface="Arial" panose="020B0604020202020204" pitchFamily="34" charset="0"/>
              <a:buChar char="•"/>
            </a:pPr>
            <a:r>
              <a:rPr lang="en-US" sz="2200" kern="1200" dirty="0">
                <a:solidFill>
                  <a:schemeClr val="tx1"/>
                </a:solidFill>
              </a:rPr>
              <a:t>Confidentiality</a:t>
            </a:r>
          </a:p>
        </p:txBody>
      </p:sp>
      <p:pic>
        <p:nvPicPr>
          <p:cNvPr id="210" name="Graphic 209" descr="Laptop">
            <a:extLst>
              <a:ext uri="{FF2B5EF4-FFF2-40B4-BE49-F238E27FC236}">
                <a16:creationId xmlns:a16="http://schemas.microsoft.com/office/drawing/2014/main" id="{E619C37C-E926-480E-84B6-0F82CA8BF1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8" name="Rectangle 227">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0" name="Freeform: Shape 229">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2" name="Freeform: Shape 231">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 name="Leadership training"/>
          <p:cNvSpPr txBox="1">
            <a:spLocks noGrp="1"/>
          </p:cNvSpPr>
          <p:nvPr>
            <p:ph type="title"/>
          </p:nvPr>
        </p:nvSpPr>
        <p:spPr>
          <a:xfrm>
            <a:off x="621792" y="1161288"/>
            <a:ext cx="3602736" cy="4526280"/>
          </a:xfrm>
          <a:prstGeom prst="rect">
            <a:avLst/>
          </a:prstGeom>
        </p:spPr>
        <p:txBody>
          <a:bodyPr vert="horz" lIns="91440" tIns="45720" rIns="91440" bIns="45720" rtlCol="0" anchor="ctr">
            <a:normAutofit/>
          </a:bodyPr>
          <a:lstStyle/>
          <a:p>
            <a:pPr>
              <a:spcBef>
                <a:spcPct val="0"/>
              </a:spcBef>
            </a:pPr>
            <a:r>
              <a:rPr lang="en-US" sz="4000" kern="1200">
                <a:solidFill>
                  <a:schemeClr val="tx1"/>
                </a:solidFill>
                <a:latin typeface="+mj-lt"/>
                <a:ea typeface="+mj-ea"/>
                <a:cs typeface="+mj-cs"/>
              </a:rPr>
              <a:t>Leadership training</a:t>
            </a:r>
          </a:p>
        </p:txBody>
      </p:sp>
      <p:sp>
        <p:nvSpPr>
          <p:cNvPr id="234" name="Rectangle 23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92" name="Systems overhaul…">
            <a:extLst>
              <a:ext uri="{FF2B5EF4-FFF2-40B4-BE49-F238E27FC236}">
                <a16:creationId xmlns:a16="http://schemas.microsoft.com/office/drawing/2014/main" id="{4F962466-46C8-4B3B-A7D6-5BC2517CA1EC}"/>
              </a:ext>
            </a:extLst>
          </p:cNvPr>
          <p:cNvGraphicFramePr/>
          <p:nvPr>
            <p:extLst>
              <p:ext uri="{D42A27DB-BD31-4B8C-83A1-F6EECF244321}">
                <p14:modId xmlns:p14="http://schemas.microsoft.com/office/powerpoint/2010/main" val="463315284"/>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le of Data/Outcome Measurement"/>
          <p:cNvSpPr txBox="1">
            <a:spLocks noGrp="1"/>
          </p:cNvSpPr>
          <p:nvPr>
            <p:ph type="title"/>
          </p:nvPr>
        </p:nvSpPr>
        <p:spPr>
          <a:xfrm>
            <a:off x="838200" y="365126"/>
            <a:ext cx="10515600" cy="1306440"/>
          </a:xfrm>
          <a:prstGeom prst="rect">
            <a:avLst/>
          </a:prstGeom>
        </p:spPr>
        <p:txBody>
          <a:bodyPr vert="horz" lIns="91440" tIns="45720" rIns="91440" bIns="45720" rtlCol="0" anchor="ctr">
            <a:normAutofit/>
          </a:bodyPr>
          <a:lstStyle>
            <a:lvl1pPr defTabSz="349150">
              <a:defRPr sz="2600" spc="410"/>
            </a:lvl1pPr>
          </a:lstStyle>
          <a:p>
            <a:pPr defTabSz="914400">
              <a:lnSpc>
                <a:spcPct val="90000"/>
              </a:lnSpc>
              <a:spcBef>
                <a:spcPct val="0"/>
              </a:spcBef>
            </a:pPr>
            <a:r>
              <a:rPr lang="en-US" sz="4000" kern="1200">
                <a:solidFill>
                  <a:schemeClr val="tx1"/>
                </a:solidFill>
                <a:latin typeface="+mj-lt"/>
                <a:ea typeface="+mj-ea"/>
                <a:cs typeface="+mj-cs"/>
              </a:rPr>
              <a:t>Role of Data/Outcome Measurement</a:t>
            </a:r>
          </a:p>
        </p:txBody>
      </p:sp>
      <p:pic>
        <p:nvPicPr>
          <p:cNvPr id="202" name="Picture 199">
            <a:extLst>
              <a:ext uri="{FF2B5EF4-FFF2-40B4-BE49-F238E27FC236}">
                <a16:creationId xmlns:a16="http://schemas.microsoft.com/office/drawing/2014/main" id="{E5CAFB87-6DD6-4A4E-BC39-0BA2178BF1FA}"/>
              </a:ext>
            </a:extLst>
          </p:cNvPr>
          <p:cNvPicPr>
            <a:picLocks noChangeAspect="1"/>
          </p:cNvPicPr>
          <p:nvPr/>
        </p:nvPicPr>
        <p:blipFill rotWithShape="1">
          <a:blip r:embed="rId2"/>
          <a:srcRect l="24003" r="25241" b="2"/>
          <a:stretch/>
        </p:blipFill>
        <p:spPr>
          <a:xfrm>
            <a:off x="7989296" y="1843285"/>
            <a:ext cx="3364502" cy="3728611"/>
          </a:xfrm>
          <a:prstGeom prst="rect">
            <a:avLst/>
          </a:prstGeom>
        </p:spPr>
      </p:pic>
      <p:graphicFrame>
        <p:nvGraphicFramePr>
          <p:cNvPr id="198" name="National Data-Mental Health Service Data Set from Jan 2016…">
            <a:extLst>
              <a:ext uri="{FF2B5EF4-FFF2-40B4-BE49-F238E27FC236}">
                <a16:creationId xmlns:a16="http://schemas.microsoft.com/office/drawing/2014/main" id="{DA8BBB55-E685-427E-8349-255AA51DA0E3}"/>
              </a:ext>
            </a:extLst>
          </p:cNvPr>
          <p:cNvGraphicFramePr/>
          <p:nvPr>
            <p:extLst>
              <p:ext uri="{D42A27DB-BD31-4B8C-83A1-F6EECF244321}">
                <p14:modId xmlns:p14="http://schemas.microsoft.com/office/powerpoint/2010/main" val="3363971095"/>
              </p:ext>
            </p:extLst>
          </p:nvPr>
        </p:nvGraphicFramePr>
        <p:xfrm>
          <a:off x="838200" y="1825625"/>
          <a:ext cx="6714066" cy="430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C1676B-3441-41AB-80F2-34BF49608CD5}"/>
              </a:ext>
            </a:extLst>
          </p:cNvPr>
          <p:cNvSpPr>
            <a:spLocks noGrp="1"/>
          </p:cNvSpPr>
          <p:nvPr>
            <p:ph type="title"/>
          </p:nvPr>
        </p:nvSpPr>
        <p:spPr>
          <a:xfrm>
            <a:off x="630936" y="640080"/>
            <a:ext cx="4818888" cy="1481328"/>
          </a:xfrm>
        </p:spPr>
        <p:txBody>
          <a:bodyPr vert="horz" lIns="91440" tIns="45720" rIns="91440" bIns="45720" rtlCol="0" anchor="b">
            <a:normAutofit/>
          </a:bodyPr>
          <a:lstStyle/>
          <a:p>
            <a:pPr defTabSz="914400">
              <a:lnSpc>
                <a:spcPct val="90000"/>
              </a:lnSpc>
              <a:spcBef>
                <a:spcPct val="0"/>
              </a:spcBef>
            </a:pPr>
            <a:r>
              <a:rPr lang="en-US" sz="4600" kern="1200">
                <a:solidFill>
                  <a:schemeClr val="tx1"/>
                </a:solidFill>
                <a:latin typeface="+mj-lt"/>
                <a:ea typeface="+mj-ea"/>
                <a:cs typeface="+mj-cs"/>
              </a:rPr>
              <a:t>Workforce</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1B5D941-3095-49C2-A56F-D457408A6A18}"/>
              </a:ext>
            </a:extLst>
          </p:cNvPr>
          <p:cNvSpPr>
            <a:spLocks noGrp="1"/>
          </p:cNvSpPr>
          <p:nvPr>
            <p:ph type="body" idx="1"/>
          </p:nvPr>
        </p:nvSpPr>
        <p:spPr>
          <a:xfrm>
            <a:off x="630936" y="2660904"/>
            <a:ext cx="4818888" cy="3547872"/>
          </a:xfrm>
        </p:spPr>
        <p:txBody>
          <a:bodyPr vert="horz" lIns="91440" tIns="45720" rIns="91440" bIns="45720" rtlCol="0" anchor="t">
            <a:normAutofit/>
          </a:bodyPr>
          <a:lstStyle/>
          <a:p>
            <a:pPr marL="258474" indent="-228600" defTabSz="914400">
              <a:lnSpc>
                <a:spcPct val="90000"/>
              </a:lnSpc>
              <a:spcBef>
                <a:spcPts val="2400"/>
              </a:spcBef>
              <a:buFont typeface="Arial" panose="020B0604020202020204" pitchFamily="34" charset="0"/>
              <a:buChar char="•"/>
              <a:defRPr sz="1960"/>
            </a:pPr>
            <a:r>
              <a:rPr lang="en-US" sz="1700" b="1" kern="1200">
                <a:solidFill>
                  <a:schemeClr val="tx1"/>
                </a:solidFill>
                <a:latin typeface="+mn-lt"/>
                <a:ea typeface="+mn-ea"/>
                <a:cs typeface="+mn-cs"/>
              </a:rPr>
              <a:t>Mental/physical health initiatives for staff with locally agreed uptake rates. </a:t>
            </a:r>
          </a:p>
          <a:p>
            <a:pPr marL="258474" indent="-228600" defTabSz="914400">
              <a:lnSpc>
                <a:spcPct val="90000"/>
              </a:lnSpc>
              <a:spcBef>
                <a:spcPts val="2400"/>
              </a:spcBef>
              <a:buFont typeface="Arial" panose="020B0604020202020204" pitchFamily="34" charset="0"/>
              <a:buChar char="•"/>
              <a:defRPr sz="1960"/>
            </a:pPr>
            <a:r>
              <a:rPr lang="en-US" sz="1700" b="1" kern="1200">
                <a:solidFill>
                  <a:schemeClr val="tx1"/>
                </a:solidFill>
                <a:latin typeface="+mn-lt"/>
                <a:ea typeface="+mn-ea"/>
                <a:cs typeface="+mn-cs"/>
              </a:rPr>
              <a:t>Tackling bullying in the workplace.</a:t>
            </a:r>
          </a:p>
          <a:p>
            <a:pPr marL="258474" indent="-228600" defTabSz="914400">
              <a:lnSpc>
                <a:spcPct val="90000"/>
              </a:lnSpc>
              <a:spcBef>
                <a:spcPts val="2400"/>
              </a:spcBef>
              <a:buFont typeface="Arial" panose="020B0604020202020204" pitchFamily="34" charset="0"/>
              <a:buChar char="•"/>
              <a:defRPr sz="1960"/>
            </a:pPr>
            <a:r>
              <a:rPr lang="en-US" sz="1700" b="1" kern="1200">
                <a:solidFill>
                  <a:schemeClr val="tx1"/>
                </a:solidFill>
                <a:latin typeface="+mn-lt"/>
                <a:ea typeface="+mn-ea"/>
                <a:cs typeface="+mn-cs"/>
              </a:rPr>
              <a:t>Line manager training in stress management</a:t>
            </a:r>
          </a:p>
          <a:p>
            <a:pPr marL="258474" indent="-228600" defTabSz="914400">
              <a:lnSpc>
                <a:spcPct val="90000"/>
              </a:lnSpc>
              <a:spcBef>
                <a:spcPts val="2400"/>
              </a:spcBef>
              <a:buFont typeface="Arial" panose="020B0604020202020204" pitchFamily="34" charset="0"/>
              <a:buChar char="•"/>
              <a:defRPr sz="1960"/>
            </a:pPr>
            <a:r>
              <a:rPr lang="en-US" sz="1700" b="1" kern="1200">
                <a:solidFill>
                  <a:schemeClr val="tx1"/>
                </a:solidFill>
                <a:latin typeface="+mn-lt"/>
                <a:ea typeface="+mn-ea"/>
                <a:cs typeface="+mn-cs"/>
              </a:rPr>
              <a:t>Joy in work initiatives</a:t>
            </a:r>
          </a:p>
          <a:p>
            <a:pPr marL="258474" indent="-228600" defTabSz="914400">
              <a:lnSpc>
                <a:spcPct val="90000"/>
              </a:lnSpc>
              <a:spcBef>
                <a:spcPts val="2400"/>
              </a:spcBef>
              <a:buFont typeface="Arial" panose="020B0604020202020204" pitchFamily="34" charset="0"/>
              <a:buChar char="•"/>
              <a:defRPr sz="1960"/>
            </a:pPr>
            <a:r>
              <a:rPr lang="en-US" sz="1700" b="1" kern="1200">
                <a:solidFill>
                  <a:schemeClr val="tx1"/>
                </a:solidFill>
                <a:latin typeface="+mn-lt"/>
                <a:ea typeface="+mn-ea"/>
                <a:cs typeface="+mn-cs"/>
              </a:rPr>
              <a:t>Headspace/mindfulness</a:t>
            </a:r>
          </a:p>
          <a:p>
            <a:pPr marL="258474" indent="-228600" defTabSz="914400">
              <a:lnSpc>
                <a:spcPct val="90000"/>
              </a:lnSpc>
              <a:spcBef>
                <a:spcPts val="2400"/>
              </a:spcBef>
              <a:buFont typeface="Arial" panose="020B0604020202020204" pitchFamily="34" charset="0"/>
              <a:buChar char="•"/>
              <a:defRPr sz="1960"/>
            </a:pPr>
            <a:r>
              <a:rPr lang="en-US" sz="1700" b="1" kern="1200">
                <a:solidFill>
                  <a:schemeClr val="tx1"/>
                </a:solidFill>
                <a:latin typeface="+mn-lt"/>
                <a:ea typeface="+mn-ea"/>
                <a:cs typeface="+mn-cs"/>
              </a:rPr>
              <a:t>NHS health checks</a:t>
            </a:r>
          </a:p>
          <a:p>
            <a:pPr indent="-228600" defTabSz="914400">
              <a:lnSpc>
                <a:spcPct val="90000"/>
              </a:lnSpc>
              <a:buFont typeface="Arial" panose="020B0604020202020204" pitchFamily="34" charset="0"/>
              <a:buChar char="•"/>
            </a:pPr>
            <a:endParaRPr lang="en-US" sz="1700" kern="1200">
              <a:solidFill>
                <a:schemeClr val="tx1"/>
              </a:solidFill>
              <a:latin typeface="+mn-lt"/>
              <a:ea typeface="+mn-ea"/>
              <a:cs typeface="+mn-cs"/>
            </a:endParaRPr>
          </a:p>
        </p:txBody>
      </p:sp>
      <p:pic>
        <p:nvPicPr>
          <p:cNvPr id="5" name="Picture 4" descr="Woman meditating on yoga mat">
            <a:extLst>
              <a:ext uri="{FF2B5EF4-FFF2-40B4-BE49-F238E27FC236}">
                <a16:creationId xmlns:a16="http://schemas.microsoft.com/office/drawing/2014/main" id="{04FCA1CD-156F-4D3E-87BA-277DC49321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9048" y="1607069"/>
            <a:ext cx="5458968" cy="3643861"/>
          </a:xfrm>
          <a:prstGeom prst="rect">
            <a:avLst/>
          </a:prstGeom>
        </p:spPr>
      </p:pic>
    </p:spTree>
    <p:extLst>
      <p:ext uri="{BB962C8B-B14F-4D97-AF65-F5344CB8AC3E}">
        <p14:creationId xmlns:p14="http://schemas.microsoft.com/office/powerpoint/2010/main" val="365575166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1" name="Title 1"/>
          <p:cNvSpPr txBox="1">
            <a:spLocks noGrp="1"/>
          </p:cNvSpPr>
          <p:nvPr>
            <p:ph type="title"/>
          </p:nvPr>
        </p:nvSpPr>
        <p:spPr>
          <a:xfrm>
            <a:off x="777240" y="731519"/>
            <a:ext cx="2845191" cy="3237579"/>
          </a:xfrm>
          <a:prstGeom prst="rect">
            <a:avLst/>
          </a:prstGeom>
        </p:spPr>
        <p:txBody>
          <a:bodyPr vert="horz" lIns="91440" tIns="45720" rIns="91440" bIns="45720" rtlCol="0" anchor="ctr">
            <a:normAutofit/>
          </a:bodyPr>
          <a:lstStyle/>
          <a:p>
            <a:pPr>
              <a:spcBef>
                <a:spcPct val="0"/>
              </a:spcBef>
            </a:pPr>
            <a:r>
              <a:rPr lang="en-US" sz="3800" kern="1200">
                <a:solidFill>
                  <a:srgbClr val="FFFFFF"/>
                </a:solidFill>
                <a:latin typeface="+mj-lt"/>
                <a:ea typeface="+mj-ea"/>
                <a:cs typeface="+mj-cs"/>
              </a:rPr>
              <a:t>Adapting CAMHS and meeting demand</a:t>
            </a:r>
          </a:p>
        </p:txBody>
      </p:sp>
      <p:sp>
        <p:nvSpPr>
          <p:cNvPr id="84" name="Rectangle 8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6" name="Rectangle 8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Content Placeholder 2"/>
          <p:cNvSpPr txBox="1">
            <a:spLocks noGrp="1"/>
          </p:cNvSpPr>
          <p:nvPr>
            <p:ph type="body" idx="1"/>
          </p:nvPr>
        </p:nvSpPr>
        <p:spPr>
          <a:xfrm>
            <a:off x="4379709" y="686862"/>
            <a:ext cx="7037591" cy="5475129"/>
          </a:xfrm>
          <a:prstGeom prst="rect">
            <a:avLst/>
          </a:prstGeom>
        </p:spPr>
        <p:txBody>
          <a:bodyPr vert="horz" lIns="91440" tIns="45720" rIns="91440" bIns="45720" rtlCol="0" anchor="ctr">
            <a:normAutofit/>
          </a:bodyPr>
          <a:lstStyle/>
          <a:p>
            <a:pPr>
              <a:buFont typeface="Arial" panose="020B0604020202020204" pitchFamily="34" charset="0"/>
              <a:buChar char="•"/>
            </a:pPr>
            <a:r>
              <a:rPr lang="en-US" sz="2600" kern="1200" dirty="0">
                <a:solidFill>
                  <a:schemeClr val="tx1"/>
                </a:solidFill>
              </a:rPr>
              <a:t>A more flexible attitude to work </a:t>
            </a:r>
          </a:p>
          <a:p>
            <a:pPr>
              <a:buFont typeface="Arial" panose="020B0604020202020204" pitchFamily="34" charset="0"/>
              <a:buChar char="•"/>
            </a:pPr>
            <a:r>
              <a:rPr lang="en-US" sz="2600" kern="1200" dirty="0">
                <a:solidFill>
                  <a:schemeClr val="tx1"/>
                </a:solidFill>
              </a:rPr>
              <a:t>People moving in and out of the workplace and being able to change roles more easily</a:t>
            </a:r>
          </a:p>
          <a:p>
            <a:pPr>
              <a:buFont typeface="Arial" panose="020B0604020202020204" pitchFamily="34" charset="0"/>
              <a:buChar char="•"/>
            </a:pPr>
            <a:r>
              <a:rPr lang="en-US" sz="2600" kern="1200" dirty="0">
                <a:solidFill>
                  <a:schemeClr val="tx1"/>
                </a:solidFill>
              </a:rPr>
              <a:t>Supporting workers to do their jobs rather than expecting them to meet targets</a:t>
            </a:r>
          </a:p>
          <a:p>
            <a:pPr>
              <a:buFont typeface="Arial" panose="020B0604020202020204" pitchFamily="34" charset="0"/>
              <a:buChar char="•"/>
            </a:pPr>
            <a:r>
              <a:rPr lang="en-US" sz="2600" kern="1200" dirty="0">
                <a:solidFill>
                  <a:schemeClr val="tx1"/>
                </a:solidFill>
              </a:rPr>
              <a:t>Being healthy together- strength in teams</a:t>
            </a:r>
          </a:p>
          <a:p>
            <a:pPr>
              <a:buFont typeface="Arial" panose="020B0604020202020204" pitchFamily="34" charset="0"/>
              <a:buChar char="•"/>
            </a:pPr>
            <a:r>
              <a:rPr lang="en-US" sz="2600" kern="1200" dirty="0">
                <a:solidFill>
                  <a:schemeClr val="tx1"/>
                </a:solidFill>
              </a:rPr>
              <a:t>Gratitude and helping others- vocational</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itle 1"/>
          <p:cNvSpPr txBox="1">
            <a:spLocks noGrp="1"/>
          </p:cNvSpPr>
          <p:nvPr>
            <p:ph type="title"/>
          </p:nvPr>
        </p:nvSpPr>
        <p:spPr>
          <a:prstGeom prst="rect">
            <a:avLst/>
          </a:prstGeom>
        </p:spPr>
        <p:txBody>
          <a:bodyPr/>
          <a:lstStyle/>
          <a:p>
            <a:r>
              <a:t>References</a:t>
            </a:r>
          </a:p>
        </p:txBody>
      </p:sp>
      <p:sp>
        <p:nvSpPr>
          <p:cNvPr id="205" name="Content Placeholder 2"/>
          <p:cNvSpPr txBox="1">
            <a:spLocks noGrp="1"/>
          </p:cNvSpPr>
          <p:nvPr>
            <p:ph type="body" idx="1"/>
          </p:nvPr>
        </p:nvSpPr>
        <p:spPr>
          <a:prstGeom prst="rect">
            <a:avLst/>
          </a:prstGeom>
        </p:spPr>
        <p:txBody>
          <a:bodyPr>
            <a:noAutofit/>
          </a:bodyPr>
          <a:lstStyle/>
          <a:p>
            <a:pPr>
              <a:lnSpc>
                <a:spcPct val="72000"/>
              </a:lnSpc>
              <a:defRPr sz="1100">
                <a:latin typeface="Times New Roman"/>
                <a:ea typeface="Times New Roman"/>
                <a:cs typeface="Times New Roman"/>
                <a:sym typeface="Times New Roman"/>
              </a:defRPr>
            </a:pPr>
            <a:r>
              <a:rPr sz="1600" dirty="0">
                <a:latin typeface="Arial" panose="020B0604020202020204" pitchFamily="34" charset="0"/>
                <a:cs typeface="Arial" panose="020B0604020202020204" pitchFamily="34" charset="0"/>
              </a:rPr>
              <a:t>1. </a:t>
            </a:r>
            <a:r>
              <a:rPr sz="1600" dirty="0" err="1">
                <a:latin typeface="Arial" panose="020B0604020202020204" pitchFamily="34" charset="0"/>
                <a:cs typeface="Arial" panose="020B0604020202020204" pitchFamily="34" charset="0"/>
              </a:rPr>
              <a:t>Ougrin</a:t>
            </a:r>
            <a:r>
              <a:rPr sz="1600" dirty="0">
                <a:latin typeface="Arial" panose="020B0604020202020204" pitchFamily="34" charset="0"/>
                <a:cs typeface="Arial" panose="020B0604020202020204" pitchFamily="34" charset="0"/>
              </a:rPr>
              <a:t> D, Wong BH, </a:t>
            </a:r>
            <a:r>
              <a:rPr sz="1600" dirty="0" err="1">
                <a:latin typeface="Arial" panose="020B0604020202020204" pitchFamily="34" charset="0"/>
                <a:cs typeface="Arial" panose="020B0604020202020204" pitchFamily="34" charset="0"/>
              </a:rPr>
              <a:t>Vaezinejad</a:t>
            </a:r>
            <a:r>
              <a:rPr sz="1600" dirty="0">
                <a:latin typeface="Arial" panose="020B0604020202020204" pitchFamily="34" charset="0"/>
                <a:cs typeface="Arial" panose="020B0604020202020204" pitchFamily="34" charset="0"/>
              </a:rPr>
              <a:t> M, </a:t>
            </a:r>
            <a:r>
              <a:rPr sz="1600" dirty="0" err="1">
                <a:latin typeface="Arial" panose="020B0604020202020204" pitchFamily="34" charset="0"/>
                <a:cs typeface="Arial" panose="020B0604020202020204" pitchFamily="34" charset="0"/>
              </a:rPr>
              <a:t>Plener</a:t>
            </a:r>
            <a:r>
              <a:rPr sz="1600" dirty="0">
                <a:latin typeface="Arial" panose="020B0604020202020204" pitchFamily="34" charset="0"/>
                <a:cs typeface="Arial" panose="020B0604020202020204" pitchFamily="34" charset="0"/>
              </a:rPr>
              <a:t> PL, Mehdi T, Romaniuk L, et </a:t>
            </a:r>
            <a:r>
              <a:rPr sz="1600" dirty="0" err="1">
                <a:latin typeface="Arial" panose="020B0604020202020204" pitchFamily="34" charset="0"/>
                <a:cs typeface="Arial" panose="020B0604020202020204" pitchFamily="34" charset="0"/>
              </a:rPr>
              <a:t>al.Pandemic</a:t>
            </a:r>
            <a:r>
              <a:rPr sz="1600" dirty="0">
                <a:latin typeface="Arial" panose="020B0604020202020204" pitchFamily="34" charset="0"/>
                <a:cs typeface="Arial" panose="020B0604020202020204" pitchFamily="34" charset="0"/>
              </a:rPr>
              <a:t>-related emergency psychiatric presentations for self-harm of children and adolescents in 10 countries (PREP-kids): a retrospective international cohort study. Eur Child </a:t>
            </a:r>
            <a:r>
              <a:rPr sz="1600" dirty="0" err="1">
                <a:latin typeface="Arial" panose="020B0604020202020204" pitchFamily="34" charset="0"/>
                <a:cs typeface="Arial" panose="020B0604020202020204" pitchFamily="34" charset="0"/>
              </a:rPr>
              <a:t>Adolesc</a:t>
            </a:r>
            <a:r>
              <a:rPr sz="1600" dirty="0">
                <a:latin typeface="Arial" panose="020B0604020202020204" pitchFamily="34" charset="0"/>
                <a:cs typeface="Arial" panose="020B0604020202020204" pitchFamily="34" charset="0"/>
              </a:rPr>
              <a:t> Psychiatry [</a:t>
            </a:r>
            <a:r>
              <a:rPr sz="1600" dirty="0" err="1">
                <a:latin typeface="Arial" panose="020B0604020202020204" pitchFamily="34" charset="0"/>
                <a:cs typeface="Arial" panose="020B0604020202020204" pitchFamily="34" charset="0"/>
              </a:rPr>
              <a:t>Epub</a:t>
            </a:r>
            <a:r>
              <a:rPr sz="1600" dirty="0">
                <a:latin typeface="Arial" panose="020B0604020202020204" pitchFamily="34" charset="0"/>
                <a:cs typeface="Arial" panose="020B0604020202020204" pitchFamily="34" charset="0"/>
              </a:rPr>
              <a:t> ahead of print] 7 Mar. Available from: 10.1007/s00787-021-01741-6. [</a:t>
            </a:r>
            <a:r>
              <a:rPr sz="1600" u="sng" dirty="0">
                <a:solidFill>
                  <a:srgbClr val="0563C1"/>
                </a:solidFill>
                <a:uFill>
                  <a:solidFill>
                    <a:srgbClr val="0563C1"/>
                  </a:solidFill>
                </a:uFill>
                <a:latin typeface="Arial" panose="020B0604020202020204" pitchFamily="34" charset="0"/>
                <a:cs typeface="Arial" panose="020B0604020202020204" pitchFamily="34" charset="0"/>
                <a:hlinkClick r:id="rId2"/>
              </a:rPr>
              <a:t>PMC free article</a:t>
            </a:r>
            <a:r>
              <a:rPr sz="1600" dirty="0">
                <a:latin typeface="Arial" panose="020B0604020202020204" pitchFamily="34" charset="0"/>
                <a:cs typeface="Arial" panose="020B0604020202020204" pitchFamily="34" charset="0"/>
              </a:rPr>
              <a:t>] [</a:t>
            </a:r>
            <a:r>
              <a:rPr sz="1600" u="sng" dirty="0">
                <a:solidFill>
                  <a:srgbClr val="0563C1"/>
                </a:solidFill>
                <a:uFill>
                  <a:solidFill>
                    <a:srgbClr val="0563C1"/>
                  </a:solidFill>
                </a:uFill>
                <a:latin typeface="Arial" panose="020B0604020202020204" pitchFamily="34" charset="0"/>
                <a:cs typeface="Arial" panose="020B0604020202020204" pitchFamily="34" charset="0"/>
                <a:hlinkClick r:id="rId3"/>
              </a:rPr>
              <a:t>PubMed</a:t>
            </a:r>
            <a:r>
              <a:rPr sz="1600" dirty="0">
                <a:latin typeface="Arial" panose="020B0604020202020204" pitchFamily="34" charset="0"/>
                <a:cs typeface="Arial" panose="020B0604020202020204" pitchFamily="34" charset="0"/>
              </a:rPr>
              <a:t>] [</a:t>
            </a:r>
            <a:r>
              <a:rPr sz="1600" u="sng" dirty="0" err="1">
                <a:solidFill>
                  <a:srgbClr val="0563C1"/>
                </a:solidFill>
                <a:uFill>
                  <a:solidFill>
                    <a:srgbClr val="0563C1"/>
                  </a:solidFill>
                </a:uFill>
                <a:latin typeface="Arial" panose="020B0604020202020204" pitchFamily="34" charset="0"/>
                <a:cs typeface="Arial" panose="020B0604020202020204" pitchFamily="34" charset="0"/>
                <a:hlinkClick r:id="rId4"/>
              </a:rPr>
              <a:t>CrossRef</a:t>
            </a:r>
            <a:r>
              <a:rPr sz="1600" dirty="0">
                <a:latin typeface="Arial" panose="020B0604020202020204" pitchFamily="34" charset="0"/>
                <a:cs typeface="Arial" panose="020B0604020202020204" pitchFamily="34" charset="0"/>
              </a:rPr>
              <a:t>] [</a:t>
            </a:r>
            <a:r>
              <a:rPr sz="1600" u="sng" dirty="0">
                <a:solidFill>
                  <a:srgbClr val="0563C1"/>
                </a:solidFill>
                <a:uFill>
                  <a:solidFill>
                    <a:srgbClr val="0563C1"/>
                  </a:solidFill>
                </a:uFill>
                <a:latin typeface="Arial" panose="020B0604020202020204" pitchFamily="34" charset="0"/>
                <a:cs typeface="Arial" panose="020B0604020202020204" pitchFamily="34" charset="0"/>
                <a:hlinkClick r:id="rId5"/>
              </a:rPr>
              <a:t>Google Scholar</a:t>
            </a:r>
            <a:r>
              <a:rPr sz="1600" dirty="0">
                <a:latin typeface="Arial" panose="020B0604020202020204" pitchFamily="34" charset="0"/>
                <a:cs typeface="Arial" panose="020B0604020202020204" pitchFamily="34" charset="0"/>
              </a:rPr>
              <a:t>]</a:t>
            </a:r>
          </a:p>
          <a:p>
            <a:pPr>
              <a:lnSpc>
                <a:spcPct val="72000"/>
              </a:lnSpc>
              <a:defRPr sz="1100">
                <a:latin typeface="Times New Roman"/>
                <a:ea typeface="Times New Roman"/>
                <a:cs typeface="Times New Roman"/>
                <a:sym typeface="Times New Roman"/>
              </a:defRPr>
            </a:pPr>
            <a:r>
              <a:rPr sz="1600" dirty="0">
                <a:latin typeface="Arial" panose="020B0604020202020204" pitchFamily="34" charset="0"/>
                <a:cs typeface="Arial" panose="020B0604020202020204" pitchFamily="34" charset="0"/>
              </a:rPr>
              <a:t>2. McNicholas F, Kelleher I, Hedderman E, Lynch F, Healy E, Thornton T, et </a:t>
            </a:r>
            <a:r>
              <a:rPr sz="1600" dirty="0" err="1">
                <a:latin typeface="Arial" panose="020B0604020202020204" pitchFamily="34" charset="0"/>
                <a:cs typeface="Arial" panose="020B0604020202020204" pitchFamily="34" charset="0"/>
              </a:rPr>
              <a:t>al.Referral</a:t>
            </a:r>
            <a:r>
              <a:rPr sz="1600" dirty="0">
                <a:latin typeface="Arial" panose="020B0604020202020204" pitchFamily="34" charset="0"/>
                <a:cs typeface="Arial" panose="020B0604020202020204" pitchFamily="34" charset="0"/>
              </a:rPr>
              <a:t> patterns for specialist child and adolescent mental health services in the Republic of Ireland during the COVID-19 pandemic compared with 2019 and 2018. </a:t>
            </a:r>
            <a:r>
              <a:rPr sz="1600" dirty="0" err="1">
                <a:latin typeface="Arial" panose="020B0604020202020204" pitchFamily="34" charset="0"/>
                <a:cs typeface="Arial" panose="020B0604020202020204" pitchFamily="34" charset="0"/>
              </a:rPr>
              <a:t>BJPsych</a:t>
            </a:r>
            <a:r>
              <a:rPr sz="1600" dirty="0">
                <a:latin typeface="Arial" panose="020B0604020202020204" pitchFamily="34" charset="0"/>
                <a:cs typeface="Arial" panose="020B0604020202020204" pitchFamily="34" charset="0"/>
              </a:rPr>
              <a:t> Open 2021; 7: e91. [</a:t>
            </a:r>
            <a:r>
              <a:rPr sz="1600" u="sng" dirty="0">
                <a:solidFill>
                  <a:srgbClr val="0563C1"/>
                </a:solidFill>
                <a:uFill>
                  <a:solidFill>
                    <a:srgbClr val="0563C1"/>
                  </a:solidFill>
                </a:uFill>
                <a:latin typeface="Arial" panose="020B0604020202020204" pitchFamily="34" charset="0"/>
                <a:cs typeface="Arial" panose="020B0604020202020204" pitchFamily="34" charset="0"/>
                <a:hlinkClick r:id="rId6"/>
              </a:rPr>
              <a:t>PMC free article</a:t>
            </a:r>
            <a:r>
              <a:rPr sz="1600" dirty="0">
                <a:latin typeface="Arial" panose="020B0604020202020204" pitchFamily="34" charset="0"/>
                <a:cs typeface="Arial" panose="020B0604020202020204" pitchFamily="34" charset="0"/>
              </a:rPr>
              <a:t>] [</a:t>
            </a:r>
            <a:r>
              <a:rPr sz="1600" u="sng" dirty="0">
                <a:solidFill>
                  <a:srgbClr val="0563C1"/>
                </a:solidFill>
                <a:uFill>
                  <a:solidFill>
                    <a:srgbClr val="0563C1"/>
                  </a:solidFill>
                </a:uFill>
                <a:latin typeface="Arial" panose="020B0604020202020204" pitchFamily="34" charset="0"/>
                <a:cs typeface="Arial" panose="020B0604020202020204" pitchFamily="34" charset="0"/>
                <a:hlinkClick r:id="rId7"/>
              </a:rPr>
              <a:t>PubMed</a:t>
            </a:r>
            <a:r>
              <a:rPr sz="1600" dirty="0">
                <a:latin typeface="Arial" panose="020B0604020202020204" pitchFamily="34" charset="0"/>
                <a:cs typeface="Arial" panose="020B0604020202020204" pitchFamily="34" charset="0"/>
              </a:rPr>
              <a:t>] [</a:t>
            </a:r>
            <a:r>
              <a:rPr sz="1600" u="sng" dirty="0">
                <a:solidFill>
                  <a:srgbClr val="0563C1"/>
                </a:solidFill>
                <a:uFill>
                  <a:solidFill>
                    <a:srgbClr val="0563C1"/>
                  </a:solidFill>
                </a:uFill>
                <a:latin typeface="Arial" panose="020B0604020202020204" pitchFamily="34" charset="0"/>
                <a:cs typeface="Arial" panose="020B0604020202020204" pitchFamily="34" charset="0"/>
                <a:hlinkClick r:id="rId8"/>
              </a:rPr>
              <a:t>Google Scholar</a:t>
            </a:r>
            <a:r>
              <a:rPr sz="1600" dirty="0">
                <a:latin typeface="Arial" panose="020B0604020202020204" pitchFamily="34" charset="0"/>
                <a:cs typeface="Arial" panose="020B0604020202020204" pitchFamily="34" charset="0"/>
              </a:rPr>
              <a:t>]</a:t>
            </a:r>
          </a:p>
          <a:p>
            <a:pPr>
              <a:lnSpc>
                <a:spcPct val="72000"/>
              </a:lnSpc>
              <a:defRPr sz="1100">
                <a:latin typeface="Times New Roman"/>
                <a:ea typeface="Times New Roman"/>
                <a:cs typeface="Times New Roman"/>
                <a:sym typeface="Times New Roman"/>
              </a:defRPr>
            </a:pPr>
            <a:r>
              <a:rPr sz="1600" dirty="0">
                <a:latin typeface="Arial" panose="020B0604020202020204" pitchFamily="34" charset="0"/>
                <a:cs typeface="Arial" panose="020B0604020202020204" pitchFamily="34" charset="0"/>
              </a:rPr>
              <a:t>3. Chen S, Jones PB, Underwood BR, Moore A, </a:t>
            </a:r>
            <a:r>
              <a:rPr sz="1600" dirty="0" err="1">
                <a:latin typeface="Arial" panose="020B0604020202020204" pitchFamily="34" charset="0"/>
                <a:cs typeface="Arial" panose="020B0604020202020204" pitchFamily="34" charset="0"/>
              </a:rPr>
              <a:t>Bullmore</a:t>
            </a:r>
            <a:r>
              <a:rPr sz="1600" dirty="0">
                <a:latin typeface="Arial" panose="020B0604020202020204" pitchFamily="34" charset="0"/>
                <a:cs typeface="Arial" panose="020B0604020202020204" pitchFamily="34" charset="0"/>
              </a:rPr>
              <a:t> ET, Banerjee S, et </a:t>
            </a:r>
            <a:r>
              <a:rPr sz="1600" dirty="0" err="1">
                <a:latin typeface="Arial" panose="020B0604020202020204" pitchFamily="34" charset="0"/>
                <a:cs typeface="Arial" panose="020B0604020202020204" pitchFamily="34" charset="0"/>
              </a:rPr>
              <a:t>al.The</a:t>
            </a:r>
            <a:r>
              <a:rPr sz="1600" dirty="0">
                <a:latin typeface="Arial" panose="020B0604020202020204" pitchFamily="34" charset="0"/>
                <a:cs typeface="Arial" panose="020B0604020202020204" pitchFamily="34" charset="0"/>
              </a:rPr>
              <a:t> early impact of COVID-19 on mental health and community physical health services and their patients’ mortality in </a:t>
            </a:r>
            <a:r>
              <a:rPr sz="1600" dirty="0" err="1">
                <a:latin typeface="Arial" panose="020B0604020202020204" pitchFamily="34" charset="0"/>
                <a:cs typeface="Arial" panose="020B0604020202020204" pitchFamily="34" charset="0"/>
              </a:rPr>
              <a:t>Cambridgeshire</a:t>
            </a:r>
            <a:r>
              <a:rPr sz="1600" dirty="0">
                <a:latin typeface="Arial" panose="020B0604020202020204" pitchFamily="34" charset="0"/>
                <a:cs typeface="Arial" panose="020B0604020202020204" pitchFamily="34" charset="0"/>
              </a:rPr>
              <a:t> and Peterborough, UK. J </a:t>
            </a:r>
            <a:r>
              <a:rPr sz="1600" dirty="0" err="1">
                <a:latin typeface="Arial" panose="020B0604020202020204" pitchFamily="34" charset="0"/>
                <a:cs typeface="Arial" panose="020B0604020202020204" pitchFamily="34" charset="0"/>
              </a:rPr>
              <a:t>Psychiatr</a:t>
            </a:r>
            <a:r>
              <a:rPr sz="1600" dirty="0">
                <a:latin typeface="Arial" panose="020B0604020202020204" pitchFamily="34" charset="0"/>
                <a:cs typeface="Arial" panose="020B0604020202020204" pitchFamily="34" charset="0"/>
              </a:rPr>
              <a:t> Res 2020; 131: 244–54. [</a:t>
            </a:r>
            <a:r>
              <a:rPr sz="1600" u="sng" dirty="0">
                <a:solidFill>
                  <a:srgbClr val="0563C1"/>
                </a:solidFill>
                <a:uFill>
                  <a:solidFill>
                    <a:srgbClr val="0563C1"/>
                  </a:solidFill>
                </a:uFill>
                <a:latin typeface="Arial" panose="020B0604020202020204" pitchFamily="34" charset="0"/>
                <a:cs typeface="Arial" panose="020B0604020202020204" pitchFamily="34" charset="0"/>
                <a:hlinkClick r:id="rId9"/>
              </a:rPr>
              <a:t>PMC free article</a:t>
            </a:r>
            <a:r>
              <a:rPr sz="1600" dirty="0">
                <a:latin typeface="Arial" panose="020B0604020202020204" pitchFamily="34" charset="0"/>
                <a:cs typeface="Arial" panose="020B0604020202020204" pitchFamily="34" charset="0"/>
              </a:rPr>
              <a:t>] [</a:t>
            </a:r>
            <a:r>
              <a:rPr sz="1600" u="sng" dirty="0">
                <a:solidFill>
                  <a:srgbClr val="0563C1"/>
                </a:solidFill>
                <a:uFill>
                  <a:solidFill>
                    <a:srgbClr val="0563C1"/>
                  </a:solidFill>
                </a:uFill>
                <a:latin typeface="Arial" panose="020B0604020202020204" pitchFamily="34" charset="0"/>
                <a:cs typeface="Arial" panose="020B0604020202020204" pitchFamily="34" charset="0"/>
                <a:hlinkClick r:id="rId10"/>
              </a:rPr>
              <a:t>PubMed</a:t>
            </a:r>
            <a:r>
              <a:rPr sz="1600" dirty="0">
                <a:latin typeface="Arial" panose="020B0604020202020204" pitchFamily="34" charset="0"/>
                <a:cs typeface="Arial" panose="020B0604020202020204" pitchFamily="34" charset="0"/>
              </a:rPr>
              <a:t>] [</a:t>
            </a:r>
            <a:r>
              <a:rPr sz="1600" u="sng" dirty="0">
                <a:solidFill>
                  <a:srgbClr val="0563C1"/>
                </a:solidFill>
                <a:uFill>
                  <a:solidFill>
                    <a:srgbClr val="0563C1"/>
                  </a:solidFill>
                </a:uFill>
                <a:latin typeface="Arial" panose="020B0604020202020204" pitchFamily="34" charset="0"/>
                <a:cs typeface="Arial" panose="020B0604020202020204" pitchFamily="34" charset="0"/>
                <a:hlinkClick r:id="rId11"/>
              </a:rPr>
              <a:t>Google Scholar</a:t>
            </a:r>
            <a:r>
              <a:rPr sz="1600" dirty="0">
                <a:latin typeface="Arial" panose="020B0604020202020204" pitchFamily="34" charset="0"/>
                <a:cs typeface="Arial" panose="020B0604020202020204" pitchFamily="34" charset="0"/>
              </a:rPr>
              <a:t>]</a:t>
            </a:r>
          </a:p>
          <a:p>
            <a:pPr>
              <a:lnSpc>
                <a:spcPct val="72000"/>
              </a:lnSpc>
              <a:defRPr sz="1100">
                <a:latin typeface="Times New Roman"/>
                <a:ea typeface="Times New Roman"/>
                <a:cs typeface="Times New Roman"/>
                <a:sym typeface="Times New Roman"/>
              </a:defRPr>
            </a:pPr>
            <a:r>
              <a:rPr sz="1600" dirty="0">
                <a:latin typeface="Arial" panose="020B0604020202020204" pitchFamily="34" charset="0"/>
                <a:cs typeface="Arial" panose="020B0604020202020204" pitchFamily="34" charset="0"/>
              </a:rPr>
              <a:t>4. Penner F, Hernandez Ortiz J, Sharp C. Change in youth mental health during the COVID-19 pandemic in a majority </a:t>
            </a:r>
            <a:r>
              <a:rPr sz="1600" dirty="0" err="1">
                <a:latin typeface="Arial" panose="020B0604020202020204" pitchFamily="34" charset="0"/>
                <a:cs typeface="Arial" panose="020B0604020202020204" pitchFamily="34" charset="0"/>
              </a:rPr>
              <a:t>hispanic</a:t>
            </a:r>
            <a:r>
              <a:rPr sz="1600" dirty="0">
                <a:latin typeface="Arial" panose="020B0604020202020204" pitchFamily="34" charset="0"/>
                <a:cs typeface="Arial" panose="020B0604020202020204" pitchFamily="34" charset="0"/>
              </a:rPr>
              <a:t>/</a:t>
            </a:r>
            <a:r>
              <a:rPr sz="1600" dirty="0" err="1">
                <a:latin typeface="Arial" panose="020B0604020202020204" pitchFamily="34" charset="0"/>
                <a:cs typeface="Arial" panose="020B0604020202020204" pitchFamily="34" charset="0"/>
              </a:rPr>
              <a:t>latinx</a:t>
            </a:r>
            <a:r>
              <a:rPr sz="1600" dirty="0">
                <a:latin typeface="Arial" panose="020B0604020202020204" pitchFamily="34" charset="0"/>
                <a:cs typeface="Arial" panose="020B0604020202020204" pitchFamily="34" charset="0"/>
              </a:rPr>
              <a:t> US sample. J Am </a:t>
            </a:r>
            <a:r>
              <a:rPr sz="1600" dirty="0" err="1">
                <a:latin typeface="Arial" panose="020B0604020202020204" pitchFamily="34" charset="0"/>
                <a:cs typeface="Arial" panose="020B0604020202020204" pitchFamily="34" charset="0"/>
              </a:rPr>
              <a:t>Acad</a:t>
            </a:r>
            <a:r>
              <a:rPr sz="1600" dirty="0">
                <a:latin typeface="Arial" panose="020B0604020202020204" pitchFamily="34" charset="0"/>
                <a:cs typeface="Arial" panose="020B0604020202020204" pitchFamily="34" charset="0"/>
              </a:rPr>
              <a:t> Child </a:t>
            </a:r>
            <a:r>
              <a:rPr sz="1600" dirty="0" err="1">
                <a:latin typeface="Arial" panose="020B0604020202020204" pitchFamily="34" charset="0"/>
                <a:cs typeface="Arial" panose="020B0604020202020204" pitchFamily="34" charset="0"/>
              </a:rPr>
              <a:t>Adolesc</a:t>
            </a:r>
            <a:r>
              <a:rPr sz="1600" dirty="0">
                <a:latin typeface="Arial" panose="020B0604020202020204" pitchFamily="34" charset="0"/>
                <a:cs typeface="Arial" panose="020B0604020202020204" pitchFamily="34" charset="0"/>
              </a:rPr>
              <a:t> Psychiatry 2021; 60: 513–23. [</a:t>
            </a:r>
            <a:r>
              <a:rPr sz="1600" u="sng" dirty="0">
                <a:solidFill>
                  <a:srgbClr val="0563C1"/>
                </a:solidFill>
                <a:uFill>
                  <a:solidFill>
                    <a:srgbClr val="0563C1"/>
                  </a:solidFill>
                </a:uFill>
                <a:latin typeface="Arial" panose="020B0604020202020204" pitchFamily="34" charset="0"/>
                <a:cs typeface="Arial" panose="020B0604020202020204" pitchFamily="34" charset="0"/>
                <a:hlinkClick r:id="rId12"/>
              </a:rPr>
              <a:t>PubMed</a:t>
            </a:r>
            <a:r>
              <a:rPr sz="1600" dirty="0">
                <a:latin typeface="Arial" panose="020B0604020202020204" pitchFamily="34" charset="0"/>
                <a:cs typeface="Arial" panose="020B0604020202020204" pitchFamily="34" charset="0"/>
              </a:rPr>
              <a:t>] [</a:t>
            </a:r>
            <a:r>
              <a:rPr sz="1600" u="sng" dirty="0">
                <a:solidFill>
                  <a:srgbClr val="0563C1"/>
                </a:solidFill>
                <a:uFill>
                  <a:solidFill>
                    <a:srgbClr val="0563C1"/>
                  </a:solidFill>
                </a:uFill>
                <a:latin typeface="Arial" panose="020B0604020202020204" pitchFamily="34" charset="0"/>
                <a:cs typeface="Arial" panose="020B0604020202020204" pitchFamily="34" charset="0"/>
                <a:hlinkClick r:id="rId13"/>
              </a:rPr>
              <a:t>Google Scholar</a:t>
            </a:r>
            <a:r>
              <a:rPr sz="1600" dirty="0">
                <a:latin typeface="Arial" panose="020B0604020202020204" pitchFamily="34" charset="0"/>
                <a:cs typeface="Arial" panose="020B0604020202020204" pitchFamily="34" charset="0"/>
              </a:rPr>
              <a:t>]</a:t>
            </a:r>
          </a:p>
          <a:p>
            <a:pPr>
              <a:lnSpc>
                <a:spcPct val="72000"/>
              </a:lnSpc>
              <a:defRPr sz="1100">
                <a:latin typeface="Times New Roman"/>
                <a:ea typeface="Times New Roman"/>
                <a:cs typeface="Times New Roman"/>
                <a:sym typeface="Times New Roman"/>
              </a:defRPr>
            </a:pPr>
            <a:r>
              <a:rPr lang="en-GB" sz="1600" dirty="0">
                <a:latin typeface="Arial" panose="020B0604020202020204" pitchFamily="34" charset="0"/>
                <a:cs typeface="Arial" panose="020B0604020202020204" pitchFamily="34" charset="0"/>
              </a:rPr>
              <a:t>5.</a:t>
            </a:r>
            <a:r>
              <a:rPr sz="1600" dirty="0">
                <a:latin typeface="Arial" panose="020B0604020202020204" pitchFamily="34" charset="0"/>
                <a:cs typeface="Arial" panose="020B0604020202020204" pitchFamily="34" charset="0"/>
              </a:rPr>
              <a:t> Zhou SJ, Zhang LG, Wang LL, Guo ZC, Wang JQ, Chen JC, et </a:t>
            </a:r>
            <a:r>
              <a:rPr sz="1600" dirty="0" err="1">
                <a:latin typeface="Arial" panose="020B0604020202020204" pitchFamily="34" charset="0"/>
                <a:cs typeface="Arial" panose="020B0604020202020204" pitchFamily="34" charset="0"/>
              </a:rPr>
              <a:t>al.Prevalence</a:t>
            </a:r>
            <a:r>
              <a:rPr sz="1600" dirty="0">
                <a:latin typeface="Arial" panose="020B0604020202020204" pitchFamily="34" charset="0"/>
                <a:cs typeface="Arial" panose="020B0604020202020204" pitchFamily="34" charset="0"/>
              </a:rPr>
              <a:t> and socio-demographic correlates of psychological health problems in Chinese adolescents during the outbreak of COVID-19. Eur Child </a:t>
            </a:r>
            <a:r>
              <a:rPr sz="1600" dirty="0" err="1">
                <a:latin typeface="Arial" panose="020B0604020202020204" pitchFamily="34" charset="0"/>
                <a:cs typeface="Arial" panose="020B0604020202020204" pitchFamily="34" charset="0"/>
              </a:rPr>
              <a:t>Adolesc</a:t>
            </a:r>
            <a:r>
              <a:rPr sz="1600" dirty="0">
                <a:latin typeface="Arial" panose="020B0604020202020204" pitchFamily="34" charset="0"/>
                <a:cs typeface="Arial" panose="020B0604020202020204" pitchFamily="34" charset="0"/>
              </a:rPr>
              <a:t> Psychiatry 2020; 29: 749–58. [</a:t>
            </a:r>
            <a:r>
              <a:rPr sz="1600" u="sng" dirty="0">
                <a:solidFill>
                  <a:srgbClr val="0563C1"/>
                </a:solidFill>
                <a:uFill>
                  <a:solidFill>
                    <a:srgbClr val="0563C1"/>
                  </a:solidFill>
                </a:uFill>
                <a:latin typeface="Arial" panose="020B0604020202020204" pitchFamily="34" charset="0"/>
                <a:cs typeface="Arial" panose="020B0604020202020204" pitchFamily="34" charset="0"/>
                <a:hlinkClick r:id="rId14"/>
              </a:rPr>
              <a:t>PMC free article</a:t>
            </a:r>
            <a:r>
              <a:rPr sz="1600" dirty="0">
                <a:latin typeface="Arial" panose="020B0604020202020204" pitchFamily="34" charset="0"/>
                <a:cs typeface="Arial" panose="020B0604020202020204" pitchFamily="34" charset="0"/>
              </a:rPr>
              <a:t>] [</a:t>
            </a:r>
            <a:r>
              <a:rPr sz="1600" u="sng" dirty="0">
                <a:solidFill>
                  <a:srgbClr val="0563C1"/>
                </a:solidFill>
                <a:uFill>
                  <a:solidFill>
                    <a:srgbClr val="0563C1"/>
                  </a:solidFill>
                </a:uFill>
                <a:latin typeface="Arial" panose="020B0604020202020204" pitchFamily="34" charset="0"/>
                <a:cs typeface="Arial" panose="020B0604020202020204" pitchFamily="34" charset="0"/>
                <a:hlinkClick r:id="rId15"/>
              </a:rPr>
              <a:t>PubMed</a:t>
            </a:r>
            <a:r>
              <a:rPr sz="1600" dirty="0">
                <a:latin typeface="Arial" panose="020B0604020202020204" pitchFamily="34" charset="0"/>
                <a:cs typeface="Arial" panose="020B0604020202020204" pitchFamily="34" charset="0"/>
              </a:rPr>
              <a:t>] [</a:t>
            </a:r>
            <a:r>
              <a:rPr sz="1600" u="sng" dirty="0">
                <a:solidFill>
                  <a:srgbClr val="0563C1"/>
                </a:solidFill>
                <a:uFill>
                  <a:solidFill>
                    <a:srgbClr val="0563C1"/>
                  </a:solidFill>
                </a:uFill>
                <a:latin typeface="Arial" panose="020B0604020202020204" pitchFamily="34" charset="0"/>
                <a:cs typeface="Arial" panose="020B0604020202020204" pitchFamily="34" charset="0"/>
                <a:hlinkClick r:id="rId16"/>
              </a:rPr>
              <a:t>Google Scholar</a:t>
            </a:r>
            <a:r>
              <a:rPr sz="1600"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EF8B543-9718-495C-AD87-E29DD3A27908}"/>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spcBef>
                <a:spcPct val="0"/>
              </a:spcBef>
            </a:pPr>
            <a:r>
              <a:rPr lang="en-US" kern="1200" dirty="0">
                <a:solidFill>
                  <a:schemeClr val="tx1"/>
                </a:solidFill>
                <a:latin typeface="+mj-lt"/>
                <a:ea typeface="+mj-ea"/>
                <a:cs typeface="+mj-cs"/>
              </a:rPr>
              <a:t>Refs 2</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8D2AE099-543D-466B-807F-8AD9E08D3CF6}"/>
              </a:ext>
            </a:extLst>
          </p:cNvPr>
          <p:cNvSpPr>
            <a:spLocks noGrp="1"/>
          </p:cNvSpPr>
          <p:nvPr>
            <p:ph type="body" idx="1"/>
          </p:nvPr>
        </p:nvSpPr>
        <p:spPr>
          <a:xfrm>
            <a:off x="838200" y="1825625"/>
            <a:ext cx="10515600" cy="4351338"/>
          </a:xfrm>
        </p:spPr>
        <p:txBody>
          <a:bodyPr vert="horz" lIns="91440" tIns="45720" rIns="91440" bIns="45720" rtlCol="0">
            <a:normAutofit/>
          </a:bodyPr>
          <a:lstStyle/>
          <a:p>
            <a:pPr>
              <a:buFont typeface="Arial" panose="020B0604020202020204" pitchFamily="34" charset="0"/>
              <a:buChar char="•"/>
              <a:defRPr sz="1100">
                <a:latin typeface="Times New Roman"/>
                <a:ea typeface="Times New Roman"/>
                <a:cs typeface="Times New Roman"/>
                <a:sym typeface="Times New Roman"/>
              </a:defRPr>
            </a:pPr>
            <a:r>
              <a:rPr lang="en-US" kern="1200" dirty="0">
                <a:solidFill>
                  <a:schemeClr val="tx1"/>
                </a:solidFill>
              </a:rPr>
              <a:t>6. Hawes MT, </a:t>
            </a:r>
            <a:r>
              <a:rPr lang="en-US" kern="1200" dirty="0" err="1">
                <a:solidFill>
                  <a:schemeClr val="tx1"/>
                </a:solidFill>
              </a:rPr>
              <a:t>Szenczy</a:t>
            </a:r>
            <a:r>
              <a:rPr lang="en-US" kern="1200" dirty="0">
                <a:solidFill>
                  <a:schemeClr val="tx1"/>
                </a:solidFill>
              </a:rPr>
              <a:t> AK, Klein DN, </a:t>
            </a:r>
            <a:r>
              <a:rPr lang="en-US" kern="1200" dirty="0" err="1">
                <a:solidFill>
                  <a:schemeClr val="tx1"/>
                </a:solidFill>
              </a:rPr>
              <a:t>Hajcak</a:t>
            </a:r>
            <a:r>
              <a:rPr lang="en-US" kern="1200" dirty="0">
                <a:solidFill>
                  <a:schemeClr val="tx1"/>
                </a:solidFill>
              </a:rPr>
              <a:t> G, Nelson BD. Increases in depression and anxiety symptoms in adolescents and young adults during the COVID-19 pandemic. Psychol Med [</a:t>
            </a:r>
            <a:r>
              <a:rPr lang="en-US" kern="1200" dirty="0" err="1">
                <a:solidFill>
                  <a:schemeClr val="tx1"/>
                </a:solidFill>
              </a:rPr>
              <a:t>Epub</a:t>
            </a:r>
            <a:r>
              <a:rPr lang="en-US" kern="1200" dirty="0">
                <a:solidFill>
                  <a:schemeClr val="tx1"/>
                </a:solidFill>
              </a:rPr>
              <a:t> ahead of print] 13 Jan 2021. Available from: 10.1017/s0033291720005358. [</a:t>
            </a:r>
            <a:r>
              <a:rPr lang="en-US" u="sng" kern="1200" dirty="0">
                <a:solidFill>
                  <a:schemeClr val="tx1"/>
                </a:solidFill>
                <a:uFill>
                  <a:solidFill>
                    <a:srgbClr val="0563C1"/>
                  </a:solidFill>
                </a:uFill>
                <a:hlinkClick r:id="rId2"/>
              </a:rPr>
              <a:t>PMC free article</a:t>
            </a:r>
            <a:r>
              <a:rPr lang="en-US" kern="1200" dirty="0">
                <a:solidFill>
                  <a:schemeClr val="tx1"/>
                </a:solidFill>
              </a:rPr>
              <a:t>] [</a:t>
            </a:r>
            <a:r>
              <a:rPr lang="en-US" u="sng" kern="1200" dirty="0">
                <a:solidFill>
                  <a:schemeClr val="tx1"/>
                </a:solidFill>
                <a:uFill>
                  <a:solidFill>
                    <a:srgbClr val="0563C1"/>
                  </a:solidFill>
                </a:uFill>
                <a:hlinkClick r:id="rId3"/>
              </a:rPr>
              <a:t>PubMed</a:t>
            </a:r>
            <a:r>
              <a:rPr lang="en-US" kern="1200" dirty="0">
                <a:solidFill>
                  <a:schemeClr val="tx1"/>
                </a:solidFill>
              </a:rPr>
              <a:t>] [</a:t>
            </a:r>
            <a:r>
              <a:rPr lang="en-US" u="sng" kern="1200" dirty="0" err="1">
                <a:solidFill>
                  <a:schemeClr val="tx1"/>
                </a:solidFill>
                <a:uFill>
                  <a:solidFill>
                    <a:srgbClr val="0563C1"/>
                  </a:solidFill>
                </a:uFill>
                <a:hlinkClick r:id="rId4"/>
              </a:rPr>
              <a:t>CrossRef</a:t>
            </a:r>
            <a:r>
              <a:rPr lang="en-US" kern="1200" dirty="0">
                <a:solidFill>
                  <a:schemeClr val="tx1"/>
                </a:solidFill>
              </a:rPr>
              <a:t>] [</a:t>
            </a:r>
            <a:r>
              <a:rPr lang="en-US" u="sng" kern="1200" dirty="0">
                <a:solidFill>
                  <a:schemeClr val="tx1"/>
                </a:solidFill>
                <a:uFill>
                  <a:solidFill>
                    <a:srgbClr val="0563C1"/>
                  </a:solidFill>
                </a:uFill>
                <a:hlinkClick r:id="rId5"/>
              </a:rPr>
              <a:t>Google Scholar</a:t>
            </a:r>
            <a:r>
              <a:rPr lang="en-US" kern="1200" dirty="0">
                <a:solidFill>
                  <a:schemeClr val="tx1"/>
                </a:solidFill>
              </a:rPr>
              <a:t>]</a:t>
            </a:r>
          </a:p>
          <a:p>
            <a:pPr>
              <a:buFont typeface="Arial" panose="020B0604020202020204" pitchFamily="34" charset="0"/>
              <a:buChar char="•"/>
              <a:defRPr sz="1100">
                <a:latin typeface="Times New Roman"/>
                <a:ea typeface="Times New Roman"/>
                <a:cs typeface="Times New Roman"/>
                <a:sym typeface="Times New Roman"/>
              </a:defRPr>
            </a:pPr>
            <a:r>
              <a:rPr lang="en-US" kern="1200" dirty="0">
                <a:solidFill>
                  <a:schemeClr val="tx1"/>
                </a:solidFill>
              </a:rPr>
              <a:t>7. Khan AN, </a:t>
            </a:r>
            <a:r>
              <a:rPr lang="en-US" kern="1200" dirty="0" err="1">
                <a:solidFill>
                  <a:schemeClr val="tx1"/>
                </a:solidFill>
              </a:rPr>
              <a:t>Bilek</a:t>
            </a:r>
            <a:r>
              <a:rPr lang="en-US" kern="1200" dirty="0">
                <a:solidFill>
                  <a:schemeClr val="tx1"/>
                </a:solidFill>
              </a:rPr>
              <a:t> E, Tomlinson RC, Becker-</a:t>
            </a:r>
            <a:r>
              <a:rPr lang="en-US" kern="1200" dirty="0" err="1">
                <a:solidFill>
                  <a:schemeClr val="tx1"/>
                </a:solidFill>
              </a:rPr>
              <a:t>Haimes</a:t>
            </a:r>
            <a:r>
              <a:rPr lang="en-US" kern="1200" dirty="0">
                <a:solidFill>
                  <a:schemeClr val="tx1"/>
                </a:solidFill>
              </a:rPr>
              <a:t> EM. Treating social anxiety in an era of social distancing: adapting exposure therapy for youth during COVID-19. </a:t>
            </a:r>
            <a:r>
              <a:rPr lang="en-US" kern="1200" dirty="0" err="1">
                <a:solidFill>
                  <a:schemeClr val="tx1"/>
                </a:solidFill>
              </a:rPr>
              <a:t>Cogn</a:t>
            </a:r>
            <a:r>
              <a:rPr lang="en-US" kern="1200" dirty="0">
                <a:solidFill>
                  <a:schemeClr val="tx1"/>
                </a:solidFill>
              </a:rPr>
              <a:t> </a:t>
            </a:r>
            <a:r>
              <a:rPr lang="en-US" kern="1200" dirty="0" err="1">
                <a:solidFill>
                  <a:schemeClr val="tx1"/>
                </a:solidFill>
              </a:rPr>
              <a:t>Behav</a:t>
            </a:r>
            <a:r>
              <a:rPr lang="en-US" kern="1200" dirty="0">
                <a:solidFill>
                  <a:schemeClr val="tx1"/>
                </a:solidFill>
              </a:rPr>
              <a:t> </a:t>
            </a:r>
            <a:r>
              <a:rPr lang="en-US" kern="1200" dirty="0" err="1">
                <a:solidFill>
                  <a:schemeClr val="tx1"/>
                </a:solidFill>
              </a:rPr>
              <a:t>Pract</a:t>
            </a:r>
            <a:r>
              <a:rPr lang="en-US" kern="1200" dirty="0">
                <a:solidFill>
                  <a:schemeClr val="tx1"/>
                </a:solidFill>
              </a:rPr>
              <a:t> [</a:t>
            </a:r>
            <a:r>
              <a:rPr lang="en-US" kern="1200" dirty="0" err="1">
                <a:solidFill>
                  <a:schemeClr val="tx1"/>
                </a:solidFill>
              </a:rPr>
              <a:t>Epub</a:t>
            </a:r>
            <a:r>
              <a:rPr lang="en-US" kern="1200" dirty="0">
                <a:solidFill>
                  <a:schemeClr val="tx1"/>
                </a:solidFill>
              </a:rPr>
              <a:t> ahead of print] 5 Feb 2021. Available from: 10.1016/j.cbpra.2020.12.002. [</a:t>
            </a:r>
            <a:r>
              <a:rPr lang="en-US" u="sng" kern="1200" dirty="0">
                <a:solidFill>
                  <a:schemeClr val="tx1"/>
                </a:solidFill>
                <a:uFill>
                  <a:solidFill>
                    <a:srgbClr val="0563C1"/>
                  </a:solidFill>
                </a:uFill>
                <a:hlinkClick r:id="rId6"/>
              </a:rPr>
              <a:t>PMC free article]</a:t>
            </a:r>
          </a:p>
          <a:p>
            <a:pPr>
              <a:buFont typeface="Arial" panose="020B0604020202020204" pitchFamily="34" charset="0"/>
              <a:buChar char="•"/>
              <a:defRPr sz="900">
                <a:latin typeface="Times New Roman"/>
                <a:ea typeface="Times New Roman"/>
                <a:cs typeface="Times New Roman"/>
                <a:sym typeface="Times New Roman"/>
              </a:defRPr>
            </a:pPr>
            <a:r>
              <a:rPr lang="en-US" kern="1200" dirty="0">
                <a:solidFill>
                  <a:schemeClr val="tx1"/>
                </a:solidFill>
              </a:rPr>
              <a:t>8. Odd D, </a:t>
            </a:r>
            <a:r>
              <a:rPr lang="en-US" kern="1200" dirty="0" err="1">
                <a:solidFill>
                  <a:schemeClr val="tx1"/>
                </a:solidFill>
              </a:rPr>
              <a:t>Sleap</a:t>
            </a:r>
            <a:r>
              <a:rPr lang="en-US" kern="1200" dirty="0">
                <a:solidFill>
                  <a:schemeClr val="tx1"/>
                </a:solidFill>
              </a:rPr>
              <a:t> V, Appleby L, Gunnell D, </a:t>
            </a:r>
            <a:r>
              <a:rPr lang="en-US" kern="1200" dirty="0" err="1">
                <a:solidFill>
                  <a:schemeClr val="tx1"/>
                </a:solidFill>
              </a:rPr>
              <a:t>Luyt</a:t>
            </a:r>
            <a:r>
              <a:rPr lang="en-US" kern="1200" dirty="0">
                <a:solidFill>
                  <a:schemeClr val="tx1"/>
                </a:solidFill>
              </a:rPr>
              <a:t>, </a:t>
            </a:r>
            <a:r>
              <a:rPr lang="en-US" kern="1200" dirty="0" err="1">
                <a:solidFill>
                  <a:schemeClr val="tx1"/>
                </a:solidFill>
              </a:rPr>
              <a:t>K.</a:t>
            </a:r>
            <a:r>
              <a:rPr lang="en-US" i="1" kern="1200" dirty="0" err="1">
                <a:solidFill>
                  <a:schemeClr val="tx1"/>
                </a:solidFill>
              </a:rPr>
              <a:t>Child</a:t>
            </a:r>
            <a:r>
              <a:rPr lang="en-US" i="1" kern="1200" dirty="0">
                <a:solidFill>
                  <a:schemeClr val="tx1"/>
                </a:solidFill>
              </a:rPr>
              <a:t> Suicide Rates during the COVID-19 Pandemic in England: Real-time Surveillance</a:t>
            </a:r>
            <a:r>
              <a:rPr lang="en-US" kern="1200" dirty="0">
                <a:solidFill>
                  <a:schemeClr val="tx1"/>
                </a:solidFill>
              </a:rPr>
              <a:t>. Healthcare Quality Improvement Partnership (HQIP), July 2020.</a:t>
            </a:r>
          </a:p>
          <a:p>
            <a:pPr>
              <a:buFont typeface="Arial" panose="020B0604020202020204" pitchFamily="34" charset="0"/>
              <a:buChar char="•"/>
              <a:defRPr sz="900">
                <a:latin typeface="Times New Roman"/>
                <a:ea typeface="Times New Roman"/>
                <a:cs typeface="Times New Roman"/>
                <a:sym typeface="Times New Roman"/>
              </a:defRPr>
            </a:pPr>
            <a:r>
              <a:rPr lang="en-US" kern="1200" dirty="0">
                <a:solidFill>
                  <a:schemeClr val="tx1"/>
                </a:solidFill>
              </a:rPr>
              <a:t>9. </a:t>
            </a:r>
            <a:r>
              <a:rPr lang="en-US" kern="1200" dirty="0" err="1">
                <a:solidFill>
                  <a:schemeClr val="tx1"/>
                </a:solidFill>
              </a:rPr>
              <a:t>Branley</a:t>
            </a:r>
            <a:r>
              <a:rPr lang="en-US" kern="1200" dirty="0">
                <a:solidFill>
                  <a:schemeClr val="tx1"/>
                </a:solidFill>
              </a:rPr>
              <a:t>-Bell D, Talbot CV. Exploring the impact of the COVID-19 pandemic and UK lockdown on individuals with experience of eating disorders. J Eat </a:t>
            </a:r>
            <a:r>
              <a:rPr lang="en-US" kern="1200" dirty="0" err="1">
                <a:solidFill>
                  <a:schemeClr val="tx1"/>
                </a:solidFill>
              </a:rPr>
              <a:t>Disord</a:t>
            </a:r>
            <a:r>
              <a:rPr lang="en-US" kern="1200" dirty="0">
                <a:solidFill>
                  <a:schemeClr val="tx1"/>
                </a:solidFill>
              </a:rPr>
              <a:t> 2020; 8: 44. [</a:t>
            </a:r>
            <a:r>
              <a:rPr lang="en-US" u="sng" kern="1200" dirty="0">
                <a:solidFill>
                  <a:schemeClr val="tx1"/>
                </a:solidFill>
                <a:uFill>
                  <a:solidFill>
                    <a:srgbClr val="0563C1"/>
                  </a:solidFill>
                </a:uFill>
                <a:hlinkClick r:id="rId7"/>
              </a:rPr>
              <a:t>PMC free article</a:t>
            </a:r>
            <a:r>
              <a:rPr lang="en-US" kern="1200" dirty="0">
                <a:solidFill>
                  <a:schemeClr val="tx1"/>
                </a:solidFill>
              </a:rPr>
              <a:t>] [</a:t>
            </a:r>
            <a:r>
              <a:rPr lang="en-US" u="sng" kern="1200" dirty="0">
                <a:solidFill>
                  <a:schemeClr val="tx1"/>
                </a:solidFill>
                <a:uFill>
                  <a:solidFill>
                    <a:srgbClr val="0563C1"/>
                  </a:solidFill>
                </a:uFill>
                <a:hlinkClick r:id="rId8"/>
              </a:rPr>
              <a:t>PubMed</a:t>
            </a:r>
            <a:r>
              <a:rPr lang="en-US" kern="1200" dirty="0">
                <a:solidFill>
                  <a:schemeClr val="tx1"/>
                </a:solidFill>
              </a:rPr>
              <a:t>] [</a:t>
            </a:r>
            <a:r>
              <a:rPr lang="en-US" u="sng" kern="1200" dirty="0">
                <a:solidFill>
                  <a:schemeClr val="tx1"/>
                </a:solidFill>
                <a:uFill>
                  <a:solidFill>
                    <a:srgbClr val="0563C1"/>
                  </a:solidFill>
                </a:uFill>
                <a:hlinkClick r:id="rId9"/>
              </a:rPr>
              <a:t>Google Scholar</a:t>
            </a:r>
            <a:r>
              <a:rPr lang="en-US" kern="1200" dirty="0">
                <a:solidFill>
                  <a:schemeClr val="tx1"/>
                </a:solidFill>
              </a:rPr>
              <a:t>]</a:t>
            </a:r>
          </a:p>
          <a:p>
            <a:pPr>
              <a:buFont typeface="Arial" panose="020B0604020202020204" pitchFamily="34" charset="0"/>
              <a:buChar char="•"/>
              <a:defRPr sz="900">
                <a:latin typeface="Times New Roman"/>
                <a:ea typeface="Times New Roman"/>
                <a:cs typeface="Times New Roman"/>
                <a:sym typeface="Times New Roman"/>
              </a:defRPr>
            </a:pPr>
            <a:r>
              <a:rPr lang="en-US" kern="1200" dirty="0">
                <a:solidFill>
                  <a:schemeClr val="tx1"/>
                </a:solidFill>
              </a:rPr>
              <a:t>10. Nissen JB, </a:t>
            </a:r>
            <a:r>
              <a:rPr lang="en-US" kern="1200" dirty="0" err="1">
                <a:solidFill>
                  <a:schemeClr val="tx1"/>
                </a:solidFill>
              </a:rPr>
              <a:t>Højgaard</a:t>
            </a:r>
            <a:r>
              <a:rPr lang="en-US" kern="1200" dirty="0">
                <a:solidFill>
                  <a:schemeClr val="tx1"/>
                </a:solidFill>
              </a:rPr>
              <a:t> D, Thomsen PH. The immediate effect of COVID-19 pandemic on children and adolescents with obsessive compulsive disorder. BMC Psychiatry 2020; 20: 511. [</a:t>
            </a:r>
            <a:r>
              <a:rPr lang="en-US" u="sng" kern="1200" dirty="0">
                <a:solidFill>
                  <a:schemeClr val="tx1"/>
                </a:solidFill>
                <a:uFill>
                  <a:solidFill>
                    <a:srgbClr val="0563C1"/>
                  </a:solidFill>
                </a:uFill>
                <a:hlinkClick r:id="rId10"/>
              </a:rPr>
              <a:t>PMC free article</a:t>
            </a:r>
            <a:r>
              <a:rPr lang="en-US" kern="1200" dirty="0">
                <a:solidFill>
                  <a:schemeClr val="tx1"/>
                </a:solidFill>
              </a:rPr>
              <a:t>] [</a:t>
            </a:r>
            <a:r>
              <a:rPr lang="en-US" u="sng" kern="1200" dirty="0">
                <a:solidFill>
                  <a:schemeClr val="tx1"/>
                </a:solidFill>
                <a:uFill>
                  <a:solidFill>
                    <a:srgbClr val="0563C1"/>
                  </a:solidFill>
                </a:uFill>
                <a:hlinkClick r:id="rId11"/>
              </a:rPr>
              <a:t>PubMed</a:t>
            </a:r>
            <a:r>
              <a:rPr lang="en-US" kern="1200" dirty="0">
                <a:solidFill>
                  <a:schemeClr val="tx1"/>
                </a:solidFill>
              </a:rPr>
              <a:t>] [</a:t>
            </a:r>
            <a:r>
              <a:rPr lang="en-US" u="sng" kern="1200" dirty="0">
                <a:solidFill>
                  <a:schemeClr val="tx1"/>
                </a:solidFill>
                <a:uFill>
                  <a:solidFill>
                    <a:srgbClr val="0563C1"/>
                  </a:solidFill>
                </a:uFill>
                <a:hlinkClick r:id="rId12"/>
              </a:rPr>
              <a:t>Google Scholar</a:t>
            </a:r>
            <a:r>
              <a:rPr lang="en-US" kern="1200" dirty="0">
                <a:solidFill>
                  <a:schemeClr val="tx1"/>
                </a:solidFill>
              </a:rPr>
              <a:t>]</a:t>
            </a:r>
          </a:p>
          <a:p>
            <a:pPr>
              <a:buFont typeface="Arial" panose="020B0604020202020204" pitchFamily="34" charset="0"/>
              <a:buChar char="•"/>
              <a:defRPr sz="900">
                <a:latin typeface="Times New Roman"/>
                <a:ea typeface="Times New Roman"/>
                <a:cs typeface="Times New Roman"/>
                <a:sym typeface="Times New Roman"/>
              </a:defRPr>
            </a:pPr>
            <a:r>
              <a:rPr lang="en-US" kern="1200" dirty="0">
                <a:solidFill>
                  <a:schemeClr val="tx1"/>
                </a:solidFill>
              </a:rPr>
              <a:t>11. Schwartz-</a:t>
            </a:r>
            <a:r>
              <a:rPr lang="en-US" kern="1200" dirty="0" err="1">
                <a:solidFill>
                  <a:schemeClr val="tx1"/>
                </a:solidFill>
              </a:rPr>
              <a:t>Lifshitz</a:t>
            </a:r>
            <a:r>
              <a:rPr lang="en-US" kern="1200" dirty="0">
                <a:solidFill>
                  <a:schemeClr val="tx1"/>
                </a:solidFill>
              </a:rPr>
              <a:t> M, Basel D, Lang C, Hertz-</a:t>
            </a:r>
            <a:r>
              <a:rPr lang="en-US" kern="1200" dirty="0" err="1">
                <a:solidFill>
                  <a:schemeClr val="tx1"/>
                </a:solidFill>
              </a:rPr>
              <a:t>Palmor</a:t>
            </a:r>
            <a:r>
              <a:rPr lang="en-US" kern="1200" dirty="0">
                <a:solidFill>
                  <a:schemeClr val="tx1"/>
                </a:solidFill>
              </a:rPr>
              <a:t> N, </a:t>
            </a:r>
            <a:r>
              <a:rPr lang="en-US" kern="1200" dirty="0" err="1">
                <a:solidFill>
                  <a:schemeClr val="tx1"/>
                </a:solidFill>
              </a:rPr>
              <a:t>Dekel</a:t>
            </a:r>
            <a:r>
              <a:rPr lang="en-US" kern="1200" dirty="0">
                <a:solidFill>
                  <a:schemeClr val="tx1"/>
                </a:solidFill>
              </a:rPr>
              <a:t> I, Zohar J, et </a:t>
            </a:r>
            <a:r>
              <a:rPr lang="en-US" kern="1200" dirty="0" err="1">
                <a:solidFill>
                  <a:schemeClr val="tx1"/>
                </a:solidFill>
              </a:rPr>
              <a:t>al.Obsessive</a:t>
            </a:r>
            <a:r>
              <a:rPr lang="en-US" kern="1200" dirty="0">
                <a:solidFill>
                  <a:schemeClr val="tx1"/>
                </a:solidFill>
              </a:rPr>
              <a:t> -compulsive symptoms severity among children and adolescents during COVID-19 first wave in Israel. J Obsessive </a:t>
            </a:r>
            <a:r>
              <a:rPr lang="en-US" kern="1200" dirty="0" err="1">
                <a:solidFill>
                  <a:schemeClr val="tx1"/>
                </a:solidFill>
              </a:rPr>
              <a:t>Compuls</a:t>
            </a:r>
            <a:r>
              <a:rPr lang="en-US" kern="1200" dirty="0">
                <a:solidFill>
                  <a:schemeClr val="tx1"/>
                </a:solidFill>
              </a:rPr>
              <a:t> </a:t>
            </a:r>
            <a:r>
              <a:rPr lang="en-US" kern="1200" dirty="0" err="1">
                <a:solidFill>
                  <a:schemeClr val="tx1"/>
                </a:solidFill>
              </a:rPr>
              <a:t>Relat</a:t>
            </a:r>
            <a:r>
              <a:rPr lang="en-US" kern="1200" dirty="0">
                <a:solidFill>
                  <a:schemeClr val="tx1"/>
                </a:solidFill>
              </a:rPr>
              <a:t> </a:t>
            </a:r>
            <a:r>
              <a:rPr lang="en-US" kern="1200" dirty="0" err="1">
                <a:solidFill>
                  <a:schemeClr val="tx1"/>
                </a:solidFill>
              </a:rPr>
              <a:t>Disord</a:t>
            </a:r>
            <a:r>
              <a:rPr lang="en-US" kern="1200" dirty="0">
                <a:solidFill>
                  <a:schemeClr val="tx1"/>
                </a:solidFill>
              </a:rPr>
              <a:t> 2021; 28: 100610. [</a:t>
            </a:r>
            <a:r>
              <a:rPr lang="en-US" u="sng" kern="1200" dirty="0">
                <a:solidFill>
                  <a:schemeClr val="tx1"/>
                </a:solidFill>
                <a:uFill>
                  <a:solidFill>
                    <a:srgbClr val="0563C1"/>
                  </a:solidFill>
                </a:uFill>
                <a:hlinkClick r:id="rId13"/>
              </a:rPr>
              <a:t>PMC free article</a:t>
            </a:r>
            <a:r>
              <a:rPr lang="en-US" kern="1200" dirty="0">
                <a:solidFill>
                  <a:schemeClr val="tx1"/>
                </a:solidFill>
              </a:rPr>
              <a:t>] [</a:t>
            </a:r>
            <a:r>
              <a:rPr lang="en-US" u="sng" kern="1200" dirty="0">
                <a:solidFill>
                  <a:schemeClr val="tx1"/>
                </a:solidFill>
                <a:uFill>
                  <a:solidFill>
                    <a:srgbClr val="0563C1"/>
                  </a:solidFill>
                </a:uFill>
                <a:hlinkClick r:id="rId14"/>
              </a:rPr>
              <a:t>PubMed</a:t>
            </a:r>
            <a:r>
              <a:rPr lang="en-US" kern="1200" dirty="0">
                <a:solidFill>
                  <a:schemeClr val="tx1"/>
                </a:solidFill>
              </a:rPr>
              <a:t>] [</a:t>
            </a:r>
            <a:r>
              <a:rPr lang="en-US" u="sng" kern="1200" dirty="0">
                <a:solidFill>
                  <a:schemeClr val="tx1"/>
                </a:solidFill>
                <a:uFill>
                  <a:solidFill>
                    <a:srgbClr val="0563C1"/>
                  </a:solidFill>
                </a:uFill>
                <a:hlinkClick r:id="rId15"/>
              </a:rPr>
              <a:t>Google Scholar</a:t>
            </a:r>
            <a:r>
              <a:rPr lang="en-US" kern="1200" dirty="0">
                <a:solidFill>
                  <a:schemeClr val="tx1"/>
                </a:solidFill>
              </a:rPr>
              <a:t>]</a:t>
            </a:r>
          </a:p>
          <a:p>
            <a:pPr>
              <a:buFont typeface="Arial" panose="020B0604020202020204" pitchFamily="34" charset="0"/>
              <a:buChar char="•"/>
              <a:defRPr sz="900">
                <a:latin typeface="Times New Roman"/>
                <a:ea typeface="Times New Roman"/>
                <a:cs typeface="Times New Roman"/>
                <a:sym typeface="Times New Roman"/>
              </a:defRPr>
            </a:pPr>
            <a:r>
              <a:rPr lang="en-US" kern="1200" dirty="0">
                <a:solidFill>
                  <a:schemeClr val="tx1"/>
                </a:solidFill>
              </a:rPr>
              <a:t>12. Heyman I, Liang H, </a:t>
            </a:r>
            <a:r>
              <a:rPr lang="en-US" kern="1200" dirty="0" err="1">
                <a:solidFill>
                  <a:schemeClr val="tx1"/>
                </a:solidFill>
              </a:rPr>
              <a:t>Hedderly</a:t>
            </a:r>
            <a:r>
              <a:rPr lang="en-US" kern="1200" dirty="0">
                <a:solidFill>
                  <a:schemeClr val="tx1"/>
                </a:solidFill>
              </a:rPr>
              <a:t> T. COVID-19 related increase in childhood tics and tic-like attacks. Arch Dis Child 2021; 106: 420–1. [</a:t>
            </a:r>
            <a:r>
              <a:rPr lang="en-US" u="sng" kern="1200" dirty="0">
                <a:solidFill>
                  <a:schemeClr val="tx1"/>
                </a:solidFill>
                <a:uFill>
                  <a:solidFill>
                    <a:srgbClr val="0563C1"/>
                  </a:solidFill>
                </a:uFill>
                <a:hlinkClick r:id="rId16"/>
              </a:rPr>
              <a:t>PubMed</a:t>
            </a:r>
            <a:r>
              <a:rPr lang="en-US" kern="1200" dirty="0">
                <a:solidFill>
                  <a:schemeClr val="tx1"/>
                </a:solidFill>
              </a:rPr>
              <a:t>] [</a:t>
            </a:r>
            <a:r>
              <a:rPr lang="en-US" u="sng" kern="1200" dirty="0">
                <a:solidFill>
                  <a:schemeClr val="tx1"/>
                </a:solidFill>
                <a:uFill>
                  <a:solidFill>
                    <a:srgbClr val="0563C1"/>
                  </a:solidFill>
                </a:uFill>
                <a:hlinkClick r:id="rId17"/>
              </a:rPr>
              <a:t>Google Scholar</a:t>
            </a:r>
            <a:r>
              <a:rPr lang="en-US" kern="1200" dirty="0">
                <a:solidFill>
                  <a:schemeClr val="tx1"/>
                </a:solidFill>
              </a:rPr>
              <a:t>]</a:t>
            </a:r>
          </a:p>
          <a:p>
            <a:pPr>
              <a:buFont typeface="Arial" panose="020B0604020202020204" pitchFamily="34" charset="0"/>
              <a:buChar char="•"/>
              <a:defRPr sz="900">
                <a:latin typeface="Times New Roman"/>
                <a:ea typeface="Times New Roman"/>
                <a:cs typeface="Times New Roman"/>
                <a:sym typeface="Times New Roman"/>
              </a:defRPr>
            </a:pPr>
            <a:r>
              <a:rPr lang="en-US" kern="1200" dirty="0">
                <a:solidFill>
                  <a:schemeClr val="tx1"/>
                </a:solidFill>
              </a:rPr>
              <a:t>13. </a:t>
            </a:r>
            <a:r>
              <a:rPr lang="en-US" kern="1200" dirty="0" err="1">
                <a:solidFill>
                  <a:schemeClr val="tx1"/>
                </a:solidFill>
              </a:rPr>
              <a:t>Skripkauskaite</a:t>
            </a:r>
            <a:r>
              <a:rPr lang="en-US" kern="1200" dirty="0">
                <a:solidFill>
                  <a:schemeClr val="tx1"/>
                </a:solidFill>
              </a:rPr>
              <a:t> S, Shum A, Pearcy S, McCall A, Waite P, </a:t>
            </a:r>
            <a:r>
              <a:rPr lang="en-US" kern="1200" dirty="0" err="1">
                <a:solidFill>
                  <a:schemeClr val="tx1"/>
                </a:solidFill>
              </a:rPr>
              <a:t>Cresswell</a:t>
            </a:r>
            <a:r>
              <a:rPr lang="en-US" kern="1200" dirty="0">
                <a:solidFill>
                  <a:schemeClr val="tx1"/>
                </a:solidFill>
              </a:rPr>
              <a:t> C. Report 11: changes in children’s mental health symptoms from March 2020 to June 2021.</a:t>
            </a:r>
          </a:p>
          <a:p>
            <a:pPr>
              <a:buFont typeface="Arial" panose="020B0604020202020204" pitchFamily="34" charset="0"/>
              <a:buChar char="•"/>
              <a:defRPr sz="900">
                <a:latin typeface="Times New Roman"/>
                <a:ea typeface="Times New Roman"/>
                <a:cs typeface="Times New Roman"/>
                <a:sym typeface="Times New Roman"/>
              </a:defRPr>
            </a:pPr>
            <a:r>
              <a:rPr lang="en-US" kern="1200" dirty="0">
                <a:solidFill>
                  <a:schemeClr val="tx1"/>
                </a:solidFill>
              </a:rPr>
              <a:t>14. Dept of Education. The State of the Nation 2021: Children and Young People’s Wellbeing 2022</a:t>
            </a:r>
          </a:p>
          <a:p>
            <a:pPr>
              <a:buFont typeface="Arial" panose="020B0604020202020204" pitchFamily="34" charset="0"/>
              <a:buChar char="•"/>
              <a:defRPr sz="900">
                <a:latin typeface="Times New Roman"/>
                <a:ea typeface="Times New Roman"/>
                <a:cs typeface="Times New Roman"/>
                <a:sym typeface="Times New Roman"/>
              </a:defRPr>
            </a:pPr>
            <a:r>
              <a:rPr lang="en-US" kern="1200" dirty="0">
                <a:solidFill>
                  <a:schemeClr val="tx1"/>
                </a:solidFill>
              </a:rPr>
              <a:t>15. </a:t>
            </a:r>
            <a:r>
              <a:rPr lang="en-US" kern="1200" dirty="0" err="1">
                <a:solidFill>
                  <a:schemeClr val="tx1"/>
                </a:solidFill>
              </a:rPr>
              <a:t>ImpactEd</a:t>
            </a:r>
            <a:r>
              <a:rPr lang="en-US" kern="1200" dirty="0">
                <a:solidFill>
                  <a:schemeClr val="tx1"/>
                </a:solidFill>
              </a:rPr>
              <a:t>. Lockdown Lessons Pupil Learning and Wellbeing during the Covid 19 Pandemic. (60000 pupils in England).</a:t>
            </a:r>
          </a:p>
          <a:p>
            <a:pPr>
              <a:buFont typeface="Arial" panose="020B0604020202020204" pitchFamily="34" charset="0"/>
              <a:buChar char="•"/>
              <a:defRPr sz="1100">
                <a:latin typeface="Times New Roman"/>
                <a:ea typeface="Times New Roman"/>
                <a:cs typeface="Times New Roman"/>
                <a:sym typeface="Times New Roman"/>
              </a:defRPr>
            </a:pPr>
            <a:endParaRPr lang="en-US" u="sng" kern="1200" dirty="0">
              <a:solidFill>
                <a:schemeClr val="tx1"/>
              </a:solidFill>
              <a:uFill>
                <a:solidFill>
                  <a:srgbClr val="0563C1"/>
                </a:solidFill>
              </a:uFill>
              <a:hlinkClick r:id="rId6"/>
            </a:endParaRPr>
          </a:p>
          <a:p>
            <a:pPr>
              <a:buFont typeface="Arial" panose="020B0604020202020204" pitchFamily="34" charset="0"/>
              <a:buChar char="•"/>
            </a:pPr>
            <a:endParaRPr lang="en-US" kern="1200" dirty="0">
              <a:solidFill>
                <a:schemeClr val="tx1"/>
              </a:solidFill>
            </a:endParaRPr>
          </a:p>
        </p:txBody>
      </p:sp>
    </p:spTree>
    <p:extLst>
      <p:ext uri="{BB962C8B-B14F-4D97-AF65-F5344CB8AC3E}">
        <p14:creationId xmlns:p14="http://schemas.microsoft.com/office/powerpoint/2010/main" val="17022699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Rectangle 8"/>
          <p:cNvSpPr/>
          <p:nvPr/>
        </p:nvSpPr>
        <p:spPr>
          <a:xfrm>
            <a:off x="0" y="0"/>
            <a:ext cx="12192000" cy="6858000"/>
          </a:xfrm>
          <a:prstGeom prst="rect">
            <a:avLst/>
          </a:prstGeom>
          <a:gradFill>
            <a:gsLst>
              <a:gs pos="0">
                <a:schemeClr val="accent1"/>
              </a:gs>
              <a:gs pos="100000">
                <a:schemeClr val="accent2"/>
              </a:gs>
            </a:gsLst>
            <a:lin ang="8100000"/>
          </a:gradFill>
          <a:ln w="12700">
            <a:miter lim="400000"/>
          </a:ln>
        </p:spPr>
        <p:txBody>
          <a:bodyPr lIns="45719" rIns="45719" anchor="ctr"/>
          <a:lstStyle/>
          <a:p>
            <a:pPr algn="ctr">
              <a:defRPr>
                <a:solidFill>
                  <a:srgbClr val="FFFFFF"/>
                </a:solidFill>
              </a:defRPr>
            </a:pPr>
            <a:endParaRPr/>
          </a:p>
        </p:txBody>
      </p:sp>
      <p:sp>
        <p:nvSpPr>
          <p:cNvPr id="211" name="Title 3"/>
          <p:cNvSpPr txBox="1">
            <a:spLocks noGrp="1"/>
          </p:cNvSpPr>
          <p:nvPr>
            <p:ph type="title"/>
          </p:nvPr>
        </p:nvSpPr>
        <p:spPr>
          <a:xfrm>
            <a:off x="3880429" y="583345"/>
            <a:ext cx="7160357" cy="4164820"/>
          </a:xfrm>
          <a:prstGeom prst="rect">
            <a:avLst/>
          </a:prstGeom>
        </p:spPr>
        <p:txBody>
          <a:bodyPr anchor="t"/>
          <a:lstStyle>
            <a:lvl1pPr algn="r">
              <a:defRPr sz="8000">
                <a:solidFill>
                  <a:srgbClr val="FFFFFF"/>
                </a:solidFill>
              </a:defRPr>
            </a:lvl1pPr>
          </a:lstStyle>
          <a:p>
            <a:r>
              <a:t>Thank you for listening</a:t>
            </a:r>
          </a:p>
        </p:txBody>
      </p:sp>
      <p:sp>
        <p:nvSpPr>
          <p:cNvPr id="212" name="Graphic 13"/>
          <p:cNvSpPr/>
          <p:nvPr/>
        </p:nvSpPr>
        <p:spPr>
          <a:xfrm>
            <a:off x="3474358" y="583345"/>
            <a:ext cx="139040" cy="139040"/>
          </a:xfrm>
          <a:custGeom>
            <a:avLst/>
            <a:gdLst/>
            <a:ahLst/>
            <a:cxnLst>
              <a:cxn ang="0">
                <a:pos x="wd2" y="hd2"/>
              </a:cxn>
              <a:cxn ang="5400000">
                <a:pos x="wd2" y="hd2"/>
              </a:cxn>
              <a:cxn ang="10800000">
                <a:pos x="wd2" y="hd2"/>
              </a:cxn>
              <a:cxn ang="16200000">
                <a:pos x="wd2" y="hd2"/>
              </a:cxn>
            </a:cxnLst>
            <a:rect l="0" t="0" r="r" b="b"/>
            <a:pathLst>
              <a:path w="21600" h="21600" extrusionOk="0">
                <a:moveTo>
                  <a:pt x="20134" y="9334"/>
                </a:moveTo>
                <a:lnTo>
                  <a:pt x="12266" y="9334"/>
                </a:lnTo>
                <a:lnTo>
                  <a:pt x="12266" y="1466"/>
                </a:lnTo>
                <a:cubicBezTo>
                  <a:pt x="12266" y="656"/>
                  <a:pt x="11610" y="0"/>
                  <a:pt x="10800" y="0"/>
                </a:cubicBezTo>
                <a:cubicBezTo>
                  <a:pt x="9990" y="0"/>
                  <a:pt x="9334" y="656"/>
                  <a:pt x="9334" y="1466"/>
                </a:cubicBezTo>
                <a:lnTo>
                  <a:pt x="9334" y="9334"/>
                </a:lnTo>
                <a:lnTo>
                  <a:pt x="1466" y="9334"/>
                </a:lnTo>
                <a:cubicBezTo>
                  <a:pt x="656" y="9334"/>
                  <a:pt x="0" y="9990"/>
                  <a:pt x="0" y="10800"/>
                </a:cubicBezTo>
                <a:cubicBezTo>
                  <a:pt x="0" y="11610"/>
                  <a:pt x="656" y="12266"/>
                  <a:pt x="1466" y="12266"/>
                </a:cubicBezTo>
                <a:lnTo>
                  <a:pt x="9334" y="12266"/>
                </a:lnTo>
                <a:lnTo>
                  <a:pt x="9334" y="20134"/>
                </a:lnTo>
                <a:cubicBezTo>
                  <a:pt x="9334" y="20944"/>
                  <a:pt x="9990" y="21600"/>
                  <a:pt x="10800" y="21600"/>
                </a:cubicBezTo>
                <a:cubicBezTo>
                  <a:pt x="11610" y="21600"/>
                  <a:pt x="12266" y="20944"/>
                  <a:pt x="12266" y="20134"/>
                </a:cubicBezTo>
                <a:lnTo>
                  <a:pt x="12266" y="12266"/>
                </a:lnTo>
                <a:lnTo>
                  <a:pt x="20134" y="12266"/>
                </a:lnTo>
                <a:cubicBezTo>
                  <a:pt x="20944" y="12266"/>
                  <a:pt x="21600" y="11610"/>
                  <a:pt x="21600" y="10800"/>
                </a:cubicBezTo>
                <a:cubicBezTo>
                  <a:pt x="21600" y="9990"/>
                  <a:pt x="20944" y="9334"/>
                  <a:pt x="20134" y="9334"/>
                </a:cubicBezTo>
                <a:close/>
              </a:path>
            </a:pathLst>
          </a:custGeom>
          <a:solidFill>
            <a:srgbClr val="FFFFFF"/>
          </a:solidFill>
          <a:ln w="12700">
            <a:miter lim="400000"/>
          </a:ln>
        </p:spPr>
        <p:txBody>
          <a:bodyPr lIns="45719" rIns="45719" anchor="ctr"/>
          <a:lstStyle/>
          <a:p>
            <a:pPr>
              <a:defRPr>
                <a:solidFill>
                  <a:srgbClr val="FFFFFF"/>
                </a:solidFill>
              </a:defRPr>
            </a:pPr>
            <a:endParaRPr/>
          </a:p>
        </p:txBody>
      </p:sp>
      <p:sp>
        <p:nvSpPr>
          <p:cNvPr id="213" name="Graphic 12"/>
          <p:cNvSpPr/>
          <p:nvPr/>
        </p:nvSpPr>
        <p:spPr>
          <a:xfrm>
            <a:off x="3833138" y="812639"/>
            <a:ext cx="91139" cy="91139"/>
          </a:xfrm>
          <a:prstGeom prst="ellipse">
            <a:avLst/>
          </a:prstGeom>
          <a:solidFill>
            <a:srgbClr val="FFFFFF"/>
          </a:solidFill>
          <a:ln w="12700">
            <a:miter lim="400000"/>
          </a:ln>
        </p:spPr>
        <p:txBody>
          <a:bodyPr lIns="45719" rIns="45719" anchor="ctr"/>
          <a:lstStyle/>
          <a:p>
            <a:pPr>
              <a:defRPr>
                <a:solidFill>
                  <a:srgbClr val="FFFFFF"/>
                </a:solidFill>
              </a:defRPr>
            </a:pPr>
            <a:endParaRPr/>
          </a:p>
        </p:txBody>
      </p:sp>
      <p:sp>
        <p:nvSpPr>
          <p:cNvPr id="214" name="Graphic 15"/>
          <p:cNvSpPr/>
          <p:nvPr/>
        </p:nvSpPr>
        <p:spPr>
          <a:xfrm>
            <a:off x="3458819" y="1037065"/>
            <a:ext cx="127715" cy="127715"/>
          </a:xfrm>
          <a:custGeom>
            <a:avLst/>
            <a:gdLst/>
            <a:ahLst/>
            <a:cxnLst>
              <a:cxn ang="0">
                <a:pos x="wd2" y="hd2"/>
              </a:cxn>
              <a:cxn ang="5400000">
                <a:pos x="wd2" y="hd2"/>
              </a:cxn>
              <a:cxn ang="10800000">
                <a:pos x="wd2" y="hd2"/>
              </a:cxn>
              <a:cxn ang="16200000">
                <a:pos x="wd2" y="hd2"/>
              </a:cxn>
            </a:cxnLst>
            <a:rect l="0" t="0" r="r" b="b"/>
            <a:pathLst>
              <a:path w="21600" h="21600" extrusionOk="0">
                <a:moveTo>
                  <a:pt x="10800" y="3192"/>
                </a:moveTo>
                <a:cubicBezTo>
                  <a:pt x="15002" y="3192"/>
                  <a:pt x="18408" y="6598"/>
                  <a:pt x="18408" y="10800"/>
                </a:cubicBezTo>
                <a:cubicBezTo>
                  <a:pt x="18408" y="15002"/>
                  <a:pt x="15002" y="18408"/>
                  <a:pt x="10800" y="18408"/>
                </a:cubicBezTo>
                <a:cubicBezTo>
                  <a:pt x="6598" y="18408"/>
                  <a:pt x="3192" y="15002"/>
                  <a:pt x="3192" y="10800"/>
                </a:cubicBezTo>
                <a:cubicBezTo>
                  <a:pt x="3196" y="6600"/>
                  <a:pt x="6600" y="3196"/>
                  <a:pt x="10800" y="3192"/>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FFFF"/>
          </a:solidFill>
          <a:ln w="12700">
            <a:miter lim="400000"/>
          </a:ln>
        </p:spPr>
        <p:txBody>
          <a:bodyPr lIns="45719" rIns="45719" anchor="ctr"/>
          <a:lstStyle/>
          <a:p>
            <a:pPr>
              <a:defRPr>
                <a:solidFill>
                  <a:srgbClr val="FFFFFF"/>
                </a:solidFill>
              </a:defRPr>
            </a:pPr>
            <a:endParaRPr/>
          </a:p>
        </p:txBody>
      </p:sp>
      <p:sp>
        <p:nvSpPr>
          <p:cNvPr id="215" name="Straight Connector 16"/>
          <p:cNvSpPr/>
          <p:nvPr/>
        </p:nvSpPr>
        <p:spPr>
          <a:xfrm flipH="1">
            <a:off x="856113" y="3503032"/>
            <a:ext cx="1" cy="3346091"/>
          </a:xfrm>
          <a:prstGeom prst="line">
            <a:avLst/>
          </a:prstGeom>
          <a:ln w="25400" cap="sq">
            <a:solidFill>
              <a:srgbClr val="FFFFFF"/>
            </a:solidFill>
            <a:bevel/>
          </a:ln>
        </p:spPr>
        <p:txBody>
          <a:bodyPr lIns="45719" rIns="45719"/>
          <a:lstStyle/>
          <a:p>
            <a:endParaRPr/>
          </a:p>
        </p:txBody>
      </p:sp>
      <p:sp>
        <p:nvSpPr>
          <p:cNvPr id="216" name="Graphic 22"/>
          <p:cNvSpPr/>
          <p:nvPr/>
        </p:nvSpPr>
        <p:spPr>
          <a:xfrm>
            <a:off x="10836425" y="5636679"/>
            <a:ext cx="151537" cy="151537"/>
          </a:xfrm>
          <a:custGeom>
            <a:avLst/>
            <a:gdLst/>
            <a:ahLst/>
            <a:cxnLst>
              <a:cxn ang="0">
                <a:pos x="wd2" y="hd2"/>
              </a:cxn>
              <a:cxn ang="5400000">
                <a:pos x="wd2" y="hd2"/>
              </a:cxn>
              <a:cxn ang="10800000">
                <a:pos x="wd2" y="hd2"/>
              </a:cxn>
              <a:cxn ang="16200000">
                <a:pos x="wd2" y="hd2"/>
              </a:cxn>
            </a:cxnLst>
            <a:rect l="0" t="0" r="r" b="b"/>
            <a:pathLst>
              <a:path w="21600" h="21600" extrusionOk="0">
                <a:moveTo>
                  <a:pt x="20134" y="9334"/>
                </a:moveTo>
                <a:lnTo>
                  <a:pt x="12266" y="9334"/>
                </a:lnTo>
                <a:lnTo>
                  <a:pt x="12266" y="1466"/>
                </a:lnTo>
                <a:cubicBezTo>
                  <a:pt x="12266" y="656"/>
                  <a:pt x="11610" y="0"/>
                  <a:pt x="10800" y="0"/>
                </a:cubicBezTo>
                <a:cubicBezTo>
                  <a:pt x="9990" y="0"/>
                  <a:pt x="9334" y="656"/>
                  <a:pt x="9334" y="1466"/>
                </a:cubicBezTo>
                <a:lnTo>
                  <a:pt x="9334" y="9334"/>
                </a:lnTo>
                <a:lnTo>
                  <a:pt x="1466" y="9334"/>
                </a:lnTo>
                <a:cubicBezTo>
                  <a:pt x="656" y="9334"/>
                  <a:pt x="0" y="9990"/>
                  <a:pt x="0" y="10800"/>
                </a:cubicBezTo>
                <a:cubicBezTo>
                  <a:pt x="0" y="11610"/>
                  <a:pt x="656" y="12266"/>
                  <a:pt x="1466" y="12266"/>
                </a:cubicBezTo>
                <a:lnTo>
                  <a:pt x="9334" y="12266"/>
                </a:lnTo>
                <a:lnTo>
                  <a:pt x="9334" y="20134"/>
                </a:lnTo>
                <a:cubicBezTo>
                  <a:pt x="9334" y="20944"/>
                  <a:pt x="9990" y="21600"/>
                  <a:pt x="10800" y="21600"/>
                </a:cubicBezTo>
                <a:cubicBezTo>
                  <a:pt x="11610" y="21600"/>
                  <a:pt x="12266" y="20944"/>
                  <a:pt x="12266" y="20134"/>
                </a:cubicBezTo>
                <a:lnTo>
                  <a:pt x="12266" y="12266"/>
                </a:lnTo>
                <a:lnTo>
                  <a:pt x="20134" y="12266"/>
                </a:lnTo>
                <a:cubicBezTo>
                  <a:pt x="20944" y="12266"/>
                  <a:pt x="21600" y="11610"/>
                  <a:pt x="21600" y="10800"/>
                </a:cubicBezTo>
                <a:cubicBezTo>
                  <a:pt x="21600" y="9990"/>
                  <a:pt x="20944" y="9334"/>
                  <a:pt x="20134" y="9334"/>
                </a:cubicBezTo>
                <a:close/>
              </a:path>
            </a:pathLst>
          </a:custGeom>
          <a:solidFill>
            <a:srgbClr val="FFFFFF"/>
          </a:solidFill>
          <a:ln w="12700">
            <a:miter lim="400000"/>
          </a:ln>
        </p:spPr>
        <p:txBody>
          <a:bodyPr lIns="45719" rIns="45719" anchor="ctr"/>
          <a:lstStyle/>
          <a:p>
            <a:pPr>
              <a:defRPr>
                <a:solidFill>
                  <a:srgbClr val="FFFFFF"/>
                </a:solidFill>
              </a:defRPr>
            </a:pPr>
            <a:endParaRPr/>
          </a:p>
        </p:txBody>
      </p:sp>
      <p:sp>
        <p:nvSpPr>
          <p:cNvPr id="217" name="Graphic 23"/>
          <p:cNvSpPr/>
          <p:nvPr/>
        </p:nvSpPr>
        <p:spPr>
          <a:xfrm>
            <a:off x="11245174" y="6096758"/>
            <a:ext cx="108626" cy="108626"/>
          </a:xfrm>
          <a:custGeom>
            <a:avLst/>
            <a:gdLst/>
            <a:ahLst/>
            <a:cxnLst>
              <a:cxn ang="0">
                <a:pos x="wd2" y="hd2"/>
              </a:cxn>
              <a:cxn ang="5400000">
                <a:pos x="wd2" y="hd2"/>
              </a:cxn>
              <a:cxn ang="10800000">
                <a:pos x="wd2" y="hd2"/>
              </a:cxn>
              <a:cxn ang="16200000">
                <a:pos x="wd2" y="hd2"/>
              </a:cxn>
            </a:cxnLst>
            <a:rect l="0" t="0" r="r" b="b"/>
            <a:pathLst>
              <a:path w="21600" h="21600" extrusionOk="0">
                <a:moveTo>
                  <a:pt x="10800" y="3192"/>
                </a:moveTo>
                <a:cubicBezTo>
                  <a:pt x="15002" y="3192"/>
                  <a:pt x="18408" y="6598"/>
                  <a:pt x="18408" y="10800"/>
                </a:cubicBezTo>
                <a:cubicBezTo>
                  <a:pt x="18408" y="15002"/>
                  <a:pt x="15002" y="18408"/>
                  <a:pt x="10800" y="18408"/>
                </a:cubicBezTo>
                <a:cubicBezTo>
                  <a:pt x="6598" y="18408"/>
                  <a:pt x="3192" y="15002"/>
                  <a:pt x="3192" y="10800"/>
                </a:cubicBezTo>
                <a:cubicBezTo>
                  <a:pt x="3196" y="6600"/>
                  <a:pt x="6600" y="3196"/>
                  <a:pt x="10800" y="3192"/>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FFFF"/>
          </a:solidFill>
          <a:ln w="12700">
            <a:miter lim="400000"/>
          </a:ln>
        </p:spPr>
        <p:txBody>
          <a:bodyPr lIns="45719" rIns="45719" anchor="ctr"/>
          <a:lstStyle/>
          <a:p>
            <a:pPr>
              <a:defRPr>
                <a:solidFill>
                  <a:srgbClr val="FFFFFF"/>
                </a:solidFill>
              </a:defRPr>
            </a:pPr>
            <a:endParaRPr/>
          </a:p>
        </p:txBody>
      </p:sp>
      <p:sp>
        <p:nvSpPr>
          <p:cNvPr id="218" name="Graphic 21"/>
          <p:cNvSpPr/>
          <p:nvPr/>
        </p:nvSpPr>
        <p:spPr>
          <a:xfrm>
            <a:off x="10554288" y="6238028"/>
            <a:ext cx="95760" cy="95760"/>
          </a:xfrm>
          <a:prstGeom prst="ellipse">
            <a:avLst/>
          </a:prstGeom>
          <a:solidFill>
            <a:srgbClr val="FFFFFF"/>
          </a:solidFill>
          <a:ln w="12700">
            <a:miter lim="400000"/>
          </a:ln>
        </p:spPr>
        <p:txBody>
          <a:bodyPr lIns="45719" rIns="45719" anchor="ctr"/>
          <a:lstStyle/>
          <a:p>
            <a:pPr>
              <a:defRPr>
                <a:solidFill>
                  <a:srgbClr val="FFFFFF"/>
                </a:solidFill>
              </a:defRPr>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 name="Transformation and innovation"/>
          <p:cNvSpPr txBox="1">
            <a:spLocks noGrp="1"/>
          </p:cNvSpPr>
          <p:nvPr>
            <p:ph type="title"/>
          </p:nvPr>
        </p:nvSpPr>
        <p:spPr>
          <a:xfrm>
            <a:off x="648929" y="629266"/>
            <a:ext cx="3667039" cy="5506358"/>
          </a:xfrm>
          <a:prstGeom prst="rect">
            <a:avLst/>
          </a:prstGeom>
        </p:spPr>
        <p:txBody>
          <a:bodyPr vert="horz" lIns="91440" tIns="45720" rIns="91440" bIns="45720" rtlCol="0" anchor="ctr">
            <a:normAutofit/>
          </a:bodyPr>
          <a:lstStyle>
            <a:lvl1pPr defTabSz="382011">
              <a:defRPr sz="2600" spc="400"/>
            </a:lvl1pPr>
          </a:lstStyle>
          <a:p>
            <a:pPr defTabSz="914400">
              <a:lnSpc>
                <a:spcPct val="90000"/>
              </a:lnSpc>
              <a:spcBef>
                <a:spcPct val="0"/>
              </a:spcBef>
            </a:pPr>
            <a:r>
              <a:rPr lang="en-US" sz="2200" kern="1200" dirty="0">
                <a:solidFill>
                  <a:schemeClr val="tx1"/>
                </a:solidFill>
                <a:latin typeface="+mj-lt"/>
                <a:ea typeface="+mj-ea"/>
                <a:cs typeface="+mj-cs"/>
              </a:rPr>
              <a:t>Transformation and innovation post-pandemic</a:t>
            </a:r>
          </a:p>
        </p:txBody>
      </p:sp>
      <p:sp>
        <p:nvSpPr>
          <p:cNvPr id="167" name="Rectangle 166">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3" name="Improving mental health services for children and young people…">
            <a:extLst>
              <a:ext uri="{FF2B5EF4-FFF2-40B4-BE49-F238E27FC236}">
                <a16:creationId xmlns:a16="http://schemas.microsoft.com/office/drawing/2014/main" id="{F55C584D-F224-45E9-A099-8447885A8482}"/>
              </a:ext>
            </a:extLst>
          </p:cNvPr>
          <p:cNvGraphicFramePr/>
          <p:nvPr>
            <p:extLst>
              <p:ext uri="{D42A27DB-BD31-4B8C-83A1-F6EECF244321}">
                <p14:modId xmlns:p14="http://schemas.microsoft.com/office/powerpoint/2010/main" val="1021634340"/>
              </p:ext>
            </p:extLst>
          </p:nvPr>
        </p:nvGraphicFramePr>
        <p:xfrm>
          <a:off x="5285232" y="722376"/>
          <a:ext cx="6263640" cy="5413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chemeClr val="accent1"/>
            </a:gs>
            <a:gs pos="88000">
              <a:srgbClr val="FF99FF"/>
            </a:gs>
            <a:gs pos="100000">
              <a:schemeClr val="accent2">
                <a:lumMod val="100000"/>
              </a:schemeClr>
            </a:gs>
          </a:gsLst>
          <a:lin ang="2700000" scaled="1"/>
          <a:tileRect/>
        </a:gradFill>
        <a:effectLst/>
      </p:bgPr>
    </p:bg>
    <p:spTree>
      <p:nvGrpSpPr>
        <p:cNvPr id="1" name=""/>
        <p:cNvGrpSpPr/>
        <p:nvPr/>
      </p:nvGrpSpPr>
      <p:grpSpPr>
        <a:xfrm>
          <a:off x="0" y="0"/>
          <a:ext cx="0" cy="0"/>
          <a:chOff x="0" y="0"/>
          <a:chExt cx="0" cy="0"/>
        </a:xfrm>
      </p:grpSpPr>
      <p:sp>
        <p:nvSpPr>
          <p:cNvPr id="166" name="Proportion of children with emotional and behavioural disorders by age gender and disorder…"/>
          <p:cNvSpPr txBox="1">
            <a:spLocks noGrp="1"/>
          </p:cNvSpPr>
          <p:nvPr>
            <p:ph type="title"/>
          </p:nvPr>
        </p:nvSpPr>
        <p:spPr>
          <a:prstGeom prst="rect">
            <a:avLst/>
          </a:prstGeom>
        </p:spPr>
        <p:txBody>
          <a:bodyPr/>
          <a:lstStyle/>
          <a:p>
            <a:pPr>
              <a:defRPr sz="1600" spc="256"/>
            </a:pPr>
            <a:r>
              <a:rPr dirty="0"/>
              <a:t>Proportion of children with emotional and </a:t>
            </a:r>
            <a:r>
              <a:rPr dirty="0" err="1"/>
              <a:t>behavioural</a:t>
            </a:r>
            <a:r>
              <a:rPr dirty="0"/>
              <a:t> disorders by age gender and disorder</a:t>
            </a:r>
            <a:r>
              <a:rPr lang="en-GB" dirty="0"/>
              <a:t> </a:t>
            </a:r>
            <a:r>
              <a:rPr dirty="0" err="1"/>
              <a:t>TypE</a:t>
            </a:r>
            <a:r>
              <a:rPr dirty="0"/>
              <a:t> </a:t>
            </a:r>
            <a:r>
              <a:rPr lang="en-GB" dirty="0"/>
              <a:t>(Census 2017)</a:t>
            </a:r>
            <a:endParaRPr dirty="0"/>
          </a:p>
        </p:txBody>
      </p:sp>
      <p:sp>
        <p:nvSpPr>
          <p:cNvPr id="167" name="Connection Line"/>
          <p:cNvSpPr/>
          <p:nvPr/>
        </p:nvSpPr>
        <p:spPr>
          <a:xfrm>
            <a:off x="6096000" y="3405877"/>
            <a:ext cx="1522362" cy="519547"/>
          </a:xfrm>
          <a:custGeom>
            <a:avLst/>
            <a:gdLst/>
            <a:ahLst/>
            <a:cxnLst>
              <a:cxn ang="0">
                <a:pos x="wd2" y="hd2"/>
              </a:cxn>
              <a:cxn ang="5400000">
                <a:pos x="wd2" y="hd2"/>
              </a:cxn>
              <a:cxn ang="10800000">
                <a:pos x="wd2" y="hd2"/>
              </a:cxn>
              <a:cxn ang="16200000">
                <a:pos x="wd2" y="hd2"/>
              </a:cxn>
            </a:cxnLst>
            <a:rect l="0" t="0" r="r" b="b"/>
            <a:pathLst>
              <a:path w="21600" h="16586" extrusionOk="0">
                <a:moveTo>
                  <a:pt x="0" y="8007"/>
                </a:moveTo>
                <a:cubicBezTo>
                  <a:pt x="8446" y="-5014"/>
                  <a:pt x="15646" y="-2154"/>
                  <a:pt x="21600" y="16586"/>
                </a:cubicBezTo>
              </a:path>
            </a:pathLst>
          </a:custGeom>
          <a:ln w="12700">
            <a:solidFill>
              <a:srgbClr val="FFFFFF"/>
            </a:solidFill>
            <a:miter lim="400000"/>
          </a:ln>
        </p:spPr>
        <p:txBody>
          <a:bodyPr lIns="35718" tIns="35718" rIns="35718" bIns="35718"/>
          <a:lstStyle/>
          <a:p>
            <a:pPr algn="ctr" defTabSz="410765">
              <a:defRPr sz="2800">
                <a:solidFill>
                  <a:srgbClr val="FFFFFF"/>
                </a:solidFill>
                <a:latin typeface="Avenir Light"/>
                <a:ea typeface="Avenir Light"/>
                <a:cs typeface="Avenir Light"/>
                <a:sym typeface="Avenir Light"/>
              </a:defRPr>
            </a:pPr>
            <a:endParaRPr/>
          </a:p>
        </p:txBody>
      </p:sp>
      <p:sp>
        <p:nvSpPr>
          <p:cNvPr id="168" name="Line"/>
          <p:cNvSpPr/>
          <p:nvPr/>
        </p:nvSpPr>
        <p:spPr>
          <a:xfrm flipV="1">
            <a:off x="3875437" y="1772856"/>
            <a:ext cx="648101" cy="1162291"/>
          </a:xfrm>
          <a:prstGeom prst="line">
            <a:avLst/>
          </a:prstGeom>
          <a:ln w="12700">
            <a:solidFill>
              <a:srgbClr val="FFFFFF"/>
            </a:solidFill>
            <a:miter lim="400000"/>
          </a:ln>
        </p:spPr>
        <p:txBody>
          <a:bodyPr lIns="32146" tIns="32146" rIns="32146" bIns="32146"/>
          <a:lstStyle/>
          <a:p>
            <a:pPr algn="ctr" defTabSz="410765">
              <a:defRPr sz="2800">
                <a:solidFill>
                  <a:srgbClr val="FFFFFF"/>
                </a:solidFill>
                <a:latin typeface="Avenir Light"/>
                <a:ea typeface="Avenir Light"/>
                <a:cs typeface="Avenir Light"/>
                <a:sym typeface="Avenir Light"/>
              </a:defRPr>
            </a:pPr>
            <a:endParaRPr/>
          </a:p>
        </p:txBody>
      </p:sp>
      <p:pic>
        <p:nvPicPr>
          <p:cNvPr id="169" name="victoria-blog-chart.png" descr="victoria-blog-chart.png"/>
          <p:cNvPicPr>
            <a:picLocks noChangeAspect="1"/>
          </p:cNvPicPr>
          <p:nvPr/>
        </p:nvPicPr>
        <p:blipFill>
          <a:blip r:embed="rId2"/>
          <a:stretch>
            <a:fillRect/>
          </a:stretch>
        </p:blipFill>
        <p:spPr>
          <a:xfrm>
            <a:off x="1904906" y="1451144"/>
            <a:ext cx="8382197" cy="515236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 name="Rectangle 104">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indings"/>
          <p:cNvSpPr txBox="1">
            <a:spLocks noGrp="1"/>
          </p:cNvSpPr>
          <p:nvPr>
            <p:ph type="title"/>
          </p:nvPr>
        </p:nvSpPr>
        <p:spPr>
          <a:xfrm>
            <a:off x="1245072" y="1289765"/>
            <a:ext cx="3651101" cy="4270963"/>
          </a:xfrm>
          <a:prstGeom prst="rect">
            <a:avLst/>
          </a:prstGeom>
        </p:spPr>
        <p:txBody>
          <a:bodyPr vert="horz" lIns="91440" tIns="45720" rIns="91440" bIns="45720" rtlCol="0" anchor="ctr">
            <a:normAutofit/>
          </a:bodyPr>
          <a:lstStyle>
            <a:lvl1pPr>
              <a:defRPr spc="466"/>
            </a:lvl1pPr>
          </a:lstStyle>
          <a:p>
            <a:pPr algn="ctr" defTabSz="914400">
              <a:lnSpc>
                <a:spcPct val="90000"/>
              </a:lnSpc>
              <a:spcBef>
                <a:spcPct val="0"/>
              </a:spcBef>
            </a:pPr>
            <a:r>
              <a:rPr lang="en-US" sz="4000" kern="1200" dirty="0">
                <a:latin typeface="+mj-lt"/>
                <a:ea typeface="+mj-ea"/>
                <a:cs typeface="+mj-cs"/>
              </a:rPr>
              <a:t>Pre-pandemic</a:t>
            </a:r>
          </a:p>
        </p:txBody>
      </p:sp>
      <p:sp>
        <p:nvSpPr>
          <p:cNvPr id="10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1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64" name="Boys were more likely to have a disorder among younger age groups, and girls among older age groups. 1 in 4 young women aged 17-19 had a disorder with emotional disorders (particularly anxiety) being the most commonly reported.…"/>
          <p:cNvSpPr txBox="1">
            <a:spLocks noGrp="1"/>
          </p:cNvSpPr>
          <p:nvPr>
            <p:ph type="body" idx="1"/>
          </p:nvPr>
        </p:nvSpPr>
        <p:spPr>
          <a:xfrm>
            <a:off x="6297233" y="518400"/>
            <a:ext cx="4771607" cy="5837949"/>
          </a:xfrm>
          <a:prstGeom prst="rect">
            <a:avLst/>
          </a:prstGeo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sz="2000" kern="1200" dirty="0">
                <a:solidFill>
                  <a:schemeClr val="tx1">
                    <a:alpha val="80000"/>
                  </a:schemeClr>
                </a:solidFill>
                <a:latin typeface="+mn-lt"/>
                <a:ea typeface="+mn-ea"/>
                <a:cs typeface="+mn-cs"/>
              </a:rPr>
              <a:t>Boys were more likely to have a disorder among younger age groups, and girls among older age groups. 1 in 4 young women aged 17-19 had a disorder with emotional disorders (particularly anxiety) being the most commonly reported.</a:t>
            </a:r>
          </a:p>
          <a:p>
            <a:pPr indent="-228600" defTabSz="914400">
              <a:lnSpc>
                <a:spcPct val="90000"/>
              </a:lnSpc>
              <a:buFont typeface="Arial" panose="020B0604020202020204" pitchFamily="34" charset="0"/>
              <a:buChar char="•"/>
            </a:pPr>
            <a:r>
              <a:rPr lang="en-US" sz="2000" kern="1200" dirty="0">
                <a:solidFill>
                  <a:schemeClr val="tx1">
                    <a:alpha val="80000"/>
                  </a:schemeClr>
                </a:solidFill>
                <a:latin typeface="+mn-lt"/>
                <a:ea typeface="+mn-ea"/>
                <a:cs typeface="+mn-cs"/>
              </a:rPr>
              <a:t>Worryingly 52.7% of the young women with a disorder had self-harmed or attempted suicide.</a:t>
            </a:r>
          </a:p>
        </p:txBody>
      </p:sp>
      <p:sp>
        <p:nvSpPr>
          <p:cNvPr id="11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15" name="Straight Connector 1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9" name="Rectangle 238">
            <a:extLst>
              <a:ext uri="{FF2B5EF4-FFF2-40B4-BE49-F238E27FC236}">
                <a16:creationId xmlns:a16="http://schemas.microsoft.com/office/drawing/2014/main" id="{7E6D2D34-4BB4-460B-8844-027610FB2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itle 1"/>
          <p:cNvSpPr txBox="1">
            <a:spLocks noGrp="1"/>
          </p:cNvSpPr>
          <p:nvPr>
            <p:ph type="title"/>
          </p:nvPr>
        </p:nvSpPr>
        <p:spPr>
          <a:xfrm>
            <a:off x="6094105" y="802955"/>
            <a:ext cx="4977976" cy="1455996"/>
          </a:xfrm>
          <a:prstGeom prst="rect">
            <a:avLst/>
          </a:prstGeom>
        </p:spPr>
        <p:txBody>
          <a:bodyPr vert="horz" lIns="91440" tIns="45720" rIns="91440" bIns="45720" rtlCol="0" anchor="b">
            <a:normAutofit/>
          </a:bodyPr>
          <a:lstStyle>
            <a:lvl1pPr defTabSz="868680">
              <a:defRPr sz="4180"/>
            </a:lvl1pPr>
          </a:lstStyle>
          <a:p>
            <a:pPr defTabSz="914400">
              <a:spcBef>
                <a:spcPct val="0"/>
              </a:spcBef>
            </a:pPr>
            <a:r>
              <a:rPr lang="en-US" sz="3300" kern="1200">
                <a:solidFill>
                  <a:schemeClr val="tx2"/>
                </a:solidFill>
                <a:latin typeface="+mj-lt"/>
                <a:ea typeface="+mj-ea"/>
                <a:cs typeface="+mj-cs"/>
              </a:rPr>
              <a:t>Statistics (or what happened March 2019-2022)</a:t>
            </a:r>
          </a:p>
        </p:txBody>
      </p:sp>
      <p:pic>
        <p:nvPicPr>
          <p:cNvPr id="5" name="Graphic 4" descr="Surgical mask with solid fill">
            <a:extLst>
              <a:ext uri="{FF2B5EF4-FFF2-40B4-BE49-F238E27FC236}">
                <a16:creationId xmlns:a16="http://schemas.microsoft.com/office/drawing/2014/main" id="{66D331EA-156B-4350-98D9-980B29C3E3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01145" y="602673"/>
            <a:ext cx="2766157" cy="2766157"/>
          </a:xfrm>
          <a:prstGeom prst="rect">
            <a:avLst/>
          </a:prstGeom>
        </p:spPr>
      </p:pic>
      <p:grpSp>
        <p:nvGrpSpPr>
          <p:cNvPr id="241" name="Group 240">
            <a:extLst>
              <a:ext uri="{FF2B5EF4-FFF2-40B4-BE49-F238E27FC236}">
                <a16:creationId xmlns:a16="http://schemas.microsoft.com/office/drawing/2014/main" id="{C5314570-9B06-4D37-8CBD-EDD67C2FA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4155"/>
            <a:ext cx="2514948" cy="2174333"/>
            <a:chOff x="-305" y="-4155"/>
            <a:chExt cx="2514948" cy="2174333"/>
          </a:xfrm>
        </p:grpSpPr>
        <p:sp>
          <p:nvSpPr>
            <p:cNvPr id="242" name="Freeform: Shape 241">
              <a:extLst>
                <a:ext uri="{FF2B5EF4-FFF2-40B4-BE49-F238E27FC236}">
                  <a16:creationId xmlns:a16="http://schemas.microsoft.com/office/drawing/2014/main" id="{A204F55B-358D-4FB5-9979-6724C64154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C4F77C62-9DDF-48D3-A074-159A3276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DEB07022-F30B-49CA-B1DD-A826815C4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5" name="Freeform: Shape 244">
              <a:extLst>
                <a:ext uri="{FF2B5EF4-FFF2-40B4-BE49-F238E27FC236}">
                  <a16:creationId xmlns:a16="http://schemas.microsoft.com/office/drawing/2014/main" id="{F7C47E16-167C-48BF-9FC9-08787D348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descr="List of dates on a digital screen">
            <a:extLst>
              <a:ext uri="{FF2B5EF4-FFF2-40B4-BE49-F238E27FC236}">
                <a16:creationId xmlns:a16="http://schemas.microsoft.com/office/drawing/2014/main" id="{47E52FD8-11B0-4740-9A7B-DD555D0020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672" y="3462198"/>
            <a:ext cx="3759105" cy="2509202"/>
          </a:xfrm>
          <a:prstGeom prst="rect">
            <a:avLst/>
          </a:prstGeom>
        </p:spPr>
      </p:pic>
      <p:graphicFrame>
        <p:nvGraphicFramePr>
          <p:cNvPr id="200" name="Content Placeholder 2">
            <a:extLst>
              <a:ext uri="{FF2B5EF4-FFF2-40B4-BE49-F238E27FC236}">
                <a16:creationId xmlns:a16="http://schemas.microsoft.com/office/drawing/2014/main" id="{220850D6-3E89-4D40-844B-B56CB2C967E1}"/>
              </a:ext>
            </a:extLst>
          </p:cNvPr>
          <p:cNvGraphicFramePr/>
          <p:nvPr>
            <p:extLst>
              <p:ext uri="{D42A27DB-BD31-4B8C-83A1-F6EECF244321}">
                <p14:modId xmlns:p14="http://schemas.microsoft.com/office/powerpoint/2010/main" val="856169009"/>
              </p:ext>
            </p:extLst>
          </p:nvPr>
        </p:nvGraphicFramePr>
        <p:xfrm>
          <a:off x="6090574" y="2421682"/>
          <a:ext cx="4977578" cy="36392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hen in Sept 2020"/>
          <p:cNvSpPr txBox="1">
            <a:spLocks noGrp="1"/>
          </p:cNvSpPr>
          <p:nvPr>
            <p:ph type="title"/>
          </p:nvPr>
        </p:nvSpPr>
        <p:spPr>
          <a:xfrm>
            <a:off x="871442" y="685800"/>
            <a:ext cx="4353116" cy="1474666"/>
          </a:xfrm>
          <a:prstGeom prst="rect">
            <a:avLst/>
          </a:prstGeom>
        </p:spPr>
        <p:txBody>
          <a:bodyPr vert="horz" lIns="91440" tIns="45720" rIns="91440" bIns="45720" rtlCol="0" anchor="b">
            <a:normAutofit/>
          </a:bodyPr>
          <a:lstStyle/>
          <a:p>
            <a:pPr algn="ctr">
              <a:spcBef>
                <a:spcPct val="0"/>
              </a:spcBef>
            </a:pPr>
            <a:r>
              <a:rPr lang="en-US" sz="3200" kern="1200" dirty="0">
                <a:solidFill>
                  <a:srgbClr val="595959"/>
                </a:solidFill>
                <a:latin typeface="+mj-lt"/>
                <a:ea typeface="+mj-ea"/>
                <a:cs typeface="+mj-cs"/>
              </a:rPr>
              <a:t>Then in Sept 2020</a:t>
            </a:r>
          </a:p>
        </p:txBody>
      </p:sp>
      <p:sp>
        <p:nvSpPr>
          <p:cNvPr id="175" name="Sharp upturn in referrals- peak of 180% in Nov 2020 compared to previous years…"/>
          <p:cNvSpPr txBox="1">
            <a:spLocks noGrp="1"/>
          </p:cNvSpPr>
          <p:nvPr>
            <p:ph type="body" idx="1"/>
          </p:nvPr>
        </p:nvSpPr>
        <p:spPr>
          <a:xfrm>
            <a:off x="1345165" y="2447337"/>
            <a:ext cx="4353116" cy="3770434"/>
          </a:xfrm>
          <a:prstGeom prst="rect">
            <a:avLst/>
          </a:prstGeom>
        </p:spPr>
        <p:txBody>
          <a:bodyPr vert="horz" lIns="91440" tIns="45720" rIns="91440" bIns="45720" rtlCol="0" anchor="t">
            <a:normAutofit fontScale="92500"/>
          </a:bodyPr>
          <a:lstStyle/>
          <a:p>
            <a:pPr marL="171450">
              <a:spcBef>
                <a:spcPts val="700"/>
              </a:spcBef>
              <a:buFont typeface="Arial" panose="020B0604020202020204" pitchFamily="34" charset="0"/>
              <a:buChar char="•"/>
              <a:defRPr sz="2100"/>
            </a:pPr>
            <a:r>
              <a:rPr lang="en-US" sz="3200" kern="1200" dirty="0">
                <a:solidFill>
                  <a:srgbClr val="595959"/>
                </a:solidFill>
              </a:rPr>
              <a:t>Sharp upturn in referrals- peak of 180% in Nov 2020 compared to previous years</a:t>
            </a:r>
          </a:p>
          <a:p>
            <a:pPr marL="171450">
              <a:spcBef>
                <a:spcPts val="700"/>
              </a:spcBef>
              <a:buFont typeface="Arial" panose="020B0604020202020204" pitchFamily="34" charset="0"/>
              <a:buChar char="•"/>
              <a:defRPr sz="2100"/>
            </a:pPr>
            <a:r>
              <a:rPr lang="en-US" sz="3200" kern="1200" dirty="0">
                <a:solidFill>
                  <a:srgbClr val="595959"/>
                </a:solidFill>
              </a:rPr>
              <a:t>Ongoing demand has remained extremely high</a:t>
            </a:r>
          </a:p>
          <a:p>
            <a:pPr marL="171450">
              <a:spcBef>
                <a:spcPts val="700"/>
              </a:spcBef>
              <a:buFont typeface="Arial" panose="020B0604020202020204" pitchFamily="34" charset="0"/>
              <a:buChar char="•"/>
              <a:defRPr sz="2100"/>
            </a:pPr>
            <a:r>
              <a:rPr lang="en-US" sz="3200" kern="1200" dirty="0">
                <a:solidFill>
                  <a:srgbClr val="595959"/>
                </a:solidFill>
              </a:rPr>
              <a:t>Huge environmental change for children</a:t>
            </a:r>
          </a:p>
          <a:p>
            <a:pPr marL="171450">
              <a:spcBef>
                <a:spcPts val="700"/>
              </a:spcBef>
              <a:buFont typeface="Arial" panose="020B0604020202020204" pitchFamily="34" charset="0"/>
              <a:buChar char="•"/>
              <a:defRPr sz="2100"/>
            </a:pPr>
            <a:endParaRPr lang="en-US" sz="1400" kern="1200" dirty="0">
              <a:solidFill>
                <a:srgbClr val="595959"/>
              </a:solidFill>
            </a:endParaRPr>
          </a:p>
          <a:p>
            <a:pPr marL="0" indent="0">
              <a:spcBef>
                <a:spcPts val="700"/>
              </a:spcBef>
              <a:buNone/>
              <a:defRPr sz="2100"/>
            </a:pPr>
            <a:endParaRPr lang="en-US" sz="1400" kern="1200" dirty="0">
              <a:solidFill>
                <a:srgbClr val="595959"/>
              </a:solidFill>
            </a:endParaRPr>
          </a:p>
        </p:txBody>
      </p:sp>
      <p:pic>
        <p:nvPicPr>
          <p:cNvPr id="3" name="Picture 2" descr="Casual woman with hand on hip">
            <a:extLst>
              <a:ext uri="{FF2B5EF4-FFF2-40B4-BE49-F238E27FC236}">
                <a16:creationId xmlns:a16="http://schemas.microsoft.com/office/drawing/2014/main" id="{8BE592FB-1EB2-4124-930D-F3FB8A54ED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3823" y="685799"/>
            <a:ext cx="3333012" cy="5531972"/>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 name="What are we seeing now?"/>
          <p:cNvSpPr txBox="1">
            <a:spLocks noGrp="1"/>
          </p:cNvSpPr>
          <p:nvPr>
            <p:ph type="title"/>
          </p:nvPr>
        </p:nvSpPr>
        <p:spPr>
          <a:xfrm>
            <a:off x="524741" y="620392"/>
            <a:ext cx="3808268" cy="5504688"/>
          </a:xfrm>
          <a:prstGeom prst="rect">
            <a:avLst/>
          </a:prstGeom>
        </p:spPr>
        <p:txBody>
          <a:bodyPr vert="horz" lIns="91440" tIns="45720" rIns="91440" bIns="45720" rtlCol="0" anchor="ctr">
            <a:normAutofit/>
          </a:bodyPr>
          <a:lstStyle/>
          <a:p>
            <a:pPr>
              <a:spcBef>
                <a:spcPct val="0"/>
              </a:spcBef>
            </a:pPr>
            <a:r>
              <a:rPr lang="en-US" sz="6000" kern="1200">
                <a:solidFill>
                  <a:schemeClr val="accent5"/>
                </a:solidFill>
                <a:latin typeface="+mj-lt"/>
                <a:ea typeface="+mj-ea"/>
                <a:cs typeface="+mj-cs"/>
              </a:rPr>
              <a:t>What are we seeing now?</a:t>
            </a:r>
          </a:p>
        </p:txBody>
      </p:sp>
      <p:graphicFrame>
        <p:nvGraphicFramePr>
          <p:cNvPr id="180" name="Increase in eating disorders and severity of presentation- eg requiring re-feeding in hospital:loss of control; loss of routine; pressure to exercise and social isolation.…">
            <a:extLst>
              <a:ext uri="{FF2B5EF4-FFF2-40B4-BE49-F238E27FC236}">
                <a16:creationId xmlns:a16="http://schemas.microsoft.com/office/drawing/2014/main" id="{D5573480-0A90-4F1A-B974-89A7D2517923}"/>
              </a:ext>
            </a:extLst>
          </p:cNvPr>
          <p:cNvGraphicFramePr/>
          <p:nvPr>
            <p:extLst>
              <p:ext uri="{D42A27DB-BD31-4B8C-83A1-F6EECF244321}">
                <p14:modId xmlns:p14="http://schemas.microsoft.com/office/powerpoint/2010/main" val="408992410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7" name="Rectangle 1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Problems"/>
          <p:cNvSpPr txBox="1">
            <a:spLocks noGrp="1"/>
          </p:cNvSpPr>
          <p:nvPr>
            <p:ph type="title"/>
          </p:nvPr>
        </p:nvSpPr>
        <p:spPr>
          <a:xfrm>
            <a:off x="686834" y="1153572"/>
            <a:ext cx="3200400" cy="4461163"/>
          </a:xfrm>
          <a:prstGeom prst="rect">
            <a:avLst/>
          </a:prstGeom>
        </p:spPr>
        <p:txBody>
          <a:bodyPr vert="horz" lIns="91440" tIns="45720" rIns="91440" bIns="45720" rtlCol="0" anchor="ctr">
            <a:normAutofit/>
          </a:bodyPr>
          <a:lstStyle/>
          <a:p>
            <a:pPr>
              <a:spcBef>
                <a:spcPct val="0"/>
              </a:spcBef>
            </a:pPr>
            <a:r>
              <a:rPr lang="en-US" kern="1200">
                <a:solidFill>
                  <a:srgbClr val="FFFFFF"/>
                </a:solidFill>
                <a:latin typeface="+mj-lt"/>
                <a:ea typeface="+mj-ea"/>
                <a:cs typeface="+mj-cs"/>
              </a:rPr>
              <a:t>Problems</a:t>
            </a:r>
          </a:p>
        </p:txBody>
      </p:sp>
      <p:sp>
        <p:nvSpPr>
          <p:cNvPr id="126" name="Arc 1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9" name="Waiting lists are getting longer…"/>
          <p:cNvSpPr txBox="1">
            <a:spLocks noGrp="1"/>
          </p:cNvSpPr>
          <p:nvPr>
            <p:ph type="body" idx="1"/>
          </p:nvPr>
        </p:nvSpPr>
        <p:spPr>
          <a:xfrm>
            <a:off x="4447308" y="591344"/>
            <a:ext cx="6906491" cy="5585619"/>
          </a:xfrm>
          <a:prstGeom prst="rect">
            <a:avLst/>
          </a:prstGeom>
        </p:spPr>
        <p:txBody>
          <a:bodyPr vert="horz" lIns="91440" tIns="45720" rIns="91440" bIns="45720" rtlCol="0" anchor="ctr">
            <a:normAutofit/>
          </a:bodyPr>
          <a:lstStyle/>
          <a:p>
            <a:pPr marL="219455">
              <a:spcBef>
                <a:spcPts val="900"/>
              </a:spcBef>
              <a:buFont typeface="Arial" panose="020B0604020202020204" pitchFamily="34" charset="0"/>
              <a:buChar char="•"/>
              <a:defRPr sz="2688"/>
            </a:pPr>
            <a:r>
              <a:rPr lang="en-US" sz="2688" kern="1200" dirty="0">
                <a:solidFill>
                  <a:schemeClr val="tx1"/>
                </a:solidFill>
              </a:rPr>
              <a:t>Waiting lists are getting longer</a:t>
            </a:r>
          </a:p>
          <a:p>
            <a:pPr marL="219455">
              <a:spcBef>
                <a:spcPts val="900"/>
              </a:spcBef>
              <a:buFont typeface="Arial" panose="020B0604020202020204" pitchFamily="34" charset="0"/>
              <a:buChar char="•"/>
              <a:defRPr sz="2688"/>
            </a:pPr>
            <a:r>
              <a:rPr lang="en-US" sz="2688" kern="1200" dirty="0">
                <a:solidFill>
                  <a:schemeClr val="tx1"/>
                </a:solidFill>
              </a:rPr>
              <a:t>Lack of early identification and diagnosis</a:t>
            </a:r>
          </a:p>
          <a:p>
            <a:pPr marL="219455">
              <a:spcBef>
                <a:spcPts val="900"/>
              </a:spcBef>
              <a:buFont typeface="Arial" panose="020B0604020202020204" pitchFamily="34" charset="0"/>
              <a:buChar char="•"/>
              <a:defRPr sz="2688"/>
            </a:pPr>
            <a:r>
              <a:rPr lang="en-US" sz="2688" kern="1200" dirty="0">
                <a:solidFill>
                  <a:schemeClr val="tx1"/>
                </a:solidFill>
              </a:rPr>
              <a:t>Lack of effective specialist support</a:t>
            </a:r>
          </a:p>
          <a:p>
            <a:pPr marL="219455">
              <a:spcBef>
                <a:spcPts val="900"/>
              </a:spcBef>
              <a:buFont typeface="Arial" panose="020B0604020202020204" pitchFamily="34" charset="0"/>
              <a:buChar char="•"/>
              <a:defRPr sz="2688"/>
            </a:pPr>
            <a:r>
              <a:rPr lang="en-US" sz="2688" kern="1200" dirty="0">
                <a:solidFill>
                  <a:schemeClr val="tx1"/>
                </a:solidFill>
              </a:rPr>
              <a:t>Children and families having brief assessment and intervention that is too superficial to meet their complex needs</a:t>
            </a:r>
          </a:p>
          <a:p>
            <a:pPr marL="219455">
              <a:spcBef>
                <a:spcPts val="900"/>
              </a:spcBef>
              <a:buFont typeface="Arial" panose="020B0604020202020204" pitchFamily="34" charset="0"/>
              <a:buChar char="•"/>
              <a:defRPr sz="2688"/>
            </a:pPr>
            <a:r>
              <a:rPr lang="en-US" sz="2688" kern="1200" dirty="0">
                <a:solidFill>
                  <a:schemeClr val="tx1"/>
                </a:solidFill>
              </a:rPr>
              <a:t>At the same time CAMHS clinicians and managers are also affected by the pandemic and suffering from exhaustion and burn-out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itle 1"/>
          <p:cNvSpPr txBox="1">
            <a:spLocks noGrp="1"/>
          </p:cNvSpPr>
          <p:nvPr>
            <p:ph type="title"/>
          </p:nvPr>
        </p:nvSpPr>
        <p:spPr>
          <a:xfrm>
            <a:off x="524741" y="620392"/>
            <a:ext cx="3808268" cy="5504688"/>
          </a:xfrm>
          <a:prstGeom prst="rect">
            <a:avLst/>
          </a:prstGeom>
        </p:spPr>
        <p:txBody>
          <a:bodyPr vert="horz" lIns="91440" tIns="45720" rIns="91440" bIns="45720" rtlCol="0" anchor="ctr">
            <a:normAutofit/>
          </a:bodyPr>
          <a:lstStyle/>
          <a:p>
            <a:pPr>
              <a:spcBef>
                <a:spcPct val="0"/>
              </a:spcBef>
            </a:pPr>
            <a:r>
              <a:rPr lang="en-US" sz="6000" kern="1200">
                <a:solidFill>
                  <a:schemeClr val="bg1"/>
                </a:solidFill>
                <a:latin typeface="+mj-lt"/>
                <a:ea typeface="+mj-ea"/>
                <a:cs typeface="+mj-cs"/>
              </a:rPr>
              <a:t>Clinical examples</a:t>
            </a:r>
          </a:p>
        </p:txBody>
      </p:sp>
      <p:graphicFrame>
        <p:nvGraphicFramePr>
          <p:cNvPr id="186" name="Content Placeholder 2">
            <a:extLst>
              <a:ext uri="{FF2B5EF4-FFF2-40B4-BE49-F238E27FC236}">
                <a16:creationId xmlns:a16="http://schemas.microsoft.com/office/drawing/2014/main" id="{C3920DC0-7B8C-439A-9040-EF9DA601411B}"/>
              </a:ext>
            </a:extLst>
          </p:cNvPr>
          <p:cNvGraphicFramePr/>
          <p:nvPr>
            <p:extLst>
              <p:ext uri="{D42A27DB-BD31-4B8C-83A1-F6EECF244321}">
                <p14:modId xmlns:p14="http://schemas.microsoft.com/office/powerpoint/2010/main" val="42582687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106</TotalTime>
  <Words>1470</Words>
  <Application>Microsoft Office PowerPoint</Application>
  <PresentationFormat>Widescreen</PresentationFormat>
  <Paragraphs>91</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Avenir Light</vt:lpstr>
      <vt:lpstr>Calibri</vt:lpstr>
      <vt:lpstr>Calibri Light</vt:lpstr>
      <vt:lpstr>Helvetica</vt:lpstr>
      <vt:lpstr>Times New Roman</vt:lpstr>
      <vt:lpstr>Office Theme</vt:lpstr>
      <vt:lpstr>Improving mental health services for children and young people during Covid 19. Transforming mental health services for children and young adults</vt:lpstr>
      <vt:lpstr>Transformation and innovation post-pandemic</vt:lpstr>
      <vt:lpstr>Proportion of children with emotional and behavioural disorders by age gender and disorder TypE (Census 2017)</vt:lpstr>
      <vt:lpstr>Pre-pandemic</vt:lpstr>
      <vt:lpstr>Statistics (or what happened March 2019-2022)</vt:lpstr>
      <vt:lpstr>Then in Sept 2020</vt:lpstr>
      <vt:lpstr>What are we seeing now?</vt:lpstr>
      <vt:lpstr>Problems</vt:lpstr>
      <vt:lpstr>Clinical examples</vt:lpstr>
      <vt:lpstr>Online working</vt:lpstr>
      <vt:lpstr>Leadership training</vt:lpstr>
      <vt:lpstr>Role of Data/Outcome Measurement</vt:lpstr>
      <vt:lpstr>Workforce</vt:lpstr>
      <vt:lpstr>Adapting CAMHS and meeting demand</vt:lpstr>
      <vt:lpstr>References</vt:lpstr>
      <vt:lpstr>Refs 2</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mental health services for children and young people during Covid 19. Transforming mental health services for children and young adults</dc:title>
  <dc:creator>Stewart, Harriet (RTH) OUH</dc:creator>
  <cp:lastModifiedBy>Stewart, Harriet (RTH) OUH</cp:lastModifiedBy>
  <cp:revision>13</cp:revision>
  <dcterms:modified xsi:type="dcterms:W3CDTF">2022-09-20T18:50:21Z</dcterms:modified>
</cp:coreProperties>
</file>