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70" r:id="rId6"/>
    <p:sldId id="269" r:id="rId7"/>
    <p:sldId id="259" r:id="rId8"/>
    <p:sldId id="258" r:id="rId9"/>
    <p:sldId id="261" r:id="rId10"/>
    <p:sldId id="260" r:id="rId11"/>
    <p:sldId id="262" r:id="rId12"/>
    <p:sldId id="264" r:id="rId13"/>
    <p:sldId id="263" r:id="rId14"/>
    <p:sldId id="265" r:id="rId15"/>
    <p:sldId id="271" r:id="rId16"/>
    <p:sldId id="272" r:id="rId17"/>
    <p:sldId id="273" r:id="rId18"/>
    <p:sldId id="266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04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3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80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4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1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04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73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7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1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4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FB0DD-A66E-417C-A434-9F2D7FC32D21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4BF3-4555-42F5-832F-C5BBECE79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89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Optimising the period of learning in practice (PLP)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4509120"/>
            <a:ext cx="4136504" cy="1129680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err="1" smtClean="0">
                <a:solidFill>
                  <a:schemeClr val="tx1"/>
                </a:solidFill>
              </a:rPr>
              <a:t>Dr.</a:t>
            </a:r>
            <a:r>
              <a:rPr lang="en-GB" sz="2800" dirty="0" smtClean="0">
                <a:solidFill>
                  <a:schemeClr val="tx1"/>
                </a:solidFill>
              </a:rPr>
              <a:t> Qun Wang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Trust Lead for NMP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Nurse Consultant Geriatrics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2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Support provided during the prescribing training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Adequate Study leave for university attendance, self-learning time can be negotiated with individual division </a:t>
            </a:r>
          </a:p>
          <a:p>
            <a:r>
              <a:rPr lang="en-GB" dirty="0" smtClean="0"/>
              <a:t>DPPs ( clinical supervisor and clinical assessor for each trainee)</a:t>
            </a:r>
          </a:p>
          <a:p>
            <a:r>
              <a:rPr lang="en-GB" dirty="0" smtClean="0"/>
              <a:t>Protected 12 sessions supervision ( 2 hour per session)</a:t>
            </a:r>
          </a:p>
          <a:p>
            <a:r>
              <a:rPr lang="en-GB" dirty="0" smtClean="0"/>
              <a:t>Assessing competency in conjunction with university assessment contents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5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Support provided during the prescribing training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Key assessment areas in practice: </a:t>
            </a:r>
          </a:p>
          <a:p>
            <a:r>
              <a:rPr lang="en-GB" dirty="0" smtClean="0"/>
              <a:t>Knowledge and skills within individual trainee’s scope of practice</a:t>
            </a:r>
          </a:p>
          <a:p>
            <a:r>
              <a:rPr lang="en-GB" dirty="0" smtClean="0"/>
              <a:t>Assessing 10 elements in </a:t>
            </a:r>
            <a:r>
              <a:rPr lang="en-GB" dirty="0"/>
              <a:t>l</a:t>
            </a:r>
            <a:r>
              <a:rPr lang="en-GB" dirty="0" smtClean="0"/>
              <a:t>ine </a:t>
            </a:r>
            <a:r>
              <a:rPr lang="en-GB" smtClean="0"/>
              <a:t>with The </a:t>
            </a:r>
            <a:r>
              <a:rPr lang="en-GB" dirty="0" smtClean="0"/>
              <a:t>Competency Framework for all Prescribers (RPS,2021)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10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Support provided during the prescribing training-competency framework</a:t>
            </a:r>
            <a:endParaRPr lang="en-GB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80920" cy="471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364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Support provided during the prescribing training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Engage with key stakeholders throughout the training period: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DPP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Named Practice Supervisor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Practice Assessor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Practice Educator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280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Support upon qualify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Notify the Trust NMP Lead for your registration-Trust Notice of Practice (</a:t>
            </a:r>
            <a:r>
              <a:rPr lang="en-GB" dirty="0" err="1" smtClean="0"/>
              <a:t>NoP</a:t>
            </a:r>
            <a:r>
              <a:rPr lang="en-GB" dirty="0" smtClean="0"/>
              <a:t>) form</a:t>
            </a:r>
          </a:p>
          <a:p>
            <a:r>
              <a:rPr lang="en-GB" dirty="0" smtClean="0"/>
              <a:t>Outline Scope of Practice signed by clinical supervisor and Line manager</a:t>
            </a:r>
          </a:p>
          <a:p>
            <a:r>
              <a:rPr lang="en-GB" dirty="0" smtClean="0"/>
              <a:t>Continue work with clinical supervisor for the prescribing role</a:t>
            </a:r>
          </a:p>
          <a:p>
            <a:r>
              <a:rPr lang="en-GB" dirty="0" smtClean="0"/>
              <a:t>Encourage team support, CPD support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892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upon qualify-(</a:t>
            </a:r>
            <a:r>
              <a:rPr lang="en-GB" dirty="0" err="1" smtClean="0"/>
              <a:t>NoP</a:t>
            </a:r>
            <a:r>
              <a:rPr lang="en-GB" dirty="0" smtClean="0"/>
              <a:t> form)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136904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579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GB" dirty="0" smtClean="0"/>
              <a:t>Support upon qualify-(</a:t>
            </a:r>
            <a:r>
              <a:rPr lang="en-GB" dirty="0" err="1" smtClean="0"/>
              <a:t>NoP</a:t>
            </a:r>
            <a:r>
              <a:rPr lang="en-GB" dirty="0" smtClean="0"/>
              <a:t> form)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8092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352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Support upon qualify-(</a:t>
            </a:r>
            <a:r>
              <a:rPr lang="en-GB" dirty="0" err="1" smtClean="0"/>
              <a:t>NoP</a:t>
            </a:r>
            <a:r>
              <a:rPr lang="en-GB" dirty="0" smtClean="0"/>
              <a:t> form)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28092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752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post qualify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Join Trust NMP forum</a:t>
            </a:r>
          </a:p>
          <a:p>
            <a:r>
              <a:rPr lang="en-GB" dirty="0" smtClean="0"/>
              <a:t>Bi-monthly Trust wide NMP training</a:t>
            </a:r>
          </a:p>
          <a:p>
            <a:r>
              <a:rPr lang="en-GB" dirty="0" smtClean="0"/>
              <a:t>Annual declaration of prescribing competency</a:t>
            </a:r>
          </a:p>
          <a:p>
            <a:r>
              <a:rPr lang="en-GB" dirty="0" smtClean="0"/>
              <a:t>Annual NMP audit </a:t>
            </a:r>
          </a:p>
          <a:p>
            <a:r>
              <a:rPr lang="en-GB" dirty="0" smtClean="0"/>
              <a:t>Annual NMP report</a:t>
            </a:r>
          </a:p>
          <a:p>
            <a:r>
              <a:rPr lang="en-GB" dirty="0" smtClean="0"/>
              <a:t>Prescribing relevant CPD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417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Royal Pharmaceutical Society (2019). A Competency </a:t>
            </a:r>
            <a:r>
              <a:rPr lang="en-GB" dirty="0"/>
              <a:t>F</a:t>
            </a:r>
            <a:r>
              <a:rPr lang="en-GB" dirty="0" smtClean="0"/>
              <a:t>ramework for Designated Prescribing Practitioner. </a:t>
            </a:r>
          </a:p>
          <a:p>
            <a:r>
              <a:rPr lang="en-GB" dirty="0" smtClean="0"/>
              <a:t>Royal Pharmaceutical Society (2021). The Competency Framework for all Prescribers.</a:t>
            </a:r>
          </a:p>
          <a:p>
            <a:r>
              <a:rPr lang="en-GB" dirty="0" smtClean="0"/>
              <a:t>Local NMP Policy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77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Optimising </a:t>
            </a:r>
            <a:r>
              <a:rPr lang="en-GB" dirty="0"/>
              <a:t>the PLP for NMPs in training, working with academic partners, to ensure the quality and safety of future non-medical </a:t>
            </a:r>
            <a:r>
              <a:rPr lang="en-GB" dirty="0" smtClean="0"/>
              <a:t>prescribers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Assessment to ensure trainees have met the necessary learning outcomes and acquired competencies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4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Optimising PLP to ensure quality and safety of future NMPs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600" dirty="0" smtClean="0"/>
              <a:t>A </a:t>
            </a:r>
            <a:r>
              <a:rPr lang="en-GB" sz="3600" dirty="0"/>
              <a:t>competency framework for Designated Prescribing Practitioners </a:t>
            </a:r>
            <a:r>
              <a:rPr lang="en-GB" sz="3600" dirty="0" smtClean="0"/>
              <a:t>(DPP)  states “PLP enables the trainee to put theory into practice, to develop and demonstrate competence as a prescriber under the supervision of experienced DPPs”. (RPS, 2019).</a:t>
            </a:r>
          </a:p>
          <a:p>
            <a:r>
              <a:rPr lang="en-GB" sz="3600" dirty="0" smtClean="0"/>
              <a:t>Trainee NMPs must complete over 90 hrs prescribing practice under the supervision/assessment in clinical areas.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504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Optimising PLP to ensure quality and safety of future NMPs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u="sng" dirty="0" smtClean="0"/>
              <a:t>Key stakeholders</a:t>
            </a:r>
            <a:r>
              <a:rPr lang="en-GB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DPP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Named Practice Supervisor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Practice Assessor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Practice Educator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</a:t>
            </a:r>
            <a:r>
              <a:rPr lang="en-GB" dirty="0" smtClean="0"/>
              <a:t>cademic partners: prescribing module leader, relevant academia/lecturers.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84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Optimising PLP to ensure quality and safety of future NMP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Clinical environment focused: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Right learning environment with appropriate NMP governance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Right DPP/supervisor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Right Trainee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34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Optimising PLP to ensure quality and safety of future NMPs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The DPP requirement: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1 Personal characteristics</a:t>
            </a:r>
          </a:p>
          <a:p>
            <a:r>
              <a:rPr lang="en-GB" dirty="0" smtClean="0"/>
              <a:t>2 Professional skills and knowledge</a:t>
            </a:r>
          </a:p>
          <a:p>
            <a:r>
              <a:rPr lang="en-GB" dirty="0" smtClean="0"/>
              <a:t>3 Teaching and training skills</a:t>
            </a:r>
          </a:p>
          <a:p>
            <a:r>
              <a:rPr lang="en-GB" dirty="0" smtClean="0"/>
              <a:t>Delivering the role</a:t>
            </a:r>
          </a:p>
          <a:p>
            <a:r>
              <a:rPr lang="en-GB" dirty="0" smtClean="0"/>
              <a:t>4 Working in partnership</a:t>
            </a:r>
          </a:p>
          <a:p>
            <a:r>
              <a:rPr lang="en-GB" dirty="0" smtClean="0"/>
              <a:t>5 Prioritising patient care</a:t>
            </a:r>
          </a:p>
          <a:p>
            <a:r>
              <a:rPr lang="en-GB" dirty="0" smtClean="0"/>
              <a:t>6 Developing in the role</a:t>
            </a:r>
          </a:p>
          <a:p>
            <a:r>
              <a:rPr lang="en-GB" dirty="0" smtClean="0"/>
              <a:t>Learning environment and governance</a:t>
            </a:r>
          </a:p>
          <a:p>
            <a:r>
              <a:rPr lang="en-GB" dirty="0" smtClean="0"/>
              <a:t>7 Learning environment</a:t>
            </a:r>
          </a:p>
          <a:p>
            <a:r>
              <a:rPr lang="en-GB" dirty="0" smtClean="0"/>
              <a:t>8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3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Assessment to ensure trainees have met the necessary learning outcomes and acquired competencies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Local NMP governance:</a:t>
            </a:r>
          </a:p>
          <a:p>
            <a:r>
              <a:rPr lang="en-GB" dirty="0" smtClean="0"/>
              <a:t>Trust NMP committee </a:t>
            </a:r>
          </a:p>
          <a:p>
            <a:r>
              <a:rPr lang="en-GB" dirty="0" smtClean="0"/>
              <a:t>Choose the right trainee: eligibility criteria used in our Trust </a:t>
            </a:r>
          </a:p>
          <a:p>
            <a:r>
              <a:rPr lang="en-GB" dirty="0" smtClean="0"/>
              <a:t>Support provided during the training period</a:t>
            </a:r>
          </a:p>
          <a:p>
            <a:r>
              <a:rPr lang="en-GB" dirty="0" smtClean="0"/>
              <a:t>Support provided upon qualify</a:t>
            </a:r>
          </a:p>
          <a:p>
            <a:r>
              <a:rPr lang="en-GB" dirty="0" smtClean="0"/>
              <a:t>Support provided post qualify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70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Choose the right trainees-Trust eligibility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 &gt; 3 years as Registered Nurses/ Allied Healthcare Professionals (AHPs)</a:t>
            </a:r>
          </a:p>
          <a:p>
            <a:r>
              <a:rPr lang="en-GB" dirty="0"/>
              <a:t>B</a:t>
            </a:r>
            <a:r>
              <a:rPr lang="en-GB" dirty="0" smtClean="0"/>
              <a:t>and 7 above, minimal 2 years working experience (Pharmacist)</a:t>
            </a:r>
          </a:p>
          <a:p>
            <a:r>
              <a:rPr lang="en-GB" dirty="0" smtClean="0"/>
              <a:t> &gt; 1 year working experience in specialty areas</a:t>
            </a:r>
          </a:p>
          <a:p>
            <a:r>
              <a:rPr lang="en-GB" dirty="0" smtClean="0"/>
              <a:t> Prescribing is service requirement not personal interest</a:t>
            </a:r>
          </a:p>
          <a:p>
            <a:r>
              <a:rPr lang="en-GB" dirty="0" smtClean="0"/>
              <a:t>Must have division support for study time and allocation of Designated Prescribing </a:t>
            </a:r>
            <a:r>
              <a:rPr lang="en-GB" dirty="0"/>
              <a:t>P</a:t>
            </a:r>
            <a:r>
              <a:rPr lang="en-GB" dirty="0" smtClean="0"/>
              <a:t>ractitioner (DPP)</a:t>
            </a:r>
          </a:p>
          <a:p>
            <a:r>
              <a:rPr lang="en-GB" dirty="0" smtClean="0"/>
              <a:t>Capable of undertaking level 6 or course or above</a:t>
            </a:r>
          </a:p>
          <a:p>
            <a:r>
              <a:rPr lang="en-GB" dirty="0" smtClean="0"/>
              <a:t>Must have Physical </a:t>
            </a:r>
            <a:r>
              <a:rPr lang="en-GB" dirty="0"/>
              <a:t>E</a:t>
            </a:r>
            <a:r>
              <a:rPr lang="en-GB" dirty="0" smtClean="0"/>
              <a:t>xamination or OSCE module qualification prior to application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53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6801"/>
            <a:ext cx="8229600" cy="985935"/>
          </a:xfrm>
        </p:spPr>
        <p:txBody>
          <a:bodyPr>
            <a:noAutofit/>
          </a:bodyPr>
          <a:lstStyle/>
          <a:p>
            <a:r>
              <a:rPr lang="en-GB" sz="3600" dirty="0" smtClean="0"/>
              <a:t>Non-Medical </a:t>
            </a:r>
            <a:r>
              <a:rPr lang="en-GB" sz="3600" dirty="0"/>
              <a:t>P</a:t>
            </a:r>
            <a:r>
              <a:rPr lang="en-GB" sz="3600" dirty="0" smtClean="0"/>
              <a:t>rescribing training </a:t>
            </a:r>
            <a:r>
              <a:rPr lang="en-GB" sz="3600" dirty="0"/>
              <a:t>e</a:t>
            </a:r>
            <a:r>
              <a:rPr lang="en-GB" sz="3600" dirty="0" smtClean="0"/>
              <a:t>ligibility check list</a:t>
            </a:r>
            <a:endParaRPr lang="en-GB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381642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96752"/>
            <a:ext cx="403244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1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608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Optimising the period of learning in practice (PLP)</vt:lpstr>
      <vt:lpstr>Objectives</vt:lpstr>
      <vt:lpstr>Optimising PLP to ensure quality and safety of future NMPs</vt:lpstr>
      <vt:lpstr>Optimising PLP to ensure quality and safety of future NMPs</vt:lpstr>
      <vt:lpstr>Optimising PLP to ensure quality and safety of future NMP</vt:lpstr>
      <vt:lpstr>Optimising PLP to ensure quality and safety of future NMPs</vt:lpstr>
      <vt:lpstr>Assessment to ensure trainees have met the necessary learning outcomes and acquired competencies</vt:lpstr>
      <vt:lpstr>Choose the right trainees-Trust eligibility criteria</vt:lpstr>
      <vt:lpstr>Non-Medical Prescribing training eligibility check list</vt:lpstr>
      <vt:lpstr>Support provided during the prescribing training </vt:lpstr>
      <vt:lpstr>Support provided during the prescribing training </vt:lpstr>
      <vt:lpstr>Support provided during the prescribing training-competency framework</vt:lpstr>
      <vt:lpstr>Support provided during the prescribing training </vt:lpstr>
      <vt:lpstr>Support upon qualify</vt:lpstr>
      <vt:lpstr>Support upon qualify-(NoP form)</vt:lpstr>
      <vt:lpstr>Support upon qualify-(NoP form)</vt:lpstr>
      <vt:lpstr>Support upon qualify-(NoP form)</vt:lpstr>
      <vt:lpstr>Support post qualify</vt:lpstr>
      <vt:lpstr>Reference</vt:lpstr>
    </vt:vector>
  </TitlesOfParts>
  <Company>Epsom &amp; St. Helier University Hospitals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Optimising the period of learning(PLP) in practice</dc:title>
  <dc:creator>Qun Wang</dc:creator>
  <cp:lastModifiedBy>Qun Wang</cp:lastModifiedBy>
  <cp:revision>20</cp:revision>
  <dcterms:created xsi:type="dcterms:W3CDTF">2022-09-09T13:44:45Z</dcterms:created>
  <dcterms:modified xsi:type="dcterms:W3CDTF">2022-09-13T11:50:45Z</dcterms:modified>
</cp:coreProperties>
</file>