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88" r:id="rId6"/>
    <p:sldId id="290" r:id="rId7"/>
    <p:sldId id="291" r:id="rId8"/>
    <p:sldId id="289" r:id="rId9"/>
    <p:sldId id="292" r:id="rId10"/>
    <p:sldId id="295" r:id="rId11"/>
    <p:sldId id="296" r:id="rId12"/>
    <p:sldId id="294" r:id="rId13"/>
    <p:sldId id="293" r:id="rId14"/>
    <p:sldId id="297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EF2D14-DC60-4607-AD98-4D4E26D7F68D}" v="2" dt="2022-09-13T13:20:14.6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6"/>
    <p:restoredTop sz="94694"/>
  </p:normalViewPr>
  <p:slideViewPr>
    <p:cSldViewPr snapToGrid="0" snapToObjects="1">
      <p:cViewPr>
        <p:scale>
          <a:sx n="39" d="100"/>
          <a:sy n="39" d="100"/>
        </p:scale>
        <p:origin x="1306" y="2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1378645-CEC5-B14A-8EC4-0911A9FB05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40AAD8-C4ED-B44F-ABB4-45B590584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5543A4-F0E7-0A43-98A8-D7B702505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BC97D-12C4-034F-B483-F47D10D75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AC51-D7EC-6A4B-A8D8-2DD0C485030B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4D537-CFCC-234F-AA92-237E1F471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B9BD0-076A-F242-88D6-B20F3B1AC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1E2ADC-9E1F-FB46-911A-E3EE748E8D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04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A7667-47E1-6E42-9E8C-D862D224C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489336-6D36-0141-8139-C2C3E4DCA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94273-B923-8A4A-8A6E-E12D2222F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AC51-D7EC-6A4B-A8D8-2DD0C485030B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760A-9625-D74B-9AE0-05DC046C2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53ADE-92FE-AF4C-826E-ED242100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2ADC-9E1F-FB46-911A-E3EE748E8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73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5BBCDF-14FD-3B4F-9131-714E3B8FC8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69B262-64E5-3847-A4DD-4362D9FF6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A4217-6430-F940-AB8E-3273FB5FB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AC51-D7EC-6A4B-A8D8-2DD0C485030B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DD5EA-0784-AF4D-9266-E4AC507A2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41143-A43D-7D41-A5A2-DB03D787B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2ADC-9E1F-FB46-911A-E3EE748E8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41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4C681-5DE1-3941-A187-2E6DDE667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E3853-F7A6-2949-B587-FF47F8B2D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24092-F919-A84C-9338-EC12EDA48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AC51-D7EC-6A4B-A8D8-2DD0C485030B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A0ADB-D634-A649-9750-E9E719F29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3E886-1019-C542-9E32-86C902EED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2ADC-9E1F-FB46-911A-E3EE748E8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3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33311-3E14-1141-A1FA-B895F94A0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4887F-F5F3-2F4F-9D8C-1F9BF3D6A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3B8B7-CECE-3149-A9B8-C430C2EC9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AC51-D7EC-6A4B-A8D8-2DD0C485030B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27939-A527-8E4E-BC75-ACFCFAC83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A1CEF-5A80-7848-972E-342A8DD5E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2ADC-9E1F-FB46-911A-E3EE748E8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20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CDF67-12B9-9842-BA53-C1478B65D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3914D-8AB2-244E-AA47-8F2309D41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237D44-E13E-A64B-BA29-010267326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2C7A1-0810-7749-BA11-BD0BA43AC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AC51-D7EC-6A4B-A8D8-2DD0C485030B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A7612-70C9-834C-BD4A-7642928EA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800C2-800C-184A-9DBE-0B9BE5C2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2ADC-9E1F-FB46-911A-E3EE748E8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05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C8DE1-8695-C045-8003-9506B6714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556" y="365125"/>
            <a:ext cx="7200831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C2CD1-9AA4-974D-BB15-1B9A0199C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619A8C-7BEB-754B-A4DE-C99DDADD0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04036D-46E1-AF46-881B-97D15C26B7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652274-1B03-E94B-97BF-77E9508543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88E305-B3FF-0846-A9F8-45F356D26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AC51-D7EC-6A4B-A8D8-2DD0C485030B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34155A-1170-764F-A287-A31FC1DB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9ECB8C-4B07-FD4A-A356-3E2ED651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2ADC-9E1F-FB46-911A-E3EE748E8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56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1107F-7CF5-884C-9D57-DD5152263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33D60E-9012-294A-B43C-8ABC6216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AC51-D7EC-6A4B-A8D8-2DD0C485030B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FAD43A-A132-7841-A32F-B359BAA06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5EC7D-01B3-C240-B3DC-C13AED9BB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2ADC-9E1F-FB46-911A-E3EE748E8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9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71B36-8AAC-334D-BD78-4BE739163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AC51-D7EC-6A4B-A8D8-2DD0C485030B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DC49C3-94DB-1049-A5D9-B53AE71C6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65A1F-F31B-364F-B6C6-7BE656136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2ADC-9E1F-FB46-911A-E3EE748E8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3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46C07-DA01-B948-86A9-E9936A729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96794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9B2AD-0326-1341-8391-4C429A43E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56591"/>
            <a:ext cx="6172200" cy="5304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4B5C2-7E84-174E-8EA8-A9FDFFE1E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568148"/>
            <a:ext cx="3932237" cy="23008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29BA8-D4AE-884D-A6F3-C4C372F77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AC51-D7EC-6A4B-A8D8-2DD0C485030B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2EBE3-A856-824E-9C9D-4D5CAB04A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5FB5F-4D8B-5E46-A07C-9F4E5E525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2ADC-9E1F-FB46-911A-E3EE748E8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05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38494-46F7-0A40-AC62-EFD385C0E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977886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F71815-5A4D-5C42-8374-F78431BC39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8ABCA-D84E-0749-A76E-6A39C583A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578086"/>
            <a:ext cx="3932237" cy="22909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A96D3-45D2-2D43-8A0B-9BF5E1758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AC51-D7EC-6A4B-A8D8-2DD0C485030B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7812F-AACE-3642-83C2-D2BEE59D7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76607-8845-4A45-A2D3-1E9FA13FE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2ADC-9E1F-FB46-911A-E3EE748E8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8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44CF79D-7DCD-9446-84FF-ABBE7F3B767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35F9CE-AD43-B64B-9638-3CC76700C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756" y="365125"/>
            <a:ext cx="6742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099CB-0288-E04D-BDD2-25ABCB665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71EC9-93BB-2B46-865A-6CCA1D6BF4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CAC51-D7EC-6A4B-A8D8-2DD0C485030B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FE6F7-F7CE-DA4B-A1FD-F66FE75CE2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9CB02-AB02-8744-9E24-F901ED297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A1E2ADC-9E1F-FB46-911A-E3EE748E8D4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67D3E12-B6D3-E14D-81C4-112922ECD33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93019" y="464115"/>
            <a:ext cx="3154060" cy="116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EC7C67-5F52-A146-8C7B-8D3B11C82A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AC9E50-C2F1-6A4A-8764-C67836A5C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66" y="1877063"/>
            <a:ext cx="9025747" cy="1162555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Patient Engagement in out of hospital care.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1B010A-1011-5646-9A44-56C69CB02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662" y="4277899"/>
            <a:ext cx="4982965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2000" dirty="0">
                <a:cs typeface="Arial"/>
              </a:rPr>
              <a:t>Professor Helen Young</a:t>
            </a:r>
            <a:br>
              <a:rPr lang="en-US" sz="2000" dirty="0">
                <a:cs typeface="Arial"/>
              </a:rPr>
            </a:br>
            <a:r>
              <a:rPr lang="en-US" sz="2000" dirty="0">
                <a:cs typeface="Arial"/>
              </a:rPr>
              <a:t>Chief Nurse </a:t>
            </a:r>
          </a:p>
          <a:p>
            <a:pPr algn="r"/>
            <a:r>
              <a:rPr lang="en-US" sz="2000" dirty="0">
                <a:cs typeface="Arial"/>
              </a:rPr>
              <a:t> 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E56281E9-8276-064A-8262-E402A716D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19" y="464115"/>
            <a:ext cx="3154060" cy="116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3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FEFCD7-0D8B-4BC7-86CC-33D9D5D95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Sustaining pt engagement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5D19B30-4C91-4043-AC42-181877D94F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936" y="1907313"/>
            <a:ext cx="5458968" cy="3043374"/>
          </a:xfrm>
          <a:prstGeom prst="rect">
            <a:avLst/>
          </a:prstGeom>
        </p:spPr>
      </p:pic>
      <p:sp>
        <p:nvSpPr>
          <p:cNvPr id="20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A69AB-A067-44EE-9BEB-6BCFA239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 dirty="0"/>
              <a:t>Communicate in their language</a:t>
            </a:r>
          </a:p>
          <a:p>
            <a:r>
              <a:rPr lang="en-US" sz="1900" dirty="0"/>
              <a:t>Support the supporters what </a:t>
            </a:r>
          </a:p>
          <a:p>
            <a:r>
              <a:rPr lang="en-US" sz="1900" dirty="0"/>
              <a:t>Build the networks of care around pt</a:t>
            </a:r>
          </a:p>
          <a:p>
            <a:r>
              <a:rPr lang="en-US" sz="1900" dirty="0"/>
              <a:t>Deliver right information at right time</a:t>
            </a:r>
          </a:p>
          <a:p>
            <a:r>
              <a:rPr lang="en-US" sz="1900" dirty="0"/>
              <a:t>Build  on what I am doing right</a:t>
            </a:r>
          </a:p>
          <a:p>
            <a:r>
              <a:rPr lang="en-US" sz="1900" dirty="0"/>
              <a:t>Address smallest things that matter to pt</a:t>
            </a:r>
          </a:p>
          <a:p>
            <a:r>
              <a:rPr lang="en-US" sz="1900" dirty="0"/>
              <a:t>Build in triggers and incentives that matter to pt</a:t>
            </a:r>
          </a:p>
          <a:p>
            <a:r>
              <a:rPr lang="en-US" sz="1900" dirty="0"/>
              <a:t> map out the journey</a:t>
            </a: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65022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101BF-D40C-4352-88E8-D6D82F2BB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 dirty="0"/>
              <a:t>For ambulance services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8C645-E894-4032-B57A-550F9D7F7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/>
              <a:t>999 pts – not always at the time but pt advocacy and liaison connection post</a:t>
            </a:r>
          </a:p>
          <a:p>
            <a:r>
              <a:rPr lang="en-US" sz="2200" dirty="0"/>
              <a:t>111 – complex care team and pt experience team </a:t>
            </a:r>
          </a:p>
          <a:p>
            <a:r>
              <a:rPr lang="en-US" sz="2200" dirty="0"/>
              <a:t>PTS – long term relationships with pts</a:t>
            </a:r>
          </a:p>
          <a:p>
            <a:r>
              <a:rPr lang="en-US" sz="2200" dirty="0"/>
              <a:t>Council of Gov re Pt Council  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1B0FCA-03C3-4AF6-AA3D-A98285E468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2477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73320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lue, food, sitting, red&#10;&#10;Description automatically generated">
            <a:extLst>
              <a:ext uri="{FF2B5EF4-FFF2-40B4-BE49-F238E27FC236}">
                <a16:creationId xmlns:a16="http://schemas.microsoft.com/office/drawing/2014/main" id="{CDA8D1AA-AB64-114B-89B6-86961B63B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FC49D6E-7E51-C74C-8D79-63E356E996F0}"/>
              </a:ext>
            </a:extLst>
          </p:cNvPr>
          <p:cNvSpPr/>
          <p:nvPr/>
        </p:nvSpPr>
        <p:spPr>
          <a:xfrm>
            <a:off x="6866440" y="1731192"/>
            <a:ext cx="4222376" cy="4222376"/>
          </a:xfrm>
          <a:prstGeom prst="ellipse">
            <a:avLst/>
          </a:prstGeom>
          <a:solidFill>
            <a:srgbClr val="005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0E1D33-BDD0-0B43-B598-F7DE98905A91}"/>
              </a:ext>
            </a:extLst>
          </p:cNvPr>
          <p:cNvSpPr txBox="1">
            <a:spLocks noChangeArrowheads="1"/>
          </p:cNvSpPr>
          <p:nvPr/>
        </p:nvSpPr>
        <p:spPr>
          <a:xfrm>
            <a:off x="7153047" y="3137438"/>
            <a:ext cx="3649162" cy="2273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GB" altLang="en-US" sz="54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3A432598-925E-7D49-93A4-68167C4DB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19" y="464115"/>
            <a:ext cx="3154060" cy="1162554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802896E-A0D0-4045-9CB4-50C26485C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59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8092D-21E5-4479-B407-9562DE9E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Areas of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86AD0-095F-47CE-87DE-65B624F3C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111</a:t>
            </a:r>
          </a:p>
          <a:p>
            <a:pPr>
              <a:lnSpc>
                <a:spcPct val="150000"/>
              </a:lnSpc>
            </a:pPr>
            <a:r>
              <a:rPr lang="en-GB" dirty="0"/>
              <a:t>999</a:t>
            </a:r>
          </a:p>
          <a:p>
            <a:pPr>
              <a:lnSpc>
                <a:spcPct val="150000"/>
              </a:lnSpc>
            </a:pPr>
            <a:r>
              <a:rPr lang="en-GB" dirty="0"/>
              <a:t>PTS</a:t>
            </a:r>
          </a:p>
          <a:p>
            <a:pPr>
              <a:lnSpc>
                <a:spcPct val="150000"/>
              </a:lnSpc>
            </a:pPr>
            <a:r>
              <a:rPr lang="en-GB" dirty="0"/>
              <a:t>Partnership</a:t>
            </a:r>
          </a:p>
          <a:p>
            <a:pPr>
              <a:lnSpc>
                <a:spcPct val="150000"/>
              </a:lnSpc>
            </a:pPr>
            <a:r>
              <a:rPr lang="en-GB" dirty="0"/>
              <a:t>Education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88C3CF-5660-4069-8911-2621081BF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311" y="1825625"/>
            <a:ext cx="2437965" cy="34608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172546-97AC-4FB9-8A08-000E5A8B9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853" y="1825625"/>
            <a:ext cx="2433369" cy="346086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0836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BA1A6-4A95-4A09-A16A-A780188C8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“Tell me and I forget. Teach me and I remember. Involve me and I learn.”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D4D05-F64E-4F71-B924-5E5794BF58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Benjamin Franklin</a:t>
            </a:r>
          </a:p>
        </p:txBody>
      </p:sp>
    </p:spTree>
    <p:extLst>
      <p:ext uri="{BB962C8B-B14F-4D97-AF65-F5344CB8AC3E}">
        <p14:creationId xmlns:p14="http://schemas.microsoft.com/office/powerpoint/2010/main" val="222094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66781-F313-4F9F-8366-7477BCE59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200" dirty="0"/>
              <a:t>Why is Pt engagement important? 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F6144-9A25-46A9-AE19-FFFE1BBCE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GB" sz="2000" dirty="0"/>
              <a:t>“It’s the blockbuster drug of the century”</a:t>
            </a:r>
            <a:br>
              <a:rPr lang="en-GB" sz="2000" dirty="0"/>
            </a:br>
            <a:endParaRPr lang="en-GB" sz="2000" dirty="0"/>
          </a:p>
          <a:p>
            <a:r>
              <a:rPr lang="en-GB" sz="2000" b="1" dirty="0"/>
              <a:t>If pt involved there is a proven link to</a:t>
            </a:r>
            <a:r>
              <a:rPr lang="en-GB" sz="2000" dirty="0"/>
              <a:t>:</a:t>
            </a:r>
          </a:p>
          <a:p>
            <a:r>
              <a:rPr lang="en-GB" sz="2000" dirty="0"/>
              <a:t> better healthcare outcomes, </a:t>
            </a:r>
          </a:p>
          <a:p>
            <a:r>
              <a:rPr lang="en-GB" sz="2000" dirty="0"/>
              <a:t>better compliance with drug and therapy plans</a:t>
            </a:r>
          </a:p>
          <a:p>
            <a:r>
              <a:rPr lang="en-GB" sz="2000" dirty="0"/>
              <a:t>decreased admissions</a:t>
            </a:r>
          </a:p>
          <a:p>
            <a:r>
              <a:rPr lang="en-GB" sz="2000" dirty="0"/>
              <a:t>reduced safety incidents </a:t>
            </a:r>
          </a:p>
          <a:p>
            <a:r>
              <a:rPr lang="en-GB" sz="2000" dirty="0"/>
              <a:t>Link to long term behaviour changes that enable pt to self care longer decrease LoS</a:t>
            </a:r>
          </a:p>
          <a:p>
            <a:r>
              <a:rPr lang="en-GB" sz="2000" dirty="0"/>
              <a:t>Increase in quality in life</a:t>
            </a:r>
          </a:p>
          <a:p>
            <a:r>
              <a:rPr lang="en-GB" sz="2000" dirty="0"/>
              <a:t>Reduce costs of care</a:t>
            </a:r>
          </a:p>
        </p:txBody>
      </p:sp>
    </p:spTree>
    <p:extLst>
      <p:ext uri="{BB962C8B-B14F-4D97-AF65-F5344CB8AC3E}">
        <p14:creationId xmlns:p14="http://schemas.microsoft.com/office/powerpoint/2010/main" val="3499231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837388-556E-4E07-86B5-AD7AC4A9C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stops or hinders it?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1DEB3-E45F-4110-9359-4B7E4F7D1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dirty="0"/>
              <a:t>Time</a:t>
            </a:r>
          </a:p>
          <a:p>
            <a:r>
              <a:rPr lang="en-US" sz="1700" dirty="0"/>
              <a:t>Communication</a:t>
            </a:r>
          </a:p>
          <a:p>
            <a:r>
              <a:rPr lang="en-US" sz="1700" dirty="0"/>
              <a:t>Language</a:t>
            </a:r>
          </a:p>
          <a:p>
            <a:r>
              <a:rPr lang="en-US" sz="1700" dirty="0"/>
              <a:t>Culture</a:t>
            </a:r>
          </a:p>
          <a:p>
            <a:r>
              <a:rPr lang="en-US" sz="1700" dirty="0"/>
              <a:t>Fear</a:t>
            </a:r>
          </a:p>
          <a:p>
            <a:r>
              <a:rPr lang="en-US" sz="1700" dirty="0"/>
              <a:t>Lack of education</a:t>
            </a:r>
          </a:p>
          <a:p>
            <a:r>
              <a:rPr lang="en-US" sz="1700" dirty="0"/>
              <a:t>Lack of understanding of value</a:t>
            </a:r>
          </a:p>
          <a:p>
            <a:r>
              <a:rPr lang="en-US" sz="1700" dirty="0"/>
              <a:t>Staffing levels</a:t>
            </a:r>
          </a:p>
          <a:p>
            <a:r>
              <a:rPr lang="en-US" sz="1700" dirty="0"/>
              <a:t>environment</a:t>
            </a:r>
          </a:p>
          <a:p>
            <a:endParaRPr lang="en-US" sz="17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65C8CB-B8B1-4170-A05C-0BE54179E5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4296" y="1487329"/>
            <a:ext cx="6903720" cy="388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30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17D84F-4BCC-4988-B3E0-E3094C107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600" dirty="0"/>
              <a:t>Stages of pt engagement 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5C798-6664-4158-A538-436B68D75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/>
              <a:t>Pt and Family Activation</a:t>
            </a:r>
          </a:p>
          <a:p>
            <a:r>
              <a:rPr lang="en-US" sz="2200" dirty="0"/>
              <a:t>Inform and learn</a:t>
            </a:r>
          </a:p>
          <a:p>
            <a:r>
              <a:rPr lang="en-US" sz="2200" dirty="0"/>
              <a:t>Consult (show and tell and seek opinion)</a:t>
            </a:r>
          </a:p>
          <a:p>
            <a:r>
              <a:rPr lang="en-US" sz="2200" dirty="0"/>
              <a:t>Involve</a:t>
            </a:r>
          </a:p>
          <a:p>
            <a:r>
              <a:rPr lang="en-US" sz="2200" dirty="0"/>
              <a:t>Collaborate</a:t>
            </a:r>
          </a:p>
          <a:p>
            <a:r>
              <a:rPr lang="en-US" sz="2200" dirty="0"/>
              <a:t>Empower to participate</a:t>
            </a:r>
          </a:p>
          <a:p>
            <a:r>
              <a:rPr lang="en-US" sz="2200" dirty="0"/>
              <a:t>Lead</a:t>
            </a:r>
          </a:p>
          <a:p>
            <a:endParaRPr lang="en-US" sz="2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A48E16-5098-49DA-9224-47C20CBAA8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0024" r="1474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53663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8E4304-C953-47AD-AF03-2228CA937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dirty="0"/>
              <a:t>How to do it?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D6025-487D-48F0-B538-A9F46847E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Establish your vision and sell</a:t>
            </a:r>
          </a:p>
          <a:p>
            <a:r>
              <a:rPr lang="en-US" sz="2000" dirty="0"/>
              <a:t>create the culture of engagement</a:t>
            </a:r>
          </a:p>
          <a:p>
            <a:r>
              <a:rPr lang="en-US" sz="2000" dirty="0"/>
              <a:t>Employ the right technology</a:t>
            </a:r>
          </a:p>
          <a:p>
            <a:r>
              <a:rPr lang="en-US" sz="2000" dirty="0"/>
              <a:t>Empower the pt and family (with what they need to success) </a:t>
            </a:r>
          </a:p>
          <a:p>
            <a:r>
              <a:rPr lang="en-US" sz="2000" dirty="0"/>
              <a:t>Be ready to evolve and change</a:t>
            </a:r>
          </a:p>
          <a:p>
            <a:r>
              <a:rPr lang="en-US" sz="2000" dirty="0"/>
              <a:t>Be ready to flex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6E0805-378C-4A91-B68B-EEB2C884DB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3290" r="1028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43684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01405-FB8C-4474-9EE5-D910FD234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600" dirty="0"/>
              <a:t>Virtual engagement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7602-C7F3-4A29-97E2-18CE6BDAD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dirty="0"/>
              <a:t>Get prepared </a:t>
            </a:r>
            <a:r>
              <a:rPr lang="en-US" sz="2000" dirty="0"/>
              <a:t>(time, tech, right staff)</a:t>
            </a:r>
          </a:p>
          <a:p>
            <a:r>
              <a:rPr lang="en-US" sz="2000" b="1" dirty="0"/>
              <a:t>Be and stay accessible </a:t>
            </a:r>
            <a:r>
              <a:rPr lang="en-US" sz="2000" dirty="0"/>
              <a:t>(channels, help, support)</a:t>
            </a:r>
          </a:p>
          <a:p>
            <a:r>
              <a:rPr lang="en-US" sz="2000" b="1" dirty="0"/>
              <a:t>Stay connected </a:t>
            </a:r>
            <a:r>
              <a:rPr lang="en-US" sz="2000" dirty="0"/>
              <a:t>(check in, feed info to receive info, review ) </a:t>
            </a:r>
          </a:p>
          <a:p>
            <a:r>
              <a:rPr lang="en-US" sz="2000" b="1" dirty="0"/>
              <a:t>Be creative and evolve</a:t>
            </a:r>
          </a:p>
          <a:p>
            <a:r>
              <a:rPr lang="en-US" sz="2000" b="1" dirty="0"/>
              <a:t>Keep it safe </a:t>
            </a:r>
            <a:r>
              <a:rPr lang="en-US" sz="2000" dirty="0"/>
              <a:t>(passwords, camera use, privacy, gdpr)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19DFEE-A39F-47CD-B0C1-6E65F0162C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8899" r="1414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46112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B9074C-2E87-4D5D-B5CF-345911EB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Where to involve pts in healthcare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414A1-9E7D-43DA-BB42-B335F33F9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66345"/>
            <a:ext cx="5097780" cy="3910617"/>
          </a:xfrm>
        </p:spPr>
        <p:txBody>
          <a:bodyPr>
            <a:normAutofit/>
          </a:bodyPr>
          <a:lstStyle/>
          <a:p>
            <a:r>
              <a:rPr lang="en-GB" sz="2200" dirty="0">
                <a:solidFill>
                  <a:srgbClr val="FFFFFF"/>
                </a:solidFill>
              </a:rPr>
              <a:t>Planning the services</a:t>
            </a:r>
          </a:p>
          <a:p>
            <a:r>
              <a:rPr lang="en-GB" sz="2200" dirty="0">
                <a:solidFill>
                  <a:srgbClr val="FFFFFF"/>
                </a:solidFill>
              </a:rPr>
              <a:t>Designing the delivery</a:t>
            </a:r>
          </a:p>
          <a:p>
            <a:r>
              <a:rPr lang="en-GB" sz="2200" dirty="0">
                <a:solidFill>
                  <a:srgbClr val="FFFFFF"/>
                </a:solidFill>
              </a:rPr>
              <a:t>Getting the workforce</a:t>
            </a:r>
          </a:p>
          <a:p>
            <a:r>
              <a:rPr lang="en-GB" sz="2200" dirty="0">
                <a:solidFill>
                  <a:srgbClr val="FFFFFF"/>
                </a:solidFill>
              </a:rPr>
              <a:t>Planning the environment</a:t>
            </a:r>
          </a:p>
          <a:p>
            <a:r>
              <a:rPr lang="en-GB" sz="2200" dirty="0">
                <a:solidFill>
                  <a:srgbClr val="FFFFFF"/>
                </a:solidFill>
              </a:rPr>
              <a:t>Educating the staff</a:t>
            </a:r>
          </a:p>
          <a:p>
            <a:r>
              <a:rPr lang="en-GB" sz="2200" dirty="0">
                <a:solidFill>
                  <a:srgbClr val="FFFFFF"/>
                </a:solidFill>
              </a:rPr>
              <a:t>Educating the board</a:t>
            </a:r>
          </a:p>
          <a:p>
            <a:r>
              <a:rPr lang="en-GB" sz="2200" dirty="0">
                <a:solidFill>
                  <a:srgbClr val="FFFFFF"/>
                </a:solidFill>
              </a:rPr>
              <a:t>Educating the commissioners</a:t>
            </a:r>
          </a:p>
          <a:p>
            <a:r>
              <a:rPr lang="en-GB" sz="2200" dirty="0">
                <a:solidFill>
                  <a:srgbClr val="FFFFFF"/>
                </a:solidFill>
              </a:rPr>
              <a:t>Auditing the delivery</a:t>
            </a:r>
          </a:p>
          <a:p>
            <a:r>
              <a:rPr lang="en-GB" sz="2200" dirty="0">
                <a:solidFill>
                  <a:srgbClr val="FFFFFF"/>
                </a:solidFill>
              </a:rPr>
              <a:t>Helping with the change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01726-3FD7-4215-8A14-9BF579426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266345"/>
            <a:ext cx="5097780" cy="3910618"/>
          </a:xfrm>
        </p:spPr>
        <p:txBody>
          <a:bodyPr>
            <a:normAutofit/>
          </a:bodyPr>
          <a:lstStyle/>
          <a:p>
            <a:r>
              <a:rPr lang="en-GB" sz="2200" dirty="0">
                <a:solidFill>
                  <a:srgbClr val="FFFFFF"/>
                </a:solidFill>
              </a:rPr>
              <a:t>Board</a:t>
            </a:r>
          </a:p>
          <a:p>
            <a:r>
              <a:rPr lang="en-GB" sz="2200" dirty="0">
                <a:solidFill>
                  <a:srgbClr val="FFFFFF"/>
                </a:solidFill>
              </a:rPr>
              <a:t>Sub board committee (Q&amp;S)</a:t>
            </a:r>
          </a:p>
          <a:p>
            <a:r>
              <a:rPr lang="en-GB" sz="2200" dirty="0">
                <a:solidFill>
                  <a:srgbClr val="FFFFFF"/>
                </a:solidFill>
              </a:rPr>
              <a:t>Pt safety groups</a:t>
            </a:r>
          </a:p>
          <a:p>
            <a:r>
              <a:rPr lang="en-GB" sz="2200" dirty="0">
                <a:solidFill>
                  <a:srgbClr val="FFFFFF"/>
                </a:solidFill>
              </a:rPr>
              <a:t>Pt councils</a:t>
            </a:r>
          </a:p>
          <a:p>
            <a:r>
              <a:rPr lang="en-GB" sz="2200" dirty="0">
                <a:solidFill>
                  <a:srgbClr val="FFFFFF"/>
                </a:solidFill>
              </a:rPr>
              <a:t>Shared governance </a:t>
            </a:r>
          </a:p>
          <a:p>
            <a:r>
              <a:rPr lang="en-GB" sz="2200" dirty="0">
                <a:solidFill>
                  <a:srgbClr val="FFFFFF"/>
                </a:solidFill>
              </a:rPr>
              <a:t>Education sessions</a:t>
            </a:r>
          </a:p>
          <a:p>
            <a:r>
              <a:rPr lang="en-GB" sz="2200" dirty="0">
                <a:solidFill>
                  <a:srgbClr val="FFFFFF"/>
                </a:solidFill>
              </a:rPr>
              <a:t>Designing the investigations</a:t>
            </a:r>
          </a:p>
          <a:p>
            <a:r>
              <a:rPr lang="en-GB" sz="2200" dirty="0">
                <a:solidFill>
                  <a:srgbClr val="FFFFFF"/>
                </a:solidFill>
              </a:rPr>
              <a:t>Sharing the learning</a:t>
            </a:r>
          </a:p>
          <a:p>
            <a:r>
              <a:rPr lang="en-GB" sz="2200" dirty="0">
                <a:solidFill>
                  <a:srgbClr val="FFFFFF"/>
                </a:solidFill>
              </a:rPr>
              <a:t>Advocating</a:t>
            </a:r>
          </a:p>
          <a:p>
            <a:endParaRPr lang="en-GB" sz="2200" dirty="0">
              <a:solidFill>
                <a:srgbClr val="FFFFFF"/>
              </a:solidFill>
            </a:endParaRPr>
          </a:p>
          <a:p>
            <a:endParaRPr lang="en-GB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56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SCAS Template">
      <a:dk1>
        <a:srgbClr val="000000"/>
      </a:dk1>
      <a:lt1>
        <a:srgbClr val="FFFFFF"/>
      </a:lt1>
      <a:dk2>
        <a:srgbClr val="002F86"/>
      </a:dk2>
      <a:lt2>
        <a:srgbClr val="DBEFF9"/>
      </a:lt2>
      <a:accent1>
        <a:srgbClr val="005EA4"/>
      </a:accent1>
      <a:accent2>
        <a:srgbClr val="009DD9"/>
      </a:accent2>
      <a:accent3>
        <a:srgbClr val="0071CE"/>
      </a:accent3>
      <a:accent4>
        <a:srgbClr val="00A399"/>
      </a:accent4>
      <a:accent5>
        <a:srgbClr val="005EA4"/>
      </a:accent5>
      <a:accent6>
        <a:srgbClr val="78BD20"/>
      </a:accent6>
      <a:hlink>
        <a:srgbClr val="41B6E6"/>
      </a:hlink>
      <a:folHlink>
        <a:srgbClr val="8146F1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-PowerPoint-PTS-Option3" id="{7E9F9999-7FCD-7B45-B916-ED3369782E85}" vid="{9FF7B754-FA25-FF4A-814C-733537DCA72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637862-7cdb-41de-a7ba-355c6660c774">
      <Value>1</Value>
      <Value>27</Value>
    </TaxCatchAll>
    <j00a2bdb52dd41a2814158dd9dabd5fb xmlns="96637862-7cdb-41de-a7ba-355c6660c774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Templates and Design</TermName>
          <TermId xmlns="http://schemas.microsoft.com/office/infopath/2007/PartnerControls">1e4154c6-7c98-4a15-b5f8-47285237f2f8</TermId>
        </TermInfo>
      </Terms>
    </j00a2bdb52dd41a2814158dd9dabd5fb>
    <i755c76ff4054645b3acd7ec8e5a0a02 xmlns="96637862-7cdb-41de-a7ba-355c6660c774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b9201822-a2fa-4f78-bf67-c30e9d4e8c55</TermId>
        </TermInfo>
      </Terms>
    </i755c76ff4054645b3acd7ec8e5a0a02>
    <eeace21997774fd5b8aa64a7f83ceeeb xmlns="96637862-7cdb-41de-a7ba-355c6660c774">
      <Terms xmlns="http://schemas.microsoft.com/office/infopath/2007/PartnerControls"/>
    </eeace21997774fd5b8aa64a7f83ceeeb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cas Document" ma:contentTypeID="0x010100A5D8C5000085FF4F9DBD642E25A46949003E4F894FE38B3E47BF69ECF9644A1764" ma:contentTypeVersion="22" ma:contentTypeDescription="Create a new document." ma:contentTypeScope="" ma:versionID="e185e9b92581fc7b70e1cc3bd04c9f5c">
  <xsd:schema xmlns:xsd="http://www.w3.org/2001/XMLSchema" xmlns:xs="http://www.w3.org/2001/XMLSchema" xmlns:p="http://schemas.microsoft.com/office/2006/metadata/properties" xmlns:ns2="96637862-7cdb-41de-a7ba-355c6660c774" xmlns:ns3="7cee3f0f-97e6-487c-842f-99845cd8349c" targetNamespace="http://schemas.microsoft.com/office/2006/metadata/properties" ma:root="true" ma:fieldsID="cf3a6debbe1819bc4515caf0b10b5841" ns2:_="" ns3:_="">
    <xsd:import namespace="96637862-7cdb-41de-a7ba-355c6660c774"/>
    <xsd:import namespace="7cee3f0f-97e6-487c-842f-99845cd8349c"/>
    <xsd:element name="properties">
      <xsd:complexType>
        <xsd:sequence>
          <xsd:element name="documentManagement">
            <xsd:complexType>
              <xsd:all>
                <xsd:element ref="ns2:i755c76ff4054645b3acd7ec8e5a0a02" minOccurs="0"/>
                <xsd:element ref="ns2:TaxCatchAll" minOccurs="0"/>
                <xsd:element ref="ns2:TaxCatchAllLabel" minOccurs="0"/>
                <xsd:element ref="ns2:j00a2bdb52dd41a2814158dd9dabd5fb" minOccurs="0"/>
                <xsd:element ref="ns2:eeace21997774fd5b8aa64a7f83ceeeb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37862-7cdb-41de-a7ba-355c6660c774" elementFormDefault="qualified">
    <xsd:import namespace="http://schemas.microsoft.com/office/2006/documentManagement/types"/>
    <xsd:import namespace="http://schemas.microsoft.com/office/infopath/2007/PartnerControls"/>
    <xsd:element name="i755c76ff4054645b3acd7ec8e5a0a02" ma:index="8" nillable="true" ma:taxonomy="true" ma:internalName="i755c76ff4054645b3acd7ec8e5a0a02" ma:taxonomyFieldName="SCAS_x0020_Department" ma:displayName="SCAS Department" ma:default="" ma:fieldId="{2755c76f-f405-4645-b3ac-d7ec8e5a0a02}" ma:sspId="eb6ee820-443e-4e08-ba7a-92f52c6be375" ma:termSetId="3737e43d-a5b6-47e6-a30e-d8a5814615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586e21a5-6625-4f56-bd30-e44818191eee}" ma:internalName="TaxCatchAll" ma:showField="CatchAllData" ma:web="96637862-7cdb-41de-a7ba-355c6660c7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86e21a5-6625-4f56-bd30-e44818191eee}" ma:internalName="TaxCatchAllLabel" ma:readOnly="true" ma:showField="CatchAllDataLabel" ma:web="96637862-7cdb-41de-a7ba-355c6660c7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00a2bdb52dd41a2814158dd9dabd5fb" ma:index="12" nillable="true" ma:taxonomy="true" ma:internalName="j00a2bdb52dd41a2814158dd9dabd5fb" ma:taxonomyFieldName="SCAS_x0020_Document_x0020_Type" ma:displayName="SCAS Document Type" ma:default="" ma:fieldId="{300a2bdb-52dd-41a2-8141-58dd9dabd5fb}" ma:sspId="eb6ee820-443e-4e08-ba7a-92f52c6be375" ma:termSetId="a1017e97-9470-4e08-ae6e-0f5fe4fc4cf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eace21997774fd5b8aa64a7f83ceeeb" ma:index="14" nillable="true" ma:taxonomy="true" ma:internalName="eeace21997774fd5b8aa64a7f83ceeeb" ma:taxonomyFieldName="SCAS_x0020_Clinical_x0020_Document_x0020_Type" ma:displayName="SCAS Clinical Document Type" ma:default="" ma:fieldId="{eeace219-9777-4fd5-b8aa-64a7f83ceeeb}" ma:sspId="eb6ee820-443e-4e08-ba7a-92f52c6be375" ma:termSetId="a1017e97-9470-4e08-ae6e-0f5fe4fc4cfd" ma:anchorId="c317d47d-770f-4267-8ff5-533156f2fa7a" ma:open="false" ma:isKeyword="false">
      <xsd:complexType>
        <xsd:sequence>
          <xsd:element ref="pc:Terms" minOccurs="0" maxOccurs="1"/>
        </xsd:sequence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ee3f0f-97e6-487c-842f-99845cd834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22" nillable="true" ma:displayName="Tags" ma:internalName="MediaServiceAutoTags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180D90-AB4C-43B3-8F7C-ACDA35CB3BB0}">
  <ds:schemaRefs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96637862-7cdb-41de-a7ba-355c6660c774"/>
    <ds:schemaRef ds:uri="http://purl.org/dc/dcmitype/"/>
    <ds:schemaRef ds:uri="http://schemas.openxmlformats.org/package/2006/metadata/core-properties"/>
    <ds:schemaRef ds:uri="7cee3f0f-97e6-487c-842f-99845cd8349c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E0ACCAB-B8E3-4C0B-9093-21952C0FA5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37862-7cdb-41de-a7ba-355c6660c774"/>
    <ds:schemaRef ds:uri="7cee3f0f-97e6-487c-842f-99845cd834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0C4674-E0CA-498C-992D-F9DBD236FC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352</Words>
  <Application>Microsoft Office PowerPoint</Application>
  <PresentationFormat>Widescreen</PresentationFormat>
  <Paragraphs>86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Arial Black</vt:lpstr>
      <vt:lpstr>Office Theme</vt:lpstr>
      <vt:lpstr>Patient Engagement in out of hospital care.</vt:lpstr>
      <vt:lpstr>Areas of operation</vt:lpstr>
      <vt:lpstr>“Tell me and I forget. Teach me and I remember. Involve me and I learn.” </vt:lpstr>
      <vt:lpstr>Why is Pt engagement important? </vt:lpstr>
      <vt:lpstr>What stops or hinders it?</vt:lpstr>
      <vt:lpstr>Stages of pt engagement </vt:lpstr>
      <vt:lpstr>How to do it?</vt:lpstr>
      <vt:lpstr>Virtual engagement</vt:lpstr>
      <vt:lpstr>Where to involve pts in healthcare</vt:lpstr>
      <vt:lpstr>Sustaining pt engagement </vt:lpstr>
      <vt:lpstr>For ambulance services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Engagement in out of hospital care.</dc:title>
  <dc:creator>Helen Young</dc:creator>
  <cp:lastModifiedBy>Helen Young</cp:lastModifiedBy>
  <cp:revision>2</cp:revision>
  <dcterms:created xsi:type="dcterms:W3CDTF">2022-09-16T08:02:03Z</dcterms:created>
  <dcterms:modified xsi:type="dcterms:W3CDTF">2022-09-16T08:04:07Z</dcterms:modified>
</cp:coreProperties>
</file>