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64" r:id="rId4"/>
    <p:sldId id="257" r:id="rId5"/>
    <p:sldId id="278" r:id="rId6"/>
    <p:sldId id="290" r:id="rId7"/>
    <p:sldId id="277" r:id="rId8"/>
    <p:sldId id="27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8E"/>
    <a:srgbClr val="029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CAF54-2CCB-4C08-B3FA-3809370111EA}" v="6" dt="2022-09-05T11:20:41.2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Watson" userId="98f0a754703bad72" providerId="LiveId" clId="{46ACAF54-2CCB-4C08-B3FA-3809370111EA}"/>
    <pc:docChg chg="undo custSel addSld delSld modSld">
      <pc:chgData name="Lucy Watson" userId="98f0a754703bad72" providerId="LiveId" clId="{46ACAF54-2CCB-4C08-B3FA-3809370111EA}" dt="2022-09-05T11:27:55.552" v="1620" actId="47"/>
      <pc:docMkLst>
        <pc:docMk/>
      </pc:docMkLst>
      <pc:sldChg chg="modSp mod">
        <pc:chgData name="Lucy Watson" userId="98f0a754703bad72" providerId="LiveId" clId="{46ACAF54-2CCB-4C08-B3FA-3809370111EA}" dt="2022-09-05T10:37:19.427" v="174" actId="20577"/>
        <pc:sldMkLst>
          <pc:docMk/>
          <pc:sldMk cId="0" sldId="256"/>
        </pc:sldMkLst>
        <pc:spChg chg="mod">
          <ac:chgData name="Lucy Watson" userId="98f0a754703bad72" providerId="LiveId" clId="{46ACAF54-2CCB-4C08-B3FA-3809370111EA}" dt="2022-09-05T10:37:19.427" v="174" actId="20577"/>
          <ac:spMkLst>
            <pc:docMk/>
            <pc:sldMk cId="0" sldId="256"/>
            <ac:spMk id="114" creationId="{00000000-0000-0000-0000-000000000000}"/>
          </ac:spMkLst>
        </pc:spChg>
      </pc:sldChg>
      <pc:sldChg chg="modSp del mod">
        <pc:chgData name="Lucy Watson" userId="98f0a754703bad72" providerId="LiveId" clId="{46ACAF54-2CCB-4C08-B3FA-3809370111EA}" dt="2022-09-05T11:20:31.428" v="765" actId="2696"/>
        <pc:sldMkLst>
          <pc:docMk/>
          <pc:sldMk cId="0" sldId="257"/>
        </pc:sldMkLst>
        <pc:spChg chg="mod">
          <ac:chgData name="Lucy Watson" userId="98f0a754703bad72" providerId="LiveId" clId="{46ACAF54-2CCB-4C08-B3FA-3809370111EA}" dt="2022-09-05T10:46:31.765" v="763" actId="6549"/>
          <ac:spMkLst>
            <pc:docMk/>
            <pc:sldMk cId="0" sldId="257"/>
            <ac:spMk id="3" creationId="{00000000-0000-0000-0000-000000000000}"/>
          </ac:spMkLst>
        </pc:spChg>
        <pc:spChg chg="mod">
          <ac:chgData name="Lucy Watson" userId="98f0a754703bad72" providerId="LiveId" clId="{46ACAF54-2CCB-4C08-B3FA-3809370111EA}" dt="2022-09-05T10:46:15.307" v="747" actId="20577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Lucy Watson" userId="98f0a754703bad72" providerId="LiveId" clId="{46ACAF54-2CCB-4C08-B3FA-3809370111EA}" dt="2022-09-05T10:37:10.232" v="136" actId="20577"/>
          <ac:spMkLst>
            <pc:docMk/>
            <pc:sldMk cId="0" sldId="257"/>
            <ac:spMk id="123" creationId="{00000000-0000-0000-0000-000000000000}"/>
          </ac:spMkLst>
        </pc:spChg>
      </pc:sldChg>
      <pc:sldChg chg="add del">
        <pc:chgData name="Lucy Watson" userId="98f0a754703bad72" providerId="LiveId" clId="{46ACAF54-2CCB-4C08-B3FA-3809370111EA}" dt="2022-09-05T11:20:38.483" v="767"/>
        <pc:sldMkLst>
          <pc:docMk/>
          <pc:sldMk cId="809319908" sldId="257"/>
        </pc:sldMkLst>
      </pc:sldChg>
      <pc:sldChg chg="add">
        <pc:chgData name="Lucy Watson" userId="98f0a754703bad72" providerId="LiveId" clId="{46ACAF54-2CCB-4C08-B3FA-3809370111EA}" dt="2022-09-05T11:20:41.291" v="768"/>
        <pc:sldMkLst>
          <pc:docMk/>
          <pc:sldMk cId="1529158597" sldId="257"/>
        </pc:sldMkLst>
      </pc:sldChg>
      <pc:sldChg chg="modSp mod">
        <pc:chgData name="Lucy Watson" userId="98f0a754703bad72" providerId="LiveId" clId="{46ACAF54-2CCB-4C08-B3FA-3809370111EA}" dt="2022-09-05T11:24:06.035" v="1123" actId="313"/>
        <pc:sldMkLst>
          <pc:docMk/>
          <pc:sldMk cId="4269149731" sldId="278"/>
        </pc:sldMkLst>
        <pc:spChg chg="mod">
          <ac:chgData name="Lucy Watson" userId="98f0a754703bad72" providerId="LiveId" clId="{46ACAF54-2CCB-4C08-B3FA-3809370111EA}" dt="2022-09-05T11:24:06.035" v="1123" actId="313"/>
          <ac:spMkLst>
            <pc:docMk/>
            <pc:sldMk cId="4269149731" sldId="278"/>
            <ac:spMk id="157" creationId="{00000000-0000-0000-0000-000000000000}"/>
          </ac:spMkLst>
        </pc:spChg>
        <pc:spChg chg="mod">
          <ac:chgData name="Lucy Watson" userId="98f0a754703bad72" providerId="LiveId" clId="{46ACAF54-2CCB-4C08-B3FA-3809370111EA}" dt="2022-09-05T11:22:50.090" v="942" actId="20577"/>
          <ac:spMkLst>
            <pc:docMk/>
            <pc:sldMk cId="4269149731" sldId="278"/>
            <ac:spMk id="158" creationId="{00000000-0000-0000-0000-000000000000}"/>
          </ac:spMkLst>
        </pc:spChg>
      </pc:sldChg>
      <pc:sldChg chg="del">
        <pc:chgData name="Lucy Watson" userId="98f0a754703bad72" providerId="LiveId" clId="{46ACAF54-2CCB-4C08-B3FA-3809370111EA}" dt="2022-09-05T10:46:44.214" v="764" actId="47"/>
        <pc:sldMkLst>
          <pc:docMk/>
          <pc:sldMk cId="240241826" sldId="287"/>
        </pc:sldMkLst>
      </pc:sldChg>
      <pc:sldChg chg="del">
        <pc:chgData name="Lucy Watson" userId="98f0a754703bad72" providerId="LiveId" clId="{46ACAF54-2CCB-4C08-B3FA-3809370111EA}" dt="2022-09-05T11:27:55.552" v="1620" actId="47"/>
        <pc:sldMkLst>
          <pc:docMk/>
          <pc:sldMk cId="3546864237" sldId="288"/>
        </pc:sldMkLst>
      </pc:sldChg>
      <pc:sldChg chg="add del">
        <pc:chgData name="Lucy Watson" userId="98f0a754703bad72" providerId="LiveId" clId="{46ACAF54-2CCB-4C08-B3FA-3809370111EA}" dt="2022-09-05T10:37:35.067" v="176"/>
        <pc:sldMkLst>
          <pc:docMk/>
          <pc:sldMk cId="1314884386" sldId="289"/>
        </pc:sldMkLst>
      </pc:sldChg>
      <pc:sldChg chg="modSp add mod">
        <pc:chgData name="Lucy Watson" userId="98f0a754703bad72" providerId="LiveId" clId="{46ACAF54-2CCB-4C08-B3FA-3809370111EA}" dt="2022-09-05T10:44:04.335" v="687" actId="313"/>
        <pc:sldMkLst>
          <pc:docMk/>
          <pc:sldMk cId="2711890632" sldId="289"/>
        </pc:sldMkLst>
        <pc:spChg chg="mod">
          <ac:chgData name="Lucy Watson" userId="98f0a754703bad72" providerId="LiveId" clId="{46ACAF54-2CCB-4C08-B3FA-3809370111EA}" dt="2022-09-05T10:44:04.335" v="687" actId="313"/>
          <ac:spMkLst>
            <pc:docMk/>
            <pc:sldMk cId="2711890632" sldId="289"/>
            <ac:spMk id="129" creationId="{00000000-0000-0000-0000-000000000000}"/>
          </ac:spMkLst>
        </pc:spChg>
        <pc:spChg chg="mod">
          <ac:chgData name="Lucy Watson" userId="98f0a754703bad72" providerId="LiveId" clId="{46ACAF54-2CCB-4C08-B3FA-3809370111EA}" dt="2022-09-05T10:38:01.283" v="246" actId="20577"/>
          <ac:spMkLst>
            <pc:docMk/>
            <pc:sldMk cId="2711890632" sldId="289"/>
            <ac:spMk id="130" creationId="{00000000-0000-0000-0000-000000000000}"/>
          </ac:spMkLst>
        </pc:spChg>
      </pc:sldChg>
      <pc:sldChg chg="modSp add mod">
        <pc:chgData name="Lucy Watson" userId="98f0a754703bad72" providerId="LiveId" clId="{46ACAF54-2CCB-4C08-B3FA-3809370111EA}" dt="2022-09-05T11:27:45.059" v="1619" actId="20577"/>
        <pc:sldMkLst>
          <pc:docMk/>
          <pc:sldMk cId="1516087961" sldId="290"/>
        </pc:sldMkLst>
        <pc:spChg chg="mod">
          <ac:chgData name="Lucy Watson" userId="98f0a754703bad72" providerId="LiveId" clId="{46ACAF54-2CCB-4C08-B3FA-3809370111EA}" dt="2022-09-05T11:27:45.059" v="1619" actId="20577"/>
          <ac:spMkLst>
            <pc:docMk/>
            <pc:sldMk cId="1516087961" sldId="290"/>
            <ac:spMk id="157" creationId="{00000000-0000-0000-0000-000000000000}"/>
          </ac:spMkLst>
        </pc:spChg>
        <pc:spChg chg="mod">
          <ac:chgData name="Lucy Watson" userId="98f0a754703bad72" providerId="LiveId" clId="{46ACAF54-2CCB-4C08-B3FA-3809370111EA}" dt="2022-09-05T11:25:50.800" v="1288" actId="27636"/>
          <ac:spMkLst>
            <pc:docMk/>
            <pc:sldMk cId="1516087961" sldId="290"/>
            <ac:spMk id="1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7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/>
          <p:cNvSpPr/>
          <p:nvPr/>
        </p:nvSpPr>
        <p:spPr>
          <a:xfrm>
            <a:off x="-7177" y="-282064"/>
            <a:ext cx="9144001" cy="7140063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Rounded Rectangle 6"/>
          <p:cNvSpPr/>
          <p:nvPr/>
        </p:nvSpPr>
        <p:spPr>
          <a:xfrm>
            <a:off x="2386471" y="278050"/>
            <a:ext cx="5822831" cy="2057195"/>
          </a:xfrm>
          <a:prstGeom prst="roundRect">
            <a:avLst>
              <a:gd name="adj" fmla="val 16667"/>
            </a:avLst>
          </a:prstGeom>
          <a:solidFill>
            <a:srgbClr val="CD325E"/>
          </a:solidFill>
          <a:ln w="508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2470242" y="571634"/>
            <a:ext cx="5655288" cy="147002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38327">
              <a:defRPr sz="3108" b="1">
                <a:solidFill>
                  <a:srgbClr val="FFFFFF"/>
                </a:solidFill>
                <a:effectLst>
                  <a:outerShdw blurRad="28194" dist="28194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GB" sz="3200" dirty="0"/>
              <a:t>Patient Involvement and Partnership for Patient Safety</a:t>
            </a:r>
            <a:endParaRPr sz="3200" dirty="0"/>
          </a:p>
        </p:txBody>
      </p:sp>
      <p:sp>
        <p:nvSpPr>
          <p:cNvPr id="115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386471" y="2611187"/>
            <a:ext cx="5739059" cy="28718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endParaRPr lang="en-GB" dirty="0"/>
          </a:p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endParaRPr lang="en-GB" dirty="0"/>
          </a:p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r>
              <a:rPr dirty="0"/>
              <a:t>Lucy Watson</a:t>
            </a:r>
            <a:r>
              <a:rPr lang="en-GB" dirty="0"/>
              <a:t>,</a:t>
            </a: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r>
              <a:rPr dirty="0"/>
              <a:t>Chair</a:t>
            </a:r>
            <a:endParaRPr lang="en-GB" dirty="0"/>
          </a:p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endParaRPr lang="en-GB" sz="3600" dirty="0"/>
          </a:p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endParaRPr lang="en-GB" dirty="0"/>
          </a:p>
          <a:p>
            <a:pPr>
              <a:lnSpc>
                <a:spcPct val="8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pPr>
            <a:endParaRPr lang="en-GB" sz="4000" dirty="0"/>
          </a:p>
        </p:txBody>
      </p:sp>
      <p:pic>
        <p:nvPicPr>
          <p:cNvPr id="11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71" y="6005462"/>
            <a:ext cx="5555627" cy="717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7" descr="Picture 7"/>
          <p:cNvPicPr>
            <a:picLocks noChangeAspect="1"/>
          </p:cNvPicPr>
          <p:nvPr/>
        </p:nvPicPr>
        <p:blipFill>
          <a:blip r:embed="rId3"/>
          <a:srcRect l="67949" t="15248" b="9995"/>
          <a:stretch>
            <a:fillRect/>
          </a:stretch>
        </p:blipFill>
        <p:spPr>
          <a:xfrm>
            <a:off x="0" y="-282064"/>
            <a:ext cx="2940409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2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9" name="Subtitle 2"/>
          <p:cNvSpPr txBox="1"/>
          <p:nvPr/>
        </p:nvSpPr>
        <p:spPr>
          <a:xfrm>
            <a:off x="2078839" y="1397533"/>
            <a:ext cx="6730294" cy="560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“Advocates a coordinated and data-driven approach to patient safety incident response that </a:t>
            </a:r>
            <a:r>
              <a:rPr lang="en-GB" sz="2800" dirty="0">
                <a:solidFill>
                  <a:srgbClr val="07A98E"/>
                </a:solidFill>
              </a:rPr>
              <a:t>prioritises compassionate engagement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those affected by patient safety incidents</a:t>
            </a:r>
          </a:p>
          <a:p>
            <a:pPr marL="457200" indent="-4572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Embeds patient safety incident response within a wider system of improvement and prompts a significant cultural shift towards systematic patient safety management”</a:t>
            </a:r>
          </a:p>
        </p:txBody>
      </p:sp>
      <p:sp>
        <p:nvSpPr>
          <p:cNvPr id="130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341120" y="230810"/>
            <a:ext cx="7802880" cy="11619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3100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NHS Patient Safety and Response Framework (PSIRF)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31" name="Picture 10" descr="Picture 10"/>
          <p:cNvPicPr>
            <a:picLocks noChangeAspect="1"/>
          </p:cNvPicPr>
          <p:nvPr/>
        </p:nvPicPr>
        <p:blipFill>
          <a:blip r:embed="rId3"/>
          <a:srcRect l="67949" t="15248" b="9995"/>
          <a:stretch>
            <a:fillRect/>
          </a:stretch>
        </p:blipFill>
        <p:spPr>
          <a:xfrm>
            <a:off x="-6350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557" y="6373256"/>
            <a:ext cx="3754590" cy="4847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189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90" y="6206742"/>
            <a:ext cx="3834394" cy="49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3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Subtitle 2"/>
          <p:cNvSpPr txBox="1"/>
          <p:nvPr/>
        </p:nvSpPr>
        <p:spPr>
          <a:xfrm>
            <a:off x="2015610" y="405068"/>
            <a:ext cx="6875172" cy="629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56000" indent="-356000" defTabSz="333756">
              <a:spcBef>
                <a:spcPts val="400"/>
              </a:spcBef>
              <a:buSzPct val="100000"/>
              <a:buFont typeface="Arial"/>
              <a:buChar char="•"/>
              <a:defRPr sz="2044"/>
            </a:pPr>
            <a:endParaRPr dirty="0"/>
          </a:p>
          <a:p>
            <a:pPr marL="356000" indent="-356000" defTabSz="333756">
              <a:spcBef>
                <a:spcPts val="400"/>
              </a:spcBef>
              <a:buSzPct val="100000"/>
              <a:buFont typeface="Arial"/>
              <a:buChar char="•"/>
              <a:defRPr sz="2044"/>
            </a:pPr>
            <a:endParaRPr lang="en-GB" sz="2900" dirty="0"/>
          </a:p>
          <a:p>
            <a:pPr marL="356000" indent="-356000" defTabSz="333756">
              <a:spcBef>
                <a:spcPts val="400"/>
              </a:spcBef>
              <a:buSzPct val="100000"/>
              <a:buFont typeface="Arial"/>
              <a:buChar char="•"/>
              <a:defRPr sz="2044"/>
            </a:pPr>
            <a:r>
              <a:rPr lang="en-GB" sz="2900" dirty="0"/>
              <a:t>Families said they were not listened to and their involvement was tokenistic </a:t>
            </a:r>
            <a:endParaRPr sz="2336" dirty="0">
              <a:solidFill>
                <a:srgbClr val="888888"/>
              </a:solidFill>
            </a:endParaRPr>
          </a:p>
          <a:p>
            <a:pPr algn="ctr" defTabSz="333756">
              <a:spcBef>
                <a:spcPts val="500"/>
              </a:spcBef>
              <a:defRPr sz="1241">
                <a:solidFill>
                  <a:srgbClr val="888888"/>
                </a:solidFill>
              </a:defRPr>
            </a:pPr>
            <a:endParaRPr sz="2336" dirty="0">
              <a:solidFill>
                <a:srgbClr val="888888"/>
              </a:solidFill>
            </a:endParaRPr>
          </a:p>
          <a:p>
            <a:pPr marL="333756" indent="-333756" defTabSz="333756">
              <a:spcBef>
                <a:spcPts val="500"/>
              </a:spcBef>
              <a:buSzPct val="100000"/>
              <a:buFont typeface="Arial"/>
              <a:buChar char="•"/>
              <a:defRPr sz="1752">
                <a:solidFill>
                  <a:srgbClr val="394951"/>
                </a:solidFill>
              </a:defRPr>
            </a:pPr>
            <a:endParaRPr sz="2336" dirty="0">
              <a:solidFill>
                <a:srgbClr val="888888"/>
              </a:solidFill>
            </a:endParaRPr>
          </a:p>
        </p:txBody>
      </p:sp>
      <p:sp>
        <p:nvSpPr>
          <p:cNvPr id="17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330140" y="157662"/>
            <a:ext cx="6383797" cy="106762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CQC Learning Candour and</a:t>
            </a:r>
          </a:p>
          <a:p>
            <a:pPr>
              <a:lnSpc>
                <a:spcPct val="80000"/>
              </a:lnSpc>
              <a:defRPr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Accountability 2016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defRPr sz="800" b="1">
                <a:solidFill>
                  <a:srgbClr val="4580B6"/>
                </a:solidFill>
              </a:defRPr>
            </a:pPr>
            <a:endParaRPr lang="en-GB" sz="800" dirty="0"/>
          </a:p>
        </p:txBody>
      </p:sp>
      <p:pic>
        <p:nvPicPr>
          <p:cNvPr id="173" name="Picture 10" descr="Picture 10"/>
          <p:cNvPicPr>
            <a:picLocks noChangeAspect="1"/>
          </p:cNvPicPr>
          <p:nvPr/>
        </p:nvPicPr>
        <p:blipFill>
          <a:blip r:embed="rId4"/>
          <a:srcRect l="67949" t="15248" b="9995"/>
          <a:stretch>
            <a:fillRect/>
          </a:stretch>
        </p:blipFill>
        <p:spPr>
          <a:xfrm>
            <a:off x="-6350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8" y="3404354"/>
            <a:ext cx="3560949" cy="2373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8289" y="2433711"/>
            <a:ext cx="3156652" cy="1928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56000" indent="-356000" defTabSz="333756">
              <a:spcBef>
                <a:spcPts val="400"/>
              </a:spcBef>
              <a:buSzPct val="100000"/>
              <a:buFont typeface="Arial"/>
              <a:buChar char="•"/>
              <a:defRPr sz="2044"/>
            </a:pPr>
            <a:r>
              <a:rPr lang="en-GB" sz="2900" dirty="0"/>
              <a:t>‘All I want is the </a:t>
            </a:r>
            <a:r>
              <a:rPr lang="en-GB" sz="2900" b="1" dirty="0">
                <a:solidFill>
                  <a:srgbClr val="029787"/>
                </a:solidFill>
              </a:rPr>
              <a:t>truth</a:t>
            </a:r>
            <a:r>
              <a:rPr lang="en-GB" sz="2900" dirty="0">
                <a:solidFill>
                  <a:srgbClr val="029787"/>
                </a:solidFill>
              </a:rPr>
              <a:t> </a:t>
            </a:r>
            <a:r>
              <a:rPr lang="en-GB" sz="2900" dirty="0"/>
              <a:t>– the worst has already happened’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90" y="6206742"/>
            <a:ext cx="3834394" cy="49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ubtitle 2"/>
          <p:cNvSpPr txBox="1"/>
          <p:nvPr/>
        </p:nvSpPr>
        <p:spPr>
          <a:xfrm>
            <a:off x="2207173" y="386977"/>
            <a:ext cx="6613521" cy="558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200"/>
            </a:pPr>
            <a:endParaRPr sz="2900" dirty="0">
              <a:solidFill>
                <a:srgbClr val="888888"/>
              </a:solidFill>
            </a:endParaRPr>
          </a:p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lang="en-GB" sz="2600" dirty="0"/>
              <a:t>Creating an o</a:t>
            </a:r>
            <a:r>
              <a:rPr sz="2600" dirty="0"/>
              <a:t>pen and </a:t>
            </a:r>
            <a:r>
              <a:rPr lang="en-GB" sz="2600" dirty="0"/>
              <a:t>j</a:t>
            </a:r>
            <a:r>
              <a:rPr sz="2600" dirty="0" err="1"/>
              <a:t>ust</a:t>
            </a:r>
            <a:r>
              <a:rPr sz="2600" dirty="0"/>
              <a:t> </a:t>
            </a:r>
            <a:r>
              <a:rPr lang="en-GB" sz="2600" dirty="0"/>
              <a:t>c</a:t>
            </a:r>
            <a:r>
              <a:rPr sz="2600" dirty="0" err="1"/>
              <a:t>ulture</a:t>
            </a:r>
            <a:endParaRPr sz="2600" dirty="0"/>
          </a:p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lang="en-GB" sz="2600" dirty="0"/>
              <a:t>Patients and families who</a:t>
            </a:r>
            <a:r>
              <a:rPr sz="2600" dirty="0"/>
              <a:t> raise concerns</a:t>
            </a:r>
            <a:r>
              <a:rPr lang="en-GB" sz="2600" dirty="0"/>
              <a:t> are listened to</a:t>
            </a:r>
          </a:p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lang="en-GB" sz="2600" dirty="0"/>
              <a:t>Working in partnership with patients and families when things go wrong</a:t>
            </a:r>
          </a:p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endParaRPr lang="en-GB" sz="28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394951"/>
                </a:solidFill>
              </a:defRPr>
            </a:pPr>
            <a:endParaRPr sz="2800" dirty="0"/>
          </a:p>
        </p:txBody>
      </p:sp>
      <p:sp>
        <p:nvSpPr>
          <p:cNvPr id="12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547256" y="231212"/>
            <a:ext cx="6383797" cy="8613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3100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trust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4580B6"/>
                </a:solidFill>
              </a:defRPr>
            </a:pPr>
            <a:r>
              <a:rPr dirty="0"/>
              <a:t> </a:t>
            </a:r>
          </a:p>
        </p:txBody>
      </p:sp>
      <p:pic>
        <p:nvPicPr>
          <p:cNvPr id="124" name="Picture 10" descr="Picture 10"/>
          <p:cNvPicPr>
            <a:picLocks noChangeAspect="1"/>
          </p:cNvPicPr>
          <p:nvPr/>
        </p:nvPicPr>
        <p:blipFill>
          <a:blip r:embed="rId4"/>
          <a:srcRect l="67949" t="15248" b="9995"/>
          <a:stretch>
            <a:fillRect/>
          </a:stretch>
        </p:blipFill>
        <p:spPr>
          <a:xfrm>
            <a:off x="-6350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28" y="3286644"/>
            <a:ext cx="4048125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172" y="3129345"/>
            <a:ext cx="2538248" cy="30726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lang="en-GB" sz="2600" dirty="0"/>
              <a:t>Supporting bereaved families</a:t>
            </a:r>
          </a:p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lang="en-GB" sz="2600" dirty="0"/>
              <a:t>Leadership and accountability for learning and change </a:t>
            </a:r>
          </a:p>
        </p:txBody>
      </p:sp>
    </p:spTree>
    <p:extLst>
      <p:ext uri="{BB962C8B-B14F-4D97-AF65-F5344CB8AC3E}">
        <p14:creationId xmlns:p14="http://schemas.microsoft.com/office/powerpoint/2010/main" val="15291585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90" y="6206742"/>
            <a:ext cx="3834394" cy="49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ubtitle 2"/>
          <p:cNvSpPr txBox="1"/>
          <p:nvPr/>
        </p:nvSpPr>
        <p:spPr>
          <a:xfrm>
            <a:off x="2171022" y="1019997"/>
            <a:ext cx="6761963" cy="445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endParaRPr lang="en-GB"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endParaRPr lang="en-GB" sz="2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“that meaningful learning and improvement following a patient safety incident can only be achieved if supportive systems and processes are in place”</a:t>
            </a:r>
          </a:p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endParaRPr sz="2523" dirty="0">
              <a:solidFill>
                <a:srgbClr val="888888"/>
              </a:solidFill>
            </a:endParaRPr>
          </a:p>
        </p:txBody>
      </p:sp>
      <p:sp>
        <p:nvSpPr>
          <p:cNvPr id="15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394856" y="254736"/>
            <a:ext cx="6383797" cy="86133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0623">
              <a:lnSpc>
                <a:spcPct val="80000"/>
              </a:lnSpc>
              <a:defRPr sz="2944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PSIRF recognises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20623">
              <a:lnSpc>
                <a:spcPct val="80000"/>
              </a:lnSpc>
              <a:spcBef>
                <a:spcPts val="400"/>
              </a:spcBef>
              <a:defRPr sz="2024" b="1">
                <a:solidFill>
                  <a:srgbClr val="4580B6"/>
                </a:solidFill>
              </a:defRPr>
            </a:pPr>
            <a:r>
              <a:rPr dirty="0"/>
              <a:t> </a:t>
            </a:r>
          </a:p>
        </p:txBody>
      </p:sp>
      <p:pic>
        <p:nvPicPr>
          <p:cNvPr id="159" name="Picture 10" descr="Picture 10"/>
          <p:cNvPicPr>
            <a:picLocks noChangeAspect="1"/>
          </p:cNvPicPr>
          <p:nvPr/>
        </p:nvPicPr>
        <p:blipFill>
          <a:blip r:embed="rId4"/>
          <a:srcRect l="67949" t="15248" b="9995"/>
          <a:stretch>
            <a:fillRect/>
          </a:stretch>
        </p:blipFill>
        <p:spPr>
          <a:xfrm>
            <a:off x="-6350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91497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90" y="6206742"/>
            <a:ext cx="3834394" cy="49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ubtitle 2"/>
          <p:cNvSpPr txBox="1"/>
          <p:nvPr/>
        </p:nvSpPr>
        <p:spPr>
          <a:xfrm>
            <a:off x="2171022" y="1019997"/>
            <a:ext cx="6761963" cy="445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Nadine Montgomery – High Court ruling and GMC guidance on decision making and consent</a:t>
            </a:r>
          </a:p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James </a:t>
            </a:r>
            <a:r>
              <a:rPr lang="en-GB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Titcombe</a:t>
            </a: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Morecambe Bay Inquiry into the Failings in Maternity Care and improvements in midwifery practice</a:t>
            </a:r>
          </a:p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Sue </a:t>
            </a:r>
            <a:r>
              <a:rPr lang="en-GB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Morrish</a:t>
            </a: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improvements in awareness, identification and response to sepsis</a:t>
            </a:r>
          </a:p>
          <a:p>
            <a:pPr marL="365125" indent="-365125" defTabSz="397763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349"/>
            </a:pPr>
            <a:endParaRPr sz="2523" dirty="0">
              <a:solidFill>
                <a:srgbClr val="888888"/>
              </a:solidFill>
            </a:endParaRPr>
          </a:p>
        </p:txBody>
      </p:sp>
      <p:sp>
        <p:nvSpPr>
          <p:cNvPr id="15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394856" y="254736"/>
            <a:ext cx="6383797" cy="8613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420623">
              <a:lnSpc>
                <a:spcPct val="80000"/>
              </a:lnSpc>
              <a:defRPr sz="2944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and Improvement through</a:t>
            </a:r>
          </a:p>
          <a:p>
            <a:pPr defTabSz="420623">
              <a:lnSpc>
                <a:spcPct val="80000"/>
              </a:lnSpc>
              <a:defRPr sz="2944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Patient and Family Campaigns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20623">
              <a:lnSpc>
                <a:spcPct val="80000"/>
              </a:lnSpc>
              <a:spcBef>
                <a:spcPts val="400"/>
              </a:spcBef>
              <a:defRPr sz="2024" b="1">
                <a:solidFill>
                  <a:srgbClr val="4580B6"/>
                </a:solidFill>
              </a:defRPr>
            </a:pPr>
            <a:r>
              <a:rPr dirty="0"/>
              <a:t> </a:t>
            </a:r>
          </a:p>
        </p:txBody>
      </p:sp>
      <p:pic>
        <p:nvPicPr>
          <p:cNvPr id="159" name="Picture 10" descr="Picture 10"/>
          <p:cNvPicPr>
            <a:picLocks noChangeAspect="1"/>
          </p:cNvPicPr>
          <p:nvPr/>
        </p:nvPicPr>
        <p:blipFill>
          <a:blip r:embed="rId4"/>
          <a:srcRect l="67949" t="15248" b="9995"/>
          <a:stretch>
            <a:fillRect/>
          </a:stretch>
        </p:blipFill>
        <p:spPr>
          <a:xfrm>
            <a:off x="-6350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60879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90" y="6206742"/>
            <a:ext cx="3834394" cy="49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3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ubtitle 2"/>
          <p:cNvSpPr txBox="1"/>
          <p:nvPr/>
        </p:nvSpPr>
        <p:spPr>
          <a:xfrm>
            <a:off x="2098006" y="435154"/>
            <a:ext cx="6607630" cy="5585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292607">
              <a:spcBef>
                <a:spcPts val="400"/>
              </a:spcBef>
              <a:defRPr sz="1792">
                <a:solidFill>
                  <a:srgbClr val="CD325E"/>
                </a:solidFill>
              </a:defRPr>
            </a:pPr>
            <a:endParaRPr dirty="0"/>
          </a:p>
          <a:p>
            <a:pPr marL="312110" indent="-312110" defTabSz="292607">
              <a:spcBef>
                <a:spcPts val="400"/>
              </a:spcBef>
              <a:buSzPct val="100000"/>
              <a:buFont typeface="Arial"/>
              <a:buChar char="•"/>
              <a:defRPr sz="1792"/>
            </a:pPr>
            <a:endParaRPr dirty="0">
              <a:solidFill>
                <a:srgbClr val="CD325E"/>
              </a:solidFill>
            </a:endParaRPr>
          </a:p>
          <a:p>
            <a:pPr marL="356697" indent="-356697" defTabSz="292607">
              <a:spcBef>
                <a:spcPts val="400"/>
              </a:spcBef>
              <a:buSzPct val="100000"/>
              <a:buFont typeface="Arial"/>
              <a:buChar char="•"/>
              <a:defRPr sz="2048"/>
            </a:pPr>
            <a:endParaRPr lang="en-GB" sz="2800" dirty="0"/>
          </a:p>
          <a:p>
            <a:pPr marL="356697" indent="-356697" defTabSz="292607">
              <a:spcBef>
                <a:spcPts val="400"/>
              </a:spcBef>
              <a:buSzPct val="100000"/>
              <a:buFont typeface="Arial"/>
              <a:buChar char="•"/>
              <a:defRPr sz="2048"/>
            </a:pPr>
            <a:r>
              <a:rPr lang="en-GB" sz="2800" dirty="0"/>
              <a:t>To be truly </a:t>
            </a:r>
            <a:r>
              <a:rPr lang="en-GB" sz="2800" b="1" dirty="0">
                <a:solidFill>
                  <a:srgbClr val="029787"/>
                </a:solidFill>
              </a:rPr>
              <a:t>listened</a:t>
            </a:r>
            <a:r>
              <a:rPr lang="en-GB" sz="2800" dirty="0">
                <a:solidFill>
                  <a:srgbClr val="029787"/>
                </a:solidFill>
              </a:rPr>
              <a:t> </a:t>
            </a:r>
            <a:r>
              <a:rPr lang="en-GB" sz="2800" dirty="0"/>
              <a:t>to with </a:t>
            </a:r>
            <a:r>
              <a:rPr lang="en-GB" sz="2800" b="1" dirty="0">
                <a:solidFill>
                  <a:srgbClr val="029787"/>
                </a:solidFill>
              </a:rPr>
              <a:t>genuine care</a:t>
            </a:r>
          </a:p>
          <a:p>
            <a:pPr marL="356697" indent="-356697" defTabSz="292607">
              <a:spcBef>
                <a:spcPts val="400"/>
              </a:spcBef>
              <a:buSzPct val="100000"/>
              <a:buFont typeface="Arial"/>
              <a:buChar char="•"/>
              <a:defRPr sz="2048"/>
            </a:pPr>
            <a:r>
              <a:rPr lang="en-GB" sz="2800" b="1" dirty="0">
                <a:solidFill>
                  <a:srgbClr val="029787"/>
                </a:solidFill>
              </a:rPr>
              <a:t>Partners</a:t>
            </a:r>
            <a:r>
              <a:rPr lang="en-GB" sz="2800" dirty="0"/>
              <a:t> in their care with </a:t>
            </a:r>
            <a:r>
              <a:rPr lang="en-GB" sz="2800" b="1" dirty="0">
                <a:solidFill>
                  <a:srgbClr val="029787"/>
                </a:solidFill>
              </a:rPr>
              <a:t>shared decision making </a:t>
            </a:r>
            <a:r>
              <a:rPr lang="en-GB" sz="2800" dirty="0"/>
              <a:t>and outcomes that matter to them</a:t>
            </a:r>
          </a:p>
          <a:p>
            <a:pPr marL="356697" indent="-356697" defTabSz="292607">
              <a:spcBef>
                <a:spcPts val="400"/>
              </a:spcBef>
              <a:buSzPct val="100000"/>
              <a:buFont typeface="Arial"/>
              <a:buChar char="•"/>
              <a:defRPr sz="2048"/>
            </a:pPr>
            <a:r>
              <a:rPr lang="en-GB" sz="2800" dirty="0"/>
              <a:t>When things go wrong an open and </a:t>
            </a:r>
            <a:r>
              <a:rPr lang="en-GB" sz="2800" b="1" dirty="0">
                <a:solidFill>
                  <a:srgbClr val="029787"/>
                </a:solidFill>
              </a:rPr>
              <a:t>fair approach</a:t>
            </a:r>
          </a:p>
          <a:p>
            <a:pPr marL="356697" indent="-356697" defTabSz="292607">
              <a:spcBef>
                <a:spcPts val="400"/>
              </a:spcBef>
              <a:buSzPct val="100000"/>
              <a:buFont typeface="Arial"/>
              <a:buChar char="•"/>
              <a:defRPr sz="2048"/>
            </a:pPr>
            <a:r>
              <a:rPr lang="en-GB" sz="2800" dirty="0"/>
              <a:t>To know the NHS will </a:t>
            </a:r>
            <a:r>
              <a:rPr lang="en-GB" sz="2800" b="1" dirty="0">
                <a:solidFill>
                  <a:srgbClr val="029787"/>
                </a:solidFill>
              </a:rPr>
              <a:t>learn how to avoid </a:t>
            </a:r>
            <a:r>
              <a:rPr lang="en-GB" sz="2800" dirty="0"/>
              <a:t>the same thing happening again </a:t>
            </a:r>
          </a:p>
          <a:p>
            <a:pPr marL="356697" indent="-356697" defTabSz="292607">
              <a:spcBef>
                <a:spcPts val="400"/>
              </a:spcBef>
              <a:buSzPct val="100000"/>
              <a:buFont typeface="Arial"/>
              <a:buChar char="•"/>
              <a:defRPr sz="2048"/>
            </a:pPr>
            <a:endParaRPr dirty="0">
              <a:solidFill>
                <a:srgbClr val="888888"/>
              </a:solidFill>
            </a:endParaRPr>
          </a:p>
          <a:p>
            <a:pPr algn="ctr" defTabSz="292607">
              <a:spcBef>
                <a:spcPts val="400"/>
              </a:spcBef>
              <a:defRPr sz="2880">
                <a:solidFill>
                  <a:srgbClr val="CD325E"/>
                </a:solidFill>
              </a:defRPr>
            </a:pPr>
            <a:endParaRPr dirty="0">
              <a:solidFill>
                <a:srgbClr val="888888"/>
              </a:solidFill>
            </a:endParaRPr>
          </a:p>
          <a:p>
            <a:pPr algn="ctr" defTabSz="292607">
              <a:spcBef>
                <a:spcPts val="400"/>
              </a:spcBef>
              <a:defRPr sz="1088">
                <a:solidFill>
                  <a:srgbClr val="888888"/>
                </a:solidFill>
              </a:defRPr>
            </a:pPr>
            <a:endParaRPr dirty="0">
              <a:solidFill>
                <a:srgbClr val="888888"/>
              </a:solidFill>
            </a:endParaRPr>
          </a:p>
          <a:p>
            <a:pPr marL="292607" indent="-292607" defTabSz="292607">
              <a:spcBef>
                <a:spcPts val="400"/>
              </a:spcBef>
              <a:buSzPct val="100000"/>
              <a:buFont typeface="Arial"/>
              <a:buChar char="•"/>
              <a:defRPr sz="1536">
                <a:solidFill>
                  <a:srgbClr val="394951"/>
                </a:solidFill>
              </a:defRPr>
            </a:pPr>
            <a:endParaRPr dirty="0">
              <a:solidFill>
                <a:srgbClr val="888888"/>
              </a:solidFill>
            </a:endParaRPr>
          </a:p>
        </p:txBody>
      </p:sp>
      <p:sp>
        <p:nvSpPr>
          <p:cNvPr id="151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394856" y="254736"/>
            <a:ext cx="6383797" cy="1067628"/>
          </a:xfrm>
          <a:prstGeom prst="rect">
            <a:avLst/>
          </a:prstGeom>
        </p:spPr>
        <p:txBody>
          <a:bodyPr/>
          <a:lstStyle/>
          <a:p>
            <a:pPr defTabSz="448055">
              <a:lnSpc>
                <a:spcPct val="80000"/>
              </a:lnSpc>
              <a:defRPr sz="3136" b="1">
                <a:solidFill>
                  <a:srgbClr val="4580B6"/>
                </a:solidFill>
              </a:defRPr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patients and families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 us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would like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sz="784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448055">
              <a:lnSpc>
                <a:spcPct val="80000"/>
              </a:lnSpc>
              <a:spcBef>
                <a:spcPts val="100"/>
              </a:spcBef>
              <a:defRPr sz="784" b="1">
                <a:solidFill>
                  <a:srgbClr val="4580B6"/>
                </a:solidFill>
              </a:defRPr>
            </a:pPr>
            <a:r>
              <a:rPr dirty="0"/>
              <a:t> </a:t>
            </a:r>
          </a:p>
        </p:txBody>
      </p:sp>
      <p:pic>
        <p:nvPicPr>
          <p:cNvPr id="152" name="Picture 10" descr="Picture 10"/>
          <p:cNvPicPr>
            <a:picLocks noChangeAspect="1"/>
          </p:cNvPicPr>
          <p:nvPr/>
        </p:nvPicPr>
        <p:blipFill>
          <a:blip r:embed="rId4"/>
          <a:srcRect l="67949" t="15248" b="9995"/>
          <a:stretch>
            <a:fillRect/>
          </a:stretch>
        </p:blipFill>
        <p:spPr>
          <a:xfrm>
            <a:off x="-16182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90358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2"/>
          <a:srcRect l="942" t="5084" r="88016" b="20621"/>
          <a:stretch>
            <a:fillRect/>
          </a:stretch>
        </p:blipFill>
        <p:spPr>
          <a:xfrm>
            <a:off x="-1" y="0"/>
            <a:ext cx="101917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5"/>
          <p:cNvSpPr/>
          <p:nvPr/>
        </p:nvSpPr>
        <p:spPr>
          <a:xfrm>
            <a:off x="-2" y="0"/>
            <a:ext cx="1947362" cy="6858000"/>
          </a:xfrm>
          <a:prstGeom prst="rect">
            <a:avLst/>
          </a:prstGeom>
          <a:solidFill>
            <a:srgbClr val="21877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9" name="Subtitle 2"/>
          <p:cNvSpPr txBox="1"/>
          <p:nvPr/>
        </p:nvSpPr>
        <p:spPr>
          <a:xfrm>
            <a:off x="2200759" y="1092548"/>
            <a:ext cx="6730294" cy="4964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700"/>
              </a:spcBef>
              <a:buSzPct val="100000"/>
              <a:defRPr sz="3200"/>
            </a:pPr>
            <a:endParaRPr lang="en-GB" sz="2800" b="1" dirty="0">
              <a:solidFill>
                <a:srgbClr val="CD325E"/>
              </a:solidFill>
            </a:endParaRPr>
          </a:p>
          <a:p>
            <a:pPr>
              <a:spcBef>
                <a:spcPts val="700"/>
              </a:spcBef>
              <a:buSzPct val="100000"/>
              <a:defRPr sz="3200"/>
            </a:pPr>
            <a:endParaRPr lang="en-GB" sz="2800" b="1" dirty="0">
              <a:solidFill>
                <a:srgbClr val="CD325E"/>
              </a:solidFill>
            </a:endParaRPr>
          </a:p>
          <a:p>
            <a:pPr>
              <a:spcBef>
                <a:spcPts val="700"/>
              </a:spcBef>
              <a:buSzPct val="100000"/>
              <a:defRPr sz="3200"/>
            </a:pPr>
            <a:r>
              <a:rPr lang="en-GB" sz="2800" b="1" dirty="0">
                <a:solidFill>
                  <a:srgbClr val="CD325E"/>
                </a:solidFill>
              </a:rPr>
              <a:t>Our Strategy</a:t>
            </a:r>
          </a:p>
          <a:p>
            <a:pPr marL="310753" indent="-310753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lang="en-GB" sz="2800" dirty="0"/>
              <a:t>Patient partnership in the design and delivery of health and care services</a:t>
            </a:r>
          </a:p>
          <a:p>
            <a:pPr>
              <a:spcBef>
                <a:spcPts val="700"/>
              </a:spcBef>
              <a:buSzPct val="100000"/>
              <a:defRPr sz="3200"/>
            </a:pPr>
            <a:endParaRPr lang="en-GB" sz="2800" dirty="0"/>
          </a:p>
        </p:txBody>
      </p:sp>
      <p:sp>
        <p:nvSpPr>
          <p:cNvPr id="130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374007" y="391448"/>
            <a:ext cx="6383797" cy="6261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 sz="3100" b="1">
                <a:solidFill>
                  <a:srgbClr val="4580B6"/>
                </a:solidFill>
              </a:defRPr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Partnership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2000" b="1">
                <a:solidFill>
                  <a:srgbClr val="4580B6"/>
                </a:solidFill>
              </a:defRPr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31" name="Picture 10" descr="Picture 10"/>
          <p:cNvPicPr>
            <a:picLocks noChangeAspect="1"/>
          </p:cNvPicPr>
          <p:nvPr/>
        </p:nvPicPr>
        <p:blipFill>
          <a:blip r:embed="rId3"/>
          <a:srcRect l="67949" t="15248" b="9995"/>
          <a:stretch>
            <a:fillRect/>
          </a:stretch>
        </p:blipFill>
        <p:spPr>
          <a:xfrm>
            <a:off x="-6350" y="-4764"/>
            <a:ext cx="294040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490" y="6206742"/>
            <a:ext cx="3834394" cy="495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38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296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Office Theme</vt:lpstr>
      <vt:lpstr>Patient Involvement and Partnership for Patient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Trust  Eliminating a Defensive and Blame Culture</dc:title>
  <dc:creator>Lucy Watson</dc:creator>
  <cp:lastModifiedBy>Lucy Watson</cp:lastModifiedBy>
  <cp:revision>69</cp:revision>
  <dcterms:modified xsi:type="dcterms:W3CDTF">2022-09-05T11:28:00Z</dcterms:modified>
</cp:coreProperties>
</file>