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1" r:id="rId2"/>
    <p:sldId id="258" r:id="rId3"/>
    <p:sldId id="257" r:id="rId4"/>
    <p:sldId id="266" r:id="rId5"/>
    <p:sldId id="267" r:id="rId6"/>
    <p:sldId id="268" r:id="rId7"/>
    <p:sldId id="269" r:id="rId8"/>
    <p:sldId id="270" r:id="rId9"/>
    <p:sldId id="271" r:id="rId10"/>
    <p:sldId id="272" r:id="rId11"/>
    <p:sldId id="273" r:id="rId12"/>
    <p:sldId id="274" r:id="rId13"/>
    <p:sldId id="275" r:id="rId14"/>
    <p:sldId id="276" r:id="rId15"/>
    <p:sldId id="26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7F7E"/>
    <a:srgbClr val="FFFFFF"/>
    <a:srgbClr val="E2FAFF"/>
    <a:srgbClr val="33ADEA"/>
    <a:srgbClr val="EB7900"/>
    <a:srgbClr val="008F2A"/>
    <a:srgbClr val="005EB1"/>
    <a:srgbClr val="B0026A"/>
    <a:srgbClr val="1F5BAA"/>
    <a:srgbClr val="7ECB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p:restoredTop sz="94674"/>
  </p:normalViewPr>
  <p:slideViewPr>
    <p:cSldViewPr snapToGrid="0" snapToObjects="1" showGuides="1">
      <p:cViewPr varScale="1">
        <p:scale>
          <a:sx n="101" d="100"/>
          <a:sy n="101" d="100"/>
        </p:scale>
        <p:origin x="360" y="102"/>
      </p:cViewPr>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0E8E9-F8A4-4A12-81F8-8D14B7A9BCB1}"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en-GB"/>
        </a:p>
      </dgm:t>
    </dgm:pt>
    <dgm:pt modelId="{27739F0D-CFB7-4BA1-94C8-B2E8B8557783}">
      <dgm:prSet phldrT="[Text]"/>
      <dgm:spPr/>
      <dgm:t>
        <a:bodyPr/>
        <a:lstStyle/>
        <a:p>
          <a:r>
            <a:rPr lang="en-GB" dirty="0"/>
            <a:t>Data collection </a:t>
          </a:r>
        </a:p>
      </dgm:t>
    </dgm:pt>
    <dgm:pt modelId="{B7EC4DB1-4D99-4959-AB2C-8735915BBCED}" type="parTrans" cxnId="{8A7804E6-8A7F-4158-9F6E-51675DB66650}">
      <dgm:prSet/>
      <dgm:spPr/>
      <dgm:t>
        <a:bodyPr/>
        <a:lstStyle/>
        <a:p>
          <a:endParaRPr lang="en-GB"/>
        </a:p>
      </dgm:t>
    </dgm:pt>
    <dgm:pt modelId="{D88989FA-2006-44D8-9613-898B99338040}" type="sibTrans" cxnId="{8A7804E6-8A7F-4158-9F6E-51675DB66650}">
      <dgm:prSet/>
      <dgm:spPr/>
      <dgm:t>
        <a:bodyPr/>
        <a:lstStyle/>
        <a:p>
          <a:endParaRPr lang="en-GB"/>
        </a:p>
      </dgm:t>
    </dgm:pt>
    <dgm:pt modelId="{8ACE1233-1D38-4B8F-A151-A5FE32EFBDF0}">
      <dgm:prSet phldrT="[Text]"/>
      <dgm:spPr/>
      <dgm:t>
        <a:bodyPr/>
        <a:lstStyle/>
        <a:p>
          <a:pPr>
            <a:buFont typeface="Wingdings" panose="05000000000000000000" pitchFamily="2" charset="2"/>
            <a:buChar char="Ø"/>
          </a:pPr>
          <a:r>
            <a:rPr lang="en-GB" dirty="0"/>
            <a:t>Test Your Care</a:t>
          </a:r>
        </a:p>
      </dgm:t>
    </dgm:pt>
    <dgm:pt modelId="{E6305544-252C-4CF1-92E0-1C7DDF73000A}" type="parTrans" cxnId="{E8970024-303E-4AC1-BEFB-F5A167A09C68}">
      <dgm:prSet/>
      <dgm:spPr/>
      <dgm:t>
        <a:bodyPr/>
        <a:lstStyle/>
        <a:p>
          <a:endParaRPr lang="en-GB"/>
        </a:p>
      </dgm:t>
    </dgm:pt>
    <dgm:pt modelId="{BC3437F8-A2E2-4008-9D8D-B6A13EDC064C}" type="sibTrans" cxnId="{E8970024-303E-4AC1-BEFB-F5A167A09C68}">
      <dgm:prSet/>
      <dgm:spPr/>
      <dgm:t>
        <a:bodyPr/>
        <a:lstStyle/>
        <a:p>
          <a:endParaRPr lang="en-GB"/>
        </a:p>
      </dgm:t>
    </dgm:pt>
    <dgm:pt modelId="{6A740E34-4461-447F-8102-3126A6173D0C}">
      <dgm:prSet/>
      <dgm:spPr/>
      <dgm:t>
        <a:bodyPr/>
        <a:lstStyle/>
        <a:p>
          <a:r>
            <a:rPr lang="en-GB"/>
            <a:t>Ward Score Card</a:t>
          </a:r>
          <a:endParaRPr lang="en-GB" dirty="0"/>
        </a:p>
      </dgm:t>
    </dgm:pt>
    <dgm:pt modelId="{50E70F01-3876-4188-ADAF-A718897435C7}" type="parTrans" cxnId="{4B15329D-9F42-4183-8F45-F6E47BFFBD57}">
      <dgm:prSet/>
      <dgm:spPr/>
      <dgm:t>
        <a:bodyPr/>
        <a:lstStyle/>
        <a:p>
          <a:endParaRPr lang="en-GB"/>
        </a:p>
      </dgm:t>
    </dgm:pt>
    <dgm:pt modelId="{E66BFC0F-3151-4BC8-8CE8-105EF7E7A536}" type="sibTrans" cxnId="{4B15329D-9F42-4183-8F45-F6E47BFFBD57}">
      <dgm:prSet/>
      <dgm:spPr/>
      <dgm:t>
        <a:bodyPr/>
        <a:lstStyle/>
        <a:p>
          <a:endParaRPr lang="en-GB"/>
        </a:p>
      </dgm:t>
    </dgm:pt>
    <dgm:pt modelId="{BC65C992-68EB-454E-B0A9-F1C16731AE4C}">
      <dgm:prSet/>
      <dgm:spPr/>
      <dgm:t>
        <a:bodyPr/>
        <a:lstStyle/>
        <a:p>
          <a:r>
            <a:rPr lang="en-GB"/>
            <a:t>Matrons Quality Checks</a:t>
          </a:r>
          <a:endParaRPr lang="en-GB" dirty="0"/>
        </a:p>
      </dgm:t>
    </dgm:pt>
    <dgm:pt modelId="{90F4B013-789A-43B6-A989-EF409BC7E9A3}" type="parTrans" cxnId="{B0980D28-C18D-40E9-B96A-77EFD8A9354C}">
      <dgm:prSet/>
      <dgm:spPr/>
      <dgm:t>
        <a:bodyPr/>
        <a:lstStyle/>
        <a:p>
          <a:endParaRPr lang="en-GB"/>
        </a:p>
      </dgm:t>
    </dgm:pt>
    <dgm:pt modelId="{A0E0CE38-1E77-4189-B931-6D55550C604E}" type="sibTrans" cxnId="{B0980D28-C18D-40E9-B96A-77EFD8A9354C}">
      <dgm:prSet/>
      <dgm:spPr/>
      <dgm:t>
        <a:bodyPr/>
        <a:lstStyle/>
        <a:p>
          <a:endParaRPr lang="en-GB"/>
        </a:p>
      </dgm:t>
    </dgm:pt>
    <dgm:pt modelId="{AA231FE4-E975-4F69-B43C-77CE8C0C8A3F}">
      <dgm:prSet/>
      <dgm:spPr/>
      <dgm:t>
        <a:bodyPr/>
        <a:lstStyle/>
        <a:p>
          <a:r>
            <a:rPr lang="en-GB"/>
            <a:t>Patient Experience Questionnaire</a:t>
          </a:r>
          <a:endParaRPr lang="en-GB" dirty="0"/>
        </a:p>
      </dgm:t>
    </dgm:pt>
    <dgm:pt modelId="{ADB65172-13C1-49EA-83C0-2679EA39C331}" type="parTrans" cxnId="{2A55E281-F745-4F7F-9552-7EFEE7BD5B3F}">
      <dgm:prSet/>
      <dgm:spPr/>
      <dgm:t>
        <a:bodyPr/>
        <a:lstStyle/>
        <a:p>
          <a:endParaRPr lang="en-GB"/>
        </a:p>
      </dgm:t>
    </dgm:pt>
    <dgm:pt modelId="{440CA57D-5D8A-4DAB-AC23-F0BC635F160D}" type="sibTrans" cxnId="{2A55E281-F745-4F7F-9552-7EFEE7BD5B3F}">
      <dgm:prSet/>
      <dgm:spPr/>
      <dgm:t>
        <a:bodyPr/>
        <a:lstStyle/>
        <a:p>
          <a:endParaRPr lang="en-GB"/>
        </a:p>
      </dgm:t>
    </dgm:pt>
    <dgm:pt modelId="{7B8960DF-913C-4270-9D36-80B7478537FB}">
      <dgm:prSet/>
      <dgm:spPr/>
      <dgm:t>
        <a:bodyPr/>
        <a:lstStyle/>
        <a:p>
          <a:r>
            <a:rPr lang="en-GB"/>
            <a:t>Infection Prevention Control Dashboard</a:t>
          </a:r>
          <a:endParaRPr lang="en-GB" dirty="0"/>
        </a:p>
      </dgm:t>
    </dgm:pt>
    <dgm:pt modelId="{FB94F23B-ECFA-4839-92E8-7A37E0E4799E}" type="parTrans" cxnId="{73A35387-95A5-47FC-8ABB-6788E2056F51}">
      <dgm:prSet/>
      <dgm:spPr/>
      <dgm:t>
        <a:bodyPr/>
        <a:lstStyle/>
        <a:p>
          <a:endParaRPr lang="en-GB"/>
        </a:p>
      </dgm:t>
    </dgm:pt>
    <dgm:pt modelId="{598DA4AE-3751-4B48-822C-A75C652D9F21}" type="sibTrans" cxnId="{73A35387-95A5-47FC-8ABB-6788E2056F51}">
      <dgm:prSet/>
      <dgm:spPr/>
      <dgm:t>
        <a:bodyPr/>
        <a:lstStyle/>
        <a:p>
          <a:endParaRPr lang="en-GB"/>
        </a:p>
      </dgm:t>
    </dgm:pt>
    <dgm:pt modelId="{0D733FC2-5E1D-4F11-A72C-269C886A8092}">
      <dgm:prSet/>
      <dgm:spPr/>
      <dgm:t>
        <a:bodyPr/>
        <a:lstStyle/>
        <a:p>
          <a:r>
            <a:rPr lang="en-GB"/>
            <a:t>Trust reports incl. workforce data, training records</a:t>
          </a:r>
          <a:endParaRPr lang="en-GB" dirty="0"/>
        </a:p>
      </dgm:t>
    </dgm:pt>
    <dgm:pt modelId="{7CF1A0CE-8577-4B26-8D49-0B30CAF73182}" type="parTrans" cxnId="{4B7A0149-EF83-494B-8264-E09917A23B63}">
      <dgm:prSet/>
      <dgm:spPr/>
      <dgm:t>
        <a:bodyPr/>
        <a:lstStyle/>
        <a:p>
          <a:endParaRPr lang="en-GB"/>
        </a:p>
      </dgm:t>
    </dgm:pt>
    <dgm:pt modelId="{F0A1843D-5192-48A0-BDEB-43B568EB0670}" type="sibTrans" cxnId="{4B7A0149-EF83-494B-8264-E09917A23B63}">
      <dgm:prSet/>
      <dgm:spPr/>
      <dgm:t>
        <a:bodyPr/>
        <a:lstStyle/>
        <a:p>
          <a:endParaRPr lang="en-GB"/>
        </a:p>
      </dgm:t>
    </dgm:pt>
    <dgm:pt modelId="{91EECA75-7783-45D6-A96C-AE23299567DB}">
      <dgm:prSet/>
      <dgm:spPr/>
      <dgm:t>
        <a:bodyPr/>
        <a:lstStyle/>
        <a:p>
          <a:r>
            <a:rPr lang="en-GB"/>
            <a:t>Observation audit of patient records and clinical environment</a:t>
          </a:r>
          <a:endParaRPr lang="en-GB" dirty="0"/>
        </a:p>
      </dgm:t>
    </dgm:pt>
    <dgm:pt modelId="{14B67850-6053-405E-9BB6-197CC27E7F51}" type="parTrans" cxnId="{10222DF8-19C5-403F-8B27-D3AF33C2FC46}">
      <dgm:prSet/>
      <dgm:spPr/>
      <dgm:t>
        <a:bodyPr/>
        <a:lstStyle/>
        <a:p>
          <a:endParaRPr lang="en-GB"/>
        </a:p>
      </dgm:t>
    </dgm:pt>
    <dgm:pt modelId="{C8DD4A8A-5711-4E54-9199-EBE8F6936347}" type="sibTrans" cxnId="{10222DF8-19C5-403F-8B27-D3AF33C2FC46}">
      <dgm:prSet/>
      <dgm:spPr/>
      <dgm:t>
        <a:bodyPr/>
        <a:lstStyle/>
        <a:p>
          <a:endParaRPr lang="en-GB"/>
        </a:p>
      </dgm:t>
    </dgm:pt>
    <dgm:pt modelId="{E91B44AF-DEE3-4DFC-A38F-934634336CAE}" type="pres">
      <dgm:prSet presAssocID="{5180E8E9-F8A4-4A12-81F8-8D14B7A9BCB1}" presName="Name0" presStyleCnt="0">
        <dgm:presLayoutVars>
          <dgm:chMax val="1"/>
          <dgm:dir/>
          <dgm:animLvl val="ctr"/>
          <dgm:resizeHandles val="exact"/>
        </dgm:presLayoutVars>
      </dgm:prSet>
      <dgm:spPr/>
    </dgm:pt>
    <dgm:pt modelId="{01BF175D-18CA-416C-A8C3-6D067CAF43CF}" type="pres">
      <dgm:prSet presAssocID="{27739F0D-CFB7-4BA1-94C8-B2E8B8557783}" presName="centerShape" presStyleLbl="node0" presStyleIdx="0" presStyleCnt="1"/>
      <dgm:spPr/>
    </dgm:pt>
    <dgm:pt modelId="{D8A274DA-68CC-43E8-B0D2-516189F49C13}" type="pres">
      <dgm:prSet presAssocID="{E6305544-252C-4CF1-92E0-1C7DDF73000A}" presName="parTrans" presStyleLbl="sibTrans2D1" presStyleIdx="0" presStyleCnt="7"/>
      <dgm:spPr/>
    </dgm:pt>
    <dgm:pt modelId="{761B4983-5205-4CEA-B3CE-79DA974D2322}" type="pres">
      <dgm:prSet presAssocID="{E6305544-252C-4CF1-92E0-1C7DDF73000A}" presName="connectorText" presStyleLbl="sibTrans2D1" presStyleIdx="0" presStyleCnt="7"/>
      <dgm:spPr/>
    </dgm:pt>
    <dgm:pt modelId="{D715E81B-544E-4A56-8BF0-82AA6AB2EE0E}" type="pres">
      <dgm:prSet presAssocID="{8ACE1233-1D38-4B8F-A151-A5FE32EFBDF0}" presName="node" presStyleLbl="node1" presStyleIdx="0" presStyleCnt="7">
        <dgm:presLayoutVars>
          <dgm:bulletEnabled val="1"/>
        </dgm:presLayoutVars>
      </dgm:prSet>
      <dgm:spPr/>
    </dgm:pt>
    <dgm:pt modelId="{9B44961F-2AAB-4758-AD5C-7559B433EE7E}" type="pres">
      <dgm:prSet presAssocID="{50E70F01-3876-4188-ADAF-A718897435C7}" presName="parTrans" presStyleLbl="sibTrans2D1" presStyleIdx="1" presStyleCnt="7"/>
      <dgm:spPr/>
    </dgm:pt>
    <dgm:pt modelId="{4748B315-0453-4322-8B34-E44CDAB945B5}" type="pres">
      <dgm:prSet presAssocID="{50E70F01-3876-4188-ADAF-A718897435C7}" presName="connectorText" presStyleLbl="sibTrans2D1" presStyleIdx="1" presStyleCnt="7"/>
      <dgm:spPr/>
    </dgm:pt>
    <dgm:pt modelId="{A413FBA0-ACBF-41A5-80D2-5E1E59B041A1}" type="pres">
      <dgm:prSet presAssocID="{6A740E34-4461-447F-8102-3126A6173D0C}" presName="node" presStyleLbl="node1" presStyleIdx="1" presStyleCnt="7">
        <dgm:presLayoutVars>
          <dgm:bulletEnabled val="1"/>
        </dgm:presLayoutVars>
      </dgm:prSet>
      <dgm:spPr/>
    </dgm:pt>
    <dgm:pt modelId="{18C43A9F-3EA7-4D79-A011-B43992B68709}" type="pres">
      <dgm:prSet presAssocID="{90F4B013-789A-43B6-A989-EF409BC7E9A3}" presName="parTrans" presStyleLbl="sibTrans2D1" presStyleIdx="2" presStyleCnt="7"/>
      <dgm:spPr/>
    </dgm:pt>
    <dgm:pt modelId="{9FA34949-8131-489F-A5E6-003CC44B05D2}" type="pres">
      <dgm:prSet presAssocID="{90F4B013-789A-43B6-A989-EF409BC7E9A3}" presName="connectorText" presStyleLbl="sibTrans2D1" presStyleIdx="2" presStyleCnt="7"/>
      <dgm:spPr/>
    </dgm:pt>
    <dgm:pt modelId="{B89E0D3A-6526-4CAE-BB3D-E926C6C99A9D}" type="pres">
      <dgm:prSet presAssocID="{BC65C992-68EB-454E-B0A9-F1C16731AE4C}" presName="node" presStyleLbl="node1" presStyleIdx="2" presStyleCnt="7">
        <dgm:presLayoutVars>
          <dgm:bulletEnabled val="1"/>
        </dgm:presLayoutVars>
      </dgm:prSet>
      <dgm:spPr/>
    </dgm:pt>
    <dgm:pt modelId="{728A15D0-68BA-4C41-8051-B03E8D78D96E}" type="pres">
      <dgm:prSet presAssocID="{ADB65172-13C1-49EA-83C0-2679EA39C331}" presName="parTrans" presStyleLbl="sibTrans2D1" presStyleIdx="3" presStyleCnt="7"/>
      <dgm:spPr/>
    </dgm:pt>
    <dgm:pt modelId="{8E7D00D7-0461-4D5F-B000-C086A2B03123}" type="pres">
      <dgm:prSet presAssocID="{ADB65172-13C1-49EA-83C0-2679EA39C331}" presName="connectorText" presStyleLbl="sibTrans2D1" presStyleIdx="3" presStyleCnt="7"/>
      <dgm:spPr/>
    </dgm:pt>
    <dgm:pt modelId="{E0345950-B5C8-48F8-BFAE-4EFE85D7B60F}" type="pres">
      <dgm:prSet presAssocID="{AA231FE4-E975-4F69-B43C-77CE8C0C8A3F}" presName="node" presStyleLbl="node1" presStyleIdx="3" presStyleCnt="7">
        <dgm:presLayoutVars>
          <dgm:bulletEnabled val="1"/>
        </dgm:presLayoutVars>
      </dgm:prSet>
      <dgm:spPr/>
    </dgm:pt>
    <dgm:pt modelId="{24968D7B-1EC5-4567-8B00-E903EC11C7D2}" type="pres">
      <dgm:prSet presAssocID="{FB94F23B-ECFA-4839-92E8-7A37E0E4799E}" presName="parTrans" presStyleLbl="sibTrans2D1" presStyleIdx="4" presStyleCnt="7"/>
      <dgm:spPr/>
    </dgm:pt>
    <dgm:pt modelId="{FD5F8A92-CC45-43F2-A29D-7E784E147D10}" type="pres">
      <dgm:prSet presAssocID="{FB94F23B-ECFA-4839-92E8-7A37E0E4799E}" presName="connectorText" presStyleLbl="sibTrans2D1" presStyleIdx="4" presStyleCnt="7"/>
      <dgm:spPr/>
    </dgm:pt>
    <dgm:pt modelId="{17CE903C-F1F4-4CF4-A5F9-56873ACA708F}" type="pres">
      <dgm:prSet presAssocID="{7B8960DF-913C-4270-9D36-80B7478537FB}" presName="node" presStyleLbl="node1" presStyleIdx="4" presStyleCnt="7">
        <dgm:presLayoutVars>
          <dgm:bulletEnabled val="1"/>
        </dgm:presLayoutVars>
      </dgm:prSet>
      <dgm:spPr/>
    </dgm:pt>
    <dgm:pt modelId="{A22B2934-FBC9-4FA7-A532-CE25CCF7C8AA}" type="pres">
      <dgm:prSet presAssocID="{14B67850-6053-405E-9BB6-197CC27E7F51}" presName="parTrans" presStyleLbl="sibTrans2D1" presStyleIdx="5" presStyleCnt="7"/>
      <dgm:spPr/>
    </dgm:pt>
    <dgm:pt modelId="{CCF3630F-5C65-4DA0-AF69-572E85751966}" type="pres">
      <dgm:prSet presAssocID="{14B67850-6053-405E-9BB6-197CC27E7F51}" presName="connectorText" presStyleLbl="sibTrans2D1" presStyleIdx="5" presStyleCnt="7"/>
      <dgm:spPr/>
    </dgm:pt>
    <dgm:pt modelId="{717C45C6-ECF8-479C-BC1E-D5CD7CB32C68}" type="pres">
      <dgm:prSet presAssocID="{91EECA75-7783-45D6-A96C-AE23299567DB}" presName="node" presStyleLbl="node1" presStyleIdx="5" presStyleCnt="7">
        <dgm:presLayoutVars>
          <dgm:bulletEnabled val="1"/>
        </dgm:presLayoutVars>
      </dgm:prSet>
      <dgm:spPr/>
    </dgm:pt>
    <dgm:pt modelId="{3E751E91-6019-4654-B8C1-833A68FA7269}" type="pres">
      <dgm:prSet presAssocID="{7CF1A0CE-8577-4B26-8D49-0B30CAF73182}" presName="parTrans" presStyleLbl="sibTrans2D1" presStyleIdx="6" presStyleCnt="7"/>
      <dgm:spPr/>
    </dgm:pt>
    <dgm:pt modelId="{5A52D307-3193-47BB-B0EE-46B546FD8578}" type="pres">
      <dgm:prSet presAssocID="{7CF1A0CE-8577-4B26-8D49-0B30CAF73182}" presName="connectorText" presStyleLbl="sibTrans2D1" presStyleIdx="6" presStyleCnt="7"/>
      <dgm:spPr/>
    </dgm:pt>
    <dgm:pt modelId="{903BBAEC-74C8-4D66-AECD-9CE971EB2A5E}" type="pres">
      <dgm:prSet presAssocID="{0D733FC2-5E1D-4F11-A72C-269C886A8092}" presName="node" presStyleLbl="node1" presStyleIdx="6" presStyleCnt="7">
        <dgm:presLayoutVars>
          <dgm:bulletEnabled val="1"/>
        </dgm:presLayoutVars>
      </dgm:prSet>
      <dgm:spPr/>
    </dgm:pt>
  </dgm:ptLst>
  <dgm:cxnLst>
    <dgm:cxn modelId="{F7D7C013-D928-412F-B55A-929CD29A9839}" type="presOf" srcId="{AA231FE4-E975-4F69-B43C-77CE8C0C8A3F}" destId="{E0345950-B5C8-48F8-BFAE-4EFE85D7B60F}" srcOrd="0" destOrd="0" presId="urn:microsoft.com/office/officeart/2005/8/layout/radial5"/>
    <dgm:cxn modelId="{C67C1318-05D3-4AA7-BD2E-3751EC783B36}" type="presOf" srcId="{ADB65172-13C1-49EA-83C0-2679EA39C331}" destId="{728A15D0-68BA-4C41-8051-B03E8D78D96E}" srcOrd="0" destOrd="0" presId="urn:microsoft.com/office/officeart/2005/8/layout/radial5"/>
    <dgm:cxn modelId="{9021181E-B4D5-450D-BB28-62D562999920}" type="presOf" srcId="{7B8960DF-913C-4270-9D36-80B7478537FB}" destId="{17CE903C-F1F4-4CF4-A5F9-56873ACA708F}" srcOrd="0" destOrd="0" presId="urn:microsoft.com/office/officeart/2005/8/layout/radial5"/>
    <dgm:cxn modelId="{E8970024-303E-4AC1-BEFB-F5A167A09C68}" srcId="{27739F0D-CFB7-4BA1-94C8-B2E8B8557783}" destId="{8ACE1233-1D38-4B8F-A151-A5FE32EFBDF0}" srcOrd="0" destOrd="0" parTransId="{E6305544-252C-4CF1-92E0-1C7DDF73000A}" sibTransId="{BC3437F8-A2E2-4008-9D8D-B6A13EDC064C}"/>
    <dgm:cxn modelId="{B0980D28-C18D-40E9-B96A-77EFD8A9354C}" srcId="{27739F0D-CFB7-4BA1-94C8-B2E8B8557783}" destId="{BC65C992-68EB-454E-B0A9-F1C16731AE4C}" srcOrd="2" destOrd="0" parTransId="{90F4B013-789A-43B6-A989-EF409BC7E9A3}" sibTransId="{A0E0CE38-1E77-4189-B931-6D55550C604E}"/>
    <dgm:cxn modelId="{18827429-5CE5-488F-A223-FE3918741F15}" type="presOf" srcId="{91EECA75-7783-45D6-A96C-AE23299567DB}" destId="{717C45C6-ECF8-479C-BC1E-D5CD7CB32C68}" srcOrd="0" destOrd="0" presId="urn:microsoft.com/office/officeart/2005/8/layout/radial5"/>
    <dgm:cxn modelId="{4CE75030-BE1D-4ABC-9F03-C2C31378FF64}" type="presOf" srcId="{14B67850-6053-405E-9BB6-197CC27E7F51}" destId="{CCF3630F-5C65-4DA0-AF69-572E85751966}" srcOrd="1" destOrd="0" presId="urn:microsoft.com/office/officeart/2005/8/layout/radial5"/>
    <dgm:cxn modelId="{7AA93841-4A7D-45A4-A392-98522D273D63}" type="presOf" srcId="{50E70F01-3876-4188-ADAF-A718897435C7}" destId="{9B44961F-2AAB-4758-AD5C-7559B433EE7E}" srcOrd="0" destOrd="0" presId="urn:microsoft.com/office/officeart/2005/8/layout/radial5"/>
    <dgm:cxn modelId="{234DA064-9CD0-42F0-A080-02C999328B31}" type="presOf" srcId="{27739F0D-CFB7-4BA1-94C8-B2E8B8557783}" destId="{01BF175D-18CA-416C-A8C3-6D067CAF43CF}" srcOrd="0" destOrd="0" presId="urn:microsoft.com/office/officeart/2005/8/layout/radial5"/>
    <dgm:cxn modelId="{62490C45-DFAA-486C-B8DB-D462D49CA573}" type="presOf" srcId="{8ACE1233-1D38-4B8F-A151-A5FE32EFBDF0}" destId="{D715E81B-544E-4A56-8BF0-82AA6AB2EE0E}" srcOrd="0" destOrd="0" presId="urn:microsoft.com/office/officeart/2005/8/layout/radial5"/>
    <dgm:cxn modelId="{CFCB1A45-7783-4655-B371-736C8F9F7A9E}" type="presOf" srcId="{7CF1A0CE-8577-4B26-8D49-0B30CAF73182}" destId="{5A52D307-3193-47BB-B0EE-46B546FD8578}" srcOrd="1" destOrd="0" presId="urn:microsoft.com/office/officeart/2005/8/layout/radial5"/>
    <dgm:cxn modelId="{07E44866-EA8A-49E0-92E2-1009129AB099}" type="presOf" srcId="{90F4B013-789A-43B6-A989-EF409BC7E9A3}" destId="{9FA34949-8131-489F-A5E6-003CC44B05D2}" srcOrd="1" destOrd="0" presId="urn:microsoft.com/office/officeart/2005/8/layout/radial5"/>
    <dgm:cxn modelId="{4B7A0149-EF83-494B-8264-E09917A23B63}" srcId="{27739F0D-CFB7-4BA1-94C8-B2E8B8557783}" destId="{0D733FC2-5E1D-4F11-A72C-269C886A8092}" srcOrd="6" destOrd="0" parTransId="{7CF1A0CE-8577-4B26-8D49-0B30CAF73182}" sibTransId="{F0A1843D-5192-48A0-BDEB-43B568EB0670}"/>
    <dgm:cxn modelId="{741A7749-32E6-489E-8B20-E0A11BA8DC13}" type="presOf" srcId="{14B67850-6053-405E-9BB6-197CC27E7F51}" destId="{A22B2934-FBC9-4FA7-A532-CE25CCF7C8AA}" srcOrd="0" destOrd="0" presId="urn:microsoft.com/office/officeart/2005/8/layout/radial5"/>
    <dgm:cxn modelId="{D642DC69-34B3-4895-9536-57239A01C91F}" type="presOf" srcId="{E6305544-252C-4CF1-92E0-1C7DDF73000A}" destId="{761B4983-5205-4CEA-B3CE-79DA974D2322}" srcOrd="1" destOrd="0" presId="urn:microsoft.com/office/officeart/2005/8/layout/radial5"/>
    <dgm:cxn modelId="{330CED4F-A186-4FD9-AFB3-A1217CE7CD46}" type="presOf" srcId="{E6305544-252C-4CF1-92E0-1C7DDF73000A}" destId="{D8A274DA-68CC-43E8-B0D2-516189F49C13}" srcOrd="0" destOrd="0" presId="urn:microsoft.com/office/officeart/2005/8/layout/radial5"/>
    <dgm:cxn modelId="{41627552-0931-481A-9F77-63A7C7A25092}" type="presOf" srcId="{7CF1A0CE-8577-4B26-8D49-0B30CAF73182}" destId="{3E751E91-6019-4654-B8C1-833A68FA7269}" srcOrd="0" destOrd="0" presId="urn:microsoft.com/office/officeart/2005/8/layout/radial5"/>
    <dgm:cxn modelId="{2A55E281-F745-4F7F-9552-7EFEE7BD5B3F}" srcId="{27739F0D-CFB7-4BA1-94C8-B2E8B8557783}" destId="{AA231FE4-E975-4F69-B43C-77CE8C0C8A3F}" srcOrd="3" destOrd="0" parTransId="{ADB65172-13C1-49EA-83C0-2679EA39C331}" sibTransId="{440CA57D-5D8A-4DAB-AC23-F0BC635F160D}"/>
    <dgm:cxn modelId="{FE9ACD85-78FB-43A8-AB4C-CD987F894F4F}" type="presOf" srcId="{FB94F23B-ECFA-4839-92E8-7A37E0E4799E}" destId="{24968D7B-1EC5-4567-8B00-E903EC11C7D2}" srcOrd="0" destOrd="0" presId="urn:microsoft.com/office/officeart/2005/8/layout/radial5"/>
    <dgm:cxn modelId="{73A35387-95A5-47FC-8ABB-6788E2056F51}" srcId="{27739F0D-CFB7-4BA1-94C8-B2E8B8557783}" destId="{7B8960DF-913C-4270-9D36-80B7478537FB}" srcOrd="4" destOrd="0" parTransId="{FB94F23B-ECFA-4839-92E8-7A37E0E4799E}" sibTransId="{598DA4AE-3751-4B48-822C-A75C652D9F21}"/>
    <dgm:cxn modelId="{D5DE4197-72A6-4447-8792-AF64387F6E9A}" type="presOf" srcId="{BC65C992-68EB-454E-B0A9-F1C16731AE4C}" destId="{B89E0D3A-6526-4CAE-BB3D-E926C6C99A9D}" srcOrd="0" destOrd="0" presId="urn:microsoft.com/office/officeart/2005/8/layout/radial5"/>
    <dgm:cxn modelId="{4B15329D-9F42-4183-8F45-F6E47BFFBD57}" srcId="{27739F0D-CFB7-4BA1-94C8-B2E8B8557783}" destId="{6A740E34-4461-447F-8102-3126A6173D0C}" srcOrd="1" destOrd="0" parTransId="{50E70F01-3876-4188-ADAF-A718897435C7}" sibTransId="{E66BFC0F-3151-4BC8-8CE8-105EF7E7A536}"/>
    <dgm:cxn modelId="{709C70A1-AAAF-40B1-B494-9B37068E1913}" type="presOf" srcId="{5180E8E9-F8A4-4A12-81F8-8D14B7A9BCB1}" destId="{E91B44AF-DEE3-4DFC-A38F-934634336CAE}" srcOrd="0" destOrd="0" presId="urn:microsoft.com/office/officeart/2005/8/layout/radial5"/>
    <dgm:cxn modelId="{A0FDF9A6-5396-4ACC-AE3F-5D91C95A4B13}" type="presOf" srcId="{6A740E34-4461-447F-8102-3126A6173D0C}" destId="{A413FBA0-ACBF-41A5-80D2-5E1E59B041A1}" srcOrd="0" destOrd="0" presId="urn:microsoft.com/office/officeart/2005/8/layout/radial5"/>
    <dgm:cxn modelId="{999DA9C3-5A58-4365-919D-A29BA7AA34E6}" type="presOf" srcId="{FB94F23B-ECFA-4839-92E8-7A37E0E4799E}" destId="{FD5F8A92-CC45-43F2-A29D-7E784E147D10}" srcOrd="1" destOrd="0" presId="urn:microsoft.com/office/officeart/2005/8/layout/radial5"/>
    <dgm:cxn modelId="{B2E035D2-14D7-4427-8AE9-87F8BE5D9A98}" type="presOf" srcId="{90F4B013-789A-43B6-A989-EF409BC7E9A3}" destId="{18C43A9F-3EA7-4D79-A011-B43992B68709}" srcOrd="0" destOrd="0" presId="urn:microsoft.com/office/officeart/2005/8/layout/radial5"/>
    <dgm:cxn modelId="{8A7804E6-8A7F-4158-9F6E-51675DB66650}" srcId="{5180E8E9-F8A4-4A12-81F8-8D14B7A9BCB1}" destId="{27739F0D-CFB7-4BA1-94C8-B2E8B8557783}" srcOrd="0" destOrd="0" parTransId="{B7EC4DB1-4D99-4959-AB2C-8735915BBCED}" sibTransId="{D88989FA-2006-44D8-9613-898B99338040}"/>
    <dgm:cxn modelId="{217803EB-AB8F-430F-BA47-778C4222EEAC}" type="presOf" srcId="{ADB65172-13C1-49EA-83C0-2679EA39C331}" destId="{8E7D00D7-0461-4D5F-B000-C086A2B03123}" srcOrd="1" destOrd="0" presId="urn:microsoft.com/office/officeart/2005/8/layout/radial5"/>
    <dgm:cxn modelId="{B0CF83EE-118B-4E18-88B1-6D572781A5E1}" type="presOf" srcId="{50E70F01-3876-4188-ADAF-A718897435C7}" destId="{4748B315-0453-4322-8B34-E44CDAB945B5}" srcOrd="1" destOrd="0" presId="urn:microsoft.com/office/officeart/2005/8/layout/radial5"/>
    <dgm:cxn modelId="{10222DF8-19C5-403F-8B27-D3AF33C2FC46}" srcId="{27739F0D-CFB7-4BA1-94C8-B2E8B8557783}" destId="{91EECA75-7783-45D6-A96C-AE23299567DB}" srcOrd="5" destOrd="0" parTransId="{14B67850-6053-405E-9BB6-197CC27E7F51}" sibTransId="{C8DD4A8A-5711-4E54-9199-EBE8F6936347}"/>
    <dgm:cxn modelId="{B14AC7F9-55F1-4847-9D9C-A290553EEFD6}" type="presOf" srcId="{0D733FC2-5E1D-4F11-A72C-269C886A8092}" destId="{903BBAEC-74C8-4D66-AECD-9CE971EB2A5E}" srcOrd="0" destOrd="0" presId="urn:microsoft.com/office/officeart/2005/8/layout/radial5"/>
    <dgm:cxn modelId="{20354016-5375-4BE6-BCF1-3CF7754C3A0B}" type="presParOf" srcId="{E91B44AF-DEE3-4DFC-A38F-934634336CAE}" destId="{01BF175D-18CA-416C-A8C3-6D067CAF43CF}" srcOrd="0" destOrd="0" presId="urn:microsoft.com/office/officeart/2005/8/layout/radial5"/>
    <dgm:cxn modelId="{DF0D677F-82B9-4226-AF6A-189E4EB837C4}" type="presParOf" srcId="{E91B44AF-DEE3-4DFC-A38F-934634336CAE}" destId="{D8A274DA-68CC-43E8-B0D2-516189F49C13}" srcOrd="1" destOrd="0" presId="urn:microsoft.com/office/officeart/2005/8/layout/radial5"/>
    <dgm:cxn modelId="{88943D78-845B-45CF-95ED-0A8EF219D806}" type="presParOf" srcId="{D8A274DA-68CC-43E8-B0D2-516189F49C13}" destId="{761B4983-5205-4CEA-B3CE-79DA974D2322}" srcOrd="0" destOrd="0" presId="urn:microsoft.com/office/officeart/2005/8/layout/radial5"/>
    <dgm:cxn modelId="{A5443B0C-4306-4B7A-BB75-E6319E3C4ACF}" type="presParOf" srcId="{E91B44AF-DEE3-4DFC-A38F-934634336CAE}" destId="{D715E81B-544E-4A56-8BF0-82AA6AB2EE0E}" srcOrd="2" destOrd="0" presId="urn:microsoft.com/office/officeart/2005/8/layout/radial5"/>
    <dgm:cxn modelId="{689E4C3D-DD4D-4EB6-9D89-5DAF93AA104D}" type="presParOf" srcId="{E91B44AF-DEE3-4DFC-A38F-934634336CAE}" destId="{9B44961F-2AAB-4758-AD5C-7559B433EE7E}" srcOrd="3" destOrd="0" presId="urn:microsoft.com/office/officeart/2005/8/layout/radial5"/>
    <dgm:cxn modelId="{4D68BE88-D158-4E1B-BBC4-09F38D6F4594}" type="presParOf" srcId="{9B44961F-2AAB-4758-AD5C-7559B433EE7E}" destId="{4748B315-0453-4322-8B34-E44CDAB945B5}" srcOrd="0" destOrd="0" presId="urn:microsoft.com/office/officeart/2005/8/layout/radial5"/>
    <dgm:cxn modelId="{DAC99AC5-239C-47F5-9CFD-96F7A1F79A0F}" type="presParOf" srcId="{E91B44AF-DEE3-4DFC-A38F-934634336CAE}" destId="{A413FBA0-ACBF-41A5-80D2-5E1E59B041A1}" srcOrd="4" destOrd="0" presId="urn:microsoft.com/office/officeart/2005/8/layout/radial5"/>
    <dgm:cxn modelId="{41BB2755-4684-4966-81D6-91B770BADB1E}" type="presParOf" srcId="{E91B44AF-DEE3-4DFC-A38F-934634336CAE}" destId="{18C43A9F-3EA7-4D79-A011-B43992B68709}" srcOrd="5" destOrd="0" presId="urn:microsoft.com/office/officeart/2005/8/layout/radial5"/>
    <dgm:cxn modelId="{459201A3-A68E-4437-AF27-0442A4E0494A}" type="presParOf" srcId="{18C43A9F-3EA7-4D79-A011-B43992B68709}" destId="{9FA34949-8131-489F-A5E6-003CC44B05D2}" srcOrd="0" destOrd="0" presId="urn:microsoft.com/office/officeart/2005/8/layout/radial5"/>
    <dgm:cxn modelId="{ED1E3BDF-3FA1-4111-9CBA-756D9B65D2A1}" type="presParOf" srcId="{E91B44AF-DEE3-4DFC-A38F-934634336CAE}" destId="{B89E0D3A-6526-4CAE-BB3D-E926C6C99A9D}" srcOrd="6" destOrd="0" presId="urn:microsoft.com/office/officeart/2005/8/layout/radial5"/>
    <dgm:cxn modelId="{D92894E7-8FA2-439E-98C8-9C92140263F2}" type="presParOf" srcId="{E91B44AF-DEE3-4DFC-A38F-934634336CAE}" destId="{728A15D0-68BA-4C41-8051-B03E8D78D96E}" srcOrd="7" destOrd="0" presId="urn:microsoft.com/office/officeart/2005/8/layout/radial5"/>
    <dgm:cxn modelId="{0FA8891A-4515-48B3-9F6F-00D778EF8C36}" type="presParOf" srcId="{728A15D0-68BA-4C41-8051-B03E8D78D96E}" destId="{8E7D00D7-0461-4D5F-B000-C086A2B03123}" srcOrd="0" destOrd="0" presId="urn:microsoft.com/office/officeart/2005/8/layout/radial5"/>
    <dgm:cxn modelId="{5A283208-3B21-41E6-9B51-1CA357A76E0B}" type="presParOf" srcId="{E91B44AF-DEE3-4DFC-A38F-934634336CAE}" destId="{E0345950-B5C8-48F8-BFAE-4EFE85D7B60F}" srcOrd="8" destOrd="0" presId="urn:microsoft.com/office/officeart/2005/8/layout/radial5"/>
    <dgm:cxn modelId="{FAA24A9A-F7DC-42CF-8E37-E74D95B350E8}" type="presParOf" srcId="{E91B44AF-DEE3-4DFC-A38F-934634336CAE}" destId="{24968D7B-1EC5-4567-8B00-E903EC11C7D2}" srcOrd="9" destOrd="0" presId="urn:microsoft.com/office/officeart/2005/8/layout/radial5"/>
    <dgm:cxn modelId="{670408B2-6C9D-4D08-8691-7303DE9A0FBD}" type="presParOf" srcId="{24968D7B-1EC5-4567-8B00-E903EC11C7D2}" destId="{FD5F8A92-CC45-43F2-A29D-7E784E147D10}" srcOrd="0" destOrd="0" presId="urn:microsoft.com/office/officeart/2005/8/layout/radial5"/>
    <dgm:cxn modelId="{87754492-3E50-4A8D-8F91-AE2629BCEAD1}" type="presParOf" srcId="{E91B44AF-DEE3-4DFC-A38F-934634336CAE}" destId="{17CE903C-F1F4-4CF4-A5F9-56873ACA708F}" srcOrd="10" destOrd="0" presId="urn:microsoft.com/office/officeart/2005/8/layout/radial5"/>
    <dgm:cxn modelId="{D1B87690-0CC4-41CD-BA0E-24E61C504ADE}" type="presParOf" srcId="{E91B44AF-DEE3-4DFC-A38F-934634336CAE}" destId="{A22B2934-FBC9-4FA7-A532-CE25CCF7C8AA}" srcOrd="11" destOrd="0" presId="urn:microsoft.com/office/officeart/2005/8/layout/radial5"/>
    <dgm:cxn modelId="{A9CC5AFE-3D98-4B06-805E-7430F063E683}" type="presParOf" srcId="{A22B2934-FBC9-4FA7-A532-CE25CCF7C8AA}" destId="{CCF3630F-5C65-4DA0-AF69-572E85751966}" srcOrd="0" destOrd="0" presId="urn:microsoft.com/office/officeart/2005/8/layout/radial5"/>
    <dgm:cxn modelId="{1A4B004A-E791-4312-B8A8-62F0A3EB12DC}" type="presParOf" srcId="{E91B44AF-DEE3-4DFC-A38F-934634336CAE}" destId="{717C45C6-ECF8-479C-BC1E-D5CD7CB32C68}" srcOrd="12" destOrd="0" presId="urn:microsoft.com/office/officeart/2005/8/layout/radial5"/>
    <dgm:cxn modelId="{7BCE4BFA-0D1C-471D-8024-E34CA6295D98}" type="presParOf" srcId="{E91B44AF-DEE3-4DFC-A38F-934634336CAE}" destId="{3E751E91-6019-4654-B8C1-833A68FA7269}" srcOrd="13" destOrd="0" presId="urn:microsoft.com/office/officeart/2005/8/layout/radial5"/>
    <dgm:cxn modelId="{777D8E4D-33AB-45F7-9B29-C1A4C8DCD98C}" type="presParOf" srcId="{3E751E91-6019-4654-B8C1-833A68FA7269}" destId="{5A52D307-3193-47BB-B0EE-46B546FD8578}" srcOrd="0" destOrd="0" presId="urn:microsoft.com/office/officeart/2005/8/layout/radial5"/>
    <dgm:cxn modelId="{EEA16131-E6CD-4FBB-9115-FE41228B3994}" type="presParOf" srcId="{E91B44AF-DEE3-4DFC-A38F-934634336CAE}" destId="{903BBAEC-74C8-4D66-AECD-9CE971EB2A5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330BC-F685-444E-BF53-76E9B41867B0}"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en-GB"/>
        </a:p>
      </dgm:t>
    </dgm:pt>
    <dgm:pt modelId="{A487BFD0-3E32-4050-8D9F-C595E9460925}">
      <dgm:prSet phldrT="[Text]"/>
      <dgm:spPr/>
      <dgm:t>
        <a:bodyPr/>
        <a:lstStyle/>
        <a:p>
          <a:r>
            <a:rPr lang="en-GB" dirty="0"/>
            <a:t>Person Centred Care</a:t>
          </a:r>
        </a:p>
      </dgm:t>
    </dgm:pt>
    <dgm:pt modelId="{88E1C85B-2613-4FCD-93CC-497475A0CE06}" type="parTrans" cxnId="{2413F070-FADA-445B-8E17-02C3F2CA581F}">
      <dgm:prSet/>
      <dgm:spPr/>
      <dgm:t>
        <a:bodyPr/>
        <a:lstStyle/>
        <a:p>
          <a:endParaRPr lang="en-GB"/>
        </a:p>
      </dgm:t>
    </dgm:pt>
    <dgm:pt modelId="{534E7003-70B0-47F1-B623-27BEC151129E}" type="sibTrans" cxnId="{2413F070-FADA-445B-8E17-02C3F2CA581F}">
      <dgm:prSet/>
      <dgm:spPr/>
      <dgm:t>
        <a:bodyPr/>
        <a:lstStyle/>
        <a:p>
          <a:r>
            <a:rPr lang="en-GB" dirty="0"/>
            <a:t>Nutrition &amp; Hydration</a:t>
          </a:r>
        </a:p>
      </dgm:t>
    </dgm:pt>
    <dgm:pt modelId="{F120FB24-97F2-481C-83BD-7DEF49353A6F}">
      <dgm:prSet phldrT="[Text]"/>
      <dgm:spPr/>
      <dgm:t>
        <a:bodyPr/>
        <a:lstStyle/>
        <a:p>
          <a:r>
            <a:rPr lang="en-GB" dirty="0"/>
            <a:t>Dignity &amp; Respect</a:t>
          </a:r>
        </a:p>
      </dgm:t>
    </dgm:pt>
    <dgm:pt modelId="{9073A43B-F00C-4269-A29A-6179ED046C3E}" type="parTrans" cxnId="{78BC9FF4-2B97-413C-86A8-48CE6D290349}">
      <dgm:prSet/>
      <dgm:spPr/>
      <dgm:t>
        <a:bodyPr/>
        <a:lstStyle/>
        <a:p>
          <a:endParaRPr lang="en-GB"/>
        </a:p>
      </dgm:t>
    </dgm:pt>
    <dgm:pt modelId="{45F47D21-71E9-4623-BCBC-AFC554D9770D}" type="sibTrans" cxnId="{78BC9FF4-2B97-413C-86A8-48CE6D290349}">
      <dgm:prSet/>
      <dgm:spPr/>
      <dgm:t>
        <a:bodyPr/>
        <a:lstStyle/>
        <a:p>
          <a:r>
            <a:rPr lang="en-GB" dirty="0"/>
            <a:t>Leadership &amp; Professionalism</a:t>
          </a:r>
        </a:p>
      </dgm:t>
    </dgm:pt>
    <dgm:pt modelId="{8F580669-5408-4A5B-ABDA-60778CA4A804}">
      <dgm:prSet phldrT="[Text]"/>
      <dgm:spPr/>
      <dgm:t>
        <a:bodyPr/>
        <a:lstStyle/>
        <a:p>
          <a:r>
            <a:rPr lang="en-GB" dirty="0"/>
            <a:t>Safe Care &amp; Treatment</a:t>
          </a:r>
        </a:p>
      </dgm:t>
    </dgm:pt>
    <dgm:pt modelId="{4D453A7E-4F39-4E22-B88B-55396EEA8C8F}" type="parTrans" cxnId="{C4CA3014-6D99-403D-B11C-1E498F57C2E0}">
      <dgm:prSet/>
      <dgm:spPr/>
      <dgm:t>
        <a:bodyPr/>
        <a:lstStyle/>
        <a:p>
          <a:endParaRPr lang="en-GB"/>
        </a:p>
      </dgm:t>
    </dgm:pt>
    <dgm:pt modelId="{0A6FA8F5-FC7F-4A1C-B4DA-C6383D3EDFB6}" type="sibTrans" cxnId="{C4CA3014-6D99-403D-B11C-1E498F57C2E0}">
      <dgm:prSet/>
      <dgm:spPr/>
      <dgm:t>
        <a:bodyPr/>
        <a:lstStyle/>
        <a:p>
          <a:r>
            <a:rPr lang="en-GB" dirty="0"/>
            <a:t>Safeguarding</a:t>
          </a:r>
        </a:p>
      </dgm:t>
    </dgm:pt>
    <dgm:pt modelId="{015C909A-8858-4F0B-BBCA-1F09252A82AC}">
      <dgm:prSet/>
      <dgm:spPr/>
      <dgm:t>
        <a:bodyPr/>
        <a:lstStyle/>
        <a:p>
          <a:r>
            <a:rPr lang="en-GB" dirty="0"/>
            <a:t>Consent</a:t>
          </a:r>
        </a:p>
      </dgm:t>
    </dgm:pt>
    <dgm:pt modelId="{F0DE66C7-AC0B-4FD3-9B29-8E438144DA2C}" type="parTrans" cxnId="{F07D9E68-59E8-423F-908A-4D7F5106F397}">
      <dgm:prSet/>
      <dgm:spPr/>
      <dgm:t>
        <a:bodyPr/>
        <a:lstStyle/>
        <a:p>
          <a:endParaRPr lang="en-GB"/>
        </a:p>
      </dgm:t>
    </dgm:pt>
    <dgm:pt modelId="{C5DAF0E3-2386-4670-AAAB-9B41C67EDEE4}" type="sibTrans" cxnId="{F07D9E68-59E8-423F-908A-4D7F5106F397}">
      <dgm:prSet/>
      <dgm:spPr/>
      <dgm:t>
        <a:bodyPr/>
        <a:lstStyle/>
        <a:p>
          <a:r>
            <a:rPr lang="en-GB" dirty="0"/>
            <a:t>Clinical Governance</a:t>
          </a:r>
        </a:p>
      </dgm:t>
    </dgm:pt>
    <dgm:pt modelId="{757C2CDA-73D6-4CAB-B359-CF12F8D851F6}">
      <dgm:prSet/>
      <dgm:spPr/>
      <dgm:t>
        <a:bodyPr/>
        <a:lstStyle/>
        <a:p>
          <a:r>
            <a:rPr lang="en-GB" dirty="0"/>
            <a:t>Infection Control</a:t>
          </a:r>
        </a:p>
      </dgm:t>
    </dgm:pt>
    <dgm:pt modelId="{08F14D88-A0DF-47E8-8668-1DCFD802D175}" type="sibTrans" cxnId="{41807A64-18CA-46EF-8AC8-81239D5C866E}">
      <dgm:prSet/>
      <dgm:spPr/>
      <dgm:t>
        <a:bodyPr/>
        <a:lstStyle/>
        <a:p>
          <a:endParaRPr lang="en-GB"/>
        </a:p>
      </dgm:t>
    </dgm:pt>
    <dgm:pt modelId="{2A4E8496-3688-4F06-9BD3-2F90CC96A213}" type="parTrans" cxnId="{41807A64-18CA-46EF-8AC8-81239D5C866E}">
      <dgm:prSet/>
      <dgm:spPr/>
      <dgm:t>
        <a:bodyPr/>
        <a:lstStyle/>
        <a:p>
          <a:endParaRPr lang="en-GB"/>
        </a:p>
      </dgm:t>
    </dgm:pt>
    <dgm:pt modelId="{41AFBABE-440E-4304-9559-4859AA6B6D30}" type="pres">
      <dgm:prSet presAssocID="{75A330BC-F685-444E-BF53-76E9B41867B0}" presName="Name0" presStyleCnt="0">
        <dgm:presLayoutVars>
          <dgm:chMax/>
          <dgm:chPref/>
          <dgm:dir/>
          <dgm:animLvl val="lvl"/>
        </dgm:presLayoutVars>
      </dgm:prSet>
      <dgm:spPr/>
    </dgm:pt>
    <dgm:pt modelId="{DE42E553-DFF4-4A11-A910-CBA1CC1463F8}" type="pres">
      <dgm:prSet presAssocID="{A487BFD0-3E32-4050-8D9F-C595E9460925}" presName="composite" presStyleCnt="0"/>
      <dgm:spPr/>
    </dgm:pt>
    <dgm:pt modelId="{594E95E3-DEC0-48E1-883A-EB08FB232426}" type="pres">
      <dgm:prSet presAssocID="{A487BFD0-3E32-4050-8D9F-C595E9460925}" presName="Parent1" presStyleLbl="node1" presStyleIdx="0" presStyleCnt="10" custLinFactNeighborX="-5174" custLinFactNeighborY="-209">
        <dgm:presLayoutVars>
          <dgm:chMax val="1"/>
          <dgm:chPref val="1"/>
          <dgm:bulletEnabled val="1"/>
        </dgm:presLayoutVars>
      </dgm:prSet>
      <dgm:spPr/>
    </dgm:pt>
    <dgm:pt modelId="{ECB88EB2-4EF7-4F0F-AAF5-61954CF71948}" type="pres">
      <dgm:prSet presAssocID="{A487BFD0-3E32-4050-8D9F-C595E9460925}" presName="Childtext1" presStyleLbl="revTx" presStyleIdx="0" presStyleCnt="5">
        <dgm:presLayoutVars>
          <dgm:chMax val="0"/>
          <dgm:chPref val="0"/>
          <dgm:bulletEnabled val="1"/>
        </dgm:presLayoutVars>
      </dgm:prSet>
      <dgm:spPr/>
    </dgm:pt>
    <dgm:pt modelId="{DC35D559-B003-43DA-BC56-A4A7FBBE5E7F}" type="pres">
      <dgm:prSet presAssocID="{A487BFD0-3E32-4050-8D9F-C595E9460925}" presName="BalanceSpacing" presStyleCnt="0"/>
      <dgm:spPr/>
    </dgm:pt>
    <dgm:pt modelId="{C9AC1471-42CB-4BC5-BFF2-D40B14D7C9F4}" type="pres">
      <dgm:prSet presAssocID="{A487BFD0-3E32-4050-8D9F-C595E9460925}" presName="BalanceSpacing1" presStyleCnt="0"/>
      <dgm:spPr/>
    </dgm:pt>
    <dgm:pt modelId="{16F82F2D-BC91-4A48-90B3-0CA59579B5F2}" type="pres">
      <dgm:prSet presAssocID="{534E7003-70B0-47F1-B623-27BEC151129E}" presName="Accent1Text" presStyleLbl="node1" presStyleIdx="1" presStyleCnt="10"/>
      <dgm:spPr/>
    </dgm:pt>
    <dgm:pt modelId="{EC9B82D4-515A-44D1-9D12-038F7EF43BA1}" type="pres">
      <dgm:prSet presAssocID="{534E7003-70B0-47F1-B623-27BEC151129E}" presName="spaceBetweenRectangles" presStyleCnt="0"/>
      <dgm:spPr/>
    </dgm:pt>
    <dgm:pt modelId="{D21D9743-45A0-4FF5-9267-33D6C1DC6400}" type="pres">
      <dgm:prSet presAssocID="{F120FB24-97F2-481C-83BD-7DEF49353A6F}" presName="composite" presStyleCnt="0"/>
      <dgm:spPr/>
    </dgm:pt>
    <dgm:pt modelId="{5CD9F911-36FE-455C-B070-B7BC50CEA295}" type="pres">
      <dgm:prSet presAssocID="{F120FB24-97F2-481C-83BD-7DEF49353A6F}" presName="Parent1" presStyleLbl="node1" presStyleIdx="2" presStyleCnt="10">
        <dgm:presLayoutVars>
          <dgm:chMax val="1"/>
          <dgm:chPref val="1"/>
          <dgm:bulletEnabled val="1"/>
        </dgm:presLayoutVars>
      </dgm:prSet>
      <dgm:spPr/>
    </dgm:pt>
    <dgm:pt modelId="{14728206-48A4-4DB2-BC65-05C717FEAE3C}" type="pres">
      <dgm:prSet presAssocID="{F120FB24-97F2-481C-83BD-7DEF49353A6F}" presName="Childtext1" presStyleLbl="revTx" presStyleIdx="1" presStyleCnt="5">
        <dgm:presLayoutVars>
          <dgm:chMax val="0"/>
          <dgm:chPref val="0"/>
          <dgm:bulletEnabled val="1"/>
        </dgm:presLayoutVars>
      </dgm:prSet>
      <dgm:spPr/>
    </dgm:pt>
    <dgm:pt modelId="{A6B784E7-34C3-4395-9FC7-6A96F828A03F}" type="pres">
      <dgm:prSet presAssocID="{F120FB24-97F2-481C-83BD-7DEF49353A6F}" presName="BalanceSpacing" presStyleCnt="0"/>
      <dgm:spPr/>
    </dgm:pt>
    <dgm:pt modelId="{85EB2ADB-1B85-4E73-A5AB-F2E0286E8CA4}" type="pres">
      <dgm:prSet presAssocID="{F120FB24-97F2-481C-83BD-7DEF49353A6F}" presName="BalanceSpacing1" presStyleCnt="0"/>
      <dgm:spPr/>
    </dgm:pt>
    <dgm:pt modelId="{419B625E-6726-4AD9-A447-10EE175D1BC1}" type="pres">
      <dgm:prSet presAssocID="{45F47D21-71E9-4623-BCBC-AFC554D9770D}" presName="Accent1Text" presStyleLbl="node1" presStyleIdx="3" presStyleCnt="10" custLinFactNeighborX="-10349" custLinFactNeighborY="-900"/>
      <dgm:spPr/>
    </dgm:pt>
    <dgm:pt modelId="{68C26F9C-DDBA-4F81-8EB9-193576218E9B}" type="pres">
      <dgm:prSet presAssocID="{45F47D21-71E9-4623-BCBC-AFC554D9770D}" presName="spaceBetweenRectangles" presStyleCnt="0"/>
      <dgm:spPr/>
    </dgm:pt>
    <dgm:pt modelId="{86A64871-B95D-4F31-8B83-8C74CC0C584C}" type="pres">
      <dgm:prSet presAssocID="{015C909A-8858-4F0B-BBCA-1F09252A82AC}" presName="composite" presStyleCnt="0"/>
      <dgm:spPr/>
    </dgm:pt>
    <dgm:pt modelId="{70136391-DC7C-4428-9FC5-C00CDA0DBCBC}" type="pres">
      <dgm:prSet presAssocID="{015C909A-8858-4F0B-BBCA-1F09252A82AC}" presName="Parent1" presStyleLbl="node1" presStyleIdx="4" presStyleCnt="10">
        <dgm:presLayoutVars>
          <dgm:chMax val="1"/>
          <dgm:chPref val="1"/>
          <dgm:bulletEnabled val="1"/>
        </dgm:presLayoutVars>
      </dgm:prSet>
      <dgm:spPr/>
    </dgm:pt>
    <dgm:pt modelId="{CA527CAB-87C3-47B0-96B7-1A21F4789D3F}" type="pres">
      <dgm:prSet presAssocID="{015C909A-8858-4F0B-BBCA-1F09252A82AC}" presName="Childtext1" presStyleLbl="revTx" presStyleIdx="2" presStyleCnt="5">
        <dgm:presLayoutVars>
          <dgm:chMax val="0"/>
          <dgm:chPref val="0"/>
          <dgm:bulletEnabled val="1"/>
        </dgm:presLayoutVars>
      </dgm:prSet>
      <dgm:spPr/>
    </dgm:pt>
    <dgm:pt modelId="{91451AC3-2148-4567-879E-BFE1013FC2A8}" type="pres">
      <dgm:prSet presAssocID="{015C909A-8858-4F0B-BBCA-1F09252A82AC}" presName="BalanceSpacing" presStyleCnt="0"/>
      <dgm:spPr/>
    </dgm:pt>
    <dgm:pt modelId="{EE8DD2FE-C74A-4527-A1E2-D836A68BE3D1}" type="pres">
      <dgm:prSet presAssocID="{015C909A-8858-4F0B-BBCA-1F09252A82AC}" presName="BalanceSpacing1" presStyleCnt="0"/>
      <dgm:spPr/>
    </dgm:pt>
    <dgm:pt modelId="{D4419B5E-AC42-442C-AF49-D95C515FF1FA}" type="pres">
      <dgm:prSet presAssocID="{C5DAF0E3-2386-4670-AAAB-9B41C67EDEE4}" presName="Accent1Text" presStyleLbl="node1" presStyleIdx="5" presStyleCnt="10"/>
      <dgm:spPr/>
    </dgm:pt>
    <dgm:pt modelId="{6A96644E-50B9-4191-BAD0-D57FFA1AD3FC}" type="pres">
      <dgm:prSet presAssocID="{C5DAF0E3-2386-4670-AAAB-9B41C67EDEE4}" presName="spaceBetweenRectangles" presStyleCnt="0"/>
      <dgm:spPr/>
    </dgm:pt>
    <dgm:pt modelId="{2F1CABDD-EB2E-43CC-8619-B17BED25FA80}" type="pres">
      <dgm:prSet presAssocID="{8F580669-5408-4A5B-ABDA-60778CA4A804}" presName="composite" presStyleCnt="0"/>
      <dgm:spPr/>
    </dgm:pt>
    <dgm:pt modelId="{BD3B4CAF-3A8B-4110-BEB0-70F5E16C9735}" type="pres">
      <dgm:prSet presAssocID="{8F580669-5408-4A5B-ABDA-60778CA4A804}" presName="Parent1" presStyleLbl="node1" presStyleIdx="6" presStyleCnt="10">
        <dgm:presLayoutVars>
          <dgm:chMax val="1"/>
          <dgm:chPref val="1"/>
          <dgm:bulletEnabled val="1"/>
        </dgm:presLayoutVars>
      </dgm:prSet>
      <dgm:spPr/>
    </dgm:pt>
    <dgm:pt modelId="{19D6325B-1337-4352-9D50-8F7F0D3B6A74}" type="pres">
      <dgm:prSet presAssocID="{8F580669-5408-4A5B-ABDA-60778CA4A804}" presName="Childtext1" presStyleLbl="revTx" presStyleIdx="3" presStyleCnt="5">
        <dgm:presLayoutVars>
          <dgm:chMax val="0"/>
          <dgm:chPref val="0"/>
          <dgm:bulletEnabled val="1"/>
        </dgm:presLayoutVars>
      </dgm:prSet>
      <dgm:spPr/>
    </dgm:pt>
    <dgm:pt modelId="{84C9984D-C3CB-47D9-B7CD-FA004A82C232}" type="pres">
      <dgm:prSet presAssocID="{8F580669-5408-4A5B-ABDA-60778CA4A804}" presName="BalanceSpacing" presStyleCnt="0"/>
      <dgm:spPr/>
    </dgm:pt>
    <dgm:pt modelId="{05CB594D-41D6-4F75-8CAC-F568698A67DD}" type="pres">
      <dgm:prSet presAssocID="{8F580669-5408-4A5B-ABDA-60778CA4A804}" presName="BalanceSpacing1" presStyleCnt="0"/>
      <dgm:spPr/>
    </dgm:pt>
    <dgm:pt modelId="{AB5A9393-1153-4889-B726-F978DCA08E67}" type="pres">
      <dgm:prSet presAssocID="{0A6FA8F5-FC7F-4A1C-B4DA-C6383D3EDFB6}" presName="Accent1Text" presStyleLbl="node1" presStyleIdx="7" presStyleCnt="10"/>
      <dgm:spPr/>
    </dgm:pt>
    <dgm:pt modelId="{5E89052C-AA80-4387-BE5B-17B9447FA31C}" type="pres">
      <dgm:prSet presAssocID="{0A6FA8F5-FC7F-4A1C-B4DA-C6383D3EDFB6}" presName="spaceBetweenRectangles" presStyleCnt="0"/>
      <dgm:spPr/>
    </dgm:pt>
    <dgm:pt modelId="{69CE6B6B-130D-409D-B1A2-F78CE7463203}" type="pres">
      <dgm:prSet presAssocID="{757C2CDA-73D6-4CAB-B359-CF12F8D851F6}" presName="composite" presStyleCnt="0"/>
      <dgm:spPr/>
    </dgm:pt>
    <dgm:pt modelId="{084D5C7C-74D5-40A5-8237-63DF736B7F51}" type="pres">
      <dgm:prSet presAssocID="{757C2CDA-73D6-4CAB-B359-CF12F8D851F6}" presName="Parent1" presStyleLbl="node1" presStyleIdx="8" presStyleCnt="10">
        <dgm:presLayoutVars>
          <dgm:chMax val="1"/>
          <dgm:chPref val="1"/>
          <dgm:bulletEnabled val="1"/>
        </dgm:presLayoutVars>
      </dgm:prSet>
      <dgm:spPr/>
    </dgm:pt>
    <dgm:pt modelId="{2D6D1671-1ADD-41D9-AA35-545C90122A89}" type="pres">
      <dgm:prSet presAssocID="{757C2CDA-73D6-4CAB-B359-CF12F8D851F6}" presName="Childtext1" presStyleLbl="revTx" presStyleIdx="4" presStyleCnt="5">
        <dgm:presLayoutVars>
          <dgm:chMax val="0"/>
          <dgm:chPref val="0"/>
          <dgm:bulletEnabled val="1"/>
        </dgm:presLayoutVars>
      </dgm:prSet>
      <dgm:spPr/>
    </dgm:pt>
    <dgm:pt modelId="{4A74ABF9-F575-4834-9F91-D8A4306493C3}" type="pres">
      <dgm:prSet presAssocID="{757C2CDA-73D6-4CAB-B359-CF12F8D851F6}" presName="BalanceSpacing" presStyleCnt="0"/>
      <dgm:spPr/>
    </dgm:pt>
    <dgm:pt modelId="{D9A56C8F-E657-4F01-A5DA-CC0979EB5AC4}" type="pres">
      <dgm:prSet presAssocID="{757C2CDA-73D6-4CAB-B359-CF12F8D851F6}" presName="BalanceSpacing1" presStyleCnt="0"/>
      <dgm:spPr/>
    </dgm:pt>
    <dgm:pt modelId="{F611066D-DBFD-4AC9-8FAB-1DFB452719EF}" type="pres">
      <dgm:prSet presAssocID="{08F14D88-A0DF-47E8-8668-1DCFD802D175}" presName="Accent1Text" presStyleLbl="node1" presStyleIdx="9" presStyleCnt="10" custLinFactNeighborX="-5174" custLinFactNeighborY="209"/>
      <dgm:spPr/>
    </dgm:pt>
  </dgm:ptLst>
  <dgm:cxnLst>
    <dgm:cxn modelId="{CF172807-66F8-4883-9950-E2132AFA92E0}" type="presOf" srcId="{015C909A-8858-4F0B-BBCA-1F09252A82AC}" destId="{70136391-DC7C-4428-9FC5-C00CDA0DBCBC}" srcOrd="0" destOrd="0" presId="urn:microsoft.com/office/officeart/2008/layout/AlternatingHexagons"/>
    <dgm:cxn modelId="{C4CA3014-6D99-403D-B11C-1E498F57C2E0}" srcId="{75A330BC-F685-444E-BF53-76E9B41867B0}" destId="{8F580669-5408-4A5B-ABDA-60778CA4A804}" srcOrd="3" destOrd="0" parTransId="{4D453A7E-4F39-4E22-B88B-55396EEA8C8F}" sibTransId="{0A6FA8F5-FC7F-4A1C-B4DA-C6383D3EDFB6}"/>
    <dgm:cxn modelId="{89568920-189F-49D2-A4E7-11F7478AF1F4}" type="presOf" srcId="{0A6FA8F5-FC7F-4A1C-B4DA-C6383D3EDFB6}" destId="{AB5A9393-1153-4889-B726-F978DCA08E67}" srcOrd="0" destOrd="0" presId="urn:microsoft.com/office/officeart/2008/layout/AlternatingHexagons"/>
    <dgm:cxn modelId="{69E7322C-6964-4D10-A0A9-5F90FA8F374E}" type="presOf" srcId="{8F580669-5408-4A5B-ABDA-60778CA4A804}" destId="{BD3B4CAF-3A8B-4110-BEB0-70F5E16C9735}" srcOrd="0" destOrd="0" presId="urn:microsoft.com/office/officeart/2008/layout/AlternatingHexagons"/>
    <dgm:cxn modelId="{41807A64-18CA-46EF-8AC8-81239D5C866E}" srcId="{75A330BC-F685-444E-BF53-76E9B41867B0}" destId="{757C2CDA-73D6-4CAB-B359-CF12F8D851F6}" srcOrd="4" destOrd="0" parTransId="{2A4E8496-3688-4F06-9BD3-2F90CC96A213}" sibTransId="{08F14D88-A0DF-47E8-8668-1DCFD802D175}"/>
    <dgm:cxn modelId="{87D0D066-03DA-4D4F-B2BF-6ADB21B4DD2E}" type="presOf" srcId="{C5DAF0E3-2386-4670-AAAB-9B41C67EDEE4}" destId="{D4419B5E-AC42-442C-AF49-D95C515FF1FA}" srcOrd="0" destOrd="0" presId="urn:microsoft.com/office/officeart/2008/layout/AlternatingHexagons"/>
    <dgm:cxn modelId="{F07D9E68-59E8-423F-908A-4D7F5106F397}" srcId="{75A330BC-F685-444E-BF53-76E9B41867B0}" destId="{015C909A-8858-4F0B-BBCA-1F09252A82AC}" srcOrd="2" destOrd="0" parTransId="{F0DE66C7-AC0B-4FD3-9B29-8E438144DA2C}" sibTransId="{C5DAF0E3-2386-4670-AAAB-9B41C67EDEE4}"/>
    <dgm:cxn modelId="{2620E34C-6901-4481-9D9F-D68049E73CA2}" type="presOf" srcId="{08F14D88-A0DF-47E8-8668-1DCFD802D175}" destId="{F611066D-DBFD-4AC9-8FAB-1DFB452719EF}" srcOrd="0" destOrd="0" presId="urn:microsoft.com/office/officeart/2008/layout/AlternatingHexagons"/>
    <dgm:cxn modelId="{2413F070-FADA-445B-8E17-02C3F2CA581F}" srcId="{75A330BC-F685-444E-BF53-76E9B41867B0}" destId="{A487BFD0-3E32-4050-8D9F-C595E9460925}" srcOrd="0" destOrd="0" parTransId="{88E1C85B-2613-4FCD-93CC-497475A0CE06}" sibTransId="{534E7003-70B0-47F1-B623-27BEC151129E}"/>
    <dgm:cxn modelId="{B8F91786-1CCF-4275-8E9E-804942BB16A3}" type="presOf" srcId="{75A330BC-F685-444E-BF53-76E9B41867B0}" destId="{41AFBABE-440E-4304-9559-4859AA6B6D30}" srcOrd="0" destOrd="0" presId="urn:microsoft.com/office/officeart/2008/layout/AlternatingHexagons"/>
    <dgm:cxn modelId="{E4B76099-6AEB-4B19-8A74-C3ADB71709E9}" type="presOf" srcId="{45F47D21-71E9-4623-BCBC-AFC554D9770D}" destId="{419B625E-6726-4AD9-A447-10EE175D1BC1}" srcOrd="0" destOrd="0" presId="urn:microsoft.com/office/officeart/2008/layout/AlternatingHexagons"/>
    <dgm:cxn modelId="{45D1EBB9-9ABB-41AF-B8F7-1D0D4A3DC3EE}" type="presOf" srcId="{A487BFD0-3E32-4050-8D9F-C595E9460925}" destId="{594E95E3-DEC0-48E1-883A-EB08FB232426}" srcOrd="0" destOrd="0" presId="urn:microsoft.com/office/officeart/2008/layout/AlternatingHexagons"/>
    <dgm:cxn modelId="{162E97C5-9CA7-4420-9269-E647DB55151C}" type="presOf" srcId="{757C2CDA-73D6-4CAB-B359-CF12F8D851F6}" destId="{084D5C7C-74D5-40A5-8237-63DF736B7F51}" srcOrd="0" destOrd="0" presId="urn:microsoft.com/office/officeart/2008/layout/AlternatingHexagons"/>
    <dgm:cxn modelId="{EB7314D7-33EA-49EC-9EA6-B3A8833F8A9B}" type="presOf" srcId="{F120FB24-97F2-481C-83BD-7DEF49353A6F}" destId="{5CD9F911-36FE-455C-B070-B7BC50CEA295}" srcOrd="0" destOrd="0" presId="urn:microsoft.com/office/officeart/2008/layout/AlternatingHexagons"/>
    <dgm:cxn modelId="{1862E3E1-8A53-4009-ACAC-F302CB47C154}" type="presOf" srcId="{534E7003-70B0-47F1-B623-27BEC151129E}" destId="{16F82F2D-BC91-4A48-90B3-0CA59579B5F2}" srcOrd="0" destOrd="0" presId="urn:microsoft.com/office/officeart/2008/layout/AlternatingHexagons"/>
    <dgm:cxn modelId="{78BC9FF4-2B97-413C-86A8-48CE6D290349}" srcId="{75A330BC-F685-444E-BF53-76E9B41867B0}" destId="{F120FB24-97F2-481C-83BD-7DEF49353A6F}" srcOrd="1" destOrd="0" parTransId="{9073A43B-F00C-4269-A29A-6179ED046C3E}" sibTransId="{45F47D21-71E9-4623-BCBC-AFC554D9770D}"/>
    <dgm:cxn modelId="{0C0A8127-74AF-479E-9A05-A44D7E1FFD15}" type="presParOf" srcId="{41AFBABE-440E-4304-9559-4859AA6B6D30}" destId="{DE42E553-DFF4-4A11-A910-CBA1CC1463F8}" srcOrd="0" destOrd="0" presId="urn:microsoft.com/office/officeart/2008/layout/AlternatingHexagons"/>
    <dgm:cxn modelId="{452DCB1E-558F-4D8A-B9F6-C96281B088F6}" type="presParOf" srcId="{DE42E553-DFF4-4A11-A910-CBA1CC1463F8}" destId="{594E95E3-DEC0-48E1-883A-EB08FB232426}" srcOrd="0" destOrd="0" presId="urn:microsoft.com/office/officeart/2008/layout/AlternatingHexagons"/>
    <dgm:cxn modelId="{80FEF2F3-58EE-40FB-A2EA-B0FC4BCE138C}" type="presParOf" srcId="{DE42E553-DFF4-4A11-A910-CBA1CC1463F8}" destId="{ECB88EB2-4EF7-4F0F-AAF5-61954CF71948}" srcOrd="1" destOrd="0" presId="urn:microsoft.com/office/officeart/2008/layout/AlternatingHexagons"/>
    <dgm:cxn modelId="{F4951E78-874E-4DA9-8B27-B843DE496DD8}" type="presParOf" srcId="{DE42E553-DFF4-4A11-A910-CBA1CC1463F8}" destId="{DC35D559-B003-43DA-BC56-A4A7FBBE5E7F}" srcOrd="2" destOrd="0" presId="urn:microsoft.com/office/officeart/2008/layout/AlternatingHexagons"/>
    <dgm:cxn modelId="{A6D7EFB0-47DF-4E3C-B6A8-1F4BC1922CE4}" type="presParOf" srcId="{DE42E553-DFF4-4A11-A910-CBA1CC1463F8}" destId="{C9AC1471-42CB-4BC5-BFF2-D40B14D7C9F4}" srcOrd="3" destOrd="0" presId="urn:microsoft.com/office/officeart/2008/layout/AlternatingHexagons"/>
    <dgm:cxn modelId="{02407CF5-2C10-45ED-91CD-01D8A6F172E3}" type="presParOf" srcId="{DE42E553-DFF4-4A11-A910-CBA1CC1463F8}" destId="{16F82F2D-BC91-4A48-90B3-0CA59579B5F2}" srcOrd="4" destOrd="0" presId="urn:microsoft.com/office/officeart/2008/layout/AlternatingHexagons"/>
    <dgm:cxn modelId="{5FBD32CC-588F-48C2-ABB4-FFF4582714EF}" type="presParOf" srcId="{41AFBABE-440E-4304-9559-4859AA6B6D30}" destId="{EC9B82D4-515A-44D1-9D12-038F7EF43BA1}" srcOrd="1" destOrd="0" presId="urn:microsoft.com/office/officeart/2008/layout/AlternatingHexagons"/>
    <dgm:cxn modelId="{3E0A08AA-259B-4995-90B5-D0BDC9618AE4}" type="presParOf" srcId="{41AFBABE-440E-4304-9559-4859AA6B6D30}" destId="{D21D9743-45A0-4FF5-9267-33D6C1DC6400}" srcOrd="2" destOrd="0" presId="urn:microsoft.com/office/officeart/2008/layout/AlternatingHexagons"/>
    <dgm:cxn modelId="{944A5516-8A1C-4D95-8346-AEF8731E5598}" type="presParOf" srcId="{D21D9743-45A0-4FF5-9267-33D6C1DC6400}" destId="{5CD9F911-36FE-455C-B070-B7BC50CEA295}" srcOrd="0" destOrd="0" presId="urn:microsoft.com/office/officeart/2008/layout/AlternatingHexagons"/>
    <dgm:cxn modelId="{360A2B98-4794-4DC4-8F85-31AA15640485}" type="presParOf" srcId="{D21D9743-45A0-4FF5-9267-33D6C1DC6400}" destId="{14728206-48A4-4DB2-BC65-05C717FEAE3C}" srcOrd="1" destOrd="0" presId="urn:microsoft.com/office/officeart/2008/layout/AlternatingHexagons"/>
    <dgm:cxn modelId="{7BA8237B-2E16-4CA0-9B5C-B5B4D700DBB0}" type="presParOf" srcId="{D21D9743-45A0-4FF5-9267-33D6C1DC6400}" destId="{A6B784E7-34C3-4395-9FC7-6A96F828A03F}" srcOrd="2" destOrd="0" presId="urn:microsoft.com/office/officeart/2008/layout/AlternatingHexagons"/>
    <dgm:cxn modelId="{CE9E403C-9824-4A6A-A1AB-9E767DF2EC4D}" type="presParOf" srcId="{D21D9743-45A0-4FF5-9267-33D6C1DC6400}" destId="{85EB2ADB-1B85-4E73-A5AB-F2E0286E8CA4}" srcOrd="3" destOrd="0" presId="urn:microsoft.com/office/officeart/2008/layout/AlternatingHexagons"/>
    <dgm:cxn modelId="{BEF18719-55C3-4DE1-AE86-3E2AC1BB49FB}" type="presParOf" srcId="{D21D9743-45A0-4FF5-9267-33D6C1DC6400}" destId="{419B625E-6726-4AD9-A447-10EE175D1BC1}" srcOrd="4" destOrd="0" presId="urn:microsoft.com/office/officeart/2008/layout/AlternatingHexagons"/>
    <dgm:cxn modelId="{4FCF657D-247F-4B9A-9FEC-37012ED4F200}" type="presParOf" srcId="{41AFBABE-440E-4304-9559-4859AA6B6D30}" destId="{68C26F9C-DDBA-4F81-8EB9-193576218E9B}" srcOrd="3" destOrd="0" presId="urn:microsoft.com/office/officeart/2008/layout/AlternatingHexagons"/>
    <dgm:cxn modelId="{B6D91AAB-75A4-4A04-BC33-115CF8A04232}" type="presParOf" srcId="{41AFBABE-440E-4304-9559-4859AA6B6D30}" destId="{86A64871-B95D-4F31-8B83-8C74CC0C584C}" srcOrd="4" destOrd="0" presId="urn:microsoft.com/office/officeart/2008/layout/AlternatingHexagons"/>
    <dgm:cxn modelId="{26C321F5-796D-4477-9926-191F54408209}" type="presParOf" srcId="{86A64871-B95D-4F31-8B83-8C74CC0C584C}" destId="{70136391-DC7C-4428-9FC5-C00CDA0DBCBC}" srcOrd="0" destOrd="0" presId="urn:microsoft.com/office/officeart/2008/layout/AlternatingHexagons"/>
    <dgm:cxn modelId="{461EDEC2-1C7D-4ACC-910B-A87EB5285F77}" type="presParOf" srcId="{86A64871-B95D-4F31-8B83-8C74CC0C584C}" destId="{CA527CAB-87C3-47B0-96B7-1A21F4789D3F}" srcOrd="1" destOrd="0" presId="urn:microsoft.com/office/officeart/2008/layout/AlternatingHexagons"/>
    <dgm:cxn modelId="{141C2EC3-FC8B-40CC-8388-DC765FE909CA}" type="presParOf" srcId="{86A64871-B95D-4F31-8B83-8C74CC0C584C}" destId="{91451AC3-2148-4567-879E-BFE1013FC2A8}" srcOrd="2" destOrd="0" presId="urn:microsoft.com/office/officeart/2008/layout/AlternatingHexagons"/>
    <dgm:cxn modelId="{44A06F46-A4EC-4EAA-B713-6D9B0AD5BDC8}" type="presParOf" srcId="{86A64871-B95D-4F31-8B83-8C74CC0C584C}" destId="{EE8DD2FE-C74A-4527-A1E2-D836A68BE3D1}" srcOrd="3" destOrd="0" presId="urn:microsoft.com/office/officeart/2008/layout/AlternatingHexagons"/>
    <dgm:cxn modelId="{97E86552-7829-4E83-9F12-981D1E4E6D84}" type="presParOf" srcId="{86A64871-B95D-4F31-8B83-8C74CC0C584C}" destId="{D4419B5E-AC42-442C-AF49-D95C515FF1FA}" srcOrd="4" destOrd="0" presId="urn:microsoft.com/office/officeart/2008/layout/AlternatingHexagons"/>
    <dgm:cxn modelId="{B03E3B88-4233-4C30-846C-76CB2DC4BC5A}" type="presParOf" srcId="{41AFBABE-440E-4304-9559-4859AA6B6D30}" destId="{6A96644E-50B9-4191-BAD0-D57FFA1AD3FC}" srcOrd="5" destOrd="0" presId="urn:microsoft.com/office/officeart/2008/layout/AlternatingHexagons"/>
    <dgm:cxn modelId="{7A4ED1E2-6988-41DA-B45D-A52B1A65DB60}" type="presParOf" srcId="{41AFBABE-440E-4304-9559-4859AA6B6D30}" destId="{2F1CABDD-EB2E-43CC-8619-B17BED25FA80}" srcOrd="6" destOrd="0" presId="urn:microsoft.com/office/officeart/2008/layout/AlternatingHexagons"/>
    <dgm:cxn modelId="{ED8D6628-6576-49AF-ACCB-1CB204BE7C86}" type="presParOf" srcId="{2F1CABDD-EB2E-43CC-8619-B17BED25FA80}" destId="{BD3B4CAF-3A8B-4110-BEB0-70F5E16C9735}" srcOrd="0" destOrd="0" presId="urn:microsoft.com/office/officeart/2008/layout/AlternatingHexagons"/>
    <dgm:cxn modelId="{4BDE2726-215B-43DF-B07D-A10B0EFD450B}" type="presParOf" srcId="{2F1CABDD-EB2E-43CC-8619-B17BED25FA80}" destId="{19D6325B-1337-4352-9D50-8F7F0D3B6A74}" srcOrd="1" destOrd="0" presId="urn:microsoft.com/office/officeart/2008/layout/AlternatingHexagons"/>
    <dgm:cxn modelId="{135A973E-4A48-4CFF-B91F-A6BBBCF83F7F}" type="presParOf" srcId="{2F1CABDD-EB2E-43CC-8619-B17BED25FA80}" destId="{84C9984D-C3CB-47D9-B7CD-FA004A82C232}" srcOrd="2" destOrd="0" presId="urn:microsoft.com/office/officeart/2008/layout/AlternatingHexagons"/>
    <dgm:cxn modelId="{2F1008BE-2A04-4079-B650-BB75CC59A85D}" type="presParOf" srcId="{2F1CABDD-EB2E-43CC-8619-B17BED25FA80}" destId="{05CB594D-41D6-4F75-8CAC-F568698A67DD}" srcOrd="3" destOrd="0" presId="urn:microsoft.com/office/officeart/2008/layout/AlternatingHexagons"/>
    <dgm:cxn modelId="{874F72FD-1673-4FDD-801F-A52A57C2A72B}" type="presParOf" srcId="{2F1CABDD-EB2E-43CC-8619-B17BED25FA80}" destId="{AB5A9393-1153-4889-B726-F978DCA08E67}" srcOrd="4" destOrd="0" presId="urn:microsoft.com/office/officeart/2008/layout/AlternatingHexagons"/>
    <dgm:cxn modelId="{58DE8EE8-93AB-407F-9440-A57D4364DCA6}" type="presParOf" srcId="{41AFBABE-440E-4304-9559-4859AA6B6D30}" destId="{5E89052C-AA80-4387-BE5B-17B9447FA31C}" srcOrd="7" destOrd="0" presId="urn:microsoft.com/office/officeart/2008/layout/AlternatingHexagons"/>
    <dgm:cxn modelId="{85FEFFB6-411F-4203-91E6-EFE4557CEE90}" type="presParOf" srcId="{41AFBABE-440E-4304-9559-4859AA6B6D30}" destId="{69CE6B6B-130D-409D-B1A2-F78CE7463203}" srcOrd="8" destOrd="0" presId="urn:microsoft.com/office/officeart/2008/layout/AlternatingHexagons"/>
    <dgm:cxn modelId="{D7789AFA-1124-4A45-995F-FA156E5AF0DD}" type="presParOf" srcId="{69CE6B6B-130D-409D-B1A2-F78CE7463203}" destId="{084D5C7C-74D5-40A5-8237-63DF736B7F51}" srcOrd="0" destOrd="0" presId="urn:microsoft.com/office/officeart/2008/layout/AlternatingHexagons"/>
    <dgm:cxn modelId="{08795AD2-58D2-4754-96E1-8E041672E8DA}" type="presParOf" srcId="{69CE6B6B-130D-409D-B1A2-F78CE7463203}" destId="{2D6D1671-1ADD-41D9-AA35-545C90122A89}" srcOrd="1" destOrd="0" presId="urn:microsoft.com/office/officeart/2008/layout/AlternatingHexagons"/>
    <dgm:cxn modelId="{763ACB4D-FE51-4BA1-9707-556C96ACB171}" type="presParOf" srcId="{69CE6B6B-130D-409D-B1A2-F78CE7463203}" destId="{4A74ABF9-F575-4834-9F91-D8A4306493C3}" srcOrd="2" destOrd="0" presId="urn:microsoft.com/office/officeart/2008/layout/AlternatingHexagons"/>
    <dgm:cxn modelId="{D6FEC406-3256-4269-A2A8-20ECBE6E447A}" type="presParOf" srcId="{69CE6B6B-130D-409D-B1A2-F78CE7463203}" destId="{D9A56C8F-E657-4F01-A5DA-CC0979EB5AC4}" srcOrd="3" destOrd="0" presId="urn:microsoft.com/office/officeart/2008/layout/AlternatingHexagons"/>
    <dgm:cxn modelId="{F543994A-B281-4E1F-852E-FA6DE0581BB4}" type="presParOf" srcId="{69CE6B6B-130D-409D-B1A2-F78CE7463203}" destId="{F611066D-DBFD-4AC9-8FAB-1DFB452719E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F175D-18CA-416C-A8C3-6D067CAF43CF}">
      <dsp:nvSpPr>
        <dsp:cNvPr id="0" name=""/>
        <dsp:cNvSpPr/>
      </dsp:nvSpPr>
      <dsp:spPr>
        <a:xfrm>
          <a:off x="3634781" y="1752906"/>
          <a:ext cx="1346215" cy="134621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Data collection </a:t>
          </a:r>
        </a:p>
      </dsp:txBody>
      <dsp:txXfrm>
        <a:off x="3831930" y="1950055"/>
        <a:ext cx="951917" cy="951917"/>
      </dsp:txXfrm>
    </dsp:sp>
    <dsp:sp modelId="{D8A274DA-68CC-43E8-B0D2-516189F49C13}">
      <dsp:nvSpPr>
        <dsp:cNvPr id="0" name=""/>
        <dsp:cNvSpPr/>
      </dsp:nvSpPr>
      <dsp:spPr>
        <a:xfrm rot="16200000">
          <a:off x="4165333" y="1263146"/>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08100" y="1397456"/>
        <a:ext cx="199578" cy="274627"/>
      </dsp:txXfrm>
    </dsp:sp>
    <dsp:sp modelId="{D715E81B-544E-4A56-8BF0-82AA6AB2EE0E}">
      <dsp:nvSpPr>
        <dsp:cNvPr id="0" name=""/>
        <dsp:cNvSpPr/>
      </dsp:nvSpPr>
      <dsp:spPr>
        <a:xfrm>
          <a:off x="3702092" y="3366"/>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Wingdings" panose="05000000000000000000" pitchFamily="2" charset="2"/>
            <a:buNone/>
          </a:pPr>
          <a:r>
            <a:rPr lang="en-GB" sz="1000" kern="1200" dirty="0"/>
            <a:t>Test Your Care</a:t>
          </a:r>
        </a:p>
      </dsp:txBody>
      <dsp:txXfrm>
        <a:off x="3879526" y="180800"/>
        <a:ext cx="856725" cy="856725"/>
      </dsp:txXfrm>
    </dsp:sp>
    <dsp:sp modelId="{9B44961F-2AAB-4758-AD5C-7559B433EE7E}">
      <dsp:nvSpPr>
        <dsp:cNvPr id="0" name=""/>
        <dsp:cNvSpPr/>
      </dsp:nvSpPr>
      <dsp:spPr>
        <a:xfrm rot="19285714">
          <a:off x="4895573" y="1614811"/>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904903" y="1733018"/>
        <a:ext cx="199578" cy="274627"/>
      </dsp:txXfrm>
    </dsp:sp>
    <dsp:sp modelId="{A413FBA0-ACBF-41A5-80D2-5E1E59B041A1}">
      <dsp:nvSpPr>
        <dsp:cNvPr id="0" name=""/>
        <dsp:cNvSpPr/>
      </dsp:nvSpPr>
      <dsp:spPr>
        <a:xfrm>
          <a:off x="5122563" y="687429"/>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Ward Score Card</a:t>
          </a:r>
          <a:endParaRPr lang="en-GB" sz="1000" kern="1200" dirty="0"/>
        </a:p>
      </dsp:txBody>
      <dsp:txXfrm>
        <a:off x="5299997" y="864863"/>
        <a:ext cx="856725" cy="856725"/>
      </dsp:txXfrm>
    </dsp:sp>
    <dsp:sp modelId="{18C43A9F-3EA7-4D79-A011-B43992B68709}">
      <dsp:nvSpPr>
        <dsp:cNvPr id="0" name=""/>
        <dsp:cNvSpPr/>
      </dsp:nvSpPr>
      <dsp:spPr>
        <a:xfrm rot="771429">
          <a:off x="5075927" y="2404994"/>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076999" y="2487021"/>
        <a:ext cx="199578" cy="274627"/>
      </dsp:txXfrm>
    </dsp:sp>
    <dsp:sp modelId="{B89E0D3A-6526-4CAE-BB3D-E926C6C99A9D}">
      <dsp:nvSpPr>
        <dsp:cNvPr id="0" name=""/>
        <dsp:cNvSpPr/>
      </dsp:nvSpPr>
      <dsp:spPr>
        <a:xfrm>
          <a:off x="5473390" y="2224504"/>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Matrons Quality Checks</a:t>
          </a:r>
          <a:endParaRPr lang="en-GB" sz="1000" kern="1200" dirty="0"/>
        </a:p>
      </dsp:txBody>
      <dsp:txXfrm>
        <a:off x="5650824" y="2401938"/>
        <a:ext cx="856725" cy="856725"/>
      </dsp:txXfrm>
    </dsp:sp>
    <dsp:sp modelId="{728A15D0-68BA-4C41-8051-B03E8D78D96E}">
      <dsp:nvSpPr>
        <dsp:cNvPr id="0" name=""/>
        <dsp:cNvSpPr/>
      </dsp:nvSpPr>
      <dsp:spPr>
        <a:xfrm rot="3857143">
          <a:off x="4570586" y="3038673"/>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594797" y="3091685"/>
        <a:ext cx="199578" cy="274627"/>
      </dsp:txXfrm>
    </dsp:sp>
    <dsp:sp modelId="{E0345950-B5C8-48F8-BFAE-4EFE85D7B60F}">
      <dsp:nvSpPr>
        <dsp:cNvPr id="0" name=""/>
        <dsp:cNvSpPr/>
      </dsp:nvSpPr>
      <dsp:spPr>
        <a:xfrm>
          <a:off x="4490394" y="3457143"/>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Patient Experience Questionnaire</a:t>
          </a:r>
          <a:endParaRPr lang="en-GB" sz="1000" kern="1200" dirty="0"/>
        </a:p>
      </dsp:txBody>
      <dsp:txXfrm>
        <a:off x="4667828" y="3634577"/>
        <a:ext cx="856725" cy="856725"/>
      </dsp:txXfrm>
    </dsp:sp>
    <dsp:sp modelId="{24968D7B-1EC5-4567-8B00-E903EC11C7D2}">
      <dsp:nvSpPr>
        <dsp:cNvPr id="0" name=""/>
        <dsp:cNvSpPr/>
      </dsp:nvSpPr>
      <dsp:spPr>
        <a:xfrm rot="6942857">
          <a:off x="3760081" y="3038673"/>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821403" y="3091685"/>
        <a:ext cx="199578" cy="274627"/>
      </dsp:txXfrm>
    </dsp:sp>
    <dsp:sp modelId="{17CE903C-F1F4-4CF4-A5F9-56873ACA708F}">
      <dsp:nvSpPr>
        <dsp:cNvPr id="0" name=""/>
        <dsp:cNvSpPr/>
      </dsp:nvSpPr>
      <dsp:spPr>
        <a:xfrm>
          <a:off x="2913790" y="3457143"/>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Infection Prevention Control Dashboard</a:t>
          </a:r>
          <a:endParaRPr lang="en-GB" sz="1000" kern="1200" dirty="0"/>
        </a:p>
      </dsp:txBody>
      <dsp:txXfrm>
        <a:off x="3091224" y="3634577"/>
        <a:ext cx="856725" cy="856725"/>
      </dsp:txXfrm>
    </dsp:sp>
    <dsp:sp modelId="{A22B2934-FBC9-4FA7-A532-CE25CCF7C8AA}">
      <dsp:nvSpPr>
        <dsp:cNvPr id="0" name=""/>
        <dsp:cNvSpPr/>
      </dsp:nvSpPr>
      <dsp:spPr>
        <a:xfrm rot="10028571">
          <a:off x="3254739" y="2404994"/>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339200" y="2487021"/>
        <a:ext cx="199578" cy="274627"/>
      </dsp:txXfrm>
    </dsp:sp>
    <dsp:sp modelId="{717C45C6-ECF8-479C-BC1E-D5CD7CB32C68}">
      <dsp:nvSpPr>
        <dsp:cNvPr id="0" name=""/>
        <dsp:cNvSpPr/>
      </dsp:nvSpPr>
      <dsp:spPr>
        <a:xfrm>
          <a:off x="1930794" y="2224504"/>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Observation audit of patient records and clinical environment</a:t>
          </a:r>
          <a:endParaRPr lang="en-GB" sz="1000" kern="1200" dirty="0"/>
        </a:p>
      </dsp:txBody>
      <dsp:txXfrm>
        <a:off x="2108228" y="2401938"/>
        <a:ext cx="856725" cy="856725"/>
      </dsp:txXfrm>
    </dsp:sp>
    <dsp:sp modelId="{3E751E91-6019-4654-B8C1-833A68FA7269}">
      <dsp:nvSpPr>
        <dsp:cNvPr id="0" name=""/>
        <dsp:cNvSpPr/>
      </dsp:nvSpPr>
      <dsp:spPr>
        <a:xfrm rot="13114286">
          <a:off x="3435094" y="1614811"/>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511297" y="1733018"/>
        <a:ext cx="199578" cy="274627"/>
      </dsp:txXfrm>
    </dsp:sp>
    <dsp:sp modelId="{903BBAEC-74C8-4D66-AECD-9CE971EB2A5E}">
      <dsp:nvSpPr>
        <dsp:cNvPr id="0" name=""/>
        <dsp:cNvSpPr/>
      </dsp:nvSpPr>
      <dsp:spPr>
        <a:xfrm>
          <a:off x="2281621" y="687429"/>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Trust reports incl. workforce data, training records</a:t>
          </a:r>
          <a:endParaRPr lang="en-GB" sz="1000" kern="1200" dirty="0"/>
        </a:p>
      </dsp:txBody>
      <dsp:txXfrm>
        <a:off x="2459055" y="864863"/>
        <a:ext cx="856725" cy="856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E95E3-DEC0-48E1-883A-EB08FB232426}">
      <dsp:nvSpPr>
        <dsp:cNvPr id="0" name=""/>
        <dsp:cNvSpPr/>
      </dsp:nvSpPr>
      <dsp:spPr>
        <a:xfrm rot="5400000">
          <a:off x="3977887" y="68768"/>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Person Centred Care</a:t>
          </a:r>
        </a:p>
      </dsp:txBody>
      <dsp:txXfrm rot="-5400000">
        <a:off x="4190086" y="164867"/>
        <a:ext cx="633556" cy="728225"/>
      </dsp:txXfrm>
    </dsp:sp>
    <dsp:sp modelId="{ECB88EB2-4EF7-4F0F-AAF5-61954CF71948}">
      <dsp:nvSpPr>
        <dsp:cNvPr id="0" name=""/>
        <dsp:cNvSpPr/>
      </dsp:nvSpPr>
      <dsp:spPr>
        <a:xfrm>
          <a:off x="5042627" y="213803"/>
          <a:ext cx="1180677" cy="634772"/>
        </a:xfrm>
        <a:prstGeom prst="rect">
          <a:avLst/>
        </a:prstGeom>
        <a:noFill/>
        <a:ln>
          <a:noFill/>
        </a:ln>
        <a:effectLst/>
      </dsp:spPr>
      <dsp:style>
        <a:lnRef idx="0">
          <a:scrgbClr r="0" g="0" b="0"/>
        </a:lnRef>
        <a:fillRef idx="0">
          <a:scrgbClr r="0" g="0" b="0"/>
        </a:fillRef>
        <a:effectRef idx="0">
          <a:scrgbClr r="0" g="0" b="0"/>
        </a:effectRef>
        <a:fontRef idx="minor"/>
      </dsp:style>
    </dsp:sp>
    <dsp:sp modelId="{16F82F2D-BC91-4A48-90B3-0CA59579B5F2}">
      <dsp:nvSpPr>
        <dsp:cNvPr id="0" name=""/>
        <dsp:cNvSpPr/>
      </dsp:nvSpPr>
      <dsp:spPr>
        <a:xfrm rot="5400000">
          <a:off x="3031455" y="70979"/>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Nutrition &amp; Hydration</a:t>
          </a:r>
        </a:p>
      </dsp:txBody>
      <dsp:txXfrm rot="-5400000">
        <a:off x="3243654" y="167078"/>
        <a:ext cx="633556" cy="728225"/>
      </dsp:txXfrm>
    </dsp:sp>
    <dsp:sp modelId="{5CD9F911-36FE-455C-B070-B7BC50CEA295}">
      <dsp:nvSpPr>
        <dsp:cNvPr id="0" name=""/>
        <dsp:cNvSpPr/>
      </dsp:nvSpPr>
      <dsp:spPr>
        <a:xfrm rot="5400000">
          <a:off x="3526578" y="968972"/>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Dignity &amp; Respect</a:t>
          </a:r>
        </a:p>
      </dsp:txBody>
      <dsp:txXfrm rot="-5400000">
        <a:off x="3738777" y="1065071"/>
        <a:ext cx="633556" cy="728225"/>
      </dsp:txXfrm>
    </dsp:sp>
    <dsp:sp modelId="{14728206-48A4-4DB2-BC65-05C717FEAE3C}">
      <dsp:nvSpPr>
        <dsp:cNvPr id="0" name=""/>
        <dsp:cNvSpPr/>
      </dsp:nvSpPr>
      <dsp:spPr>
        <a:xfrm>
          <a:off x="2414667" y="1111795"/>
          <a:ext cx="1142591" cy="634772"/>
        </a:xfrm>
        <a:prstGeom prst="rect">
          <a:avLst/>
        </a:prstGeom>
        <a:noFill/>
        <a:ln>
          <a:noFill/>
        </a:ln>
        <a:effectLst/>
      </dsp:spPr>
      <dsp:style>
        <a:lnRef idx="0">
          <a:scrgbClr r="0" g="0" b="0"/>
        </a:lnRef>
        <a:fillRef idx="0">
          <a:scrgbClr r="0" g="0" b="0"/>
        </a:fillRef>
        <a:effectRef idx="0">
          <a:scrgbClr r="0" g="0" b="0"/>
        </a:effectRef>
        <a:fontRef idx="minor"/>
      </dsp:style>
    </dsp:sp>
    <dsp:sp modelId="{419B625E-6726-4AD9-A447-10EE175D1BC1}">
      <dsp:nvSpPr>
        <dsp:cNvPr id="0" name=""/>
        <dsp:cNvSpPr/>
      </dsp:nvSpPr>
      <dsp:spPr>
        <a:xfrm rot="5400000">
          <a:off x="4425378" y="959450"/>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GB" sz="700" kern="1200" dirty="0"/>
            <a:t>Leadership &amp; Professionalism</a:t>
          </a:r>
        </a:p>
      </dsp:txBody>
      <dsp:txXfrm rot="-5400000">
        <a:off x="4637577" y="1055549"/>
        <a:ext cx="633556" cy="728225"/>
      </dsp:txXfrm>
    </dsp:sp>
    <dsp:sp modelId="{70136391-DC7C-4428-9FC5-C00CDA0DBCBC}">
      <dsp:nvSpPr>
        <dsp:cNvPr id="0" name=""/>
        <dsp:cNvSpPr/>
      </dsp:nvSpPr>
      <dsp:spPr>
        <a:xfrm rot="5400000">
          <a:off x="4025509" y="1866964"/>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Consent</a:t>
          </a:r>
        </a:p>
      </dsp:txBody>
      <dsp:txXfrm rot="-5400000">
        <a:off x="4237708" y="1963063"/>
        <a:ext cx="633556" cy="728225"/>
      </dsp:txXfrm>
    </dsp:sp>
    <dsp:sp modelId="{CA527CAB-87C3-47B0-96B7-1A21F4789D3F}">
      <dsp:nvSpPr>
        <dsp:cNvPr id="0" name=""/>
        <dsp:cNvSpPr/>
      </dsp:nvSpPr>
      <dsp:spPr>
        <a:xfrm>
          <a:off x="5042627" y="2009788"/>
          <a:ext cx="1180677" cy="634772"/>
        </a:xfrm>
        <a:prstGeom prst="rect">
          <a:avLst/>
        </a:prstGeom>
        <a:noFill/>
        <a:ln>
          <a:noFill/>
        </a:ln>
        <a:effectLst/>
      </dsp:spPr>
      <dsp:style>
        <a:lnRef idx="0">
          <a:scrgbClr r="0" g="0" b="0"/>
        </a:lnRef>
        <a:fillRef idx="0">
          <a:scrgbClr r="0" g="0" b="0"/>
        </a:fillRef>
        <a:effectRef idx="0">
          <a:scrgbClr r="0" g="0" b="0"/>
        </a:effectRef>
        <a:fontRef idx="minor"/>
      </dsp:style>
    </dsp:sp>
    <dsp:sp modelId="{D4419B5E-AC42-442C-AF49-D95C515FF1FA}">
      <dsp:nvSpPr>
        <dsp:cNvPr id="0" name=""/>
        <dsp:cNvSpPr/>
      </dsp:nvSpPr>
      <dsp:spPr>
        <a:xfrm rot="5400000">
          <a:off x="3031455" y="1866964"/>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kern="1200" dirty="0"/>
            <a:t>Clinical Governance</a:t>
          </a:r>
        </a:p>
      </dsp:txBody>
      <dsp:txXfrm rot="-5400000">
        <a:off x="3243654" y="1963063"/>
        <a:ext cx="633556" cy="728225"/>
      </dsp:txXfrm>
    </dsp:sp>
    <dsp:sp modelId="{BD3B4CAF-3A8B-4110-BEB0-70F5E16C9735}">
      <dsp:nvSpPr>
        <dsp:cNvPr id="0" name=""/>
        <dsp:cNvSpPr/>
      </dsp:nvSpPr>
      <dsp:spPr>
        <a:xfrm rot="5400000">
          <a:off x="3526578" y="2764956"/>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Safe Care &amp; Treatment</a:t>
          </a:r>
        </a:p>
      </dsp:txBody>
      <dsp:txXfrm rot="-5400000">
        <a:off x="3738777" y="2861055"/>
        <a:ext cx="633556" cy="728225"/>
      </dsp:txXfrm>
    </dsp:sp>
    <dsp:sp modelId="{19D6325B-1337-4352-9D50-8F7F0D3B6A74}">
      <dsp:nvSpPr>
        <dsp:cNvPr id="0" name=""/>
        <dsp:cNvSpPr/>
      </dsp:nvSpPr>
      <dsp:spPr>
        <a:xfrm>
          <a:off x="2414667" y="2907780"/>
          <a:ext cx="1142591" cy="634772"/>
        </a:xfrm>
        <a:prstGeom prst="rect">
          <a:avLst/>
        </a:prstGeom>
        <a:noFill/>
        <a:ln>
          <a:noFill/>
        </a:ln>
        <a:effectLst/>
      </dsp:spPr>
      <dsp:style>
        <a:lnRef idx="0">
          <a:scrgbClr r="0" g="0" b="0"/>
        </a:lnRef>
        <a:fillRef idx="0">
          <a:scrgbClr r="0" g="0" b="0"/>
        </a:fillRef>
        <a:effectRef idx="0">
          <a:scrgbClr r="0" g="0" b="0"/>
        </a:effectRef>
        <a:fontRef idx="minor"/>
      </dsp:style>
    </dsp:sp>
    <dsp:sp modelId="{AB5A9393-1153-4889-B726-F978DCA08E67}">
      <dsp:nvSpPr>
        <dsp:cNvPr id="0" name=""/>
        <dsp:cNvSpPr/>
      </dsp:nvSpPr>
      <dsp:spPr>
        <a:xfrm rot="5400000">
          <a:off x="4520632" y="2764956"/>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kern="1200" dirty="0"/>
            <a:t>Safeguarding</a:t>
          </a:r>
        </a:p>
      </dsp:txBody>
      <dsp:txXfrm rot="-5400000">
        <a:off x="4732831" y="2861055"/>
        <a:ext cx="633556" cy="728225"/>
      </dsp:txXfrm>
    </dsp:sp>
    <dsp:sp modelId="{084D5C7C-74D5-40A5-8237-63DF736B7F51}">
      <dsp:nvSpPr>
        <dsp:cNvPr id="0" name=""/>
        <dsp:cNvSpPr/>
      </dsp:nvSpPr>
      <dsp:spPr>
        <a:xfrm rot="5400000">
          <a:off x="4025509" y="3662948"/>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Infection Control</a:t>
          </a:r>
        </a:p>
      </dsp:txBody>
      <dsp:txXfrm rot="-5400000">
        <a:off x="4237708" y="3759047"/>
        <a:ext cx="633556" cy="728225"/>
      </dsp:txXfrm>
    </dsp:sp>
    <dsp:sp modelId="{2D6D1671-1ADD-41D9-AA35-545C90122A89}">
      <dsp:nvSpPr>
        <dsp:cNvPr id="0" name=""/>
        <dsp:cNvSpPr/>
      </dsp:nvSpPr>
      <dsp:spPr>
        <a:xfrm>
          <a:off x="5042627" y="3805772"/>
          <a:ext cx="1180677" cy="634772"/>
        </a:xfrm>
        <a:prstGeom prst="rect">
          <a:avLst/>
        </a:prstGeom>
        <a:noFill/>
        <a:ln>
          <a:noFill/>
        </a:ln>
        <a:effectLst/>
      </dsp:spPr>
      <dsp:style>
        <a:lnRef idx="0">
          <a:scrgbClr r="0" g="0" b="0"/>
        </a:lnRef>
        <a:fillRef idx="0">
          <a:scrgbClr r="0" g="0" b="0"/>
        </a:fillRef>
        <a:effectRef idx="0">
          <a:scrgbClr r="0" g="0" b="0"/>
        </a:effectRef>
        <a:fontRef idx="minor"/>
      </dsp:style>
    </dsp:sp>
    <dsp:sp modelId="{F611066D-DBFD-4AC9-8FAB-1DFB452719EF}">
      <dsp:nvSpPr>
        <dsp:cNvPr id="0" name=""/>
        <dsp:cNvSpPr/>
      </dsp:nvSpPr>
      <dsp:spPr>
        <a:xfrm rot="5400000">
          <a:off x="2983832" y="3665159"/>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196031" y="3761258"/>
        <a:ext cx="633556" cy="72822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82C50-45D3-5142-B150-70F6D3B15FF5}"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A5270-C765-AE48-86DD-86F4A3B1997C}" type="slidenum">
              <a:rPr lang="en-US" smtClean="0"/>
              <a:pPr/>
              <a:t>‹#›</a:t>
            </a:fld>
            <a:endParaRPr lang="en-US"/>
          </a:p>
        </p:txBody>
      </p:sp>
    </p:spTree>
    <p:extLst>
      <p:ext uri="{BB962C8B-B14F-4D97-AF65-F5344CB8AC3E}">
        <p14:creationId xmlns:p14="http://schemas.microsoft.com/office/powerpoint/2010/main" val="2893406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7772400" cy="1470025"/>
          </a:xfrm>
        </p:spPr>
        <p:txBody>
          <a:bodyPr/>
          <a:lstStyle>
            <a:lvl1pPr>
              <a:defRPr>
                <a:solidFill>
                  <a:srgbClr val="005EB8"/>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57200" y="3886200"/>
            <a:ext cx="7772400" cy="1752600"/>
          </a:xfrm>
        </p:spPr>
        <p:txBody>
          <a:bodyPr/>
          <a:lstStyle>
            <a:lvl1pPr marL="0" indent="0" algn="l">
              <a:buNone/>
              <a:defRPr>
                <a:solidFill>
                  <a:srgbClr val="3F3F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p>
            <a:fld id="{BFF28F6A-1387-5545-B9C4-24AA8B53DA6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278836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FF28F6A-1387-5545-B9C4-24AA8B53DA6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310307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0373"/>
            <a:ext cx="2057400" cy="4515789"/>
          </a:xfrm>
        </p:spPr>
        <p:txBody>
          <a:bodyPr vert="eaVert"/>
          <a:lstStyle>
            <a:lvl1pPr>
              <a:defRPr>
                <a:solidFill>
                  <a:srgbClr val="005EB8"/>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610373"/>
            <a:ext cx="6019800" cy="4515790"/>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FF28F6A-1387-5545-B9C4-24AA8B53DA6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261831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1955"/>
            <a:ext cx="8229600" cy="646483"/>
          </a:xfrm>
        </p:spPr>
        <p:txBody>
          <a:bodyPr/>
          <a:lstStyle>
            <a:lvl1pPr>
              <a:defRPr>
                <a:solidFill>
                  <a:srgbClr val="005EB8"/>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FF28F6A-1387-5545-B9C4-24AA8B53DA6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420408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005EB8"/>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F3F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FF28F6A-1387-5545-B9C4-24AA8B53DA61}"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221512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3" y="1482707"/>
            <a:ext cx="8229600" cy="646483"/>
          </a:xfrm>
        </p:spPr>
        <p:txBody>
          <a:bodyPr/>
          <a:lstStyle>
            <a:lvl1pPr>
              <a:defRPr>
                <a:solidFill>
                  <a:srgbClr val="005EB8"/>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29190"/>
            <a:ext cx="4038600" cy="3996973"/>
          </a:xfrm>
        </p:spPr>
        <p:txBody>
          <a:bodyPr>
            <a:normAutofit/>
          </a:bodyPr>
          <a:lstStyle>
            <a:lvl1pPr>
              <a:defRPr sz="2000">
                <a:solidFill>
                  <a:srgbClr val="3F3F3F"/>
                </a:solidFill>
              </a:defRPr>
            </a:lvl1pPr>
            <a:lvl2pPr>
              <a:defRPr sz="1800">
                <a:solidFill>
                  <a:srgbClr val="3F3F3F"/>
                </a:solidFill>
              </a:defRPr>
            </a:lvl2pPr>
            <a:lvl3pPr>
              <a:defRPr sz="1600">
                <a:solidFill>
                  <a:srgbClr val="3F3F3F"/>
                </a:solidFill>
              </a:defRPr>
            </a:lvl3pPr>
            <a:lvl4pPr>
              <a:defRPr sz="1400">
                <a:solidFill>
                  <a:srgbClr val="3F3F3F"/>
                </a:solidFill>
              </a:defRPr>
            </a:lvl4pPr>
            <a:lvl5pPr>
              <a:defRPr sz="1400">
                <a:solidFill>
                  <a:srgbClr val="3F3F3F"/>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29190"/>
            <a:ext cx="4038600" cy="3996973"/>
          </a:xfrm>
        </p:spPr>
        <p:txBody>
          <a:bodyPr>
            <a:normAutofit/>
          </a:bodyPr>
          <a:lstStyle>
            <a:lvl1pPr>
              <a:defRPr sz="2000">
                <a:solidFill>
                  <a:srgbClr val="3F3F3F"/>
                </a:solidFill>
              </a:defRPr>
            </a:lvl1pPr>
            <a:lvl2pPr>
              <a:defRPr sz="1800">
                <a:solidFill>
                  <a:srgbClr val="3F3F3F"/>
                </a:solidFill>
              </a:defRPr>
            </a:lvl2pPr>
            <a:lvl3pPr>
              <a:defRPr sz="1600">
                <a:solidFill>
                  <a:srgbClr val="3F3F3F"/>
                </a:solidFill>
              </a:defRPr>
            </a:lvl3pPr>
            <a:lvl4pPr>
              <a:defRPr sz="1400">
                <a:solidFill>
                  <a:srgbClr val="3F3F3F"/>
                </a:solidFill>
              </a:defRPr>
            </a:lvl4pPr>
            <a:lvl5pPr>
              <a:defRPr sz="1400">
                <a:solidFill>
                  <a:srgbClr val="3F3F3F"/>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BFF28F6A-1387-5545-B9C4-24AA8B53DA61}"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113155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0501"/>
            <a:ext cx="4040188" cy="639762"/>
          </a:xfrm>
        </p:spPr>
        <p:txBody>
          <a:bodyPr anchor="b">
            <a:noAutofit/>
          </a:bodyPr>
          <a:lstStyle>
            <a:lvl1pPr marL="0" indent="0">
              <a:buNone/>
              <a:defRPr sz="20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12963"/>
            <a:ext cx="4040188" cy="40132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460501"/>
            <a:ext cx="4041775" cy="639762"/>
          </a:xfrm>
        </p:spPr>
        <p:txBody>
          <a:bodyPr anchor="b">
            <a:noAutofit/>
          </a:bodyPr>
          <a:lstStyle>
            <a:lvl1pPr marL="0" indent="0">
              <a:buNone/>
              <a:defRPr sz="20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12963"/>
            <a:ext cx="4041775" cy="40132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BFF28F6A-1387-5545-B9C4-24AA8B53DA61}"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361897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BFF28F6A-1387-5545-B9C4-24AA8B53DA61}"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133143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28F6A-1387-5545-B9C4-24AA8B53DA61}"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6070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271"/>
            <a:ext cx="3008313" cy="733992"/>
          </a:xfrm>
        </p:spPr>
        <p:txBody>
          <a:bodyPr anchor="b"/>
          <a:lstStyle>
            <a:lvl1pPr algn="l">
              <a:defRPr sz="2000" b="1">
                <a:solidFill>
                  <a:srgbClr val="005EB8"/>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1366271"/>
            <a:ext cx="5111750" cy="4759892"/>
          </a:xfrm>
        </p:spPr>
        <p:txBody>
          <a:bodyPr>
            <a:normAutofit/>
          </a:bodyPr>
          <a:lstStyle>
            <a:lvl1pPr>
              <a:defRPr sz="2800">
                <a:solidFill>
                  <a:srgbClr val="3F3F3F"/>
                </a:solidFill>
              </a:defRPr>
            </a:lvl1pPr>
            <a:lvl2pPr>
              <a:defRPr sz="2400">
                <a:solidFill>
                  <a:srgbClr val="3F3F3F"/>
                </a:solidFill>
              </a:defRPr>
            </a:lvl2pPr>
            <a:lvl3pPr>
              <a:defRPr sz="2000">
                <a:solidFill>
                  <a:srgbClr val="3F3F3F"/>
                </a:solidFill>
              </a:defRPr>
            </a:lvl3pPr>
            <a:lvl4pPr>
              <a:defRPr sz="1800">
                <a:solidFill>
                  <a:srgbClr val="3F3F3F"/>
                </a:solidFill>
              </a:defRPr>
            </a:lvl4pPr>
            <a:lvl5pPr>
              <a:defRPr sz="1800">
                <a:solidFill>
                  <a:srgbClr val="3F3F3F"/>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112963"/>
            <a:ext cx="3008313" cy="4013200"/>
          </a:xfrm>
        </p:spPr>
        <p:txBody>
          <a:bodyPr/>
          <a:lstStyle>
            <a:lvl1pPr marL="0" indent="0">
              <a:buNone/>
              <a:defRPr sz="1400">
                <a:solidFill>
                  <a:srgbClr val="3F3F3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BFF28F6A-1387-5545-B9C4-24AA8B53DA61}"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97594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5EB8"/>
                </a:solidFill>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1368163"/>
            <a:ext cx="5486400" cy="33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FF28F6A-1387-5545-B9C4-24AA8B53DA61}"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402365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A9A9ED-6F3F-154F-949D-DDDAAAE16C8F}"/>
              </a:ext>
            </a:extLst>
          </p:cNvPr>
          <p:cNvPicPr>
            <a:picLocks noChangeAspect="1"/>
          </p:cNvPicPr>
          <p:nvPr userDrawn="1"/>
        </p:nvPicPr>
        <p:blipFill>
          <a:blip r:embed="rId13"/>
          <a:stretch>
            <a:fillRect/>
          </a:stretch>
        </p:blipFill>
        <p:spPr>
          <a:xfrm>
            <a:off x="7088402" y="227994"/>
            <a:ext cx="1798607" cy="922206"/>
          </a:xfrm>
          <a:prstGeom prst="rect">
            <a:avLst/>
          </a:prstGeom>
        </p:spPr>
      </p:pic>
      <p:sp>
        <p:nvSpPr>
          <p:cNvPr id="2" name="Title Placeholder 1"/>
          <p:cNvSpPr>
            <a:spLocks noGrp="1"/>
          </p:cNvSpPr>
          <p:nvPr>
            <p:ph type="title"/>
          </p:nvPr>
        </p:nvSpPr>
        <p:spPr>
          <a:xfrm>
            <a:off x="449263" y="1473441"/>
            <a:ext cx="8229600" cy="64648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197" y="2119924"/>
            <a:ext cx="8229602" cy="411284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28F6A-1387-5545-B9C4-24AA8B53DA61}" type="datetimeFigureOut">
              <a:rPr lang="en-US" smtClean="0"/>
              <a:pPr/>
              <a:t>8/25/2022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5F5E8-5FE3-2445-8F8D-194A630C8E21}" type="slidenum">
              <a:rPr lang="en-US" smtClean="0"/>
              <a:pPr/>
              <a:t>‹#›</a:t>
            </a:fld>
            <a:endParaRPr lang="en-US"/>
          </a:p>
        </p:txBody>
      </p:sp>
      <p:cxnSp>
        <p:nvCxnSpPr>
          <p:cNvPr id="16" name="Straight Connector 15"/>
          <p:cNvCxnSpPr/>
          <p:nvPr userDrawn="1"/>
        </p:nvCxnSpPr>
        <p:spPr>
          <a:xfrm>
            <a:off x="0" y="1357921"/>
            <a:ext cx="9144000" cy="0"/>
          </a:xfrm>
          <a:prstGeom prst="line">
            <a:avLst/>
          </a:prstGeom>
          <a:ln w="38100" cmpd="sng">
            <a:solidFill>
              <a:srgbClr val="7ECBF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39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rgbClr val="1F5BAA"/>
          </a:solidFill>
          <a:latin typeface="Arial"/>
          <a:ea typeface="+mj-ea"/>
          <a:cs typeface="Arial"/>
        </a:defRPr>
      </a:lvl1pPr>
    </p:titleStyle>
    <p:body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75C22-4D0E-A6CE-3270-662B6CF376D1}"/>
              </a:ext>
            </a:extLst>
          </p:cNvPr>
          <p:cNvSpPr/>
          <p:nvPr/>
        </p:nvSpPr>
        <p:spPr>
          <a:xfrm>
            <a:off x="395536" y="2194734"/>
            <a:ext cx="7713080" cy="1569660"/>
          </a:xfrm>
          <a:prstGeom prst="rect">
            <a:avLst/>
          </a:prstGeom>
        </p:spPr>
        <p:txBody>
          <a:bodyPr wrap="square">
            <a:spAutoFit/>
          </a:bodyPr>
          <a:lstStyle/>
          <a:p>
            <a:r>
              <a:rPr lang="en-GB" sz="3200" b="1" dirty="0">
                <a:solidFill>
                  <a:srgbClr val="1F5BAA"/>
                </a:solidFill>
                <a:latin typeface="Arial"/>
                <a:cs typeface="Arial"/>
              </a:rPr>
              <a:t>Ward accreditation as an assurance tool for quality</a:t>
            </a:r>
          </a:p>
          <a:p>
            <a:endParaRPr lang="en-GB" sz="3200" dirty="0"/>
          </a:p>
        </p:txBody>
      </p:sp>
      <p:sp>
        <p:nvSpPr>
          <p:cNvPr id="3" name="Rectangle 2">
            <a:extLst>
              <a:ext uri="{FF2B5EF4-FFF2-40B4-BE49-F238E27FC236}">
                <a16:creationId xmlns:a16="http://schemas.microsoft.com/office/drawing/2014/main" id="{2EEBBFFB-DD6D-ECD4-C6BE-3C22D08540B1}"/>
              </a:ext>
            </a:extLst>
          </p:cNvPr>
          <p:cNvSpPr/>
          <p:nvPr/>
        </p:nvSpPr>
        <p:spPr>
          <a:xfrm>
            <a:off x="395536" y="4101719"/>
            <a:ext cx="7713080" cy="1785104"/>
          </a:xfrm>
          <a:prstGeom prst="rect">
            <a:avLst/>
          </a:prstGeom>
        </p:spPr>
        <p:txBody>
          <a:bodyPr wrap="square">
            <a:spAutoFit/>
          </a:bodyPr>
          <a:lstStyle/>
          <a:p>
            <a:endParaRPr lang="en-GB" sz="4000" b="1" dirty="0">
              <a:solidFill>
                <a:srgbClr val="003087"/>
              </a:solidFill>
              <a:latin typeface="Arial"/>
              <a:cs typeface="Arial"/>
            </a:endParaRPr>
          </a:p>
          <a:p>
            <a:endParaRPr lang="en-GB" sz="1600" dirty="0">
              <a:solidFill>
                <a:srgbClr val="41B6E6"/>
              </a:solidFill>
            </a:endParaRPr>
          </a:p>
          <a:p>
            <a:r>
              <a:rPr lang="en-GB" b="1" dirty="0">
                <a:solidFill>
                  <a:srgbClr val="41B6E6"/>
                </a:solidFill>
                <a:latin typeface="Arial"/>
                <a:cs typeface="Arial"/>
              </a:rPr>
              <a:t>Michelle </a:t>
            </a:r>
            <a:r>
              <a:rPr lang="en-GB" b="1" dirty="0" err="1">
                <a:solidFill>
                  <a:srgbClr val="41B6E6"/>
                </a:solidFill>
                <a:latin typeface="Arial"/>
                <a:cs typeface="Arial"/>
              </a:rPr>
              <a:t>Hope,</a:t>
            </a:r>
            <a:r>
              <a:rPr lang="en-GB" b="1" dirty="0">
                <a:solidFill>
                  <a:srgbClr val="41B6E6"/>
                </a:solidFill>
                <a:latin typeface="Arial"/>
                <a:cs typeface="Arial"/>
              </a:rPr>
              <a:t> Deputy Chief Nurse </a:t>
            </a:r>
          </a:p>
          <a:p>
            <a:r>
              <a:rPr lang="en-GB" b="1" dirty="0">
                <a:solidFill>
                  <a:srgbClr val="41B6E6"/>
                </a:solidFill>
                <a:latin typeface="Arial"/>
                <a:cs typeface="Arial"/>
              </a:rPr>
              <a:t>West Hertfordshire Hospitals NHS Trust</a:t>
            </a:r>
          </a:p>
          <a:p>
            <a:endParaRPr lang="en-GB" dirty="0"/>
          </a:p>
        </p:txBody>
      </p:sp>
    </p:spTree>
    <p:extLst>
      <p:ext uri="{BB962C8B-B14F-4D97-AF65-F5344CB8AC3E}">
        <p14:creationId xmlns:p14="http://schemas.microsoft.com/office/powerpoint/2010/main" val="294941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3AF3-5762-9A33-6E5C-B828F79BB36D}"/>
              </a:ext>
            </a:extLst>
          </p:cNvPr>
          <p:cNvSpPr txBox="1">
            <a:spLocks/>
          </p:cNvSpPr>
          <p:nvPr/>
        </p:nvSpPr>
        <p:spPr>
          <a:xfrm>
            <a:off x="457200" y="291793"/>
            <a:ext cx="7772400" cy="1470025"/>
          </a:xfrm>
          <a:prstGeom prst="rect">
            <a:avLst/>
          </a:prstGeom>
        </p:spPr>
        <p:txBody>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solidFill>
                  <a:srgbClr val="B0026A"/>
                </a:solidFill>
              </a:rPr>
              <a:t>Encouraging ownership of continuous quality improvement at ward level </a:t>
            </a:r>
            <a:br>
              <a:rPr lang="en-GB" dirty="0">
                <a:solidFill>
                  <a:srgbClr val="B0026A"/>
                </a:solidFill>
              </a:rPr>
            </a:br>
            <a:endParaRPr lang="en-GB" dirty="0"/>
          </a:p>
        </p:txBody>
      </p:sp>
      <p:sp>
        <p:nvSpPr>
          <p:cNvPr id="3" name="TextBox 2">
            <a:extLst>
              <a:ext uri="{FF2B5EF4-FFF2-40B4-BE49-F238E27FC236}">
                <a16:creationId xmlns:a16="http://schemas.microsoft.com/office/drawing/2014/main" id="{F146000D-0C85-B786-95AF-44016B5C2C49}"/>
              </a:ext>
            </a:extLst>
          </p:cNvPr>
          <p:cNvSpPr txBox="1"/>
          <p:nvPr/>
        </p:nvSpPr>
        <p:spPr>
          <a:xfrm>
            <a:off x="781050" y="2219325"/>
            <a:ext cx="7191375" cy="646331"/>
          </a:xfrm>
          <a:prstGeom prst="rect">
            <a:avLst/>
          </a:prstGeom>
          <a:noFill/>
        </p:spPr>
        <p:txBody>
          <a:bodyPr wrap="square" rtlCol="0">
            <a:spAutoFit/>
          </a:bodyPr>
          <a:lstStyle/>
          <a:p>
            <a:pPr marL="285750" indent="-285750">
              <a:buFont typeface="Arial" panose="020B0604020202020204" pitchFamily="34" charset="0"/>
              <a:buChar char="•"/>
            </a:pPr>
            <a:r>
              <a:rPr lang="en-GB" dirty="0"/>
              <a:t>Gap analysis</a:t>
            </a:r>
          </a:p>
          <a:p>
            <a:pPr marL="285750" indent="-285750">
              <a:buFont typeface="Arial" panose="020B0604020202020204" pitchFamily="34" charset="0"/>
              <a:buChar char="•"/>
            </a:pPr>
            <a:r>
              <a:rPr lang="en-GB" dirty="0"/>
              <a:t>Going for silver</a:t>
            </a:r>
          </a:p>
        </p:txBody>
      </p:sp>
      <p:sp>
        <p:nvSpPr>
          <p:cNvPr id="4" name="Subtitle 5">
            <a:extLst>
              <a:ext uri="{FF2B5EF4-FFF2-40B4-BE49-F238E27FC236}">
                <a16:creationId xmlns:a16="http://schemas.microsoft.com/office/drawing/2014/main" id="{C7BC80CE-018A-D3FA-2FEF-D50CA9E5AF6B}"/>
              </a:ext>
            </a:extLst>
          </p:cNvPr>
          <p:cNvSpPr txBox="1">
            <a:spLocks/>
          </p:cNvSpPr>
          <p:nvPr/>
        </p:nvSpPr>
        <p:spPr>
          <a:xfrm>
            <a:off x="704850" y="3505200"/>
            <a:ext cx="4733925" cy="240030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ts val="0"/>
              </a:spcBef>
              <a:spcAft>
                <a:spcPts val="800"/>
              </a:spcAft>
              <a:buFont typeface="Arial"/>
              <a:buNone/>
              <a:defRPr sz="2000" kern="1200">
                <a:solidFill>
                  <a:srgbClr val="3F3F3F"/>
                </a:solidFill>
                <a:latin typeface="Arial"/>
                <a:ea typeface="+mn-ea"/>
                <a:cs typeface="Arial"/>
              </a:defRPr>
            </a:lvl1pPr>
            <a:lvl2pPr marL="457200" indent="0" algn="ctr" defTabSz="457200" rtl="0" eaLnBrk="1" latinLnBrk="0" hangingPunct="1">
              <a:lnSpc>
                <a:spcPct val="100000"/>
              </a:lnSpc>
              <a:spcBef>
                <a:spcPts val="0"/>
              </a:spcBef>
              <a:spcAft>
                <a:spcPts val="800"/>
              </a:spcAft>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lnSpc>
                <a:spcPct val="100000"/>
              </a:lnSpc>
              <a:spcBef>
                <a:spcPts val="0"/>
              </a:spcBef>
              <a:spcAft>
                <a:spcPts val="800"/>
              </a:spcAft>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lnSpc>
                <a:spcPct val="100000"/>
              </a:lnSpc>
              <a:spcBef>
                <a:spcPts val="0"/>
              </a:spcBef>
              <a:spcAft>
                <a:spcPts val="800"/>
              </a:spcAft>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lnSpc>
                <a:spcPct val="100000"/>
              </a:lnSpc>
              <a:spcBef>
                <a:spcPts val="0"/>
              </a:spcBef>
              <a:spcAft>
                <a:spcPts val="800"/>
              </a:spcAft>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t>During the pause of impact assessment due to the EPR rollout a gap analysis was undertaken to review current progress on the following criteria: preparation, undertaking, feedback, outcomes</a:t>
            </a:r>
          </a:p>
        </p:txBody>
      </p:sp>
      <p:pic>
        <p:nvPicPr>
          <p:cNvPr id="5" name="Picture 2" descr="Guess what London Tube: I will not mind the GAP | by Reem Shraydeh | Medium">
            <a:extLst>
              <a:ext uri="{FF2B5EF4-FFF2-40B4-BE49-F238E27FC236}">
                <a16:creationId xmlns:a16="http://schemas.microsoft.com/office/drawing/2014/main" id="{EBD5CA90-0425-54CA-8632-ECDBB4F35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6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9E9E-A0C5-2919-253D-53860C272A5B}"/>
              </a:ext>
            </a:extLst>
          </p:cNvPr>
          <p:cNvSpPr txBox="1">
            <a:spLocks/>
          </p:cNvSpPr>
          <p:nvPr/>
        </p:nvSpPr>
        <p:spPr>
          <a:xfrm>
            <a:off x="371475" y="1644650"/>
            <a:ext cx="7772400" cy="1470025"/>
          </a:xfrm>
          <a:prstGeom prst="rect">
            <a:avLst/>
          </a:prstGeom>
        </p:spPr>
        <p:txBody>
          <a:bodyPr>
            <a:normAutofit fontScale="97500"/>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solidFill>
                  <a:srgbClr val="008F2A"/>
                </a:solidFill>
              </a:rPr>
              <a:t>Engaging and empowering staff to improve the basic standards and quality of care at ward level and reduce variation in standards between wards</a:t>
            </a:r>
            <a:endParaRPr lang="en-GB" sz="2000" dirty="0"/>
          </a:p>
        </p:txBody>
      </p:sp>
      <p:sp>
        <p:nvSpPr>
          <p:cNvPr id="3" name="Subtitle 2">
            <a:extLst>
              <a:ext uri="{FF2B5EF4-FFF2-40B4-BE49-F238E27FC236}">
                <a16:creationId xmlns:a16="http://schemas.microsoft.com/office/drawing/2014/main" id="{1650BC9A-0C43-4883-EC47-CE7D6C098DE8}"/>
              </a:ext>
            </a:extLst>
          </p:cNvPr>
          <p:cNvSpPr txBox="1">
            <a:spLocks/>
          </p:cNvSpPr>
          <p:nvPr/>
        </p:nvSpPr>
        <p:spPr>
          <a:xfrm>
            <a:off x="561975" y="3498850"/>
            <a:ext cx="7772400" cy="1752600"/>
          </a:xfrm>
          <a:prstGeom prst="rect">
            <a:avLst/>
          </a:prstGeom>
        </p:spPr>
        <p:txBody>
          <a:bodyPr/>
          <a:lst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Peer review</a:t>
            </a:r>
          </a:p>
          <a:p>
            <a:r>
              <a:rPr lang="en-GB" dirty="0"/>
              <a:t>With not to</a:t>
            </a:r>
          </a:p>
          <a:p>
            <a:r>
              <a:rPr lang="en-GB" dirty="0"/>
              <a:t>Not punitive we want you to succeed and share successes</a:t>
            </a:r>
          </a:p>
        </p:txBody>
      </p:sp>
    </p:spTree>
    <p:extLst>
      <p:ext uri="{BB962C8B-B14F-4D97-AF65-F5344CB8AC3E}">
        <p14:creationId xmlns:p14="http://schemas.microsoft.com/office/powerpoint/2010/main" val="287426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AFFAE6-737B-277D-3A69-4288030FC2AB}"/>
              </a:ext>
            </a:extLst>
          </p:cNvPr>
          <p:cNvSpPr txBox="1">
            <a:spLocks/>
          </p:cNvSpPr>
          <p:nvPr/>
        </p:nvSpPr>
        <p:spPr>
          <a:xfrm>
            <a:off x="457196" y="1571625"/>
            <a:ext cx="7734303" cy="4661145"/>
          </a:xfrm>
          <a:prstGeom prst="rect">
            <a:avLst/>
          </a:prstGeom>
        </p:spPr>
        <p:txBody>
          <a:bodyPr>
            <a:normAutofit/>
          </a:bodyPr>
          <a:lst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0510" algn="just"/>
            <a:r>
              <a:rPr lang="en-GB" sz="1800" dirty="0">
                <a:latin typeface="Arial" panose="020B0604020202020204" pitchFamily="34" charset="0"/>
                <a:ea typeface="Times New Roman" panose="02020603050405020304" pitchFamily="18" charset="0"/>
              </a:rPr>
              <a:t>The areas for improvement are grouped into 5 themes: assessment/inspection, ratings/ standards, reward, sharing learning &amp; feedback. </a:t>
            </a:r>
          </a:p>
          <a:p>
            <a:pPr marL="270510" algn="just"/>
            <a:r>
              <a:rPr lang="en-GB" sz="1800" dirty="0">
                <a:latin typeface="Arial" panose="020B0604020202020204" pitchFamily="34" charset="0"/>
                <a:ea typeface="Calibri" panose="020F0502020204030204" pitchFamily="34" charset="0"/>
              </a:rPr>
              <a:t>Relaunch under the working title of ‘going for silver’ to support all clinical areas to aspire towards improved ratings.</a:t>
            </a:r>
            <a:endParaRPr lang="en-GB" sz="1800" dirty="0">
              <a:latin typeface="Calibri" panose="020F0502020204030204" pitchFamily="34" charset="0"/>
              <a:ea typeface="Calibri" panose="020F0502020204030204" pitchFamily="34" charset="0"/>
            </a:endParaRPr>
          </a:p>
          <a:p>
            <a:pPr marL="228600" algn="just"/>
            <a:r>
              <a:rPr lang="en-GB" sz="1800" dirty="0">
                <a:latin typeface="Arial" panose="020B0604020202020204" pitchFamily="34" charset="0"/>
                <a:ea typeface="Calibri" panose="020F0502020204030204" pitchFamily="34" charset="0"/>
              </a:rPr>
              <a:t>The ratings should also be re-evaluated Gold will replace platinum as the highest rating with a new level white added for those who haven’t received bronze during an assessment. All wards will start with a bronze rating in recognition of the 2020 impact analysis rating with the ambition being that in 12 months’ time all wards will achieve silver rating.</a:t>
            </a:r>
            <a:endParaRPr lang="en-GB" sz="1800" dirty="0">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5144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B000-C4D9-9D8A-1FE2-7414D2DC3CF4}"/>
              </a:ext>
            </a:extLst>
          </p:cNvPr>
          <p:cNvSpPr txBox="1">
            <a:spLocks/>
          </p:cNvSpPr>
          <p:nvPr/>
        </p:nvSpPr>
        <p:spPr>
          <a:xfrm>
            <a:off x="277813" y="568307"/>
            <a:ext cx="8229600" cy="646483"/>
          </a:xfrm>
          <a:prstGeom prst="rect">
            <a:avLst/>
          </a:prstGeom>
        </p:spPr>
        <p:txBody>
          <a:bodyPr anchor="ctr">
            <a:normAutofit/>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pPr>
              <a:lnSpc>
                <a:spcPct val="90000"/>
              </a:lnSpc>
            </a:pPr>
            <a:r>
              <a:rPr lang="en-GB" sz="2000" dirty="0"/>
              <a:t>Sharing best practice across wards</a:t>
            </a:r>
            <a:br>
              <a:rPr lang="en-GB" sz="2000" dirty="0"/>
            </a:br>
            <a:endParaRPr lang="en-GB" sz="2000" dirty="0"/>
          </a:p>
        </p:txBody>
      </p:sp>
      <p:sp>
        <p:nvSpPr>
          <p:cNvPr id="3" name="Subtitle 2">
            <a:extLst>
              <a:ext uri="{FF2B5EF4-FFF2-40B4-BE49-F238E27FC236}">
                <a16:creationId xmlns:a16="http://schemas.microsoft.com/office/drawing/2014/main" id="{6957C54D-3179-A899-33F4-487F38AFB4B3}"/>
              </a:ext>
            </a:extLst>
          </p:cNvPr>
          <p:cNvSpPr txBox="1">
            <a:spLocks/>
          </p:cNvSpPr>
          <p:nvPr/>
        </p:nvSpPr>
        <p:spPr>
          <a:xfrm>
            <a:off x="457200" y="2129190"/>
            <a:ext cx="4038600" cy="3996973"/>
          </a:xfrm>
          <a:prstGeom prst="rect">
            <a:avLst/>
          </a:prstGeom>
        </p:spPr>
        <p:txBody>
          <a:bodyPr>
            <a:normAutofit/>
          </a:bodyPr>
          <a:lst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Peer review</a:t>
            </a:r>
            <a:endParaRPr lang="en-GB" dirty="0"/>
          </a:p>
        </p:txBody>
      </p:sp>
      <p:pic>
        <p:nvPicPr>
          <p:cNvPr id="4" name="Picture 4" descr="Disabled Toilet Alarm Pull Cord - Discount Fire Supplies">
            <a:extLst>
              <a:ext uri="{FF2B5EF4-FFF2-40B4-BE49-F238E27FC236}">
                <a16:creationId xmlns:a16="http://schemas.microsoft.com/office/drawing/2014/main" id="{A1EBDF8E-87E1-1103-038E-01B44DA878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759286"/>
            <a:ext cx="4038600" cy="2736780"/>
          </a:xfrm>
          <a:prstGeom prst="rect">
            <a:avLst/>
          </a:prstGeom>
          <a:solidFill>
            <a:srgbClr val="FFFFFF"/>
          </a:solidFill>
        </p:spPr>
      </p:pic>
    </p:spTree>
    <p:extLst>
      <p:ext uri="{BB962C8B-B14F-4D97-AF65-F5344CB8AC3E}">
        <p14:creationId xmlns:p14="http://schemas.microsoft.com/office/powerpoint/2010/main" val="286759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82EF-9419-05B1-F6EA-EEBA74C46FE7}"/>
              </a:ext>
            </a:extLst>
          </p:cNvPr>
          <p:cNvSpPr txBox="1">
            <a:spLocks/>
          </p:cNvSpPr>
          <p:nvPr/>
        </p:nvSpPr>
        <p:spPr>
          <a:xfrm>
            <a:off x="0" y="368300"/>
            <a:ext cx="7772400" cy="1470025"/>
          </a:xfrm>
          <a:prstGeom prst="rect">
            <a:avLst/>
          </a:prstGeom>
        </p:spPr>
        <p:txBody>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solidFill>
                  <a:srgbClr val="FF9900"/>
                </a:solidFill>
              </a:rPr>
              <a:t>Increasing staff pride within their areas</a:t>
            </a:r>
            <a:br>
              <a:rPr lang="en-GB" dirty="0">
                <a:solidFill>
                  <a:srgbClr val="FF9900"/>
                </a:solidFill>
              </a:rPr>
            </a:br>
            <a:endParaRPr lang="en-GB" dirty="0"/>
          </a:p>
        </p:txBody>
      </p:sp>
      <p:sp>
        <p:nvSpPr>
          <p:cNvPr id="3" name="Subtitle 2">
            <a:extLst>
              <a:ext uri="{FF2B5EF4-FFF2-40B4-BE49-F238E27FC236}">
                <a16:creationId xmlns:a16="http://schemas.microsoft.com/office/drawing/2014/main" id="{53A7C025-A9A1-3C65-3B61-DC8227E9F096}"/>
              </a:ext>
            </a:extLst>
          </p:cNvPr>
          <p:cNvSpPr txBox="1">
            <a:spLocks/>
          </p:cNvSpPr>
          <p:nvPr/>
        </p:nvSpPr>
        <p:spPr>
          <a:xfrm>
            <a:off x="457200" y="3886200"/>
            <a:ext cx="7772400" cy="1752600"/>
          </a:xfrm>
          <a:prstGeom prst="rect">
            <a:avLst/>
          </a:prstGeom>
        </p:spPr>
        <p:txBody>
          <a:bodyPr/>
          <a:lst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Going for Gold……..</a:t>
            </a:r>
            <a:endParaRPr lang="en-GB" dirty="0"/>
          </a:p>
        </p:txBody>
      </p:sp>
      <p:pic>
        <p:nvPicPr>
          <p:cNvPr id="4" name="Picture 2" descr="Olympic Medal Winner | St George's School">
            <a:extLst>
              <a:ext uri="{FF2B5EF4-FFF2-40B4-BE49-F238E27FC236}">
                <a16:creationId xmlns:a16="http://schemas.microsoft.com/office/drawing/2014/main" id="{04EEE333-AE1D-E55E-3D1C-3749AE82D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223" y="2962275"/>
            <a:ext cx="2341562" cy="343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62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1074"/>
            <a:ext cx="9144000" cy="646483"/>
          </a:xfrm>
        </p:spPr>
        <p:txBody>
          <a:bodyPr/>
          <a:lstStyle/>
          <a:p>
            <a:pPr algn="ctr"/>
            <a:r>
              <a:rPr lang="en-US" i="1" dirty="0">
                <a:solidFill>
                  <a:srgbClr val="1F5BAA"/>
                </a:solidFill>
              </a:rPr>
              <a:t>Thank you</a:t>
            </a:r>
          </a:p>
        </p:txBody>
      </p:sp>
      <p:grpSp>
        <p:nvGrpSpPr>
          <p:cNvPr id="4" name="Group 3"/>
          <p:cNvGrpSpPr/>
          <p:nvPr/>
        </p:nvGrpSpPr>
        <p:grpSpPr>
          <a:xfrm>
            <a:off x="7171714" y="5540095"/>
            <a:ext cx="1718286" cy="930166"/>
            <a:chOff x="360000" y="360000"/>
            <a:chExt cx="1872659" cy="1013733"/>
          </a:xfrm>
        </p:grpSpPr>
        <p:sp>
          <p:nvSpPr>
            <p:cNvPr id="5" name="Rectangle 4"/>
            <p:cNvSpPr/>
            <p:nvPr/>
          </p:nvSpPr>
          <p:spPr>
            <a:xfrm>
              <a:off x="395536" y="404664"/>
              <a:ext cx="18002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WHHT_CommitmentCareQuality_logo_small.jpg"/>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60000" y="360000"/>
              <a:ext cx="1872659" cy="1013733"/>
            </a:xfrm>
            <a:prstGeom prst="rect">
              <a:avLst/>
            </a:prstGeom>
          </p:spPr>
        </p:pic>
      </p:grpSp>
      <p:pic>
        <p:nvPicPr>
          <p:cNvPr id="9" name="Picture 8"/>
          <p:cNvPicPr>
            <a:picLocks noChangeAspect="1"/>
          </p:cNvPicPr>
          <p:nvPr/>
        </p:nvPicPr>
        <p:blipFill>
          <a:blip r:embed="rId3"/>
          <a:srcRect/>
          <a:stretch/>
        </p:blipFill>
        <p:spPr>
          <a:xfrm>
            <a:off x="289419" y="5558025"/>
            <a:ext cx="2067319" cy="944879"/>
          </a:xfrm>
          <a:prstGeom prst="rect">
            <a:avLst/>
          </a:prstGeom>
        </p:spPr>
      </p:pic>
    </p:spTree>
    <p:extLst>
      <p:ext uri="{BB962C8B-B14F-4D97-AF65-F5344CB8AC3E}">
        <p14:creationId xmlns:p14="http://schemas.microsoft.com/office/powerpoint/2010/main" val="21747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EC15A5-23C9-032F-4BCD-851B5A0BE81B}"/>
              </a:ext>
            </a:extLst>
          </p:cNvPr>
          <p:cNvSpPr txBox="1">
            <a:spLocks/>
          </p:cNvSpPr>
          <p:nvPr/>
        </p:nvSpPr>
        <p:spPr>
          <a:xfrm>
            <a:off x="457200" y="490880"/>
            <a:ext cx="8229600" cy="6464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05EB8"/>
                </a:solidFill>
                <a:latin typeface="Arial"/>
                <a:ea typeface="+mj-ea"/>
                <a:cs typeface="Arial"/>
              </a:defRPr>
            </a:lvl1pPr>
          </a:lstStyle>
          <a:p>
            <a:r>
              <a:rPr lang="en-US" sz="2000" dirty="0"/>
              <a:t>Introduction</a:t>
            </a:r>
          </a:p>
        </p:txBody>
      </p:sp>
      <p:sp>
        <p:nvSpPr>
          <p:cNvPr id="5" name="Content Placeholder 2">
            <a:extLst>
              <a:ext uri="{FF2B5EF4-FFF2-40B4-BE49-F238E27FC236}">
                <a16:creationId xmlns:a16="http://schemas.microsoft.com/office/drawing/2014/main" id="{4B363279-E953-4237-18A9-511C1147D590}"/>
              </a:ext>
            </a:extLst>
          </p:cNvPr>
          <p:cNvSpPr txBox="1">
            <a:spLocks/>
          </p:cNvSpPr>
          <p:nvPr/>
        </p:nvSpPr>
        <p:spPr>
          <a:xfrm>
            <a:off x="457197" y="2119924"/>
            <a:ext cx="8229602" cy="4112846"/>
          </a:xfrm>
          <a:prstGeom prst="rect">
            <a:avLst/>
          </a:prstGeom>
        </p:spPr>
        <p:txBody>
          <a:bodyPr vert="horz" lIns="91440" tIns="45720" rIns="91440" bIns="45720" rtlCol="0">
            <a:normAutofit fontScale="85000" lnSpcReduction="20000"/>
          </a:bodyPr>
          <a:lstStyle>
            <a:lvl1pPr marL="0" indent="0" algn="l" defTabSz="457200" rtl="0" eaLnBrk="1" latinLnBrk="0" hangingPunct="1">
              <a:lnSpc>
                <a:spcPct val="100000"/>
              </a:lnSpc>
              <a:spcBef>
                <a:spcPts val="0"/>
              </a:spcBef>
              <a:spcAft>
                <a:spcPts val="800"/>
              </a:spcAft>
              <a:buFont typeface="Arial"/>
              <a:buNone/>
              <a:defRPr sz="2000" kern="1200">
                <a:solidFill>
                  <a:srgbClr val="3F3F3F"/>
                </a:solidFill>
                <a:latin typeface="Arial"/>
                <a:ea typeface="+mn-ea"/>
                <a:cs typeface="Arial"/>
              </a:defRPr>
            </a:lvl1pPr>
            <a:lvl2pPr marL="457200" indent="0" algn="ctr" defTabSz="457200" rtl="0" eaLnBrk="1" latinLnBrk="0" hangingPunct="1">
              <a:lnSpc>
                <a:spcPct val="100000"/>
              </a:lnSpc>
              <a:spcBef>
                <a:spcPts val="0"/>
              </a:spcBef>
              <a:spcAft>
                <a:spcPts val="800"/>
              </a:spcAft>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lnSpc>
                <a:spcPct val="100000"/>
              </a:lnSpc>
              <a:spcBef>
                <a:spcPts val="0"/>
              </a:spcBef>
              <a:spcAft>
                <a:spcPts val="800"/>
              </a:spcAft>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lnSpc>
                <a:spcPct val="100000"/>
              </a:lnSpc>
              <a:spcBef>
                <a:spcPts val="0"/>
              </a:spcBef>
              <a:spcAft>
                <a:spcPts val="800"/>
              </a:spcAft>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lnSpc>
                <a:spcPct val="100000"/>
              </a:lnSpc>
              <a:spcBef>
                <a:spcPts val="0"/>
              </a:spcBef>
              <a:spcAft>
                <a:spcPts val="800"/>
              </a:spcAft>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endParaRPr lang="en-GB" b="1">
              <a:solidFill>
                <a:srgbClr val="1F5BAA"/>
              </a:solidFill>
            </a:endParaRPr>
          </a:p>
          <a:p>
            <a:pPr marL="285750" indent="-285750">
              <a:buFont typeface="Arial" panose="020B0604020202020204" pitchFamily="34" charset="0"/>
              <a:buChar char="•"/>
            </a:pPr>
            <a:r>
              <a:rPr lang="en-GB" b="1">
                <a:solidFill>
                  <a:srgbClr val="1F5BAA"/>
                </a:solidFill>
              </a:rPr>
              <a:t>Ward accreditation explained</a:t>
            </a:r>
          </a:p>
          <a:p>
            <a:pPr marL="285750" indent="-285750">
              <a:buFont typeface="Arial" panose="020B0604020202020204" pitchFamily="34" charset="0"/>
              <a:buChar char="•"/>
            </a:pPr>
            <a:endParaRPr lang="en-GB" b="1">
              <a:solidFill>
                <a:srgbClr val="FFFFFF"/>
              </a:solidFill>
            </a:endParaRPr>
          </a:p>
          <a:p>
            <a:pPr marL="285750" indent="-285750">
              <a:buFont typeface="Arial" panose="020B0604020202020204" pitchFamily="34" charset="0"/>
              <a:buChar char="•"/>
            </a:pPr>
            <a:r>
              <a:rPr lang="en-GB" b="1">
                <a:solidFill>
                  <a:srgbClr val="B0026A"/>
                </a:solidFill>
              </a:rPr>
              <a:t>Encouraging ownership of continuous quality improvement at ward level </a:t>
            </a:r>
          </a:p>
          <a:p>
            <a:endParaRPr lang="en-GB" b="1">
              <a:solidFill>
                <a:srgbClr val="005EB1"/>
              </a:solidFill>
            </a:endParaRPr>
          </a:p>
          <a:p>
            <a:pPr marL="285750" indent="-285750">
              <a:buFont typeface="Arial" panose="020B0604020202020204" pitchFamily="34" charset="0"/>
              <a:buChar char="•"/>
            </a:pPr>
            <a:r>
              <a:rPr lang="en-GB" b="1">
                <a:solidFill>
                  <a:srgbClr val="008F2A"/>
                </a:solidFill>
              </a:rPr>
              <a:t>Engaging and empowering staff to improve the basic standards and quality of care at ward level and reduce variation in standards between wards &amp; clinical departments</a:t>
            </a:r>
            <a:br>
              <a:rPr lang="en-GB" b="1">
                <a:solidFill>
                  <a:srgbClr val="78BE1F"/>
                </a:solidFill>
              </a:rPr>
            </a:br>
            <a:endParaRPr lang="en-GB" b="1">
              <a:solidFill>
                <a:srgbClr val="78BE1F"/>
              </a:solidFill>
            </a:endParaRPr>
          </a:p>
          <a:p>
            <a:pPr marL="285750" indent="-285750">
              <a:buFont typeface="Arial" panose="020B0604020202020204" pitchFamily="34" charset="0"/>
              <a:buChar char="•"/>
            </a:pPr>
            <a:r>
              <a:rPr lang="en-GB" b="1">
                <a:solidFill>
                  <a:srgbClr val="EB7900"/>
                </a:solidFill>
              </a:rPr>
              <a:t>Sharing best practice across wards &amp; clinical departments</a:t>
            </a:r>
          </a:p>
          <a:p>
            <a:endParaRPr lang="en-GB" b="1">
              <a:solidFill>
                <a:srgbClr val="EB7900"/>
              </a:solidFill>
            </a:endParaRPr>
          </a:p>
          <a:p>
            <a:pPr marL="285750" indent="-285750">
              <a:buFont typeface="Arial" panose="020B0604020202020204" pitchFamily="34" charset="0"/>
              <a:buChar char="•"/>
            </a:pPr>
            <a:r>
              <a:rPr lang="en-GB" b="1">
                <a:solidFill>
                  <a:srgbClr val="FF9900"/>
                </a:solidFill>
              </a:rPr>
              <a:t>Increasing staff pride within their areas</a:t>
            </a:r>
          </a:p>
          <a:p>
            <a:br>
              <a:rPr lang="en-GB" b="1">
                <a:solidFill>
                  <a:srgbClr val="FF9900"/>
                </a:solidFill>
              </a:rPr>
            </a:br>
            <a:endParaRPr lang="en-GB" b="1">
              <a:solidFill>
                <a:srgbClr val="FF9900"/>
              </a:solidFill>
            </a:endParaRPr>
          </a:p>
          <a:p>
            <a:endParaRPr lang="en-GB" sz="1800" b="1" dirty="0">
              <a:solidFill>
                <a:srgbClr val="33ADEA"/>
              </a:solidFill>
            </a:endParaRPr>
          </a:p>
        </p:txBody>
      </p:sp>
    </p:spTree>
    <p:extLst>
      <p:ext uri="{BB962C8B-B14F-4D97-AF65-F5344CB8AC3E}">
        <p14:creationId xmlns:p14="http://schemas.microsoft.com/office/powerpoint/2010/main" val="143030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F0147E-E13A-7A00-1AB4-ADCD98673186}"/>
              </a:ext>
            </a:extLst>
          </p:cNvPr>
          <p:cNvSpPr txBox="1">
            <a:spLocks/>
          </p:cNvSpPr>
          <p:nvPr/>
        </p:nvSpPr>
        <p:spPr>
          <a:xfrm>
            <a:off x="162233" y="-28790"/>
            <a:ext cx="7772400" cy="14493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05EB8"/>
                </a:solidFill>
                <a:latin typeface="Arial"/>
                <a:ea typeface="+mj-ea"/>
                <a:cs typeface="Arial"/>
              </a:defRPr>
            </a:lvl1pPr>
          </a:lstStyle>
          <a:p>
            <a:r>
              <a:rPr lang="en-GB" sz="2000" dirty="0">
                <a:solidFill>
                  <a:srgbClr val="1F5BAA"/>
                </a:solidFill>
              </a:rPr>
              <a:t>My experience of devising and delivering ward accreditation</a:t>
            </a:r>
            <a:br>
              <a:rPr lang="en-GB" dirty="0">
                <a:solidFill>
                  <a:srgbClr val="1F5BAA"/>
                </a:solidFill>
              </a:rPr>
            </a:br>
            <a:endParaRPr lang="en-US" dirty="0"/>
          </a:p>
        </p:txBody>
      </p:sp>
      <p:pic>
        <p:nvPicPr>
          <p:cNvPr id="1026" name="Picture 2" descr="The Words of the Week - January 3rd 2020 | Merriam-Webster">
            <a:extLst>
              <a:ext uri="{FF2B5EF4-FFF2-40B4-BE49-F238E27FC236}">
                <a16:creationId xmlns:a16="http://schemas.microsoft.com/office/drawing/2014/main" id="{9F3BDF94-8956-3490-E76F-865B4D61D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551" y="138112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ordable MBA in Europe without GMAT and Work Experience - Scholarships  Hall">
            <a:extLst>
              <a:ext uri="{FF2B5EF4-FFF2-40B4-BE49-F238E27FC236}">
                <a16:creationId xmlns:a16="http://schemas.microsoft.com/office/drawing/2014/main" id="{EC1C5DD6-6E41-0153-8A3C-9203098C5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79" y="3369731"/>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ctorates for everyone?">
            <a:extLst>
              <a:ext uri="{FF2B5EF4-FFF2-40B4-BE49-F238E27FC236}">
                <a16:creationId xmlns:a16="http://schemas.microsoft.com/office/drawing/2014/main" id="{D840DEFC-B846-470E-3B7A-E96BCBA8C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918" y="3319774"/>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gliaRuskin | Elizabeth School of London">
            <a:extLst>
              <a:ext uri="{FF2B5EF4-FFF2-40B4-BE49-F238E27FC236}">
                <a16:creationId xmlns:a16="http://schemas.microsoft.com/office/drawing/2014/main" id="{5526BEC3-4061-7137-223D-7ECB9A0D8B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077" y="5120213"/>
            <a:ext cx="3209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D707-2F84-5FAF-F279-BEE78F3DDDA2}"/>
              </a:ext>
            </a:extLst>
          </p:cNvPr>
          <p:cNvSpPr txBox="1">
            <a:spLocks/>
          </p:cNvSpPr>
          <p:nvPr/>
        </p:nvSpPr>
        <p:spPr>
          <a:xfrm>
            <a:off x="628650" y="301988"/>
            <a:ext cx="8229600" cy="646483"/>
          </a:xfrm>
          <a:prstGeom prst="rect">
            <a:avLst/>
          </a:prstGeom>
        </p:spPr>
        <p:txBody>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t>Ward accreditation explained</a:t>
            </a:r>
          </a:p>
        </p:txBody>
      </p:sp>
      <p:sp>
        <p:nvSpPr>
          <p:cNvPr id="3" name="Content Placeholder 2">
            <a:extLst>
              <a:ext uri="{FF2B5EF4-FFF2-40B4-BE49-F238E27FC236}">
                <a16:creationId xmlns:a16="http://schemas.microsoft.com/office/drawing/2014/main" id="{CACF1943-86A4-56EA-9706-3A1AEBCBE167}"/>
              </a:ext>
            </a:extLst>
          </p:cNvPr>
          <p:cNvSpPr txBox="1">
            <a:spLocks/>
          </p:cNvSpPr>
          <p:nvPr/>
        </p:nvSpPr>
        <p:spPr>
          <a:xfrm>
            <a:off x="457197" y="2119924"/>
            <a:ext cx="8229602" cy="4112846"/>
          </a:xfrm>
          <a:prstGeom prst="rect">
            <a:avLst/>
          </a:prstGeom>
        </p:spPr>
        <p:txBody>
          <a:bodyPr/>
          <a:lst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latin typeface="Arial" panose="020B0604020202020204" pitchFamily="34" charset="0"/>
                <a:ea typeface="Calibri" panose="020F0502020204030204" pitchFamily="34" charset="0"/>
              </a:rPr>
              <a:t>The Chief Nursing Officer for England identifies ward accreditation as having potential to enable nursing and midwifery to lead on improvement and sharing of learning and good practice</a:t>
            </a:r>
          </a:p>
          <a:p>
            <a:r>
              <a:rPr lang="en-GB" sz="1800" dirty="0">
                <a:latin typeface="Arial" panose="020B0604020202020204" pitchFamily="34" charset="0"/>
                <a:ea typeface="Calibri" panose="020F0502020204030204" pitchFamily="34" charset="0"/>
              </a:rPr>
              <a:t>Ward accreditation is a framework that enables a comprehensive assessment of the quality of care delivered at ward level</a:t>
            </a:r>
          </a:p>
          <a:p>
            <a:pPr marL="0" indent="0">
              <a:buNone/>
            </a:pPr>
            <a:r>
              <a:rPr lang="en-GB" sz="1800" dirty="0">
                <a:latin typeface="Arial" panose="020B0604020202020204" pitchFamily="34" charset="0"/>
                <a:ea typeface="Calibri" panose="020F0502020204030204" pitchFamily="34" charset="0"/>
              </a:rPr>
              <a:t>_____________________________________________________________</a:t>
            </a:r>
          </a:p>
          <a:p>
            <a:r>
              <a:rPr lang="en-GB" sz="1800" dirty="0">
                <a:latin typeface="Arial" panose="020B0604020202020204" pitchFamily="34" charset="0"/>
                <a:ea typeface="Calibri" panose="020F0502020204030204" pitchFamily="34" charset="0"/>
              </a:rPr>
              <a:t>Wards &amp; Clinical Departments</a:t>
            </a:r>
          </a:p>
          <a:p>
            <a:r>
              <a:rPr lang="en-GB" sz="1800" dirty="0">
                <a:latin typeface="Arial" panose="020B0604020202020204" pitchFamily="34" charset="0"/>
                <a:ea typeface="Calibri" panose="020F0502020204030204" pitchFamily="34" charset="0"/>
              </a:rPr>
              <a:t>Accredited Clinical Environment ACE</a:t>
            </a:r>
          </a:p>
          <a:p>
            <a:r>
              <a:rPr lang="en-GB" sz="1800" dirty="0">
                <a:latin typeface="Arial" panose="020B0604020202020204" pitchFamily="34" charset="0"/>
                <a:ea typeface="Calibri" panose="020F0502020204030204" pitchFamily="34" charset="0"/>
              </a:rPr>
              <a:t>Going for silver</a:t>
            </a:r>
          </a:p>
        </p:txBody>
      </p:sp>
    </p:spTree>
    <p:extLst>
      <p:ext uri="{BB962C8B-B14F-4D97-AF65-F5344CB8AC3E}">
        <p14:creationId xmlns:p14="http://schemas.microsoft.com/office/powerpoint/2010/main" val="339503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AF4C-845F-CE33-33A2-4ECFCDB7C156}"/>
              </a:ext>
            </a:extLst>
          </p:cNvPr>
          <p:cNvSpPr txBox="1">
            <a:spLocks/>
          </p:cNvSpPr>
          <p:nvPr/>
        </p:nvSpPr>
        <p:spPr>
          <a:xfrm>
            <a:off x="264110" y="481355"/>
            <a:ext cx="8229600" cy="646483"/>
          </a:xfrm>
          <a:prstGeom prst="rect">
            <a:avLst/>
          </a:prstGeom>
        </p:spPr>
        <p:txBody>
          <a:bodyPr>
            <a:noAutofit/>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t>Data</a:t>
            </a:r>
          </a:p>
        </p:txBody>
      </p:sp>
      <p:graphicFrame>
        <p:nvGraphicFramePr>
          <p:cNvPr id="3" name="Content Placeholder 3">
            <a:extLst>
              <a:ext uri="{FF2B5EF4-FFF2-40B4-BE49-F238E27FC236}">
                <a16:creationId xmlns:a16="http://schemas.microsoft.com/office/drawing/2014/main" id="{2DEF71AD-20FD-5F43-D504-E58403753105}"/>
              </a:ext>
            </a:extLst>
          </p:cNvPr>
          <p:cNvGraphicFramePr>
            <a:graphicFrameLocks/>
          </p:cNvGraphicFramePr>
          <p:nvPr/>
        </p:nvGraphicFramePr>
        <p:xfrm>
          <a:off x="264110" y="1802310"/>
          <a:ext cx="8615779" cy="467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01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6F55-14DA-F0B5-68ED-AD26DC52F2B7}"/>
              </a:ext>
            </a:extLst>
          </p:cNvPr>
          <p:cNvSpPr txBox="1">
            <a:spLocks/>
          </p:cNvSpPr>
          <p:nvPr/>
        </p:nvSpPr>
        <p:spPr>
          <a:xfrm>
            <a:off x="600075" y="540074"/>
            <a:ext cx="6477000" cy="646483"/>
          </a:xfrm>
          <a:prstGeom prst="rect">
            <a:avLst/>
          </a:prstGeom>
        </p:spPr>
        <p:txBody>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t>9 Standards</a:t>
            </a:r>
          </a:p>
        </p:txBody>
      </p:sp>
      <p:graphicFrame>
        <p:nvGraphicFramePr>
          <p:cNvPr id="3" name="Content Placeholder 3">
            <a:extLst>
              <a:ext uri="{FF2B5EF4-FFF2-40B4-BE49-F238E27FC236}">
                <a16:creationId xmlns:a16="http://schemas.microsoft.com/office/drawing/2014/main" id="{1A061B68-B14F-BAE1-67AC-34BF60F56F98}"/>
              </a:ext>
            </a:extLst>
          </p:cNvPr>
          <p:cNvGraphicFramePr>
            <a:graphicFrameLocks/>
          </p:cNvGraphicFramePr>
          <p:nvPr/>
        </p:nvGraphicFramePr>
        <p:xfrm>
          <a:off x="266330" y="1824037"/>
          <a:ext cx="8637973" cy="4654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18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3DBF-9D7F-481F-D08B-3825A95FA485}"/>
              </a:ext>
            </a:extLst>
          </p:cNvPr>
          <p:cNvSpPr txBox="1">
            <a:spLocks/>
          </p:cNvSpPr>
          <p:nvPr/>
        </p:nvSpPr>
        <p:spPr>
          <a:xfrm>
            <a:off x="57150" y="338480"/>
            <a:ext cx="8229600" cy="646483"/>
          </a:xfrm>
          <a:prstGeom prst="rect">
            <a:avLst/>
          </a:prstGeom>
        </p:spPr>
        <p:txBody>
          <a:bodyPr>
            <a:noAutofit/>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GB" sz="2000" dirty="0">
                <a:solidFill>
                  <a:srgbClr val="EB7900"/>
                </a:solidFill>
              </a:rPr>
              <a:t>How to choose your metrics</a:t>
            </a:r>
            <a:endParaRPr lang="en-US" sz="2000" dirty="0"/>
          </a:p>
        </p:txBody>
      </p:sp>
      <p:sp>
        <p:nvSpPr>
          <p:cNvPr id="3" name="TextBox 2">
            <a:extLst>
              <a:ext uri="{FF2B5EF4-FFF2-40B4-BE49-F238E27FC236}">
                <a16:creationId xmlns:a16="http://schemas.microsoft.com/office/drawing/2014/main" id="{06237CFD-0635-2F23-2AE3-870A7C62214A}"/>
              </a:ext>
            </a:extLst>
          </p:cNvPr>
          <p:cNvSpPr txBox="1"/>
          <p:nvPr/>
        </p:nvSpPr>
        <p:spPr>
          <a:xfrm>
            <a:off x="123825" y="2103530"/>
            <a:ext cx="4048125" cy="4137351"/>
          </a:xfrm>
          <a:prstGeom prst="rect">
            <a:avLst/>
          </a:prstGeom>
          <a:noFill/>
        </p:spPr>
        <p:txBody>
          <a:bodyPr wrap="square" rtlCol="0">
            <a:spAutoFit/>
          </a:bodyPr>
          <a:lstStyle/>
          <a:p>
            <a:pPr algn="just">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To determine which factors, contribute to a successful ward accreditation programme I needed to review the scoring criteria. To comply with secondary research ethics approval I utilised professional networks within the NHS to request copies of their scoring tools for analysis. An email was sent to 28 contacts whose Trust had been identified in the public domain as having a ward accreditation programme in place, the response rate was 15. The standards used in the ward accreditation of these 15 NHS Trusts was compiled in a spreadsheet; the number of standards varied from 5 to 39 with a mean of 14.8. There was a total of 68 different standards identified with some of these merged by the author, for example elimination/ continence &amp; catheter care were grouped into 1 theme. </a:t>
            </a:r>
          </a:p>
          <a:p>
            <a:pPr algn="just">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 variety of themes and standards are available with some key themes emerging as consistently used in scoring criteria. In line with the mean of 14.8 themes or standards there were 15 which appeared in more than a third of the responses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Content Placeholder 3">
            <a:extLst>
              <a:ext uri="{FF2B5EF4-FFF2-40B4-BE49-F238E27FC236}">
                <a16:creationId xmlns:a16="http://schemas.microsoft.com/office/drawing/2014/main" id="{4268E73D-96DC-6806-40B0-4DB0D3152D0E}"/>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307797" y="2794391"/>
            <a:ext cx="4584589" cy="2755631"/>
          </a:xfrm>
          <a:prstGeom prst="rect">
            <a:avLst/>
          </a:prstGeom>
          <a:noFill/>
        </p:spPr>
      </p:pic>
    </p:spTree>
    <p:extLst>
      <p:ext uri="{BB962C8B-B14F-4D97-AF65-F5344CB8AC3E}">
        <p14:creationId xmlns:p14="http://schemas.microsoft.com/office/powerpoint/2010/main" val="383536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673D-2E62-A056-20C7-1E026E313A13}"/>
              </a:ext>
            </a:extLst>
          </p:cNvPr>
          <p:cNvSpPr txBox="1">
            <a:spLocks/>
          </p:cNvSpPr>
          <p:nvPr/>
        </p:nvSpPr>
        <p:spPr>
          <a:xfrm>
            <a:off x="449263" y="408595"/>
            <a:ext cx="8229600" cy="646483"/>
          </a:xfrm>
          <a:prstGeom prst="rect">
            <a:avLst/>
          </a:prstGeom>
        </p:spPr>
        <p:txBody>
          <a:bodyPr/>
          <a:lstStyle>
            <a:lvl1pPr algn="l" defTabSz="457200" rtl="0" eaLnBrk="1" latinLnBrk="0" hangingPunct="1">
              <a:spcBef>
                <a:spcPct val="0"/>
              </a:spcBef>
              <a:buNone/>
              <a:defRPr sz="2800" b="1" kern="1200">
                <a:solidFill>
                  <a:srgbClr val="1F5BAA"/>
                </a:solidFill>
                <a:latin typeface="Arial"/>
                <a:ea typeface="+mj-ea"/>
                <a:cs typeface="Arial"/>
              </a:defRPr>
            </a:lvl1pPr>
          </a:lstStyle>
          <a:p>
            <a:r>
              <a:rPr lang="en-US" sz="2000" dirty="0"/>
              <a:t>16 standards</a:t>
            </a:r>
          </a:p>
        </p:txBody>
      </p:sp>
      <p:pic>
        <p:nvPicPr>
          <p:cNvPr id="3" name="Picture 2">
            <a:extLst>
              <a:ext uri="{FF2B5EF4-FFF2-40B4-BE49-F238E27FC236}">
                <a16:creationId xmlns:a16="http://schemas.microsoft.com/office/drawing/2014/main" id="{616C5F59-BA68-4CC5-EAF3-6635C72DD83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2224150"/>
            <a:ext cx="4038600" cy="3807053"/>
          </a:xfrm>
          <a:prstGeom prst="rect">
            <a:avLst/>
          </a:prstGeom>
          <a:noFill/>
          <a:ln>
            <a:noFill/>
          </a:ln>
        </p:spPr>
      </p:pic>
      <p:sp>
        <p:nvSpPr>
          <p:cNvPr id="4" name="TextBox 3">
            <a:extLst>
              <a:ext uri="{FF2B5EF4-FFF2-40B4-BE49-F238E27FC236}">
                <a16:creationId xmlns:a16="http://schemas.microsoft.com/office/drawing/2014/main" id="{F08847F0-D442-4DC8-FAE7-F7208926C6F1}"/>
              </a:ext>
            </a:extLst>
          </p:cNvPr>
          <p:cNvSpPr txBox="1"/>
          <p:nvPr/>
        </p:nvSpPr>
        <p:spPr>
          <a:xfrm>
            <a:off x="4648200" y="2224150"/>
            <a:ext cx="4038600" cy="3902013"/>
          </a:xfrm>
          <a:prstGeom prst="rect">
            <a:avLst/>
          </a:prstGeom>
        </p:spPr>
        <p:txBody>
          <a:bodyPr vert="horz" lIns="91440" tIns="45720" rIns="91440" bIns="45720" rtlCol="0">
            <a:normAutofit/>
          </a:bodyPr>
          <a:lstStyle/>
          <a:p>
            <a:pPr algn="just">
              <a:lnSpc>
                <a:spcPct val="90000"/>
              </a:lnSpc>
              <a:spcAft>
                <a:spcPts val="800"/>
              </a:spcAft>
              <a:buFont typeface="Arial"/>
            </a:pPr>
            <a:r>
              <a:rPr lang="en-GB" sz="1200" dirty="0">
                <a:solidFill>
                  <a:srgbClr val="3F3F3F"/>
                </a:solidFill>
                <a:effectLst/>
                <a:latin typeface="Arial"/>
                <a:cs typeface="Arial"/>
              </a:rPr>
              <a:t>The 15 most frequently occurring standards were checked against the CQC fundamental standards and there were 2 exceptions that were not reflected in the final 15: are complaints and clinical governance, complaints were one of the themes merged by the author into the overarching theme of clinical governance and 26% of NHS Trusts had this in their standards however it was excluded from the list of 15 as it was below the 30% used to identify the most frequently used standards and as such was not included in the final 15. For this reason, I added this standard to have a final set of 16 standards. </a:t>
            </a:r>
          </a:p>
          <a:p>
            <a:pPr algn="just">
              <a:lnSpc>
                <a:spcPct val="90000"/>
              </a:lnSpc>
              <a:spcAft>
                <a:spcPts val="800"/>
              </a:spcAft>
              <a:buFont typeface="Arial"/>
            </a:pPr>
            <a:r>
              <a:rPr lang="en-GB" sz="1200" dirty="0">
                <a:solidFill>
                  <a:srgbClr val="3F3F3F"/>
                </a:solidFill>
                <a:effectLst/>
                <a:latin typeface="Arial"/>
                <a:cs typeface="Arial"/>
              </a:rPr>
              <a:t> Additionally, the display of CQC rating is one of the CQC fundamental standards which is not included in the final 16 ward accreditation standards.</a:t>
            </a:r>
          </a:p>
        </p:txBody>
      </p:sp>
    </p:spTree>
    <p:extLst>
      <p:ext uri="{BB962C8B-B14F-4D97-AF65-F5344CB8AC3E}">
        <p14:creationId xmlns:p14="http://schemas.microsoft.com/office/powerpoint/2010/main" val="300233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08A30CFB-230E-20A4-E2D4-77C79C27AC03}"/>
              </a:ext>
            </a:extLst>
          </p:cNvPr>
          <p:cNvPicPr>
            <a:picLocks noChangeAspect="1"/>
          </p:cNvPicPr>
          <p:nvPr/>
        </p:nvPicPr>
        <p:blipFill>
          <a:blip r:embed="rId2"/>
          <a:stretch>
            <a:fillRect/>
          </a:stretch>
        </p:blipFill>
        <p:spPr>
          <a:xfrm>
            <a:off x="404811" y="1426534"/>
            <a:ext cx="2015088" cy="1743075"/>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D50E04B1-88B6-F442-22A5-F5F14C1F15A7}"/>
              </a:ext>
            </a:extLst>
          </p:cNvPr>
          <p:cNvPicPr>
            <a:picLocks noChangeAspect="1"/>
          </p:cNvPicPr>
          <p:nvPr/>
        </p:nvPicPr>
        <p:blipFill>
          <a:blip r:embed="rId3"/>
          <a:stretch>
            <a:fillRect/>
          </a:stretch>
        </p:blipFill>
        <p:spPr>
          <a:xfrm>
            <a:off x="3477175" y="1426534"/>
            <a:ext cx="1657350" cy="2136531"/>
          </a:xfrm>
          <a:prstGeom prst="rect">
            <a:avLst/>
          </a:prstGeom>
        </p:spPr>
      </p:pic>
      <p:pic>
        <p:nvPicPr>
          <p:cNvPr id="4" name="Picture 3" descr="Chart&#10;&#10;Description automatically generated">
            <a:extLst>
              <a:ext uri="{FF2B5EF4-FFF2-40B4-BE49-F238E27FC236}">
                <a16:creationId xmlns:a16="http://schemas.microsoft.com/office/drawing/2014/main" id="{98DC87D1-CA2C-FFBB-997A-126B33DDC627}"/>
              </a:ext>
            </a:extLst>
          </p:cNvPr>
          <p:cNvPicPr>
            <a:picLocks noChangeAspect="1"/>
          </p:cNvPicPr>
          <p:nvPr/>
        </p:nvPicPr>
        <p:blipFill>
          <a:blip r:embed="rId4"/>
          <a:stretch>
            <a:fillRect/>
          </a:stretch>
        </p:blipFill>
        <p:spPr>
          <a:xfrm>
            <a:off x="6596064" y="1599267"/>
            <a:ext cx="2143125" cy="1397608"/>
          </a:xfrm>
          <a:prstGeom prst="rect">
            <a:avLst/>
          </a:prstGeom>
        </p:spPr>
      </p:pic>
      <p:sp>
        <p:nvSpPr>
          <p:cNvPr id="5" name="TextBox 4">
            <a:extLst>
              <a:ext uri="{FF2B5EF4-FFF2-40B4-BE49-F238E27FC236}">
                <a16:creationId xmlns:a16="http://schemas.microsoft.com/office/drawing/2014/main" id="{A990C1FC-EC3D-B71A-44D8-39DB6275286B}"/>
              </a:ext>
            </a:extLst>
          </p:cNvPr>
          <p:cNvSpPr txBox="1"/>
          <p:nvPr/>
        </p:nvSpPr>
        <p:spPr>
          <a:xfrm>
            <a:off x="647700" y="3881678"/>
            <a:ext cx="7867650" cy="1791773"/>
          </a:xfrm>
          <a:prstGeom prst="rect">
            <a:avLst/>
          </a:prstGeom>
          <a:noFill/>
        </p:spPr>
        <p:txBody>
          <a:bodyPr wrap="square">
            <a:spAutoFit/>
          </a:bodyPr>
          <a:lstStyle/>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MBA findings</a:t>
            </a: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As an output from the accreditation process Wards and departments are awarded a rating based on their success in meeting these standards and these ratings varied between colours such as red, amber, green or gold, silver, bronze to identify the outcome of the assessment. There were also references to white, requires improvement, satisfactory and foundation to identify those wards which are under performing. The medal colours were most often used with bronze 47%, silver 47%, gold 40% &amp; platinum 33%.</a:t>
            </a:r>
          </a:p>
        </p:txBody>
      </p:sp>
    </p:spTree>
    <p:extLst>
      <p:ext uri="{BB962C8B-B14F-4D97-AF65-F5344CB8AC3E}">
        <p14:creationId xmlns:p14="http://schemas.microsoft.com/office/powerpoint/2010/main" val="87135326"/>
      </p:ext>
    </p:extLst>
  </p:cSld>
  <p:clrMapOvr>
    <a:masterClrMapping/>
  </p:clrMapOvr>
</p:sld>
</file>

<file path=ppt/theme/theme1.xml><?xml version="1.0" encoding="utf-8"?>
<a:theme xmlns:a="http://schemas.openxmlformats.org/drawingml/2006/main" name="Office Theme">
  <a:themeElements>
    <a:clrScheme name="WHHT template colour theme">
      <a:dk1>
        <a:srgbClr val="3F3F3F"/>
      </a:dk1>
      <a:lt1>
        <a:sysClr val="window" lastClr="FFFFFF"/>
      </a:lt1>
      <a:dk2>
        <a:srgbClr val="005EB8"/>
      </a:dk2>
      <a:lt2>
        <a:srgbClr val="D9D9D9"/>
      </a:lt2>
      <a:accent1>
        <a:srgbClr val="005EB8"/>
      </a:accent1>
      <a:accent2>
        <a:srgbClr val="008927"/>
      </a:accent2>
      <a:accent3>
        <a:srgbClr val="65B706"/>
      </a:accent3>
      <a:accent4>
        <a:srgbClr val="FAE100"/>
      </a:accent4>
      <a:accent5>
        <a:srgbClr val="EA7900"/>
      </a:accent5>
      <a:accent6>
        <a:srgbClr val="77032A"/>
      </a:accent6>
      <a:hlink>
        <a:srgbClr val="D2120F"/>
      </a:hlink>
      <a:folHlink>
        <a:srgbClr val="7C28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705</TotalTime>
  <Words>846</Words>
  <Application>Microsoft Office PowerPoint</Application>
  <PresentationFormat>On-screen Show (4:3)</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HOPE, Michelle (WEST HERTFORDSHIRE HOSPITALS NHS TRUST)</cp:lastModifiedBy>
  <cp:revision>191</cp:revision>
  <dcterms:created xsi:type="dcterms:W3CDTF">2017-02-20T13:05:27Z</dcterms:created>
  <dcterms:modified xsi:type="dcterms:W3CDTF">2022-08-25T13:32:33Z</dcterms:modified>
</cp:coreProperties>
</file>