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2" r:id="rId3"/>
    <p:sldId id="256" r:id="rId4"/>
    <p:sldId id="260" r:id="rId5"/>
    <p:sldId id="284" r:id="rId6"/>
    <p:sldId id="259" r:id="rId7"/>
    <p:sldId id="262" r:id="rId8"/>
    <p:sldId id="263" r:id="rId9"/>
    <p:sldId id="265" r:id="rId10"/>
    <p:sldId id="267" r:id="rId11"/>
    <p:sldId id="268" r:id="rId12"/>
    <p:sldId id="269" r:id="rId13"/>
    <p:sldId id="270" r:id="rId14"/>
    <p:sldId id="266" r:id="rId15"/>
    <p:sldId id="272" r:id="rId16"/>
    <p:sldId id="273" r:id="rId17"/>
    <p:sldId id="271" r:id="rId18"/>
    <p:sldId id="274" r:id="rId19"/>
    <p:sldId id="275" r:id="rId20"/>
    <p:sldId id="276" r:id="rId21"/>
    <p:sldId id="277" r:id="rId22"/>
    <p:sldId id="278" r:id="rId23"/>
    <p:sldId id="283"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9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5F479-28FB-4531-8E28-479AE4521ACF}" type="datetimeFigureOut">
              <a:rPr lang="en-GB" smtClean="0"/>
              <a:pPr/>
              <a:t>26/09/2022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DE780-E639-4B36-8C87-D072A9543D5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I do. Status with a group of professionals.</a:t>
            </a:r>
          </a:p>
        </p:txBody>
      </p:sp>
      <p:sp>
        <p:nvSpPr>
          <p:cNvPr id="4" name="Slide Number Placeholder 3"/>
          <p:cNvSpPr>
            <a:spLocks noGrp="1"/>
          </p:cNvSpPr>
          <p:nvPr>
            <p:ph type="sldNum" sz="quarter" idx="10"/>
          </p:nvPr>
        </p:nvSpPr>
        <p:spPr/>
        <p:txBody>
          <a:bodyPr/>
          <a:lstStyle/>
          <a:p>
            <a:fld id="{6B451776-0CE2-424C-9E82-343B76C95E69}"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Connected to range of networks. Common factor, my late son Neil. What happened to him affects me, and thus everyone in all the networks – and always</a:t>
            </a:r>
            <a:r>
              <a:rPr lang="en-GB" baseline="0" dirty="0"/>
              <a:t> will, for good or bad. You are never dealing with just the patient.</a:t>
            </a:r>
            <a:endParaRPr lang="en-GB" dirty="0"/>
          </a:p>
        </p:txBody>
      </p:sp>
      <p:sp>
        <p:nvSpPr>
          <p:cNvPr id="4" name="Slide Number Placeholder 3"/>
          <p:cNvSpPr>
            <a:spLocks noGrp="1"/>
          </p:cNvSpPr>
          <p:nvPr>
            <p:ph type="sldNum" sz="quarter" idx="10"/>
          </p:nvPr>
        </p:nvSpPr>
        <p:spPr/>
        <p:txBody>
          <a:bodyPr/>
          <a:lstStyle/>
          <a:p>
            <a:fld id="{6B451776-0CE2-424C-9E82-343B76C95E6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son Neil – 1973-2009. Diagnosed with a Sarcoma in 2004. Operated on We though</a:t>
            </a:r>
            <a:r>
              <a:rPr lang="en-GB" baseline="0" dirty="0"/>
              <a:t> it was all over. Asked, “What do you want?” To go to New York. He met a friend, Alison. Enjoyed </a:t>
            </a:r>
            <a:r>
              <a:rPr lang="en-GB" baseline="0" dirty="0" err="1"/>
              <a:t>themselves.Good</a:t>
            </a:r>
            <a:r>
              <a:rPr lang="en-GB" baseline="0" dirty="0"/>
              <a:t> memories for us as we fulfilled his dream.</a:t>
            </a:r>
          </a:p>
          <a:p>
            <a:endParaRPr lang="en-GB" baseline="0" dirty="0"/>
          </a:p>
          <a:p>
            <a:endParaRPr lang="en-GB" baseline="0" dirty="0"/>
          </a:p>
          <a:p>
            <a:r>
              <a:rPr lang="en-GB" baseline="0" dirty="0"/>
              <a:t>Our son, Neil, 1973-2009. Diagnosed with a Sarcoma in 2004. Operated on. We asked, “What do you want?” “To go to New York.” We took him. Met Alison, a friend. They enjoyed themselves. We have good memories. Asked what he wanted and made it happen. Heart of Patient-centred philosophy.</a:t>
            </a:r>
          </a:p>
        </p:txBody>
      </p:sp>
      <p:sp>
        <p:nvSpPr>
          <p:cNvPr id="4" name="Slide Number Placeholder 3"/>
          <p:cNvSpPr>
            <a:spLocks noGrp="1"/>
          </p:cNvSpPr>
          <p:nvPr>
            <p:ph type="sldNum" sz="quarter" idx="10"/>
          </p:nvPr>
        </p:nvSpPr>
        <p:spPr/>
        <p:txBody>
          <a:bodyPr/>
          <a:lstStyle/>
          <a:p>
            <a:fld id="{6B451776-0CE2-424C-9E82-343B76C95E69}"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2009. Neil in hospital. Nurse asks same question. To go home (his flat in Preston.) She makes it</a:t>
            </a:r>
            <a:r>
              <a:rPr lang="en-GB" baseline="0" dirty="0"/>
              <a:t> possible. He died next day – but good death. Where he wanted. Good memories.</a:t>
            </a:r>
            <a:endParaRPr lang="en-GB" dirty="0"/>
          </a:p>
        </p:txBody>
      </p:sp>
      <p:sp>
        <p:nvSpPr>
          <p:cNvPr id="4" name="Slide Number Placeholder 3"/>
          <p:cNvSpPr>
            <a:spLocks noGrp="1"/>
          </p:cNvSpPr>
          <p:nvPr>
            <p:ph type="sldNum" sz="quarter" idx="10"/>
          </p:nvPr>
        </p:nvSpPr>
        <p:spPr/>
        <p:txBody>
          <a:bodyPr/>
          <a:lstStyle/>
          <a:p>
            <a:fld id="{6B451776-0CE2-424C-9E82-343B76C95E69}"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Neil. Initial</a:t>
            </a:r>
            <a:r>
              <a:rPr lang="en-GB" baseline="0" dirty="0"/>
              <a:t> diagnosis. 50% chance of surviving for 5 years. We didn't understand. Would he be alive or dead? Non-medical friend said his actual chance was either 0% or 100%. Statistics are valuable to professionals but don't work for individual patients. Empower, don't confuse.</a:t>
            </a:r>
            <a:endParaRPr lang="en-GB" dirty="0"/>
          </a:p>
        </p:txBody>
      </p:sp>
      <p:sp>
        <p:nvSpPr>
          <p:cNvPr id="4" name="Slide Number Placeholder 3"/>
          <p:cNvSpPr>
            <a:spLocks noGrp="1"/>
          </p:cNvSpPr>
          <p:nvPr>
            <p:ph type="sldNum" sz="quarter" idx="10"/>
          </p:nvPr>
        </p:nvSpPr>
        <p:spPr/>
        <p:txBody>
          <a:bodyPr/>
          <a:lstStyle/>
          <a:p>
            <a:fld id="{6B451776-0CE2-424C-9E82-343B76C95E69}"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Euphemisms. My GP ( and Neil’s) to me about Neil. I heard, “We</a:t>
            </a:r>
            <a:r>
              <a:rPr lang="en-GB" baseline="0" dirty="0"/>
              <a:t> haven't found cure yet, but we will.” You know what you’ve said but not what I’ve heard. He was trying to tell me Neil was dying.</a:t>
            </a:r>
            <a:endParaRPr lang="en-GB" dirty="0"/>
          </a:p>
        </p:txBody>
      </p:sp>
      <p:sp>
        <p:nvSpPr>
          <p:cNvPr id="4" name="Slide Number Placeholder 3"/>
          <p:cNvSpPr>
            <a:spLocks noGrp="1"/>
          </p:cNvSpPr>
          <p:nvPr>
            <p:ph type="sldNum" sz="quarter" idx="10"/>
          </p:nvPr>
        </p:nvSpPr>
        <p:spPr/>
        <p:txBody>
          <a:bodyPr/>
          <a:lstStyle/>
          <a:p>
            <a:fld id="{6B451776-0CE2-424C-9E82-343B76C95E69}"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DNACPR. Said to us at Neil's bedside. Don't know if discussed with him, or if he heard. Never will now. Still causes us immense</a:t>
            </a:r>
            <a:r>
              <a:rPr lang="en-GB" baseline="0" dirty="0"/>
              <a:t> pain.</a:t>
            </a:r>
            <a:endParaRPr lang="en-GB" dirty="0"/>
          </a:p>
        </p:txBody>
      </p:sp>
      <p:sp>
        <p:nvSpPr>
          <p:cNvPr id="4" name="Slide Number Placeholder 3"/>
          <p:cNvSpPr>
            <a:spLocks noGrp="1"/>
          </p:cNvSpPr>
          <p:nvPr>
            <p:ph type="sldNum" sz="quarter" idx="10"/>
          </p:nvPr>
        </p:nvSpPr>
        <p:spPr/>
        <p:txBody>
          <a:bodyPr/>
          <a:lstStyle/>
          <a:p>
            <a:fld id="{6B451776-0CE2-424C-9E82-343B76C95E69}"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29932-AAFB-4489-8B1A-8BA1377E3FBC}" type="datetimeFigureOut">
              <a:rPr lang="en-GB" smtClean="0"/>
              <a:pPr/>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006E9-9263-4BEF-87A0-13BBBEA6F46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29932-AAFB-4489-8B1A-8BA1377E3FBC}" type="datetimeFigureOut">
              <a:rPr lang="en-GB" smtClean="0"/>
              <a:pPr/>
              <a:t>26/09/2022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06E9-9263-4BEF-87A0-13BBBEA6F4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onser@ao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uk/url?sa=i&amp;rct=j&amp;q=&amp;esrc=s&amp;source=images&amp;cd=&amp;ved=2ahUKEwiAsP6pu8jiAhUXAWMBHdmeCuIQjRx6BAgBEAU&amp;url=/url?sa=i&amp;rct=j&amp;q=&amp;esrc=s&amp;source=images&amp;cd=&amp;ved=&amp;url=https://www.slhospice.co.uk/2013/07/liverpool-care-pathway/&amp;psig=AOvVaw349qq8_JFZ3BUzczT8UuRq&amp;ust=1559484625561996&amp;psig=AOvVaw349qq8_JFZ3BUzczT8UuRq&amp;ust=155948462556199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uk/url?sa=i&amp;rct=j&amp;q=&amp;esrc=s&amp;source=images&amp;cd=&amp;ved=2ahUKEwjnzMShvMjiAhVh1-AKHf6nD14QjRx6BAgBEAU&amp;url=https://slideplayer.com/slide/6055081/&amp;psig=AOvVaw349qq8_JFZ3BUzczT8UuRq&amp;ust=155948462556199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after-a-death/register-the-death" TargetMode="External"/><Relationship Id="rId2" Type="http://schemas.openxmlformats.org/officeDocument/2006/relationships/hyperlink" Target="https://www.gov.uk/when-someone-dies" TargetMode="External"/><Relationship Id="rId1" Type="http://schemas.openxmlformats.org/officeDocument/2006/relationships/slideLayout" Target="../slideLayouts/slideLayout7.xml"/><Relationship Id="rId4" Type="http://schemas.openxmlformats.org/officeDocument/2006/relationships/hyperlink" Target="https://tell-us-someone-died.dwp.gov.uk/death/enrich/recov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zquotes.com/author/20332-Cicely_Saunders" TargetMode="External"/><Relationship Id="rId2" Type="http://schemas.openxmlformats.org/officeDocument/2006/relationships/hyperlink" Target="https://www.azquotes.com/quote/56917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568952" cy="5847755"/>
          </a:xfrm>
          <a:prstGeom prst="rect">
            <a:avLst/>
          </a:prstGeom>
          <a:noFill/>
        </p:spPr>
        <p:txBody>
          <a:bodyPr wrap="square" rtlCol="0">
            <a:spAutoFit/>
          </a:bodyPr>
          <a:lstStyle/>
          <a:p>
            <a:pPr algn="ctr"/>
            <a:r>
              <a:rPr lang="en-GB" sz="4400" b="1" dirty="0"/>
              <a:t>Tony Bonser</a:t>
            </a:r>
          </a:p>
          <a:p>
            <a:pPr algn="ctr"/>
            <a:r>
              <a:rPr lang="en-GB" sz="2400" dirty="0">
                <a:hlinkClick r:id="rId3"/>
              </a:rPr>
              <a:t>tbonser@aol.com</a:t>
            </a:r>
            <a:endParaRPr lang="en-GB" sz="2400" dirty="0"/>
          </a:p>
          <a:p>
            <a:pPr algn="ctr"/>
            <a:endParaRPr lang="en-GB" dirty="0"/>
          </a:p>
          <a:p>
            <a:pPr algn="ctr"/>
            <a:r>
              <a:rPr lang="en-GB" sz="3600" b="1" dirty="0"/>
              <a:t>North West Regional Strategic EoLC Leadership meeting</a:t>
            </a:r>
          </a:p>
          <a:p>
            <a:pPr algn="ctr"/>
            <a:r>
              <a:rPr lang="en-GB" sz="3600" b="1" dirty="0"/>
              <a:t>Vice-chair of trustees – St Catherine’s Hospice</a:t>
            </a:r>
          </a:p>
          <a:p>
            <a:pPr algn="ctr"/>
            <a:r>
              <a:rPr lang="en-GB" sz="3600" b="1" dirty="0"/>
              <a:t>Fund-raiser for Macmillan Cancer Support</a:t>
            </a:r>
          </a:p>
          <a:p>
            <a:pPr algn="ctr"/>
            <a:r>
              <a:rPr lang="en-GB" sz="3600" b="1" dirty="0"/>
              <a:t>Local Hospital Trust Patient/carer groups</a:t>
            </a:r>
          </a:p>
          <a:p>
            <a:pPr algn="ctr"/>
            <a:r>
              <a:rPr lang="en-GB" sz="3600" b="1" dirty="0"/>
              <a:t>Chair of Hospice Patients/carers sub-committee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2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2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ny\AppData\Local\Microsoft\Windows\Temporary Internet Files\Content.IE5\IENQDLSA\MC9003909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321" y="2334364"/>
            <a:ext cx="3845756" cy="4512261"/>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rot="472560">
            <a:off x="3205922" y="402625"/>
            <a:ext cx="3584579" cy="229381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08199" y="764704"/>
            <a:ext cx="3180025" cy="1569660"/>
          </a:xfrm>
          <a:prstGeom prst="rect">
            <a:avLst/>
          </a:prstGeom>
          <a:noFill/>
        </p:spPr>
        <p:txBody>
          <a:bodyPr wrap="square" rtlCol="0">
            <a:spAutoFit/>
          </a:bodyPr>
          <a:lstStyle/>
          <a:p>
            <a:pPr algn="ctr"/>
            <a:r>
              <a:rPr lang="en-GB" sz="3200" dirty="0">
                <a:latin typeface="Arial Black" pitchFamily="34" charset="0"/>
              </a:rPr>
              <a:t>IT’S NOT LOOKING TOO GOOD</a:t>
            </a:r>
          </a:p>
        </p:txBody>
      </p:sp>
    </p:spTree>
    <p:extLst>
      <p:ext uri="{BB962C8B-B14F-4D97-AF65-F5344CB8AC3E}">
        <p14:creationId xmlns:p14="http://schemas.microsoft.com/office/powerpoint/2010/main" val="400197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ony\AppData\Local\Microsoft\Windows\Temporary Internet Files\Content.IE5\QX40VKZZ\MC90034744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0113" y="1870075"/>
            <a:ext cx="15113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Users\Tony\AppData\Local\Microsoft\Windows\Temporary Internet Files\Content.IE5\M3RYMT95\MC900361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367088" y="2492375"/>
            <a:ext cx="45180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1927225" y="414338"/>
            <a:ext cx="4084638" cy="2351087"/>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prstClr val="black"/>
                </a:solidFill>
              </a:rPr>
              <a:t>WE WON’T RESUSCITATE</a:t>
            </a:r>
          </a:p>
        </p:txBody>
      </p:sp>
    </p:spTree>
    <p:extLst>
      <p:ext uri="{BB962C8B-B14F-4D97-AF65-F5344CB8AC3E}">
        <p14:creationId xmlns:p14="http://schemas.microsoft.com/office/powerpoint/2010/main" val="63624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52" name="Picture 4" descr="Image result for more care less pathway">
            <a:hlinkClick r:id="rId2"/>
          </p:cNvPr>
          <p:cNvPicPr>
            <a:picLocks noChangeAspect="1" noChangeArrowheads="1"/>
          </p:cNvPicPr>
          <p:nvPr/>
        </p:nvPicPr>
        <p:blipFill>
          <a:blip r:embed="rId3" cstate="print"/>
          <a:srcRect/>
          <a:stretch>
            <a:fillRect/>
          </a:stretch>
        </p:blipFill>
        <p:spPr bwMode="auto">
          <a:xfrm>
            <a:off x="2673245" y="679924"/>
            <a:ext cx="3728860" cy="52693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more care less pathway">
            <a:hlinkClick r:id="rId2"/>
          </p:cNvPr>
          <p:cNvPicPr>
            <a:picLocks noChangeAspect="1" noChangeArrowheads="1"/>
          </p:cNvPicPr>
          <p:nvPr/>
        </p:nvPicPr>
        <p:blipFill>
          <a:blip r:embed="rId3" cstate="print"/>
          <a:srcRect/>
          <a:stretch>
            <a:fillRect/>
          </a:stretch>
        </p:blipFill>
        <p:spPr bwMode="auto">
          <a:xfrm>
            <a:off x="1275319" y="836712"/>
            <a:ext cx="6624734" cy="49685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992888" cy="646331"/>
          </a:xfrm>
          <a:prstGeom prst="rect">
            <a:avLst/>
          </a:prstGeom>
          <a:noFill/>
        </p:spPr>
        <p:txBody>
          <a:bodyPr wrap="square" rtlCol="0">
            <a:spAutoFit/>
          </a:bodyPr>
          <a:lstStyle/>
          <a:p>
            <a:pPr algn="ctr"/>
            <a:r>
              <a:rPr lang="en-GB" sz="3600" b="1" dirty="0">
                <a:latin typeface="Arial Black" pitchFamily="34" charset="0"/>
              </a:rPr>
              <a:t>We can do so much better.</a:t>
            </a:r>
          </a:p>
        </p:txBody>
      </p:sp>
      <p:pic>
        <p:nvPicPr>
          <p:cNvPr id="5" name="Picture 4" descr="ReSPECT Photo.jpg"/>
          <p:cNvPicPr>
            <a:picLocks noChangeAspect="1"/>
          </p:cNvPicPr>
          <p:nvPr/>
        </p:nvPicPr>
        <p:blipFill>
          <a:blip r:embed="rId2" cstate="print"/>
          <a:stretch>
            <a:fillRect/>
          </a:stretch>
        </p:blipFill>
        <p:spPr>
          <a:xfrm>
            <a:off x="1259123" y="2135124"/>
            <a:ext cx="6620537" cy="28780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ect photo 1.jpg"/>
          <p:cNvPicPr>
            <a:picLocks noChangeAspect="1"/>
          </p:cNvPicPr>
          <p:nvPr/>
        </p:nvPicPr>
        <p:blipFill>
          <a:blip r:embed="rId2" cstate="print"/>
          <a:stretch>
            <a:fillRect/>
          </a:stretch>
        </p:blipFill>
        <p:spPr>
          <a:xfrm>
            <a:off x="568995" y="908720"/>
            <a:ext cx="8193405" cy="46462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ect photo 2.jpg"/>
          <p:cNvPicPr>
            <a:picLocks noChangeAspect="1"/>
          </p:cNvPicPr>
          <p:nvPr/>
        </p:nvPicPr>
        <p:blipFill>
          <a:blip r:embed="rId2" cstate="print"/>
          <a:stretch>
            <a:fillRect/>
          </a:stretch>
        </p:blipFill>
        <p:spPr>
          <a:xfrm>
            <a:off x="822960" y="438912"/>
            <a:ext cx="7498080" cy="59801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268760"/>
            <a:ext cx="4950296" cy="4862870"/>
          </a:xfrm>
          <a:prstGeom prst="rect">
            <a:avLst/>
          </a:prstGeom>
        </p:spPr>
        <p:txBody>
          <a:bodyPr wrap="square">
            <a:spAutoFit/>
          </a:bodyPr>
          <a:lstStyle/>
          <a:p>
            <a:pPr fontAlgn="base"/>
            <a:endParaRPr lang="en-GB" b="1" dirty="0"/>
          </a:p>
          <a:p>
            <a:pPr algn="ctr" fontAlgn="base"/>
            <a:r>
              <a:rPr lang="en-GB" sz="3200" b="1" dirty="0"/>
              <a:t>Tell us once</a:t>
            </a:r>
          </a:p>
          <a:p>
            <a:pPr algn="ctr" fontAlgn="base"/>
            <a:r>
              <a:rPr lang="en-GB" sz="2000" b="1" dirty="0"/>
              <a:t>Part of</a:t>
            </a:r>
            <a:r>
              <a:rPr lang="en-GB" sz="2000" dirty="0"/>
              <a:t> </a:t>
            </a:r>
            <a:r>
              <a:rPr lang="en-GB" sz="2000" b="1" dirty="0">
                <a:hlinkClick r:id="rId2"/>
              </a:rPr>
              <a:t>What to do when someone dies: step by step </a:t>
            </a:r>
            <a:endParaRPr lang="en-GB" sz="2000" dirty="0"/>
          </a:p>
          <a:p>
            <a:pPr fontAlgn="base"/>
            <a:r>
              <a:rPr lang="en-GB" sz="2000" b="1" dirty="0"/>
              <a:t>Tell Us Once </a:t>
            </a:r>
          </a:p>
          <a:p>
            <a:pPr fontAlgn="base"/>
            <a:r>
              <a:rPr lang="en-GB" sz="2000" dirty="0"/>
              <a:t>Tell Us Once is a service that lets you report a death to most government organisations in one go.</a:t>
            </a:r>
          </a:p>
          <a:p>
            <a:pPr fontAlgn="base"/>
            <a:r>
              <a:rPr lang="en-GB" sz="2000" dirty="0"/>
              <a:t>When you </a:t>
            </a:r>
            <a:r>
              <a:rPr lang="en-GB" sz="2000" dirty="0">
                <a:hlinkClick r:id="rId3"/>
              </a:rPr>
              <a:t>register the death</a:t>
            </a:r>
            <a:r>
              <a:rPr lang="en-GB" sz="2000" dirty="0"/>
              <a:t> the registrar will:</a:t>
            </a:r>
          </a:p>
          <a:p>
            <a:pPr fontAlgn="base"/>
            <a:r>
              <a:rPr lang="en-GB" sz="2000" dirty="0"/>
              <a:t>let you know if the service is available in your area</a:t>
            </a:r>
          </a:p>
          <a:p>
            <a:pPr fontAlgn="base"/>
            <a:r>
              <a:rPr lang="en-GB" sz="2000" dirty="0"/>
              <a:t>give you the phone number</a:t>
            </a:r>
          </a:p>
          <a:p>
            <a:pPr fontAlgn="base"/>
            <a:r>
              <a:rPr lang="en-GB" sz="2000" dirty="0"/>
              <a:t>give you a unique reference number to use the </a:t>
            </a:r>
            <a:r>
              <a:rPr lang="en-GB" sz="2000" dirty="0">
                <a:hlinkClick r:id="rId4"/>
              </a:rPr>
              <a:t>Tell Us Once service online</a:t>
            </a:r>
            <a:r>
              <a:rPr lang="en-GB" sz="2000" dirty="0"/>
              <a:t> or by phone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560840" cy="523220"/>
          </a:xfrm>
          <a:prstGeom prst="rect">
            <a:avLst/>
          </a:prstGeom>
          <a:noFill/>
        </p:spPr>
        <p:txBody>
          <a:bodyPr wrap="square" rtlCol="0">
            <a:spAutoFit/>
          </a:bodyPr>
          <a:lstStyle/>
          <a:p>
            <a:pPr algn="ctr"/>
            <a:r>
              <a:rPr lang="en-GB" sz="2800" b="1" dirty="0">
                <a:latin typeface="Arial Black" pitchFamily="34" charset="0"/>
              </a:rPr>
              <a:t>But when we don’t communicate ......</a:t>
            </a:r>
          </a:p>
        </p:txBody>
      </p:sp>
      <p:pic>
        <p:nvPicPr>
          <p:cNvPr id="35845" name="Picture 5" descr="C:\Users\Tony\AppData\Local\Microsoft\Windows\INetCache\IE\8UCJ40LP\IkWxC[1].jpg"/>
          <p:cNvPicPr>
            <a:picLocks noChangeAspect="1" noChangeArrowheads="1"/>
          </p:cNvPicPr>
          <p:nvPr/>
        </p:nvPicPr>
        <p:blipFill>
          <a:blip r:embed="rId2" cstate="print"/>
          <a:srcRect/>
          <a:stretch>
            <a:fillRect/>
          </a:stretch>
        </p:blipFill>
        <p:spPr bwMode="auto">
          <a:xfrm>
            <a:off x="3851920" y="2204864"/>
            <a:ext cx="1551214" cy="1772816"/>
          </a:xfrm>
          <a:prstGeom prst="rect">
            <a:avLst/>
          </a:prstGeom>
          <a:noFill/>
        </p:spPr>
      </p:pic>
      <p:pic>
        <p:nvPicPr>
          <p:cNvPr id="35846" name="Picture 6" descr="C:\Users\Tony\AppData\Local\Microsoft\Windows\INetCache\IE\0NRXO9IB\197-madladycolored[1].png"/>
          <p:cNvPicPr>
            <a:picLocks noChangeAspect="1" noChangeArrowheads="1"/>
          </p:cNvPicPr>
          <p:nvPr/>
        </p:nvPicPr>
        <p:blipFill>
          <a:blip r:embed="rId3" cstate="print"/>
          <a:srcRect/>
          <a:stretch>
            <a:fillRect/>
          </a:stretch>
        </p:blipFill>
        <p:spPr bwMode="auto">
          <a:xfrm>
            <a:off x="1907704" y="1628800"/>
            <a:ext cx="1017483" cy="1949202"/>
          </a:xfrm>
          <a:prstGeom prst="rect">
            <a:avLst/>
          </a:prstGeom>
          <a:noFill/>
        </p:spPr>
      </p:pic>
      <p:pic>
        <p:nvPicPr>
          <p:cNvPr id="35847" name="Picture 7" descr="C:\Users\Tony\AppData\Local\Microsoft\Windows\INetCache\IE\8UCJ40LP\beartoons-anger[1].png"/>
          <p:cNvPicPr>
            <a:picLocks noChangeAspect="1" noChangeArrowheads="1"/>
          </p:cNvPicPr>
          <p:nvPr/>
        </p:nvPicPr>
        <p:blipFill>
          <a:blip r:embed="rId4" cstate="print"/>
          <a:srcRect/>
          <a:stretch>
            <a:fillRect/>
          </a:stretch>
        </p:blipFill>
        <p:spPr bwMode="auto">
          <a:xfrm>
            <a:off x="5580112" y="1916832"/>
            <a:ext cx="2310507" cy="2310507"/>
          </a:xfrm>
          <a:prstGeom prst="rect">
            <a:avLst/>
          </a:prstGeom>
          <a:noFill/>
        </p:spPr>
      </p:pic>
      <p:pic>
        <p:nvPicPr>
          <p:cNvPr id="35848" name="Picture 8" descr="C:\Users\Tony\AppData\Local\Microsoft\Windows\INetCache\IE\YMUIZETG\angry-29542_960_720[1].png"/>
          <p:cNvPicPr>
            <a:picLocks noChangeAspect="1" noChangeArrowheads="1"/>
          </p:cNvPicPr>
          <p:nvPr/>
        </p:nvPicPr>
        <p:blipFill>
          <a:blip r:embed="rId5" cstate="print"/>
          <a:srcRect/>
          <a:stretch>
            <a:fillRect/>
          </a:stretch>
        </p:blipFill>
        <p:spPr bwMode="auto">
          <a:xfrm>
            <a:off x="3059832" y="2996952"/>
            <a:ext cx="1440760" cy="2170182"/>
          </a:xfrm>
          <a:prstGeom prst="rect">
            <a:avLst/>
          </a:prstGeom>
          <a:noFill/>
        </p:spPr>
      </p:pic>
      <p:sp>
        <p:nvSpPr>
          <p:cNvPr id="10" name="TextBox 9"/>
          <p:cNvSpPr txBox="1"/>
          <p:nvPr/>
        </p:nvSpPr>
        <p:spPr>
          <a:xfrm>
            <a:off x="1043608" y="5013176"/>
            <a:ext cx="7344816" cy="646331"/>
          </a:xfrm>
          <a:prstGeom prst="rect">
            <a:avLst/>
          </a:prstGeom>
          <a:noFill/>
        </p:spPr>
        <p:txBody>
          <a:bodyPr wrap="square" rtlCol="0">
            <a:spAutoFit/>
          </a:bodyPr>
          <a:lstStyle/>
          <a:p>
            <a:pPr algn="ctr"/>
            <a:r>
              <a:rPr lang="en-GB" dirty="0">
                <a:latin typeface="Arial Black" pitchFamily="34" charset="0"/>
              </a:rPr>
              <a:t>There is sometimes so much anger within relationships that communication breaks down.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7848872" cy="461665"/>
          </a:xfrm>
          <a:prstGeom prst="rect">
            <a:avLst/>
          </a:prstGeom>
          <a:noFill/>
        </p:spPr>
        <p:txBody>
          <a:bodyPr wrap="square" rtlCol="0">
            <a:spAutoFit/>
          </a:bodyPr>
          <a:lstStyle/>
          <a:p>
            <a:pPr algn="ctr"/>
            <a:r>
              <a:rPr lang="en-GB" sz="2400" b="1" dirty="0">
                <a:latin typeface="Arial Black" pitchFamily="34" charset="0"/>
              </a:rPr>
              <a:t>Professionals sometimes don’t communicate.</a:t>
            </a:r>
          </a:p>
        </p:txBody>
      </p:sp>
      <p:pic>
        <p:nvPicPr>
          <p:cNvPr id="36866" name="Picture 2" descr="C:\Users\Tony\AppData\Local\Microsoft\Windows\INetCache\IE\B51MW2W3\memory-279904_640[1].png"/>
          <p:cNvPicPr>
            <a:picLocks noChangeAspect="1" noChangeArrowheads="1"/>
          </p:cNvPicPr>
          <p:nvPr/>
        </p:nvPicPr>
        <p:blipFill>
          <a:blip r:embed="rId2" cstate="print"/>
          <a:srcRect/>
          <a:stretch>
            <a:fillRect/>
          </a:stretch>
        </p:blipFill>
        <p:spPr bwMode="auto">
          <a:xfrm>
            <a:off x="539552" y="1628412"/>
            <a:ext cx="3059296" cy="2160628"/>
          </a:xfrm>
          <a:prstGeom prst="rect">
            <a:avLst/>
          </a:prstGeom>
          <a:noFill/>
        </p:spPr>
      </p:pic>
      <p:pic>
        <p:nvPicPr>
          <p:cNvPr id="36867" name="Picture 3" descr="C:\Users\Tony\AppData\Local\Microsoft\Windows\INetCache\IE\0NRXO9IB\10VXX[1].jpg"/>
          <p:cNvPicPr>
            <a:picLocks noChangeAspect="1" noChangeArrowheads="1"/>
          </p:cNvPicPr>
          <p:nvPr/>
        </p:nvPicPr>
        <p:blipFill>
          <a:blip r:embed="rId3" cstate="print"/>
          <a:srcRect/>
          <a:stretch>
            <a:fillRect/>
          </a:stretch>
        </p:blipFill>
        <p:spPr bwMode="auto">
          <a:xfrm>
            <a:off x="5364088" y="1556792"/>
            <a:ext cx="2772664" cy="1849366"/>
          </a:xfrm>
          <a:prstGeom prst="rect">
            <a:avLst/>
          </a:prstGeom>
          <a:noFill/>
        </p:spPr>
      </p:pic>
      <p:pic>
        <p:nvPicPr>
          <p:cNvPr id="36868" name="Picture 4" descr="C:\Users\Tony\AppData\Local\Microsoft\Windows\INetCache\IE\0NRXO9IB\royalty-free-black-and-white-retro-vector-clip-art-of-a-guy-talking-on-a-phone-by-bestvector-1991[1].jpg"/>
          <p:cNvPicPr>
            <a:picLocks noChangeAspect="1" noChangeArrowheads="1"/>
          </p:cNvPicPr>
          <p:nvPr/>
        </p:nvPicPr>
        <p:blipFill>
          <a:blip r:embed="rId4" cstate="print"/>
          <a:srcRect/>
          <a:stretch>
            <a:fillRect/>
          </a:stretch>
        </p:blipFill>
        <p:spPr bwMode="auto">
          <a:xfrm>
            <a:off x="1619672" y="4293096"/>
            <a:ext cx="1800200" cy="1835360"/>
          </a:xfrm>
          <a:prstGeom prst="rect">
            <a:avLst/>
          </a:prstGeom>
          <a:noFill/>
        </p:spPr>
      </p:pic>
      <p:pic>
        <p:nvPicPr>
          <p:cNvPr id="36872" name="Picture 8" descr="C:\Users\Tony\AppData\Local\Microsoft\Windows\INetCache\IE\YMUIZETG\secretary-1149301_640[1].jpg"/>
          <p:cNvPicPr>
            <a:picLocks noChangeAspect="1" noChangeArrowheads="1"/>
          </p:cNvPicPr>
          <p:nvPr/>
        </p:nvPicPr>
        <p:blipFill>
          <a:blip r:embed="rId5" cstate="print"/>
          <a:srcRect/>
          <a:stretch>
            <a:fillRect/>
          </a:stretch>
        </p:blipFill>
        <p:spPr bwMode="auto">
          <a:xfrm>
            <a:off x="4355976" y="3711414"/>
            <a:ext cx="2295136" cy="2604410"/>
          </a:xfrm>
          <a:prstGeom prst="rect">
            <a:avLst/>
          </a:prstGeom>
          <a:noFill/>
        </p:spPr>
      </p:pic>
      <p:pic>
        <p:nvPicPr>
          <p:cNvPr id="36873" name="Picture 9" descr="C:\Users\Tony\AppData\Local\Microsoft\Windows\INetCache\IE\8UCJ40LP\SeanceWet2[1].jpg"/>
          <p:cNvPicPr>
            <a:picLocks noChangeAspect="1" noChangeArrowheads="1"/>
          </p:cNvPicPr>
          <p:nvPr/>
        </p:nvPicPr>
        <p:blipFill>
          <a:blip r:embed="rId6" cstate="print"/>
          <a:srcRect/>
          <a:stretch>
            <a:fillRect/>
          </a:stretch>
        </p:blipFill>
        <p:spPr bwMode="auto">
          <a:xfrm>
            <a:off x="4029229" y="3717032"/>
            <a:ext cx="3311867"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0"/>
                                        <p:tgtEl>
                                          <p:spTgt spid="36872"/>
                                        </p:tgtEl>
                                      </p:cBhvr>
                                    </p:animEffect>
                                    <p:set>
                                      <p:cBhvr>
                                        <p:cTn id="7" dur="1" fill="hold">
                                          <p:stCondLst>
                                            <p:cond delay="4999"/>
                                          </p:stCondLst>
                                        </p:cTn>
                                        <p:tgtEl>
                                          <p:spTgt spid="368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dissolve">
                                      <p:cBhvr>
                                        <p:cTn id="12" dur="50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292" y="2381760"/>
            <a:ext cx="999740" cy="14985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456" y="2943249"/>
            <a:ext cx="1435988" cy="15121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3690" y="1032081"/>
            <a:ext cx="1269358" cy="19111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00" y="5048650"/>
            <a:ext cx="1871700" cy="12478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5048650"/>
            <a:ext cx="1916832" cy="12752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864" y="5048650"/>
            <a:ext cx="1835696" cy="137677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3008798"/>
            <a:ext cx="1224136" cy="1689148"/>
          </a:xfrm>
          <a:prstGeom prst="rect">
            <a:avLst/>
          </a:prstGeom>
        </p:spPr>
      </p:pic>
      <p:sp>
        <p:nvSpPr>
          <p:cNvPr id="12" name="TextBox 11"/>
          <p:cNvSpPr txBox="1"/>
          <p:nvPr/>
        </p:nvSpPr>
        <p:spPr>
          <a:xfrm>
            <a:off x="1763688" y="548680"/>
            <a:ext cx="5184576" cy="584775"/>
          </a:xfrm>
          <a:prstGeom prst="rect">
            <a:avLst/>
          </a:prstGeom>
          <a:noFill/>
        </p:spPr>
        <p:txBody>
          <a:bodyPr wrap="square" rtlCol="0">
            <a:spAutoFit/>
          </a:bodyPr>
          <a:lstStyle/>
          <a:p>
            <a:pPr algn="ctr"/>
            <a:r>
              <a:rPr lang="en-GB" sz="3200" b="1" dirty="0">
                <a:solidFill>
                  <a:prstClr val="black"/>
                </a:solidFill>
              </a:rPr>
              <a:t>But this is who I am…..</a:t>
            </a:r>
            <a:endParaRPr lang="en-GB" b="1" dirty="0">
              <a:solidFill>
                <a:prstClr val="black"/>
              </a:solidFill>
            </a:endParaRPr>
          </a:p>
        </p:txBody>
      </p:sp>
      <p:pic>
        <p:nvPicPr>
          <p:cNvPr id="14" name="Picture 13" descr="DSCN1631.JPG"/>
          <p:cNvPicPr>
            <a:picLocks noChangeAspect="1"/>
          </p:cNvPicPr>
          <p:nvPr/>
        </p:nvPicPr>
        <p:blipFill>
          <a:blip r:embed="rId10" cstate="print"/>
          <a:stretch>
            <a:fillRect/>
          </a:stretch>
        </p:blipFill>
        <p:spPr>
          <a:xfrm>
            <a:off x="1115616" y="1313384"/>
            <a:ext cx="1800200" cy="1350150"/>
          </a:xfrm>
          <a:prstGeom prst="rect">
            <a:avLst/>
          </a:prstGeom>
        </p:spPr>
      </p:pic>
    </p:spTree>
    <p:extLst>
      <p:ext uri="{BB962C8B-B14F-4D97-AF65-F5344CB8AC3E}">
        <p14:creationId xmlns:p14="http://schemas.microsoft.com/office/powerpoint/2010/main" val="335793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3000" fill="hold"/>
                                        <p:tgtEl>
                                          <p:spTgt spid="14"/>
                                        </p:tgtEl>
                                        <p:attrNameLst>
                                          <p:attrName>ppt_x</p:attrName>
                                        </p:attrNameLst>
                                      </p:cBhvr>
                                      <p:tavLst>
                                        <p:tav tm="0">
                                          <p:val>
                                            <p:strVal val="#ppt_x"/>
                                          </p:val>
                                        </p:tav>
                                        <p:tav tm="100000">
                                          <p:val>
                                            <p:strVal val="#ppt_x"/>
                                          </p:val>
                                        </p:tav>
                                      </p:tavLst>
                                    </p:anim>
                                    <p:anim calcmode="lin" valueType="num">
                                      <p:cBhvr additive="base">
                                        <p:cTn id="54"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80728"/>
            <a:ext cx="7416824" cy="954107"/>
          </a:xfrm>
          <a:prstGeom prst="rect">
            <a:avLst/>
          </a:prstGeom>
          <a:noFill/>
        </p:spPr>
        <p:txBody>
          <a:bodyPr wrap="square" rtlCol="0">
            <a:spAutoFit/>
          </a:bodyPr>
          <a:lstStyle/>
          <a:p>
            <a:pPr algn="ctr"/>
            <a:r>
              <a:rPr lang="en-GB" sz="2800" b="1" dirty="0">
                <a:latin typeface="Arial Black" pitchFamily="34" charset="0"/>
              </a:rPr>
              <a:t>But when it goes right it can change people’s lives and deaths.</a:t>
            </a: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852936"/>
            <a:ext cx="1256393" cy="1673599"/>
          </a:xfrm>
          <a:prstGeom prst="rect">
            <a:avLst/>
          </a:prstGeom>
        </p:spPr>
      </p:pic>
      <p:pic>
        <p:nvPicPr>
          <p:cNvPr id="4" name="Picture 3" descr="C:\Users\Tony\AppData\Local\Microsoft\Windows\Temporary Internet Files\Content.IE5\YD35NH9O\MC9002166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636912"/>
            <a:ext cx="1800200" cy="2405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ony\AppData\Local\Microsoft\Windows\Temporary Internet Files\Content.IE5\IENQDLSA\MC9004127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492896"/>
            <a:ext cx="2016224" cy="2569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07904" y="3244334"/>
            <a:ext cx="1440159" cy="1200329"/>
          </a:xfrm>
          <a:prstGeom prst="rect">
            <a:avLst/>
          </a:prstGeom>
        </p:spPr>
        <p:txBody>
          <a:bodyPr wrap="square">
            <a:spAutoFit/>
          </a:bodyPr>
          <a:lstStyle/>
          <a:p>
            <a:pPr algn="ctr"/>
            <a:r>
              <a:rPr lang="en-GB" sz="2400" dirty="0">
                <a:latin typeface="Arial Black" pitchFamily="34" charset="0"/>
              </a:rPr>
              <a:t>GET ME HOME</a:t>
            </a:r>
            <a:r>
              <a:rPr lang="en-GB" sz="2000" dirty="0">
                <a:latin typeface="Arial Black"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ole.png"/>
          <p:cNvPicPr>
            <a:picLocks noChangeAspect="1"/>
          </p:cNvPicPr>
          <p:nvPr/>
        </p:nvPicPr>
        <p:blipFill>
          <a:blip r:embed="rId2" cstate="print"/>
          <a:stretch>
            <a:fillRect/>
          </a:stretch>
        </p:blipFill>
        <p:spPr>
          <a:xfrm>
            <a:off x="2030178" y="207530"/>
            <a:ext cx="5083644" cy="64429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632848" cy="523220"/>
          </a:xfrm>
          <a:prstGeom prst="rect">
            <a:avLst/>
          </a:prstGeom>
          <a:noFill/>
        </p:spPr>
        <p:txBody>
          <a:bodyPr wrap="square" rtlCol="0">
            <a:spAutoFit/>
          </a:bodyPr>
          <a:lstStyle/>
          <a:p>
            <a:pPr algn="ctr"/>
            <a:r>
              <a:rPr lang="en-GB" sz="2800" b="1" dirty="0">
                <a:latin typeface="Arial Black" pitchFamily="34" charset="0"/>
              </a:rPr>
              <a:t>Communication is about passing it on</a:t>
            </a:r>
          </a:p>
        </p:txBody>
      </p:sp>
      <p:pic>
        <p:nvPicPr>
          <p:cNvPr id="3" name="Picture 2" descr="C:\Users\Tony\Pictures\Brian 2013\2013 09 23_0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16832"/>
            <a:ext cx="3288310" cy="246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G_1029.JPG"/>
          <p:cNvPicPr>
            <a:picLocks noChangeAspect="1"/>
          </p:cNvPicPr>
          <p:nvPr/>
        </p:nvPicPr>
        <p:blipFill>
          <a:blip r:embed="rId3" cstate="print"/>
          <a:stretch>
            <a:fillRect/>
          </a:stretch>
        </p:blipFill>
        <p:spPr>
          <a:xfrm rot="5400000">
            <a:off x="5340839" y="2156105"/>
            <a:ext cx="2490246" cy="1867685"/>
          </a:xfrm>
          <a:prstGeom prst="rect">
            <a:avLst/>
          </a:prstGeom>
        </p:spPr>
      </p:pic>
      <p:sp>
        <p:nvSpPr>
          <p:cNvPr id="5" name="TextBox 4"/>
          <p:cNvSpPr txBox="1"/>
          <p:nvPr/>
        </p:nvSpPr>
        <p:spPr>
          <a:xfrm>
            <a:off x="755576" y="4941168"/>
            <a:ext cx="7488832" cy="1384995"/>
          </a:xfrm>
          <a:prstGeom prst="rect">
            <a:avLst/>
          </a:prstGeom>
          <a:noFill/>
        </p:spPr>
        <p:txBody>
          <a:bodyPr wrap="square" rtlCol="0">
            <a:spAutoFit/>
          </a:bodyPr>
          <a:lstStyle/>
          <a:p>
            <a:pPr algn="ctr"/>
            <a:r>
              <a:rPr lang="en-GB" sz="2800" b="1" dirty="0">
                <a:latin typeface="Arial Black" pitchFamily="34" charset="0"/>
              </a:rPr>
              <a:t>And making sure the right people have the right information to make the right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976105-B1D1-4D7B-810D-FEA1DEEC7E9C}"/>
              </a:ext>
            </a:extLst>
          </p:cNvPr>
          <p:cNvSpPr txBox="1"/>
          <p:nvPr/>
        </p:nvSpPr>
        <p:spPr>
          <a:xfrm>
            <a:off x="827584" y="260649"/>
            <a:ext cx="7056784" cy="6124754"/>
          </a:xfrm>
          <a:prstGeom prst="rect">
            <a:avLst/>
          </a:prstGeom>
          <a:noFill/>
        </p:spPr>
        <p:txBody>
          <a:bodyPr wrap="square">
            <a:spAutoFit/>
          </a:bodyPr>
          <a:lstStyle/>
          <a:p>
            <a:r>
              <a:rPr lang="en-GB" sz="2800" b="1" i="0" dirty="0">
                <a:effectLst/>
                <a:latin typeface="+mj-lt"/>
              </a:rPr>
              <a:t> “Medicine can do so much now. What we see in hospital is more and more interventions are done, but it's no longer as thoughtful as it could be, and the essential conversations of what matters to people are not taking place. It is the understanding that we are mortal and have a finite time on this planet that needs to be revisited in medicine.”</a:t>
            </a:r>
          </a:p>
          <a:p>
            <a:endParaRPr lang="en-GB" sz="2800" b="1" dirty="0">
              <a:latin typeface="+mj-lt"/>
            </a:endParaRPr>
          </a:p>
          <a:p>
            <a:r>
              <a:rPr lang="en-GB" sz="2800" b="1" dirty="0">
                <a:latin typeface="+mj-lt"/>
              </a:rPr>
              <a:t>Ros Taylor</a:t>
            </a:r>
          </a:p>
          <a:p>
            <a:endParaRPr lang="en-GB" sz="2800" b="1" dirty="0">
              <a:latin typeface="+mj-lt"/>
            </a:endParaRPr>
          </a:p>
          <a:p>
            <a:r>
              <a:rPr lang="en-GB" sz="2800" b="1" dirty="0">
                <a:latin typeface="+mj-lt"/>
              </a:rPr>
              <a:t>The Lancet</a:t>
            </a:r>
          </a:p>
          <a:p>
            <a:endParaRPr lang="en-GB" sz="2800" b="1" dirty="0">
              <a:latin typeface="+mj-lt"/>
            </a:endParaRPr>
          </a:p>
          <a:p>
            <a:r>
              <a:rPr lang="en-GB" sz="2800" b="1">
                <a:latin typeface="+mj-lt"/>
              </a:rPr>
              <a:t>“Don’t </a:t>
            </a:r>
            <a:r>
              <a:rPr lang="en-GB" sz="2800" b="1" dirty="0">
                <a:latin typeface="+mj-lt"/>
              </a:rPr>
              <a:t>just do something. Sit there!”</a:t>
            </a:r>
          </a:p>
        </p:txBody>
      </p:sp>
    </p:spTree>
    <p:extLst>
      <p:ext uri="{BB962C8B-B14F-4D97-AF65-F5344CB8AC3E}">
        <p14:creationId xmlns:p14="http://schemas.microsoft.com/office/powerpoint/2010/main" val="231920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496944" cy="5016758"/>
          </a:xfrm>
          <a:prstGeom prst="rect">
            <a:avLst/>
          </a:prstGeom>
          <a:noFill/>
        </p:spPr>
        <p:txBody>
          <a:bodyPr wrap="square" rtlCol="0">
            <a:spAutoFit/>
          </a:bodyPr>
          <a:lstStyle/>
          <a:p>
            <a:pPr algn="ctr"/>
            <a:r>
              <a:rPr lang="en-GB" sz="4000" b="1" dirty="0">
                <a:latin typeface="Arial Black" pitchFamily="34" charset="0"/>
              </a:rPr>
              <a:t>It’s not just about safeguarding.</a:t>
            </a:r>
          </a:p>
          <a:p>
            <a:pPr algn="ctr"/>
            <a:r>
              <a:rPr lang="en-GB" sz="4000" b="1" dirty="0">
                <a:latin typeface="Arial Black" pitchFamily="34" charset="0"/>
              </a:rPr>
              <a:t>It’s not just about good practice.</a:t>
            </a:r>
          </a:p>
          <a:p>
            <a:pPr algn="ctr"/>
            <a:r>
              <a:rPr lang="en-GB" sz="4000" b="1" dirty="0">
                <a:latin typeface="Arial Black" pitchFamily="34" charset="0"/>
              </a:rPr>
              <a:t>It’s about people, and relationships, and lasting memories, and peace of mind.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80728"/>
            <a:ext cx="6840760" cy="4278094"/>
          </a:xfrm>
          <a:prstGeom prst="rect">
            <a:avLst/>
          </a:prstGeom>
        </p:spPr>
        <p:txBody>
          <a:bodyPr wrap="square">
            <a:spAutoFit/>
          </a:bodyPr>
          <a:lstStyle/>
          <a:p>
            <a:pPr algn="ctr" fontAlgn="base"/>
            <a:r>
              <a:rPr lang="en-GB" sz="4400" dirty="0">
                <a:hlinkClick r:id="rId2"/>
              </a:rPr>
              <a:t>How people die remains in the memory of those who live on</a:t>
            </a:r>
            <a:r>
              <a:rPr lang="en-GB" sz="4400" dirty="0"/>
              <a:t> </a:t>
            </a:r>
          </a:p>
          <a:p>
            <a:pPr algn="ctr" fontAlgn="base"/>
            <a:r>
              <a:rPr lang="en-GB" sz="4400" b="1" dirty="0">
                <a:hlinkClick r:id="rId3"/>
              </a:rPr>
              <a:t>Cicely Saunders</a:t>
            </a:r>
            <a:r>
              <a:rPr lang="en-GB" sz="4400" dirty="0"/>
              <a:t> </a:t>
            </a:r>
          </a:p>
          <a:p>
            <a:pPr algn="ctr" fontAlgn="base"/>
            <a:endParaRPr lang="en-GB" sz="3200" dirty="0"/>
          </a:p>
          <a:p>
            <a:pPr algn="ctr" fontAlgn="base"/>
            <a:r>
              <a:rPr lang="en-GB" sz="3200" b="1" dirty="0">
                <a:solidFill>
                  <a:schemeClr val="tx2">
                    <a:lumMod val="60000"/>
                    <a:lumOff val="40000"/>
                  </a:schemeClr>
                </a:solidFill>
                <a:latin typeface="Arial Black" pitchFamily="34" charset="0"/>
              </a:rPr>
              <a:t>We owe it to the dead and the living to get it right.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stretch>
            <a:fillRect/>
          </a:stretch>
        </p:blipFill>
        <p:spPr>
          <a:xfrm>
            <a:off x="2627784" y="642175"/>
            <a:ext cx="3960440" cy="54741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ew York 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3" y="332656"/>
            <a:ext cx="7993063"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1720" y="2204864"/>
            <a:ext cx="5832648" cy="2308324"/>
          </a:xfrm>
          <a:prstGeom prst="rect">
            <a:avLst/>
          </a:prstGeom>
          <a:noFill/>
        </p:spPr>
        <p:txBody>
          <a:bodyPr wrap="square" rtlCol="0">
            <a:spAutoFit/>
          </a:bodyPr>
          <a:lstStyle/>
          <a:p>
            <a:pPr algn="ctr"/>
            <a:r>
              <a:rPr lang="en-GB" sz="7200" b="1" dirty="0">
                <a:solidFill>
                  <a:schemeClr val="bg1"/>
                </a:solidFill>
                <a:latin typeface="Aharoni" panose="02010803020104030203" pitchFamily="2" charset="-79"/>
                <a:cs typeface="Aharoni" panose="02010803020104030203" pitchFamily="2" charset="-79"/>
              </a:rPr>
              <a:t>What do you want?</a:t>
            </a:r>
          </a:p>
        </p:txBody>
      </p:sp>
    </p:spTree>
    <p:extLst>
      <p:ext uri="{BB962C8B-B14F-4D97-AF65-F5344CB8AC3E}">
        <p14:creationId xmlns:p14="http://schemas.microsoft.com/office/powerpoint/2010/main" val="1705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A2638E-88EA-5DFD-B380-AD90609030F8}"/>
              </a:ext>
            </a:extLst>
          </p:cNvPr>
          <p:cNvSpPr txBox="1"/>
          <p:nvPr/>
        </p:nvSpPr>
        <p:spPr>
          <a:xfrm>
            <a:off x="827584" y="1196752"/>
            <a:ext cx="7416824" cy="4524315"/>
          </a:xfrm>
          <a:prstGeom prst="rect">
            <a:avLst/>
          </a:prstGeom>
          <a:noFill/>
        </p:spPr>
        <p:txBody>
          <a:bodyPr wrap="square">
            <a:spAutoFit/>
          </a:bodyPr>
          <a:lstStyle/>
          <a:p>
            <a:pPr algn="l">
              <a:buFont typeface="Arial" panose="020B0604020202020204" pitchFamily="34" charset="0"/>
              <a:buChar char="•"/>
            </a:pPr>
            <a:r>
              <a:rPr lang="en-GB" sz="4800" b="1" i="0" dirty="0">
                <a:solidFill>
                  <a:srgbClr val="3A3A3A"/>
                </a:solidFill>
                <a:effectLst/>
                <a:latin typeface="Arial Black" panose="020B0A04020102020204" pitchFamily="34" charset="0"/>
              </a:rPr>
              <a:t>The duty to share information can be as important as the duty to protect patient confidentiality.</a:t>
            </a:r>
          </a:p>
        </p:txBody>
      </p:sp>
    </p:spTree>
    <p:extLst>
      <p:ext uri="{BB962C8B-B14F-4D97-AF65-F5344CB8AC3E}">
        <p14:creationId xmlns:p14="http://schemas.microsoft.com/office/powerpoint/2010/main" val="10433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848872" cy="2123658"/>
          </a:xfrm>
          <a:prstGeom prst="rect">
            <a:avLst/>
          </a:prstGeom>
          <a:noFill/>
        </p:spPr>
        <p:txBody>
          <a:bodyPr wrap="square" rtlCol="0">
            <a:spAutoFit/>
          </a:bodyPr>
          <a:lstStyle/>
          <a:p>
            <a:pPr algn="ctr"/>
            <a:r>
              <a:rPr lang="en-GB" sz="6600" dirty="0">
                <a:latin typeface="Arial Black" pitchFamily="34" charset="0"/>
              </a:rPr>
              <a:t>It’s all about communication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C:\Users\Tony\AppData\Local\Microsoft\Windows\Temporary Internet Files\Content.IE5\IOYT630O\MC900359007[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697163"/>
            <a:ext cx="541496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2100263"/>
            <a:ext cx="2518078" cy="390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2266950" y="333375"/>
            <a:ext cx="4392613" cy="2363788"/>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600" b="1" dirty="0">
                <a:solidFill>
                  <a:srgbClr val="000000"/>
                </a:solidFill>
              </a:rPr>
              <a:t>….and what do YOU want, Neil?</a:t>
            </a:r>
          </a:p>
        </p:txBody>
      </p:sp>
    </p:spTree>
    <p:extLst>
      <p:ext uri="{BB962C8B-B14F-4D97-AF65-F5344CB8AC3E}">
        <p14:creationId xmlns:p14="http://schemas.microsoft.com/office/powerpoint/2010/main" val="373524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7992888" cy="1200329"/>
          </a:xfrm>
          <a:prstGeom prst="rect">
            <a:avLst/>
          </a:prstGeom>
          <a:noFill/>
        </p:spPr>
        <p:txBody>
          <a:bodyPr wrap="square" rtlCol="0">
            <a:spAutoFit/>
          </a:bodyPr>
          <a:lstStyle/>
          <a:p>
            <a:pPr algn="ctr"/>
            <a:r>
              <a:rPr lang="en-GB" sz="3600" b="1" dirty="0">
                <a:latin typeface="Arial Black" pitchFamily="34" charset="0"/>
              </a:rPr>
              <a:t>......... but we don’t always speak the same language</a:t>
            </a:r>
          </a:p>
        </p:txBody>
      </p:sp>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ony\AppData\Local\Microsoft\Windows\Temporary Internet Files\Content.IE5\QX40VKZZ\MC9003474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0113" y="1916113"/>
            <a:ext cx="1584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2339975" y="836613"/>
            <a:ext cx="3960813" cy="198120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2292" name="TextBox 3"/>
          <p:cNvSpPr txBox="1">
            <a:spLocks noChangeArrowheads="1"/>
          </p:cNvSpPr>
          <p:nvPr/>
        </p:nvSpPr>
        <p:spPr bwMode="auto">
          <a:xfrm>
            <a:off x="2484438" y="1125538"/>
            <a:ext cx="3816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000" dirty="0">
                <a:solidFill>
                  <a:srgbClr val="000000"/>
                </a:solidFill>
                <a:latin typeface="Arial" pitchFamily="34" charset="0"/>
              </a:rPr>
              <a:t> </a:t>
            </a:r>
            <a:r>
              <a:rPr lang="en-GB" sz="4000" b="1" dirty="0">
                <a:solidFill>
                  <a:srgbClr val="000000"/>
                </a:solidFill>
                <a:latin typeface="Arial" pitchFamily="34" charset="0"/>
              </a:rPr>
              <a:t>YOU HAVE A 50% CHANCE.</a:t>
            </a:r>
          </a:p>
        </p:txBody>
      </p:sp>
      <p:pic>
        <p:nvPicPr>
          <p:cNvPr id="12293" name="Picture 4" descr="C:\Users\Tony\AppData\Local\Microsoft\Windows\Temporary Internet Files\Content.IE5\IOYT630O\MC9003590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643438" y="2892425"/>
            <a:ext cx="4278312"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48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760</Words>
  <Application>Microsoft Office PowerPoint</Application>
  <PresentationFormat>On-screen Show (4:3)</PresentationFormat>
  <Paragraphs>65</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Aharoni</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 Bonser</cp:lastModifiedBy>
  <cp:revision>14</cp:revision>
  <dcterms:created xsi:type="dcterms:W3CDTF">2019-06-01T13:44:23Z</dcterms:created>
  <dcterms:modified xsi:type="dcterms:W3CDTF">2022-09-26T17:44:52Z</dcterms:modified>
</cp:coreProperties>
</file>