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9193" y="1191005"/>
            <a:ext cx="11355070" cy="0"/>
          </a:xfrm>
          <a:custGeom>
            <a:avLst/>
            <a:gdLst/>
            <a:ahLst/>
            <a:cxnLst/>
            <a:rect l="l" t="t" r="r" b="b"/>
            <a:pathLst>
              <a:path w="11355070" h="0">
                <a:moveTo>
                  <a:pt x="0" y="0"/>
                </a:moveTo>
                <a:lnTo>
                  <a:pt x="11354942" y="0"/>
                </a:lnTo>
              </a:path>
            </a:pathLst>
          </a:custGeom>
          <a:ln w="25908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09193" y="6360413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9193" y="1191005"/>
            <a:ext cx="11355070" cy="0"/>
          </a:xfrm>
          <a:custGeom>
            <a:avLst/>
            <a:gdLst/>
            <a:ahLst/>
            <a:cxnLst/>
            <a:rect l="l" t="t" r="r" b="b"/>
            <a:pathLst>
              <a:path w="11355070" h="0">
                <a:moveTo>
                  <a:pt x="0" y="0"/>
                </a:moveTo>
                <a:lnTo>
                  <a:pt x="11354942" y="0"/>
                </a:lnTo>
              </a:path>
            </a:pathLst>
          </a:custGeom>
          <a:ln w="25908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09193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7455" y="4521707"/>
            <a:ext cx="2797302" cy="233629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1839" y="643127"/>
            <a:ext cx="2750946" cy="388010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097267" y="638555"/>
            <a:ext cx="2760345" cy="3889375"/>
          </a:xfrm>
          <a:custGeom>
            <a:avLst/>
            <a:gdLst/>
            <a:ahLst/>
            <a:cxnLst/>
            <a:rect l="l" t="t" r="r" b="b"/>
            <a:pathLst>
              <a:path w="2760345" h="3889375">
                <a:moveTo>
                  <a:pt x="241046" y="0"/>
                </a:moveTo>
                <a:lnTo>
                  <a:pt x="2519299" y="0"/>
                </a:lnTo>
                <a:lnTo>
                  <a:pt x="2543809" y="1270"/>
                </a:lnTo>
                <a:lnTo>
                  <a:pt x="2613025" y="19050"/>
                </a:lnTo>
                <a:lnTo>
                  <a:pt x="2653918" y="41275"/>
                </a:lnTo>
                <a:lnTo>
                  <a:pt x="2689479" y="70739"/>
                </a:lnTo>
                <a:lnTo>
                  <a:pt x="2719070" y="106426"/>
                </a:lnTo>
                <a:lnTo>
                  <a:pt x="2741295" y="147193"/>
                </a:lnTo>
                <a:lnTo>
                  <a:pt x="2755391" y="192405"/>
                </a:lnTo>
                <a:lnTo>
                  <a:pt x="2760217" y="241046"/>
                </a:lnTo>
                <a:lnTo>
                  <a:pt x="2760217" y="3648456"/>
                </a:lnTo>
                <a:lnTo>
                  <a:pt x="2755391" y="3696970"/>
                </a:lnTo>
                <a:lnTo>
                  <a:pt x="2741295" y="3742182"/>
                </a:lnTo>
                <a:lnTo>
                  <a:pt x="2719070" y="3783076"/>
                </a:lnTo>
                <a:lnTo>
                  <a:pt x="2689479" y="3818636"/>
                </a:lnTo>
                <a:lnTo>
                  <a:pt x="2653918" y="3848100"/>
                </a:lnTo>
                <a:lnTo>
                  <a:pt x="2613025" y="3870452"/>
                </a:lnTo>
                <a:lnTo>
                  <a:pt x="2567812" y="3884549"/>
                </a:lnTo>
                <a:lnTo>
                  <a:pt x="2519299" y="3889375"/>
                </a:lnTo>
                <a:lnTo>
                  <a:pt x="241046" y="3889375"/>
                </a:lnTo>
                <a:lnTo>
                  <a:pt x="192404" y="3884549"/>
                </a:lnTo>
                <a:lnTo>
                  <a:pt x="147192" y="3870452"/>
                </a:lnTo>
                <a:lnTo>
                  <a:pt x="106425" y="3848100"/>
                </a:lnTo>
                <a:lnTo>
                  <a:pt x="70738" y="3818636"/>
                </a:lnTo>
                <a:lnTo>
                  <a:pt x="41275" y="3783076"/>
                </a:lnTo>
                <a:lnTo>
                  <a:pt x="19050" y="3742182"/>
                </a:lnTo>
                <a:lnTo>
                  <a:pt x="4825" y="3696970"/>
                </a:lnTo>
                <a:lnTo>
                  <a:pt x="0" y="3648456"/>
                </a:lnTo>
                <a:lnTo>
                  <a:pt x="0" y="241046"/>
                </a:lnTo>
                <a:lnTo>
                  <a:pt x="4825" y="192405"/>
                </a:lnTo>
                <a:lnTo>
                  <a:pt x="19050" y="147193"/>
                </a:lnTo>
                <a:lnTo>
                  <a:pt x="41275" y="106426"/>
                </a:lnTo>
                <a:lnTo>
                  <a:pt x="70738" y="70739"/>
                </a:lnTo>
                <a:lnTo>
                  <a:pt x="106425" y="41275"/>
                </a:lnTo>
                <a:lnTo>
                  <a:pt x="147192" y="19050"/>
                </a:lnTo>
                <a:lnTo>
                  <a:pt x="192404" y="4826"/>
                </a:lnTo>
                <a:lnTo>
                  <a:pt x="241046" y="0"/>
                </a:lnTo>
                <a:close/>
              </a:path>
            </a:pathLst>
          </a:custGeom>
          <a:ln w="9144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9193" y="1191005"/>
            <a:ext cx="11355070" cy="0"/>
          </a:xfrm>
          <a:custGeom>
            <a:avLst/>
            <a:gdLst/>
            <a:ahLst/>
            <a:cxnLst/>
            <a:rect l="l" t="t" r="r" b="b"/>
            <a:pathLst>
              <a:path w="11355070" h="0">
                <a:moveTo>
                  <a:pt x="0" y="0"/>
                </a:moveTo>
                <a:lnTo>
                  <a:pt x="11354942" y="0"/>
                </a:lnTo>
              </a:path>
            </a:pathLst>
          </a:custGeom>
          <a:ln w="25908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008" y="4952"/>
            <a:ext cx="10240010" cy="1162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0336" y="1578990"/>
            <a:ext cx="4967605" cy="3423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89026" y="6521295"/>
            <a:ext cx="2226945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64746" y="6511010"/>
            <a:ext cx="29337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hyperlink" Target="http://www.google.co.uk/url?sa=i&amp;rct=j&amp;q&amp;esrc=s&amp;source=images&amp;cd&amp;cad=rja&amp;uact=8&amp;ved=0ahUKEwjLo4Cn357TAhUGvBoKHSwFBXcQjRwIBw&amp;url=http%3A//logos-download.com/169-twitter-logo-download.html&amp;psig=AFQjCNFwtRj2rIn7TIUs79_W74wrurA1NA&amp;ust=1492080534384605" TargetMode="External"/><Relationship Id="rId6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https://resolution.nhs.uk/wp-content/uploads/2022/03/Did-You-Know-High-Level-Medication-Errors.pdf" TargetMode="External"/><Relationship Id="rId4" Type="http://schemas.openxmlformats.org/officeDocument/2006/relationships/hyperlink" Target="https://resolution.nhs.uk/wp-content/uploads/2022/03/Did-You-Know-Heparin-and-anticoagulants-March-2022.pdf" TargetMode="External"/><Relationship Id="rId5" Type="http://schemas.openxmlformats.org/officeDocument/2006/relationships/image" Target="../media/image33.jpg"/><Relationship Id="rId6" Type="http://schemas.openxmlformats.org/officeDocument/2006/relationships/hyperlink" Target="https://resolution.nhs.uk/wp-content/uploads/2022/03/Did-you-know-leaflet-Maternity-medication-errors_March-2022.pdf" TargetMode="External"/><Relationship Id="rId7" Type="http://schemas.openxmlformats.org/officeDocument/2006/relationships/image" Target="../media/image34.jpg"/><Relationship Id="rId8" Type="http://schemas.openxmlformats.org/officeDocument/2006/relationships/hyperlink" Target="https://resolution.nhs.uk/wp-content/uploads/2022/08/Did-you-know_-Anti-infective-medication-errors.pdf" TargetMode="External"/><Relationship Id="rId9" Type="http://schemas.openxmlformats.org/officeDocument/2006/relationships/image" Target="../media/image35.jpg"/><Relationship Id="rId10" Type="http://schemas.openxmlformats.org/officeDocument/2006/relationships/hyperlink" Target="https://resolution.nhs.uk/wp-content/uploads/2022/04/Did-You-Know-General-Practice-Medication-Errors.pdf" TargetMode="External"/><Relationship Id="rId11" Type="http://schemas.openxmlformats.org/officeDocument/2006/relationships/image" Target="../media/image36.jpg"/><Relationship Id="rId12" Type="http://schemas.openxmlformats.org/officeDocument/2006/relationships/image" Target="../media/image37.jpg"/><Relationship Id="rId13" Type="http://schemas.openxmlformats.org/officeDocument/2006/relationships/hyperlink" Target="https://resolution.nhs.uk/wp-content/uploads/2022/03/Did-You-Know-Extravasation.pdf" TargetMode="External"/><Relationship Id="rId14" Type="http://schemas.openxmlformats.org/officeDocument/2006/relationships/image" Target="../media/image38.jpg"/><Relationship Id="rId15" Type="http://schemas.openxmlformats.org/officeDocument/2006/relationships/hyperlink" Target="https://resolution.nhs.uk/resources/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3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3.jp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jpg"/><Relationship Id="rId7" Type="http://schemas.openxmlformats.org/officeDocument/2006/relationships/image" Target="../media/image47.png"/><Relationship Id="rId8" Type="http://schemas.openxmlformats.org/officeDocument/2006/relationships/image" Target="../media/image4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Relationship Id="rId3" Type="http://schemas.openxmlformats.org/officeDocument/2006/relationships/image" Target="../media/image50.jpg"/><Relationship Id="rId4" Type="http://schemas.openxmlformats.org/officeDocument/2006/relationships/image" Target="../media/image51.png"/><Relationship Id="rId5" Type="http://schemas.openxmlformats.org/officeDocument/2006/relationships/image" Target="../media/image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3.jpg"/><Relationship Id="rId4" Type="http://schemas.openxmlformats.org/officeDocument/2006/relationships/image" Target="../media/image5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http://www.resolution.nhs.uk/" TargetMode="External"/><Relationship Id="rId4" Type="http://schemas.openxmlformats.org/officeDocument/2006/relationships/hyperlink" Target="mailto:nhsr.safetyandlearningenquiries@nhs.net" TargetMode="External"/><Relationship Id="rId5" Type="http://schemas.openxmlformats.org/officeDocument/2006/relationships/hyperlink" Target="http://www.google.co.uk/url?sa=i&amp;rct=j&amp;q&amp;esrc=s&amp;source=images&amp;cd&amp;cad=rja&amp;uact=8&amp;ved=0ahUKEwjLo4Cn357TAhUGvBoKHSwFBXcQjRwIBw&amp;url=http%3A//logos-download.com/169-twitter-logo-download.html&amp;psig=AFQjCNFwtRj2rIn7TIUs79_W74wrurA1NA&amp;ust=1492080534384605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3.jpg"/><Relationship Id="rId4" Type="http://schemas.openxmlformats.org/officeDocument/2006/relationships/image" Target="../media/image53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3.jpg"/><Relationship Id="rId4" Type="http://schemas.openxmlformats.org/officeDocument/2006/relationships/image" Target="../media/image55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6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9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60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61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https://resolution.nhs.uk/wp-content/uploads/2022/03/Did-You-Know-High-Level-Medication-Errors.pdf" TargetMode="External"/><Relationship Id="rId4" Type="http://schemas.openxmlformats.org/officeDocument/2006/relationships/hyperlink" Target="https://resolution.nhs.uk/wp-content/uploads/2022/03/Did-You-Know-Heparin-and-anticoagulants-March-2022.pdf" TargetMode="External"/><Relationship Id="rId5" Type="http://schemas.openxmlformats.org/officeDocument/2006/relationships/image" Target="../media/image33.jpg"/><Relationship Id="rId6" Type="http://schemas.openxmlformats.org/officeDocument/2006/relationships/hyperlink" Target="https://resolution.nhs.uk/wp-content/uploads/2022/03/Did-you-know-leaflet-Maternity-medication-errors_March-2022.pdf" TargetMode="External"/><Relationship Id="rId7" Type="http://schemas.openxmlformats.org/officeDocument/2006/relationships/image" Target="../media/image34.jpg"/><Relationship Id="rId8" Type="http://schemas.openxmlformats.org/officeDocument/2006/relationships/hyperlink" Target="https://resolution.nhs.uk/wp-content/uploads/2022/08/Did-you-know_-Anti-infective-medication-errors.pdf" TargetMode="External"/><Relationship Id="rId9" Type="http://schemas.openxmlformats.org/officeDocument/2006/relationships/image" Target="../media/image35.jpg"/><Relationship Id="rId10" Type="http://schemas.openxmlformats.org/officeDocument/2006/relationships/hyperlink" Target="https://resolution.nhs.uk/wp-content/uploads/2022/04/Did-You-Know-General-Practice-Medication-Errors.pdf" TargetMode="External"/><Relationship Id="rId11" Type="http://schemas.openxmlformats.org/officeDocument/2006/relationships/image" Target="../media/image36.jpg"/><Relationship Id="rId12" Type="http://schemas.openxmlformats.org/officeDocument/2006/relationships/image" Target="../media/image37.jpg"/><Relationship Id="rId13" Type="http://schemas.openxmlformats.org/officeDocument/2006/relationships/hyperlink" Target="https://resolution.nhs.uk/wp-content/uploads/2022/03/Did-You-Know-Extravasation.pdf" TargetMode="External"/><Relationship Id="rId14" Type="http://schemas.openxmlformats.org/officeDocument/2006/relationships/image" Target="../media/image38.jpg"/><Relationship Id="rId15" Type="http://schemas.openxmlformats.org/officeDocument/2006/relationships/hyperlink" Target="https://resolution.nhs.uk/resources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jpg"/><Relationship Id="rId4" Type="http://schemas.openxmlformats.org/officeDocument/2006/relationships/image" Target="../media/image64.png"/><Relationship Id="rId5" Type="http://schemas.openxmlformats.org/officeDocument/2006/relationships/image" Target="../media/image65.jpg"/><Relationship Id="rId6" Type="http://schemas.openxmlformats.org/officeDocument/2006/relationships/image" Target="../media/image66.png"/><Relationship Id="rId7" Type="http://schemas.openxmlformats.org/officeDocument/2006/relationships/image" Target="../media/image67.jpg"/><Relationship Id="rId8" Type="http://schemas.openxmlformats.org/officeDocument/2006/relationships/image" Target="../media/image68.png"/><Relationship Id="rId9" Type="http://schemas.openxmlformats.org/officeDocument/2006/relationships/image" Target="../media/image69.jpg"/><Relationship Id="rId10" Type="http://schemas.openxmlformats.org/officeDocument/2006/relationships/image" Target="../media/image70.png"/><Relationship Id="rId11" Type="http://schemas.openxmlformats.org/officeDocument/2006/relationships/image" Target="../media/image71.jpg"/><Relationship Id="rId12" Type="http://schemas.openxmlformats.org/officeDocument/2006/relationships/image" Target="../media/image72.png"/><Relationship Id="rId13" Type="http://schemas.openxmlformats.org/officeDocument/2006/relationships/image" Target="../media/image73.jpg"/><Relationship Id="rId14" Type="http://schemas.openxmlformats.org/officeDocument/2006/relationships/image" Target="../media/image74.png"/><Relationship Id="rId15" Type="http://schemas.openxmlformats.org/officeDocument/2006/relationships/image" Target="../media/image75.jpg"/><Relationship Id="rId16" Type="http://schemas.openxmlformats.org/officeDocument/2006/relationships/image" Target="../media/image76.png"/><Relationship Id="rId17" Type="http://schemas.openxmlformats.org/officeDocument/2006/relationships/image" Target="../media/image77.jpg"/><Relationship Id="rId18" Type="http://schemas.openxmlformats.org/officeDocument/2006/relationships/image" Target="../media/image78.png"/><Relationship Id="rId19" Type="http://schemas.openxmlformats.org/officeDocument/2006/relationships/image" Target="../media/image79.jpg"/><Relationship Id="rId20" Type="http://schemas.openxmlformats.org/officeDocument/2006/relationships/image" Target="../media/image80.png"/><Relationship Id="rId21" Type="http://schemas.openxmlformats.org/officeDocument/2006/relationships/image" Target="../media/image81.jpg"/><Relationship Id="rId22" Type="http://schemas.openxmlformats.org/officeDocument/2006/relationships/image" Target="../media/image82.png"/><Relationship Id="rId23" Type="http://schemas.openxmlformats.org/officeDocument/2006/relationships/image" Target="../media/image83.jpg"/><Relationship Id="rId24" Type="http://schemas.openxmlformats.org/officeDocument/2006/relationships/image" Target="../media/image84.png"/><Relationship Id="rId25" Type="http://schemas.openxmlformats.org/officeDocument/2006/relationships/image" Target="../media/image85.jpg"/><Relationship Id="rId26" Type="http://schemas.openxmlformats.org/officeDocument/2006/relationships/image" Target="../media/image3.jpg"/><Relationship Id="rId27" Type="http://schemas.openxmlformats.org/officeDocument/2006/relationships/hyperlink" Target="https://resolution.nhs.uk/resources/" TargetMode="Externa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6.png"/><Relationship Id="rId3" Type="http://schemas.openxmlformats.org/officeDocument/2006/relationships/image" Target="../media/image87.jpg"/><Relationship Id="rId4" Type="http://schemas.openxmlformats.org/officeDocument/2006/relationships/image" Target="../media/image88.png"/><Relationship Id="rId5" Type="http://schemas.openxmlformats.org/officeDocument/2006/relationships/image" Target="../media/image89.jpg"/><Relationship Id="rId6" Type="http://schemas.openxmlformats.org/officeDocument/2006/relationships/image" Target="../media/image3.jpg"/><Relationship Id="rId7" Type="http://schemas.openxmlformats.org/officeDocument/2006/relationships/image" Target="../media/image90.png"/><Relationship Id="rId8" Type="http://schemas.openxmlformats.org/officeDocument/2006/relationships/image" Target="../media/image91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hyperlink" Target="http://www.resolution.nhs.uk/" TargetMode="External"/><Relationship Id="rId4" Type="http://schemas.openxmlformats.org/officeDocument/2006/relationships/hyperlink" Target="mailto:nhsr.safetyandlearningenquiries@nhs.net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www.google.co.uk/url?sa=i&amp;rct=j&amp;q&amp;esrc=s&amp;source=images&amp;cd&amp;cad=rja&amp;uact=8&amp;ved=0ahUKEwjLo4Cn357TAhUGvBoKHSwFBXcQjRwIBw&amp;url=http%3A//logos-download.com/169-twitter-logo-download.html&amp;psig=AFQjCNFwtRj2rIn7TIUs79_W74wrurA1NA&amp;ust=1492080534384605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9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22.jpg"/><Relationship Id="rId4" Type="http://schemas.openxmlformats.org/officeDocument/2006/relationships/image" Target="../media/image2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.jpg"/><Relationship Id="rId6" Type="http://schemas.openxmlformats.org/officeDocument/2006/relationships/image" Target="../media/image32.jpg"/><Relationship Id="rId7" Type="http://schemas.openxmlformats.org/officeDocument/2006/relationships/hyperlink" Target="mailto:nhsr.safetyandlearningenquiries@nhs.net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4645660"/>
            <a:chOff x="0" y="0"/>
            <a:chExt cx="12192000" cy="46456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0819" y="356615"/>
              <a:ext cx="1377696" cy="7254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357225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363723" y="2404872"/>
              <a:ext cx="9828530" cy="2240280"/>
            </a:xfrm>
            <a:custGeom>
              <a:avLst/>
              <a:gdLst/>
              <a:ahLst/>
              <a:cxnLst/>
              <a:rect l="l" t="t" r="r" b="b"/>
              <a:pathLst>
                <a:path w="9828530" h="2240279">
                  <a:moveTo>
                    <a:pt x="0" y="2240279"/>
                  </a:moveTo>
                  <a:lnTo>
                    <a:pt x="9828276" y="2240279"/>
                  </a:lnTo>
                  <a:lnTo>
                    <a:pt x="9828276" y="0"/>
                  </a:lnTo>
                  <a:lnTo>
                    <a:pt x="0" y="0"/>
                  </a:lnTo>
                  <a:lnTo>
                    <a:pt x="0" y="2240279"/>
                  </a:lnTo>
                  <a:close/>
                </a:path>
              </a:pathLst>
            </a:custGeom>
            <a:solidFill>
              <a:srgbClr val="E8EB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19004" y="367284"/>
              <a:ext cx="1520952" cy="80162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89026" y="6502095"/>
            <a:ext cx="22269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2F86"/>
                </a:solidFill>
                <a:latin typeface="Arial"/>
                <a:cs typeface="Arial"/>
              </a:rPr>
              <a:t>Advise</a:t>
            </a:r>
            <a:r>
              <a:rPr dirty="0" sz="1600" spc="-5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A191"/>
                </a:solidFill>
                <a:latin typeface="Arial"/>
                <a:cs typeface="Arial"/>
              </a:rPr>
              <a:t>/</a:t>
            </a:r>
            <a:r>
              <a:rPr dirty="0" sz="1600" spc="-20">
                <a:solidFill>
                  <a:srgbClr val="00A19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F86"/>
                </a:solidFill>
                <a:latin typeface="Arial"/>
                <a:cs typeface="Arial"/>
              </a:rPr>
              <a:t>Resolve</a:t>
            </a:r>
            <a:r>
              <a:rPr dirty="0" sz="1600" spc="-4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A191"/>
                </a:solidFill>
                <a:latin typeface="Arial"/>
                <a:cs typeface="Arial"/>
              </a:rPr>
              <a:t>/</a:t>
            </a:r>
            <a:r>
              <a:rPr dirty="0" sz="1600" spc="-15">
                <a:solidFill>
                  <a:srgbClr val="00A191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F86"/>
                </a:solidFill>
                <a:latin typeface="Arial"/>
                <a:cs typeface="Arial"/>
              </a:rPr>
              <a:t>Learn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1590146" y="6460337"/>
            <a:ext cx="128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96161" y="5628233"/>
            <a:ext cx="29552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2F86"/>
                </a:solidFill>
                <a:latin typeface="Arial"/>
                <a:cs typeface="Arial"/>
              </a:rPr>
              <a:t>@NHSResolution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1" name="object 11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9976" y="5650991"/>
            <a:ext cx="611124" cy="49682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10942" y="2324176"/>
            <a:ext cx="63861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latin typeface="Arial"/>
                <a:cs typeface="Arial"/>
              </a:rPr>
              <a:t>Medication</a:t>
            </a:r>
            <a:r>
              <a:rPr dirty="0" sz="3200" spc="-8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error</a:t>
            </a:r>
            <a:r>
              <a:rPr dirty="0" sz="3200" spc="-5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litigation</a:t>
            </a:r>
            <a:r>
              <a:rPr dirty="0" sz="3200" spc="-7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claims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742057" y="2998474"/>
            <a:ext cx="8370570" cy="114427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3000" b="1">
                <a:solidFill>
                  <a:srgbClr val="002F86"/>
                </a:solidFill>
                <a:latin typeface="Arial"/>
                <a:cs typeface="Arial"/>
              </a:rPr>
              <a:t>Michelle</a:t>
            </a:r>
            <a:r>
              <a:rPr dirty="0" sz="3000" spc="-100" b="1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2F86"/>
                </a:solidFill>
                <a:latin typeface="Arial"/>
                <a:cs typeface="Arial"/>
              </a:rPr>
              <a:t>Stafford</a:t>
            </a:r>
            <a:r>
              <a:rPr dirty="0" sz="3000" spc="-90" b="1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2F86"/>
                </a:solidFill>
                <a:latin typeface="Arial"/>
                <a:cs typeface="Arial"/>
              </a:rPr>
              <a:t>-</a:t>
            </a:r>
            <a:r>
              <a:rPr dirty="0" sz="3000" spc="-90" b="1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2F86"/>
                </a:solidFill>
                <a:latin typeface="Arial"/>
                <a:cs typeface="Arial"/>
              </a:rPr>
              <a:t>Safety</a:t>
            </a:r>
            <a:r>
              <a:rPr dirty="0" sz="3000" spc="-114" b="1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2F86"/>
                </a:solidFill>
                <a:latin typeface="Arial"/>
                <a:cs typeface="Arial"/>
              </a:rPr>
              <a:t>and</a:t>
            </a:r>
            <a:r>
              <a:rPr dirty="0" sz="3000" spc="-95" b="1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2F86"/>
                </a:solidFill>
                <a:latin typeface="Arial"/>
                <a:cs typeface="Arial"/>
              </a:rPr>
              <a:t>Learning,</a:t>
            </a:r>
            <a:r>
              <a:rPr dirty="0" sz="3000" spc="-95" b="1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002F86"/>
                </a:solidFill>
                <a:latin typeface="Arial"/>
                <a:cs typeface="Arial"/>
              </a:rPr>
              <a:t>South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3000">
                <a:solidFill>
                  <a:srgbClr val="002F86"/>
                </a:solidFill>
                <a:latin typeface="Arial"/>
                <a:cs typeface="Arial"/>
              </a:rPr>
              <a:t>NHS</a:t>
            </a:r>
            <a:r>
              <a:rPr dirty="0" sz="3000" spc="-1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02F86"/>
                </a:solidFill>
                <a:latin typeface="Arial"/>
                <a:cs typeface="Arial"/>
              </a:rPr>
              <a:t>Resolution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The</a:t>
            </a:r>
            <a:r>
              <a:rPr dirty="0" spc="-10"/>
              <a:t> </a:t>
            </a:r>
            <a:r>
              <a:rPr dirty="0"/>
              <a:t>NHS</a:t>
            </a:r>
            <a:r>
              <a:rPr dirty="0" spc="5"/>
              <a:t> </a:t>
            </a:r>
            <a:r>
              <a:rPr dirty="0"/>
              <a:t>Patient</a:t>
            </a:r>
            <a:r>
              <a:rPr dirty="0" spc="-10"/>
              <a:t> </a:t>
            </a:r>
            <a:r>
              <a:rPr dirty="0"/>
              <a:t>Safety</a:t>
            </a:r>
            <a:r>
              <a:rPr dirty="0" spc="-5"/>
              <a:t> </a:t>
            </a:r>
            <a:r>
              <a:rPr dirty="0" spc="-10"/>
              <a:t>Strategy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1653285" y="1524736"/>
            <a:ext cx="8865235" cy="4318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6995" marR="80645">
              <a:lnSpc>
                <a:spcPct val="110000"/>
              </a:lnSpc>
              <a:spcBef>
                <a:spcPts val="100"/>
              </a:spcBef>
            </a:pP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NHS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Patient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Safety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Strategy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has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strategic </a:t>
            </a:r>
            <a:r>
              <a:rPr dirty="0" sz="3200">
                <a:latin typeface="Arial"/>
                <a:cs typeface="Arial"/>
              </a:rPr>
              <a:t>focus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medication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errors,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algn="ctr" marL="111760" marR="104775" indent="1270">
              <a:lnSpc>
                <a:spcPct val="110000"/>
              </a:lnSpc>
            </a:pPr>
            <a:r>
              <a:rPr dirty="0" sz="3200">
                <a:solidFill>
                  <a:srgbClr val="4F81BC"/>
                </a:solidFill>
                <a:latin typeface="Arial"/>
                <a:cs typeface="Arial"/>
              </a:rPr>
              <a:t>Medicines</a:t>
            </a:r>
            <a:r>
              <a:rPr dirty="0" sz="3200" spc="-7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4F81BC"/>
                </a:solidFill>
                <a:latin typeface="Arial"/>
                <a:cs typeface="Arial"/>
              </a:rPr>
              <a:t>Safety</a:t>
            </a:r>
            <a:r>
              <a:rPr dirty="0" sz="3200" spc="-6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4F81BC"/>
                </a:solidFill>
                <a:latin typeface="Arial"/>
                <a:cs typeface="Arial"/>
              </a:rPr>
              <a:t>Improvement</a:t>
            </a:r>
            <a:r>
              <a:rPr dirty="0" sz="3200" spc="-85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4F81BC"/>
                </a:solidFill>
                <a:latin typeface="Arial"/>
                <a:cs typeface="Arial"/>
              </a:rPr>
              <a:t>Programme </a:t>
            </a:r>
            <a:r>
              <a:rPr dirty="0" sz="3200">
                <a:latin typeface="Arial"/>
                <a:cs typeface="Arial"/>
              </a:rPr>
              <a:t>addressing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most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important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causes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severe </a:t>
            </a:r>
            <a:r>
              <a:rPr dirty="0" sz="3200">
                <a:latin typeface="Arial"/>
                <a:cs typeface="Arial"/>
              </a:rPr>
              <a:t>harm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associated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medicines.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50">
              <a:latin typeface="Arial"/>
              <a:cs typeface="Arial"/>
            </a:endParaRPr>
          </a:p>
          <a:p>
            <a:pPr algn="ctr" marL="12700" marR="5080">
              <a:lnSpc>
                <a:spcPct val="110000"/>
              </a:lnSpc>
              <a:spcBef>
                <a:spcPts val="5"/>
              </a:spcBef>
            </a:pP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programme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aims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reduce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severe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avoidable medication-</a:t>
            </a:r>
            <a:r>
              <a:rPr dirty="0" sz="3200">
                <a:latin typeface="Arial"/>
                <a:cs typeface="Arial"/>
              </a:rPr>
              <a:t>related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harm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by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06FC0"/>
                </a:solidFill>
                <a:latin typeface="Arial"/>
                <a:cs typeface="Arial"/>
              </a:rPr>
              <a:t>50%</a:t>
            </a:r>
            <a:r>
              <a:rPr dirty="0" sz="32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06FC0"/>
                </a:solidFill>
                <a:latin typeface="Arial"/>
                <a:cs typeface="Arial"/>
              </a:rPr>
              <a:t>by</a:t>
            </a:r>
            <a:r>
              <a:rPr dirty="0" sz="3200" spc="-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06FC0"/>
                </a:solidFill>
                <a:latin typeface="Arial"/>
                <a:cs typeface="Arial"/>
              </a:rPr>
              <a:t>March</a:t>
            </a:r>
            <a:r>
              <a:rPr dirty="0" sz="32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06FC0"/>
                </a:solidFill>
                <a:latin typeface="Arial"/>
                <a:cs typeface="Arial"/>
              </a:rPr>
              <a:t>2024.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8821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120"/>
              </a:spcBef>
            </a:pPr>
            <a:r>
              <a:rPr dirty="0"/>
              <a:t>Key</a:t>
            </a:r>
            <a:r>
              <a:rPr dirty="0" spc="-20"/>
              <a:t> </a:t>
            </a:r>
            <a:r>
              <a:rPr dirty="0"/>
              <a:t>ambitions</a:t>
            </a:r>
            <a:r>
              <a:rPr dirty="0" spc="-10"/>
              <a:t> </a:t>
            </a:r>
            <a:r>
              <a:rPr dirty="0" spc="-20"/>
              <a:t>are: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487172" y="2110329"/>
            <a:ext cx="11071860" cy="3297554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865"/>
              </a:spcBef>
              <a:buChar char="•"/>
              <a:tabLst>
                <a:tab pos="269240" algn="l"/>
              </a:tabLst>
            </a:pP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1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improve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safe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use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anticoagulants.</a:t>
            </a:r>
            <a:endParaRPr sz="32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765"/>
              </a:spcBef>
              <a:buChar char="•"/>
              <a:tabLst>
                <a:tab pos="269240" algn="l"/>
              </a:tabLst>
            </a:pP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reduce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harm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from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opioid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medicines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used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for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chronic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pain.</a:t>
            </a:r>
            <a:endParaRPr sz="3200">
              <a:latin typeface="Arial"/>
              <a:cs typeface="Arial"/>
            </a:endParaRPr>
          </a:p>
          <a:p>
            <a:pPr marL="12700" marR="457200" indent="256540">
              <a:lnSpc>
                <a:spcPct val="100000"/>
              </a:lnSpc>
              <a:spcBef>
                <a:spcPts val="770"/>
              </a:spcBef>
              <a:buChar char="•"/>
              <a:tabLst>
                <a:tab pos="269240" algn="l"/>
              </a:tabLst>
            </a:pP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reduce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avoidable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readmissions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by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increasing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uptake</a:t>
            </a:r>
            <a:r>
              <a:rPr dirty="0" sz="3200" spc="-25">
                <a:latin typeface="Arial"/>
                <a:cs typeface="Arial"/>
              </a:rPr>
              <a:t> of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Discharge</a:t>
            </a:r>
            <a:r>
              <a:rPr dirty="0" u="sng" sz="3200" spc="-5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Medicines</a:t>
            </a:r>
            <a:r>
              <a:rPr dirty="0" u="sng" sz="32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 spc="-1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Service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(Medicines</a:t>
            </a:r>
            <a:r>
              <a:rPr dirty="0" sz="2400" spc="-7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Safety</a:t>
            </a:r>
            <a:r>
              <a:rPr dirty="0" sz="2400" spc="-10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Improvement</a:t>
            </a:r>
            <a:r>
              <a:rPr dirty="0" sz="2400" spc="-9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Arial"/>
                <a:cs typeface="Arial"/>
              </a:rPr>
              <a:t>Programme)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8590788" y="1307591"/>
            <a:ext cx="2618740" cy="861060"/>
          </a:xfrm>
          <a:custGeom>
            <a:avLst/>
            <a:gdLst/>
            <a:ahLst/>
            <a:cxnLst/>
            <a:rect l="l" t="t" r="r" b="b"/>
            <a:pathLst>
              <a:path w="2618740" h="861060">
                <a:moveTo>
                  <a:pt x="2618231" y="0"/>
                </a:moveTo>
                <a:lnTo>
                  <a:pt x="0" y="0"/>
                </a:lnTo>
                <a:lnTo>
                  <a:pt x="0" y="861060"/>
                </a:lnTo>
                <a:lnTo>
                  <a:pt x="2618231" y="861060"/>
                </a:lnTo>
                <a:lnTo>
                  <a:pt x="2618231" y="0"/>
                </a:lnTo>
                <a:close/>
              </a:path>
            </a:pathLst>
          </a:custGeom>
          <a:solidFill>
            <a:srgbClr val="002F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839581" y="1336293"/>
            <a:ext cx="21215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know?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Heparin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anticoagulants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>
            <a:hlinkClick r:id="rId3"/>
          </p:cNvPr>
          <p:cNvSpPr/>
          <p:nvPr/>
        </p:nvSpPr>
        <p:spPr>
          <a:xfrm>
            <a:off x="2438400" y="1301496"/>
            <a:ext cx="2743200" cy="867410"/>
          </a:xfrm>
          <a:custGeom>
            <a:avLst/>
            <a:gdLst/>
            <a:ahLst/>
            <a:cxnLst/>
            <a:rect l="l" t="t" r="r" b="b"/>
            <a:pathLst>
              <a:path w="2743200" h="867410">
                <a:moveTo>
                  <a:pt x="2743200" y="0"/>
                </a:moveTo>
                <a:lnTo>
                  <a:pt x="0" y="0"/>
                </a:lnTo>
                <a:lnTo>
                  <a:pt x="0" y="867155"/>
                </a:lnTo>
                <a:lnTo>
                  <a:pt x="2743200" y="867155"/>
                </a:lnTo>
                <a:lnTo>
                  <a:pt x="2743200" y="0"/>
                </a:lnTo>
                <a:close/>
              </a:path>
            </a:pathLst>
          </a:custGeom>
          <a:solidFill>
            <a:srgbClr val="002F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560066" y="1330833"/>
            <a:ext cx="249618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4820" marR="5080" indent="-45275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Did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you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know?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Insights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into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medication</a:t>
            </a:r>
            <a:r>
              <a:rPr dirty="0" sz="1600" spc="-10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errors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Did</a:t>
            </a:r>
            <a:r>
              <a:rPr dirty="0" spc="5"/>
              <a:t> </a:t>
            </a:r>
            <a:r>
              <a:rPr dirty="0"/>
              <a:t>you</a:t>
            </a:r>
            <a:r>
              <a:rPr dirty="0" spc="5"/>
              <a:t> </a:t>
            </a:r>
            <a:r>
              <a:rPr dirty="0"/>
              <a:t>know?</a:t>
            </a:r>
            <a:r>
              <a:rPr dirty="0" spc="5"/>
              <a:t> </a:t>
            </a:r>
            <a:r>
              <a:rPr dirty="0"/>
              <a:t>Medication</a:t>
            </a:r>
            <a:r>
              <a:rPr dirty="0" spc="-20"/>
              <a:t> </a:t>
            </a:r>
            <a:r>
              <a:rPr dirty="0" spc="-10"/>
              <a:t>errors</a:t>
            </a:r>
          </a:p>
        </p:txBody>
      </p:sp>
      <p:pic>
        <p:nvPicPr>
          <p:cNvPr id="9" name="object 9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0788" y="1947672"/>
            <a:ext cx="2618231" cy="1784603"/>
          </a:xfrm>
          <a:prstGeom prst="rect">
            <a:avLst/>
          </a:prstGeom>
        </p:spPr>
      </p:pic>
      <p:pic>
        <p:nvPicPr>
          <p:cNvPr id="10" name="object 10" descr="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40323" y="4451603"/>
            <a:ext cx="2619755" cy="1778508"/>
          </a:xfrm>
          <a:prstGeom prst="rect">
            <a:avLst/>
          </a:prstGeom>
        </p:spPr>
      </p:pic>
      <p:pic>
        <p:nvPicPr>
          <p:cNvPr id="11" name="object 11" descr="">
            <a:hlinkClick r:id="rId8"/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40323" y="1894332"/>
            <a:ext cx="2622804" cy="1837944"/>
          </a:xfrm>
          <a:prstGeom prst="rect">
            <a:avLst/>
          </a:prstGeom>
        </p:spPr>
      </p:pic>
      <p:pic>
        <p:nvPicPr>
          <p:cNvPr id="12" name="object 12" descr="">
            <a:hlinkClick r:id="rId10"/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41448" y="4343400"/>
            <a:ext cx="2752344" cy="1886712"/>
          </a:xfrm>
          <a:prstGeom prst="rect">
            <a:avLst/>
          </a:prstGeom>
        </p:spPr>
      </p:pic>
      <p:pic>
        <p:nvPicPr>
          <p:cNvPr id="13" name="object 13" descr="">
            <a:hlinkClick r:id="rId3"/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41448" y="1953767"/>
            <a:ext cx="2740152" cy="1778507"/>
          </a:xfrm>
          <a:prstGeom prst="rect">
            <a:avLst/>
          </a:prstGeom>
        </p:spPr>
      </p:pic>
      <p:pic>
        <p:nvPicPr>
          <p:cNvPr id="14" name="object 14" descr="">
            <a:hlinkClick r:id="rId13"/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90788" y="4418076"/>
            <a:ext cx="2613659" cy="1787652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441448" y="3810000"/>
            <a:ext cx="2752725" cy="585470"/>
          </a:xfrm>
          <a:prstGeom prst="rect">
            <a:avLst/>
          </a:prstGeom>
          <a:solidFill>
            <a:srgbClr val="002F86"/>
          </a:solidFill>
        </p:spPr>
        <p:txBody>
          <a:bodyPr wrap="square" lIns="0" tIns="41910" rIns="0" bIns="0" rtlCol="0" vert="horz">
            <a:spAutoFit/>
          </a:bodyPr>
          <a:lstStyle/>
          <a:p>
            <a:pPr marL="184785" marR="179070" indent="137160">
              <a:lnSpc>
                <a:spcPct val="100000"/>
              </a:lnSpc>
              <a:spcBef>
                <a:spcPts val="33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know?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General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dirty="0" sz="16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r>
              <a:rPr dirty="0" sz="16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Errors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6" name="object 16" descr=""/>
          <p:cNvSpPr txBox="1"/>
          <p:nvPr/>
        </p:nvSpPr>
        <p:spPr>
          <a:xfrm>
            <a:off x="5640323" y="1307591"/>
            <a:ext cx="2623185" cy="585470"/>
          </a:xfrm>
          <a:prstGeom prst="rect">
            <a:avLst/>
          </a:prstGeom>
          <a:solidFill>
            <a:srgbClr val="002F86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32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6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know?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Anti-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infective</a:t>
            </a:r>
            <a:r>
              <a:rPr dirty="0" sz="1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errors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640323" y="3857244"/>
            <a:ext cx="2620010" cy="584200"/>
          </a:xfrm>
          <a:prstGeom prst="rect">
            <a:avLst/>
          </a:prstGeom>
          <a:solidFill>
            <a:srgbClr val="002F86"/>
          </a:solidFill>
        </p:spPr>
        <p:txBody>
          <a:bodyPr wrap="square" lIns="0" tIns="41275" rIns="0" bIns="0" rtlCol="0" vert="horz">
            <a:spAutoFit/>
          </a:bodyPr>
          <a:lstStyle/>
          <a:p>
            <a:pPr marL="514350" marR="189865" indent="-314325">
              <a:lnSpc>
                <a:spcPct val="100000"/>
              </a:lnSpc>
              <a:spcBef>
                <a:spcPts val="32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know?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Maternity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Errors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590788" y="3857244"/>
            <a:ext cx="2613660" cy="584200"/>
          </a:xfrm>
          <a:prstGeom prst="rect">
            <a:avLst/>
          </a:prstGeom>
          <a:solidFill>
            <a:srgbClr val="002F86"/>
          </a:solidFill>
        </p:spPr>
        <p:txBody>
          <a:bodyPr wrap="square" lIns="0" tIns="41275" rIns="0" bIns="0" rtlCol="0" vert="horz">
            <a:spAutoFit/>
          </a:bodyPr>
          <a:lstStyle/>
          <a:p>
            <a:pPr marL="692785" marR="633095" indent="-50800">
              <a:lnSpc>
                <a:spcPct val="100000"/>
              </a:lnSpc>
              <a:spcBef>
                <a:spcPts val="32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know? Extravasation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33400" y="1301496"/>
            <a:ext cx="1511935" cy="3694429"/>
          </a:xfrm>
          <a:prstGeom prst="rect">
            <a:avLst/>
          </a:prstGeom>
          <a:solidFill>
            <a:srgbClr val="002F86"/>
          </a:solidFill>
        </p:spPr>
        <p:txBody>
          <a:bodyPr wrap="square" lIns="0" tIns="40640" rIns="0" bIns="0" rtlCol="0" vert="horz">
            <a:spAutoFit/>
          </a:bodyPr>
          <a:lstStyle/>
          <a:p>
            <a:pPr marL="91440" marR="168910">
              <a:lnSpc>
                <a:spcPct val="100000"/>
              </a:lnSpc>
              <a:spcBef>
                <a:spcPts val="32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pictures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full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leaflet.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91440" marR="163830">
              <a:lnSpc>
                <a:spcPct val="100000"/>
              </a:lnSpc>
              <a:spcBef>
                <a:spcPts val="5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find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other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via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website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here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5947" y="5907023"/>
            <a:ext cx="11630025" cy="523240"/>
            <a:chOff x="345947" y="5907023"/>
            <a:chExt cx="11630025" cy="523240"/>
          </a:xfrm>
        </p:grpSpPr>
        <p:sp>
          <p:nvSpPr>
            <p:cNvPr id="3" name="object 3" descr=""/>
            <p:cNvSpPr/>
            <p:nvPr/>
          </p:nvSpPr>
          <p:spPr>
            <a:xfrm>
              <a:off x="409193" y="6360413"/>
              <a:ext cx="11400155" cy="6985"/>
            </a:xfrm>
            <a:custGeom>
              <a:avLst/>
              <a:gdLst/>
              <a:ahLst/>
              <a:cxnLst/>
              <a:rect l="l" t="t" r="r" b="b"/>
              <a:pathLst>
                <a:path w="11400155" h="6985">
                  <a:moveTo>
                    <a:pt x="11399647" y="0"/>
                  </a:moveTo>
                  <a:lnTo>
                    <a:pt x="0" y="6604"/>
                  </a:lnTo>
                </a:path>
              </a:pathLst>
            </a:custGeom>
            <a:ln w="126492">
              <a:solidFill>
                <a:srgbClr val="41B6E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59" y="5907023"/>
              <a:ext cx="2999231" cy="438911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221" y="289001"/>
            <a:ext cx="10266680" cy="5949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700"/>
              <a:t>Overall</a:t>
            </a:r>
            <a:r>
              <a:rPr dirty="0" sz="3700" spc="-30"/>
              <a:t> </a:t>
            </a:r>
            <a:r>
              <a:rPr dirty="0" sz="3700"/>
              <a:t>medication</a:t>
            </a:r>
            <a:r>
              <a:rPr dirty="0" sz="3700" spc="-30"/>
              <a:t> </a:t>
            </a:r>
            <a:r>
              <a:rPr dirty="0" sz="3700"/>
              <a:t>error</a:t>
            </a:r>
            <a:r>
              <a:rPr dirty="0" sz="3700" spc="-25"/>
              <a:t> </a:t>
            </a:r>
            <a:r>
              <a:rPr dirty="0" sz="3700"/>
              <a:t>claims</a:t>
            </a:r>
            <a:r>
              <a:rPr dirty="0" sz="3700" spc="-10"/>
              <a:t> </a:t>
            </a:r>
            <a:r>
              <a:rPr dirty="0" sz="3700"/>
              <a:t>in</a:t>
            </a:r>
            <a:r>
              <a:rPr dirty="0" sz="3700" spc="-15"/>
              <a:t> </a:t>
            </a:r>
            <a:r>
              <a:rPr dirty="0" sz="3700"/>
              <a:t>England</a:t>
            </a:r>
            <a:r>
              <a:rPr dirty="0" sz="3700" spc="-10"/>
              <a:t> (5yrs)</a:t>
            </a:r>
            <a:endParaRPr sz="3700"/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549349"/>
            <a:ext cx="6297295" cy="4217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500" spc="-55">
                <a:latin typeface="Arial"/>
                <a:cs typeface="Arial"/>
              </a:rPr>
              <a:t>Total</a:t>
            </a:r>
            <a:r>
              <a:rPr dirty="0" sz="2500" spc="-6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number</a:t>
            </a:r>
            <a:r>
              <a:rPr dirty="0" sz="2500" spc="-6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of</a:t>
            </a:r>
            <a:r>
              <a:rPr dirty="0" sz="2500" spc="-4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claims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=</a:t>
            </a:r>
            <a:r>
              <a:rPr dirty="0" sz="2500" spc="-60">
                <a:latin typeface="Arial"/>
                <a:cs typeface="Arial"/>
              </a:rPr>
              <a:t> </a:t>
            </a:r>
            <a:r>
              <a:rPr dirty="0" sz="2500" spc="-20">
                <a:latin typeface="Arial"/>
                <a:cs typeface="Arial"/>
              </a:rPr>
              <a:t>1420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2F86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500">
                <a:latin typeface="Arial"/>
                <a:cs typeface="Arial"/>
              </a:rPr>
              <a:t>Open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claims</a:t>
            </a:r>
            <a:r>
              <a:rPr dirty="0" sz="2500" spc="-4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=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495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F86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500" spc="-50">
                <a:latin typeface="Arial"/>
                <a:cs typeface="Arial"/>
              </a:rPr>
              <a:t>Total</a:t>
            </a:r>
            <a:r>
              <a:rPr dirty="0" sz="2500" spc="-6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cost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of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closed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claims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=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£19,324,495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F86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500">
                <a:latin typeface="Arial"/>
                <a:cs typeface="Arial"/>
              </a:rPr>
              <a:t>Unsuccessful</a:t>
            </a:r>
            <a:r>
              <a:rPr dirty="0" sz="2500" spc="-8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claims</a:t>
            </a:r>
            <a:r>
              <a:rPr dirty="0" sz="2500" spc="-7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=</a:t>
            </a:r>
            <a:r>
              <a:rPr dirty="0" sz="2500" spc="-75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438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F86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500">
                <a:latin typeface="Arial"/>
                <a:cs typeface="Arial"/>
              </a:rPr>
              <a:t>Successful</a:t>
            </a:r>
            <a:r>
              <a:rPr dirty="0" sz="2500" spc="-7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claims</a:t>
            </a:r>
            <a:r>
              <a:rPr dirty="0" sz="2500" spc="-6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=</a:t>
            </a:r>
            <a:r>
              <a:rPr dirty="0" sz="2500" spc="-70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487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F86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500" spc="-50">
                <a:latin typeface="Arial"/>
                <a:cs typeface="Arial"/>
              </a:rPr>
              <a:t>Total</a:t>
            </a:r>
            <a:r>
              <a:rPr dirty="0" sz="2500" spc="-7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damages</a:t>
            </a:r>
            <a:r>
              <a:rPr dirty="0" sz="2500" spc="-8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paid</a:t>
            </a:r>
            <a:r>
              <a:rPr dirty="0" sz="2500" spc="-7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=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£10,419,356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dirty="0" sz="3700"/>
              <a:t>Overall</a:t>
            </a:r>
            <a:r>
              <a:rPr dirty="0" sz="3700" spc="-30"/>
              <a:t> </a:t>
            </a:r>
            <a:r>
              <a:rPr dirty="0" sz="3700"/>
              <a:t>medication</a:t>
            </a:r>
            <a:r>
              <a:rPr dirty="0" sz="3700" spc="-10"/>
              <a:t> </a:t>
            </a:r>
            <a:r>
              <a:rPr dirty="0" sz="3700"/>
              <a:t>error</a:t>
            </a:r>
            <a:r>
              <a:rPr dirty="0" sz="3700" spc="-20"/>
              <a:t> </a:t>
            </a:r>
            <a:r>
              <a:rPr dirty="0" sz="3700"/>
              <a:t>closed</a:t>
            </a:r>
            <a:r>
              <a:rPr dirty="0" sz="3700" spc="-35"/>
              <a:t> </a:t>
            </a:r>
            <a:r>
              <a:rPr dirty="0" sz="3700"/>
              <a:t>claims by</a:t>
            </a:r>
            <a:r>
              <a:rPr dirty="0" sz="3700" spc="5"/>
              <a:t> </a:t>
            </a:r>
            <a:r>
              <a:rPr dirty="0" sz="3700"/>
              <a:t>type</a:t>
            </a:r>
            <a:r>
              <a:rPr dirty="0" sz="3700" spc="10"/>
              <a:t> </a:t>
            </a:r>
            <a:r>
              <a:rPr dirty="0" sz="3700" spc="-25"/>
              <a:t>of </a:t>
            </a:r>
            <a:r>
              <a:rPr dirty="0" sz="3700" spc="-10"/>
              <a:t>medication</a:t>
            </a:r>
            <a:endParaRPr sz="3700"/>
          </a:p>
        </p:txBody>
      </p:sp>
      <p:grpSp>
        <p:nvGrpSpPr>
          <p:cNvPr id="5" name="object 5" descr=""/>
          <p:cNvGrpSpPr/>
          <p:nvPr/>
        </p:nvGrpSpPr>
        <p:grpSpPr>
          <a:xfrm>
            <a:off x="1053083" y="1976627"/>
            <a:ext cx="10567670" cy="2936875"/>
            <a:chOff x="1053083" y="1976627"/>
            <a:chExt cx="10567670" cy="2936875"/>
          </a:xfrm>
        </p:grpSpPr>
        <p:sp>
          <p:nvSpPr>
            <p:cNvPr id="6" name="object 6" descr=""/>
            <p:cNvSpPr/>
            <p:nvPr/>
          </p:nvSpPr>
          <p:spPr>
            <a:xfrm>
              <a:off x="1053083" y="2670047"/>
              <a:ext cx="10034270" cy="1792605"/>
            </a:xfrm>
            <a:custGeom>
              <a:avLst/>
              <a:gdLst/>
              <a:ahLst/>
              <a:cxnLst/>
              <a:rect l="l" t="t" r="r" b="b"/>
              <a:pathLst>
                <a:path w="10034270" h="1792604">
                  <a:moveTo>
                    <a:pt x="0" y="1792224"/>
                  </a:moveTo>
                  <a:lnTo>
                    <a:pt x="278891" y="1792224"/>
                  </a:lnTo>
                </a:path>
                <a:path w="10034270" h="1792604">
                  <a:moveTo>
                    <a:pt x="533400" y="1792224"/>
                  </a:moveTo>
                  <a:lnTo>
                    <a:pt x="1092708" y="1792224"/>
                  </a:lnTo>
                </a:path>
                <a:path w="10034270" h="1792604">
                  <a:moveTo>
                    <a:pt x="0" y="1344168"/>
                  </a:moveTo>
                  <a:lnTo>
                    <a:pt x="278891" y="1344168"/>
                  </a:lnTo>
                </a:path>
                <a:path w="10034270" h="1792604">
                  <a:moveTo>
                    <a:pt x="533400" y="1344168"/>
                  </a:moveTo>
                  <a:lnTo>
                    <a:pt x="1092708" y="1344168"/>
                  </a:lnTo>
                </a:path>
                <a:path w="10034270" h="1792604">
                  <a:moveTo>
                    <a:pt x="0" y="896112"/>
                  </a:moveTo>
                  <a:lnTo>
                    <a:pt x="278891" y="896112"/>
                  </a:lnTo>
                </a:path>
                <a:path w="10034270" h="1792604">
                  <a:moveTo>
                    <a:pt x="533400" y="896112"/>
                  </a:moveTo>
                  <a:lnTo>
                    <a:pt x="1092708" y="896112"/>
                  </a:lnTo>
                </a:path>
                <a:path w="10034270" h="1792604">
                  <a:moveTo>
                    <a:pt x="0" y="448055"/>
                  </a:moveTo>
                  <a:lnTo>
                    <a:pt x="278891" y="448055"/>
                  </a:lnTo>
                </a:path>
                <a:path w="10034270" h="1792604">
                  <a:moveTo>
                    <a:pt x="533400" y="448055"/>
                  </a:moveTo>
                  <a:lnTo>
                    <a:pt x="10034016" y="448055"/>
                  </a:lnTo>
                </a:path>
                <a:path w="10034270" h="1792604">
                  <a:moveTo>
                    <a:pt x="0" y="0"/>
                  </a:moveTo>
                  <a:lnTo>
                    <a:pt x="278891" y="0"/>
                  </a:lnTo>
                </a:path>
                <a:path w="10034270" h="1792604">
                  <a:moveTo>
                    <a:pt x="533400" y="0"/>
                  </a:moveTo>
                  <a:lnTo>
                    <a:pt x="1003401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31975" y="2581655"/>
              <a:ext cx="254635" cy="2327275"/>
            </a:xfrm>
            <a:custGeom>
              <a:avLst/>
              <a:gdLst/>
              <a:ahLst/>
              <a:cxnLst/>
              <a:rect l="l" t="t" r="r" b="b"/>
              <a:pathLst>
                <a:path w="254634" h="2327275">
                  <a:moveTo>
                    <a:pt x="254508" y="0"/>
                  </a:moveTo>
                  <a:lnTo>
                    <a:pt x="0" y="0"/>
                  </a:lnTo>
                  <a:lnTo>
                    <a:pt x="0" y="2327148"/>
                  </a:lnTo>
                  <a:lnTo>
                    <a:pt x="254508" y="2327148"/>
                  </a:lnTo>
                  <a:lnTo>
                    <a:pt x="254508" y="0"/>
                  </a:lnTo>
                  <a:close/>
                </a:path>
              </a:pathLst>
            </a:custGeom>
            <a:solidFill>
              <a:srgbClr val="002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400300" y="3566160"/>
              <a:ext cx="8686800" cy="896619"/>
            </a:xfrm>
            <a:custGeom>
              <a:avLst/>
              <a:gdLst/>
              <a:ahLst/>
              <a:cxnLst/>
              <a:rect l="l" t="t" r="r" b="b"/>
              <a:pathLst>
                <a:path w="8686800" h="896620">
                  <a:moveTo>
                    <a:pt x="0" y="896112"/>
                  </a:moveTo>
                  <a:lnTo>
                    <a:pt x="557783" y="896112"/>
                  </a:lnTo>
                </a:path>
                <a:path w="8686800" h="896620">
                  <a:moveTo>
                    <a:pt x="0" y="448056"/>
                  </a:moveTo>
                  <a:lnTo>
                    <a:pt x="8686800" y="448056"/>
                  </a:lnTo>
                </a:path>
                <a:path w="8686800" h="896620">
                  <a:moveTo>
                    <a:pt x="0" y="0"/>
                  </a:moveTo>
                  <a:lnTo>
                    <a:pt x="868680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45791" y="3454908"/>
              <a:ext cx="254635" cy="1454150"/>
            </a:xfrm>
            <a:custGeom>
              <a:avLst/>
              <a:gdLst/>
              <a:ahLst/>
              <a:cxnLst/>
              <a:rect l="l" t="t" r="r" b="b"/>
              <a:pathLst>
                <a:path w="254635" h="1454150">
                  <a:moveTo>
                    <a:pt x="254507" y="0"/>
                  </a:moveTo>
                  <a:lnTo>
                    <a:pt x="0" y="0"/>
                  </a:lnTo>
                  <a:lnTo>
                    <a:pt x="0" y="1453895"/>
                  </a:lnTo>
                  <a:lnTo>
                    <a:pt x="254507" y="1453895"/>
                  </a:lnTo>
                  <a:lnTo>
                    <a:pt x="254507" y="0"/>
                  </a:lnTo>
                  <a:close/>
                </a:path>
              </a:pathLst>
            </a:custGeom>
            <a:solidFill>
              <a:srgbClr val="002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212591" y="4462272"/>
              <a:ext cx="558165" cy="0"/>
            </a:xfrm>
            <a:custGeom>
              <a:avLst/>
              <a:gdLst/>
              <a:ahLst/>
              <a:cxnLst/>
              <a:rect l="l" t="t" r="r" b="b"/>
              <a:pathLst>
                <a:path w="558164" h="0">
                  <a:moveTo>
                    <a:pt x="0" y="0"/>
                  </a:moveTo>
                  <a:lnTo>
                    <a:pt x="557783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958083" y="4081272"/>
              <a:ext cx="254635" cy="828040"/>
            </a:xfrm>
            <a:custGeom>
              <a:avLst/>
              <a:gdLst/>
              <a:ahLst/>
              <a:cxnLst/>
              <a:rect l="l" t="t" r="r" b="b"/>
              <a:pathLst>
                <a:path w="254635" h="828039">
                  <a:moveTo>
                    <a:pt x="254508" y="0"/>
                  </a:moveTo>
                  <a:lnTo>
                    <a:pt x="0" y="0"/>
                  </a:lnTo>
                  <a:lnTo>
                    <a:pt x="0" y="827532"/>
                  </a:lnTo>
                  <a:lnTo>
                    <a:pt x="254508" y="827532"/>
                  </a:lnTo>
                  <a:lnTo>
                    <a:pt x="254508" y="0"/>
                  </a:lnTo>
                  <a:close/>
                </a:path>
              </a:pathLst>
            </a:custGeom>
            <a:solidFill>
              <a:srgbClr val="002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026407" y="4462272"/>
              <a:ext cx="558165" cy="0"/>
            </a:xfrm>
            <a:custGeom>
              <a:avLst/>
              <a:gdLst/>
              <a:ahLst/>
              <a:cxnLst/>
              <a:rect l="l" t="t" r="r" b="b"/>
              <a:pathLst>
                <a:path w="558164" h="0">
                  <a:moveTo>
                    <a:pt x="0" y="0"/>
                  </a:moveTo>
                  <a:lnTo>
                    <a:pt x="557783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770376" y="4259579"/>
              <a:ext cx="256540" cy="649605"/>
            </a:xfrm>
            <a:custGeom>
              <a:avLst/>
              <a:gdLst/>
              <a:ahLst/>
              <a:cxnLst/>
              <a:rect l="l" t="t" r="r" b="b"/>
              <a:pathLst>
                <a:path w="256539" h="649604">
                  <a:moveTo>
                    <a:pt x="256032" y="0"/>
                  </a:moveTo>
                  <a:lnTo>
                    <a:pt x="0" y="0"/>
                  </a:lnTo>
                  <a:lnTo>
                    <a:pt x="0" y="649224"/>
                  </a:lnTo>
                  <a:lnTo>
                    <a:pt x="256032" y="649224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002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838699" y="4459985"/>
              <a:ext cx="6248400" cy="5080"/>
            </a:xfrm>
            <a:custGeom>
              <a:avLst/>
              <a:gdLst/>
              <a:ahLst/>
              <a:cxnLst/>
              <a:rect l="l" t="t" r="r" b="b"/>
              <a:pathLst>
                <a:path w="6248400" h="5079">
                  <a:moveTo>
                    <a:pt x="0" y="4572"/>
                  </a:moveTo>
                  <a:lnTo>
                    <a:pt x="6248400" y="4572"/>
                  </a:lnTo>
                </a:path>
                <a:path w="6248400" h="5079">
                  <a:moveTo>
                    <a:pt x="0" y="0"/>
                  </a:moveTo>
                  <a:lnTo>
                    <a:pt x="6248400" y="0"/>
                  </a:lnTo>
                </a:path>
              </a:pathLst>
            </a:custGeom>
            <a:ln w="457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584192" y="4439411"/>
              <a:ext cx="5945505" cy="469900"/>
            </a:xfrm>
            <a:custGeom>
              <a:avLst/>
              <a:gdLst/>
              <a:ahLst/>
              <a:cxnLst/>
              <a:rect l="l" t="t" r="r" b="b"/>
              <a:pathLst>
                <a:path w="5945505" h="469900">
                  <a:moveTo>
                    <a:pt x="254508" y="0"/>
                  </a:moveTo>
                  <a:lnTo>
                    <a:pt x="0" y="0"/>
                  </a:lnTo>
                  <a:lnTo>
                    <a:pt x="0" y="469392"/>
                  </a:lnTo>
                  <a:lnTo>
                    <a:pt x="254508" y="469392"/>
                  </a:lnTo>
                  <a:lnTo>
                    <a:pt x="254508" y="0"/>
                  </a:lnTo>
                  <a:close/>
                </a:path>
                <a:path w="5945505" h="469900">
                  <a:moveTo>
                    <a:pt x="1066800" y="22860"/>
                  </a:moveTo>
                  <a:lnTo>
                    <a:pt x="812292" y="22860"/>
                  </a:lnTo>
                  <a:lnTo>
                    <a:pt x="812292" y="469392"/>
                  </a:lnTo>
                  <a:lnTo>
                    <a:pt x="1066800" y="469392"/>
                  </a:lnTo>
                  <a:lnTo>
                    <a:pt x="1066800" y="22860"/>
                  </a:lnTo>
                  <a:close/>
                </a:path>
                <a:path w="5945505" h="469900">
                  <a:moveTo>
                    <a:pt x="1880616" y="67056"/>
                  </a:moveTo>
                  <a:lnTo>
                    <a:pt x="1626108" y="67056"/>
                  </a:lnTo>
                  <a:lnTo>
                    <a:pt x="1626108" y="469392"/>
                  </a:lnTo>
                  <a:lnTo>
                    <a:pt x="1880616" y="469392"/>
                  </a:lnTo>
                  <a:lnTo>
                    <a:pt x="1880616" y="67056"/>
                  </a:lnTo>
                  <a:close/>
                </a:path>
                <a:path w="5945505" h="469900">
                  <a:moveTo>
                    <a:pt x="2692908" y="134112"/>
                  </a:moveTo>
                  <a:lnTo>
                    <a:pt x="2438400" y="134112"/>
                  </a:lnTo>
                  <a:lnTo>
                    <a:pt x="2438400" y="469392"/>
                  </a:lnTo>
                  <a:lnTo>
                    <a:pt x="2692908" y="469392"/>
                  </a:lnTo>
                  <a:lnTo>
                    <a:pt x="2692908" y="134112"/>
                  </a:lnTo>
                  <a:close/>
                </a:path>
                <a:path w="5945505" h="469900">
                  <a:moveTo>
                    <a:pt x="3506724" y="178308"/>
                  </a:moveTo>
                  <a:lnTo>
                    <a:pt x="3250692" y="178308"/>
                  </a:lnTo>
                  <a:lnTo>
                    <a:pt x="3250692" y="469392"/>
                  </a:lnTo>
                  <a:lnTo>
                    <a:pt x="3506724" y="469392"/>
                  </a:lnTo>
                  <a:lnTo>
                    <a:pt x="3506724" y="178308"/>
                  </a:lnTo>
                  <a:close/>
                </a:path>
                <a:path w="5945505" h="469900">
                  <a:moveTo>
                    <a:pt x="4319016" y="201168"/>
                  </a:moveTo>
                  <a:lnTo>
                    <a:pt x="4064508" y="201168"/>
                  </a:lnTo>
                  <a:lnTo>
                    <a:pt x="4064508" y="469392"/>
                  </a:lnTo>
                  <a:lnTo>
                    <a:pt x="4319016" y="469392"/>
                  </a:lnTo>
                  <a:lnTo>
                    <a:pt x="4319016" y="201168"/>
                  </a:lnTo>
                  <a:close/>
                </a:path>
                <a:path w="5945505" h="469900">
                  <a:moveTo>
                    <a:pt x="5131308" y="201168"/>
                  </a:moveTo>
                  <a:lnTo>
                    <a:pt x="4876800" y="201168"/>
                  </a:lnTo>
                  <a:lnTo>
                    <a:pt x="4876800" y="469392"/>
                  </a:lnTo>
                  <a:lnTo>
                    <a:pt x="5131308" y="469392"/>
                  </a:lnTo>
                  <a:lnTo>
                    <a:pt x="5131308" y="201168"/>
                  </a:lnTo>
                  <a:close/>
                </a:path>
                <a:path w="5945505" h="469900">
                  <a:moveTo>
                    <a:pt x="5945124" y="246888"/>
                  </a:moveTo>
                  <a:lnTo>
                    <a:pt x="5690616" y="246888"/>
                  </a:lnTo>
                  <a:lnTo>
                    <a:pt x="5690616" y="469392"/>
                  </a:lnTo>
                  <a:lnTo>
                    <a:pt x="5945124" y="469392"/>
                  </a:lnTo>
                  <a:lnTo>
                    <a:pt x="5945124" y="246888"/>
                  </a:lnTo>
                  <a:close/>
                </a:path>
              </a:pathLst>
            </a:custGeom>
            <a:solidFill>
              <a:srgbClr val="002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1341607" y="4459985"/>
              <a:ext cx="279400" cy="5080"/>
            </a:xfrm>
            <a:custGeom>
              <a:avLst/>
              <a:gdLst/>
              <a:ahLst/>
              <a:cxnLst/>
              <a:rect l="l" t="t" r="r" b="b"/>
              <a:pathLst>
                <a:path w="279400" h="5079">
                  <a:moveTo>
                    <a:pt x="0" y="4572"/>
                  </a:moveTo>
                  <a:lnTo>
                    <a:pt x="278892" y="4572"/>
                  </a:lnTo>
                </a:path>
                <a:path w="279400" h="5079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457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53083" y="2223515"/>
              <a:ext cx="10567670" cy="1790700"/>
            </a:xfrm>
            <a:custGeom>
              <a:avLst/>
              <a:gdLst/>
              <a:ahLst/>
              <a:cxnLst/>
              <a:rect l="l" t="t" r="r" b="b"/>
              <a:pathLst>
                <a:path w="10567670" h="1790700">
                  <a:moveTo>
                    <a:pt x="10288524" y="1790700"/>
                  </a:moveTo>
                  <a:lnTo>
                    <a:pt x="10567416" y="1790700"/>
                  </a:lnTo>
                </a:path>
                <a:path w="10567670" h="1790700">
                  <a:moveTo>
                    <a:pt x="10288524" y="1342644"/>
                  </a:moveTo>
                  <a:lnTo>
                    <a:pt x="10567416" y="1342644"/>
                  </a:lnTo>
                </a:path>
                <a:path w="10567670" h="1790700">
                  <a:moveTo>
                    <a:pt x="10288524" y="894588"/>
                  </a:moveTo>
                  <a:lnTo>
                    <a:pt x="10567416" y="894588"/>
                  </a:lnTo>
                </a:path>
                <a:path w="10567670" h="1790700">
                  <a:moveTo>
                    <a:pt x="10288524" y="446532"/>
                  </a:moveTo>
                  <a:lnTo>
                    <a:pt x="10567416" y="446532"/>
                  </a:lnTo>
                </a:path>
                <a:path w="10567670" h="1790700">
                  <a:moveTo>
                    <a:pt x="0" y="0"/>
                  </a:moveTo>
                  <a:lnTo>
                    <a:pt x="10034016" y="0"/>
                  </a:lnTo>
                </a:path>
                <a:path w="10567670" h="1790700">
                  <a:moveTo>
                    <a:pt x="10288524" y="0"/>
                  </a:moveTo>
                  <a:lnTo>
                    <a:pt x="1056741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1087100" y="1976627"/>
              <a:ext cx="254635" cy="2932430"/>
            </a:xfrm>
            <a:custGeom>
              <a:avLst/>
              <a:gdLst/>
              <a:ahLst/>
              <a:cxnLst/>
              <a:rect l="l" t="t" r="r" b="b"/>
              <a:pathLst>
                <a:path w="254634" h="2932429">
                  <a:moveTo>
                    <a:pt x="254507" y="0"/>
                  </a:moveTo>
                  <a:lnTo>
                    <a:pt x="0" y="0"/>
                  </a:lnTo>
                  <a:lnTo>
                    <a:pt x="0" y="2932176"/>
                  </a:lnTo>
                  <a:lnTo>
                    <a:pt x="254507" y="2932176"/>
                  </a:lnTo>
                  <a:lnTo>
                    <a:pt x="254507" y="0"/>
                  </a:lnTo>
                  <a:close/>
                </a:path>
              </a:pathLst>
            </a:custGeom>
            <a:solidFill>
              <a:srgbClr val="002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53083" y="4908804"/>
              <a:ext cx="10567670" cy="0"/>
            </a:xfrm>
            <a:custGeom>
              <a:avLst/>
              <a:gdLst/>
              <a:ahLst/>
              <a:cxnLst/>
              <a:rect l="l" t="t" r="r" b="b"/>
              <a:pathLst>
                <a:path w="10567670" h="0">
                  <a:moveTo>
                    <a:pt x="0" y="0"/>
                  </a:moveTo>
                  <a:lnTo>
                    <a:pt x="1056741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/>
          <p:nvPr/>
        </p:nvSpPr>
        <p:spPr>
          <a:xfrm>
            <a:off x="1053083" y="1775460"/>
            <a:ext cx="10567670" cy="0"/>
          </a:xfrm>
          <a:custGeom>
            <a:avLst/>
            <a:gdLst/>
            <a:ahLst/>
            <a:cxnLst/>
            <a:rect l="l" t="t" r="r" b="b"/>
            <a:pathLst>
              <a:path w="10567670" h="0">
                <a:moveTo>
                  <a:pt x="0" y="0"/>
                </a:moveTo>
                <a:lnTo>
                  <a:pt x="105674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3028188" y="3866515"/>
            <a:ext cx="1289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37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828669" y="4045711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29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641596" y="4224908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454777" y="4247133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267703" y="4291965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080631" y="4359402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893811" y="4403547"/>
            <a:ext cx="14160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706739" y="4426457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519666" y="4426457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332846" y="4471161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60882" y="2128520"/>
            <a:ext cx="1583055" cy="1506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120</a:t>
            </a:r>
            <a:endParaRPr sz="900">
              <a:latin typeface="Calibri"/>
              <a:cs typeface="Calibri"/>
            </a:endParaRPr>
          </a:p>
          <a:p>
            <a:pPr algn="ctr" marR="176530">
              <a:lnSpc>
                <a:spcPct val="100000"/>
              </a:lnSpc>
              <a:spcBef>
                <a:spcPts val="79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104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5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65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750"/>
              </a:spcBef>
            </a:pP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1116818" y="1761871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131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76706" y="4815585"/>
            <a:ext cx="83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18794" y="4367910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18794" y="3920108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60882" y="1680717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140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006" y="5047526"/>
            <a:ext cx="742797" cy="749300"/>
          </a:xfrm>
          <a:prstGeom prst="rect">
            <a:avLst/>
          </a:prstGeom>
        </p:spPr>
      </p:pic>
      <p:sp>
        <p:nvSpPr>
          <p:cNvPr id="38" name="object 38" descr=""/>
          <p:cNvSpPr/>
          <p:nvPr/>
        </p:nvSpPr>
        <p:spPr>
          <a:xfrm>
            <a:off x="1577339" y="5046764"/>
            <a:ext cx="716280" cy="722630"/>
          </a:xfrm>
          <a:custGeom>
            <a:avLst/>
            <a:gdLst/>
            <a:ahLst/>
            <a:cxnLst/>
            <a:rect l="l" t="t" r="r" b="b"/>
            <a:pathLst>
              <a:path w="716280" h="722629">
                <a:moveTo>
                  <a:pt x="15112" y="609599"/>
                </a:moveTo>
                <a:lnTo>
                  <a:pt x="0" y="624839"/>
                </a:lnTo>
                <a:lnTo>
                  <a:pt x="43306" y="722629"/>
                </a:lnTo>
                <a:lnTo>
                  <a:pt x="58546" y="708659"/>
                </a:lnTo>
                <a:lnTo>
                  <a:pt x="48259" y="685799"/>
                </a:lnTo>
                <a:lnTo>
                  <a:pt x="64995" y="669289"/>
                </a:lnTo>
                <a:lnTo>
                  <a:pt x="40766" y="669289"/>
                </a:lnTo>
                <a:lnTo>
                  <a:pt x="24003" y="633729"/>
                </a:lnTo>
                <a:lnTo>
                  <a:pt x="72366" y="633729"/>
                </a:lnTo>
                <a:lnTo>
                  <a:pt x="15112" y="609599"/>
                </a:lnTo>
                <a:close/>
              </a:path>
              <a:path w="716280" h="722629">
                <a:moveTo>
                  <a:pt x="72366" y="633729"/>
                </a:moveTo>
                <a:lnTo>
                  <a:pt x="24003" y="633729"/>
                </a:lnTo>
                <a:lnTo>
                  <a:pt x="60071" y="650239"/>
                </a:lnTo>
                <a:lnTo>
                  <a:pt x="40766" y="669289"/>
                </a:lnTo>
                <a:lnTo>
                  <a:pt x="64995" y="669289"/>
                </a:lnTo>
                <a:lnTo>
                  <a:pt x="76580" y="657859"/>
                </a:lnTo>
                <a:lnTo>
                  <a:pt x="108545" y="657859"/>
                </a:lnTo>
                <a:lnTo>
                  <a:pt x="114553" y="651509"/>
                </a:lnTo>
                <a:lnTo>
                  <a:pt x="72366" y="633729"/>
                </a:lnTo>
                <a:close/>
              </a:path>
              <a:path w="716280" h="722629">
                <a:moveTo>
                  <a:pt x="108545" y="657859"/>
                </a:moveTo>
                <a:lnTo>
                  <a:pt x="76580" y="657859"/>
                </a:lnTo>
                <a:lnTo>
                  <a:pt x="98933" y="668019"/>
                </a:lnTo>
                <a:lnTo>
                  <a:pt x="108545" y="657859"/>
                </a:lnTo>
                <a:close/>
              </a:path>
              <a:path w="716280" h="722629">
                <a:moveTo>
                  <a:pt x="82677" y="581659"/>
                </a:moveTo>
                <a:lnTo>
                  <a:pt x="70103" y="593089"/>
                </a:lnTo>
                <a:lnTo>
                  <a:pt x="121411" y="645159"/>
                </a:lnTo>
                <a:lnTo>
                  <a:pt x="135128" y="631189"/>
                </a:lnTo>
                <a:lnTo>
                  <a:pt x="111759" y="608329"/>
                </a:lnTo>
                <a:lnTo>
                  <a:pt x="106045" y="601979"/>
                </a:lnTo>
                <a:lnTo>
                  <a:pt x="102489" y="598169"/>
                </a:lnTo>
                <a:lnTo>
                  <a:pt x="100965" y="595629"/>
                </a:lnTo>
                <a:lnTo>
                  <a:pt x="99567" y="593089"/>
                </a:lnTo>
                <a:lnTo>
                  <a:pt x="99186" y="589279"/>
                </a:lnTo>
                <a:lnTo>
                  <a:pt x="99440" y="588009"/>
                </a:lnTo>
                <a:lnTo>
                  <a:pt x="90297" y="588009"/>
                </a:lnTo>
                <a:lnTo>
                  <a:pt x="82677" y="581659"/>
                </a:lnTo>
                <a:close/>
              </a:path>
              <a:path w="716280" h="722629">
                <a:moveTo>
                  <a:pt x="144048" y="574039"/>
                </a:moveTo>
                <a:lnTo>
                  <a:pt x="114680" y="574039"/>
                </a:lnTo>
                <a:lnTo>
                  <a:pt x="118998" y="576579"/>
                </a:lnTo>
                <a:lnTo>
                  <a:pt x="122935" y="580389"/>
                </a:lnTo>
                <a:lnTo>
                  <a:pt x="128523" y="585469"/>
                </a:lnTo>
                <a:lnTo>
                  <a:pt x="154685" y="612139"/>
                </a:lnTo>
                <a:lnTo>
                  <a:pt x="168274" y="598169"/>
                </a:lnTo>
                <a:lnTo>
                  <a:pt x="144048" y="574039"/>
                </a:lnTo>
                <a:close/>
              </a:path>
              <a:path w="716280" h="722629">
                <a:moveTo>
                  <a:pt x="121030" y="554989"/>
                </a:moveTo>
                <a:lnTo>
                  <a:pt x="111886" y="554989"/>
                </a:lnTo>
                <a:lnTo>
                  <a:pt x="104774" y="557529"/>
                </a:lnTo>
                <a:lnTo>
                  <a:pt x="90031" y="581659"/>
                </a:lnTo>
                <a:lnTo>
                  <a:pt x="90297" y="588009"/>
                </a:lnTo>
                <a:lnTo>
                  <a:pt x="99440" y="588009"/>
                </a:lnTo>
                <a:lnTo>
                  <a:pt x="99695" y="586739"/>
                </a:lnTo>
                <a:lnTo>
                  <a:pt x="100329" y="582929"/>
                </a:lnTo>
                <a:lnTo>
                  <a:pt x="101727" y="580389"/>
                </a:lnTo>
                <a:lnTo>
                  <a:pt x="104140" y="577849"/>
                </a:lnTo>
                <a:lnTo>
                  <a:pt x="105917" y="576579"/>
                </a:lnTo>
                <a:lnTo>
                  <a:pt x="107949" y="575309"/>
                </a:lnTo>
                <a:lnTo>
                  <a:pt x="112395" y="574039"/>
                </a:lnTo>
                <a:lnTo>
                  <a:pt x="144048" y="574039"/>
                </a:lnTo>
                <a:lnTo>
                  <a:pt x="136397" y="566419"/>
                </a:lnTo>
                <a:lnTo>
                  <a:pt x="132460" y="562609"/>
                </a:lnTo>
                <a:lnTo>
                  <a:pt x="129159" y="560069"/>
                </a:lnTo>
                <a:lnTo>
                  <a:pt x="123824" y="556259"/>
                </a:lnTo>
                <a:lnTo>
                  <a:pt x="121030" y="554989"/>
                </a:lnTo>
                <a:close/>
              </a:path>
              <a:path w="716280" h="722629">
                <a:moveTo>
                  <a:pt x="169051" y="543559"/>
                </a:moveTo>
                <a:lnTo>
                  <a:pt x="141985" y="543559"/>
                </a:lnTo>
                <a:lnTo>
                  <a:pt x="164337" y="566419"/>
                </a:lnTo>
                <a:lnTo>
                  <a:pt x="169164" y="570229"/>
                </a:lnTo>
                <a:lnTo>
                  <a:pt x="172592" y="574039"/>
                </a:lnTo>
                <a:lnTo>
                  <a:pt x="174371" y="575309"/>
                </a:lnTo>
                <a:lnTo>
                  <a:pt x="177037" y="576579"/>
                </a:lnTo>
                <a:lnTo>
                  <a:pt x="179451" y="577849"/>
                </a:lnTo>
                <a:lnTo>
                  <a:pt x="183896" y="579119"/>
                </a:lnTo>
                <a:lnTo>
                  <a:pt x="186309" y="577849"/>
                </a:lnTo>
                <a:lnTo>
                  <a:pt x="191897" y="576579"/>
                </a:lnTo>
                <a:lnTo>
                  <a:pt x="194564" y="574039"/>
                </a:lnTo>
                <a:lnTo>
                  <a:pt x="196977" y="571499"/>
                </a:lnTo>
                <a:lnTo>
                  <a:pt x="201040" y="567689"/>
                </a:lnTo>
                <a:lnTo>
                  <a:pt x="203961" y="563879"/>
                </a:lnTo>
                <a:lnTo>
                  <a:pt x="205740" y="558799"/>
                </a:lnTo>
                <a:lnTo>
                  <a:pt x="185801" y="558799"/>
                </a:lnTo>
                <a:lnTo>
                  <a:pt x="184784" y="557529"/>
                </a:lnTo>
                <a:lnTo>
                  <a:pt x="183134" y="557529"/>
                </a:lnTo>
                <a:lnTo>
                  <a:pt x="180593" y="554989"/>
                </a:lnTo>
                <a:lnTo>
                  <a:pt x="176403" y="551179"/>
                </a:lnTo>
                <a:lnTo>
                  <a:pt x="169051" y="543559"/>
                </a:lnTo>
                <a:close/>
              </a:path>
              <a:path w="716280" h="722629">
                <a:moveTo>
                  <a:pt x="194055" y="549909"/>
                </a:moveTo>
                <a:lnTo>
                  <a:pt x="192532" y="552449"/>
                </a:lnTo>
                <a:lnTo>
                  <a:pt x="191134" y="554989"/>
                </a:lnTo>
                <a:lnTo>
                  <a:pt x="188976" y="557529"/>
                </a:lnTo>
                <a:lnTo>
                  <a:pt x="187959" y="557529"/>
                </a:lnTo>
                <a:lnTo>
                  <a:pt x="185801" y="558799"/>
                </a:lnTo>
                <a:lnTo>
                  <a:pt x="205740" y="558799"/>
                </a:lnTo>
                <a:lnTo>
                  <a:pt x="194055" y="549909"/>
                </a:lnTo>
                <a:close/>
              </a:path>
              <a:path w="716280" h="722629">
                <a:moveTo>
                  <a:pt x="177546" y="486409"/>
                </a:moveTo>
                <a:lnTo>
                  <a:pt x="163957" y="500379"/>
                </a:lnTo>
                <a:lnTo>
                  <a:pt x="215265" y="551179"/>
                </a:lnTo>
                <a:lnTo>
                  <a:pt x="228980" y="537209"/>
                </a:lnTo>
                <a:lnTo>
                  <a:pt x="177546" y="486409"/>
                </a:lnTo>
                <a:close/>
              </a:path>
              <a:path w="716280" h="722629">
                <a:moveTo>
                  <a:pt x="126618" y="500379"/>
                </a:moveTo>
                <a:lnTo>
                  <a:pt x="120903" y="521969"/>
                </a:lnTo>
                <a:lnTo>
                  <a:pt x="131190" y="532129"/>
                </a:lnTo>
                <a:lnTo>
                  <a:pt x="124840" y="538479"/>
                </a:lnTo>
                <a:lnTo>
                  <a:pt x="135762" y="549909"/>
                </a:lnTo>
                <a:lnTo>
                  <a:pt x="141985" y="543559"/>
                </a:lnTo>
                <a:lnTo>
                  <a:pt x="169051" y="543559"/>
                </a:lnTo>
                <a:lnTo>
                  <a:pt x="155574" y="529589"/>
                </a:lnTo>
                <a:lnTo>
                  <a:pt x="164972" y="520699"/>
                </a:lnTo>
                <a:lnTo>
                  <a:pt x="163759" y="519429"/>
                </a:lnTo>
                <a:lnTo>
                  <a:pt x="144779" y="519429"/>
                </a:lnTo>
                <a:lnTo>
                  <a:pt x="126618" y="500379"/>
                </a:lnTo>
                <a:close/>
              </a:path>
              <a:path w="716280" h="722629">
                <a:moveTo>
                  <a:pt x="202310" y="461009"/>
                </a:moveTo>
                <a:lnTo>
                  <a:pt x="189865" y="473709"/>
                </a:lnTo>
                <a:lnTo>
                  <a:pt x="241299" y="525779"/>
                </a:lnTo>
                <a:lnTo>
                  <a:pt x="254889" y="511809"/>
                </a:lnTo>
                <a:lnTo>
                  <a:pt x="224916" y="481329"/>
                </a:lnTo>
                <a:lnTo>
                  <a:pt x="221741" y="477519"/>
                </a:lnTo>
                <a:lnTo>
                  <a:pt x="218947" y="472439"/>
                </a:lnTo>
                <a:lnTo>
                  <a:pt x="218566" y="469899"/>
                </a:lnTo>
                <a:lnTo>
                  <a:pt x="218770" y="468629"/>
                </a:lnTo>
                <a:lnTo>
                  <a:pt x="209422" y="468629"/>
                </a:lnTo>
                <a:lnTo>
                  <a:pt x="202310" y="461009"/>
                </a:lnTo>
                <a:close/>
              </a:path>
              <a:path w="716280" h="722629">
                <a:moveTo>
                  <a:pt x="154051" y="509269"/>
                </a:moveTo>
                <a:lnTo>
                  <a:pt x="144779" y="519429"/>
                </a:lnTo>
                <a:lnTo>
                  <a:pt x="163759" y="519429"/>
                </a:lnTo>
                <a:lnTo>
                  <a:pt x="154051" y="509269"/>
                </a:lnTo>
                <a:close/>
              </a:path>
              <a:path w="716280" h="722629">
                <a:moveTo>
                  <a:pt x="261537" y="455929"/>
                </a:moveTo>
                <a:lnTo>
                  <a:pt x="231774" y="455929"/>
                </a:lnTo>
                <a:lnTo>
                  <a:pt x="233679" y="457199"/>
                </a:lnTo>
                <a:lnTo>
                  <a:pt x="235711" y="458469"/>
                </a:lnTo>
                <a:lnTo>
                  <a:pt x="239140" y="461009"/>
                </a:lnTo>
                <a:lnTo>
                  <a:pt x="272287" y="494029"/>
                </a:lnTo>
                <a:lnTo>
                  <a:pt x="285877" y="480059"/>
                </a:lnTo>
                <a:lnTo>
                  <a:pt x="261537" y="455929"/>
                </a:lnTo>
                <a:close/>
              </a:path>
              <a:path w="716280" h="722629">
                <a:moveTo>
                  <a:pt x="157987" y="466089"/>
                </a:moveTo>
                <a:lnTo>
                  <a:pt x="144398" y="480059"/>
                </a:lnTo>
                <a:lnTo>
                  <a:pt x="156972" y="492759"/>
                </a:lnTo>
                <a:lnTo>
                  <a:pt x="170560" y="478789"/>
                </a:lnTo>
                <a:lnTo>
                  <a:pt x="157987" y="466089"/>
                </a:lnTo>
                <a:close/>
              </a:path>
              <a:path w="716280" h="722629">
                <a:moveTo>
                  <a:pt x="263524" y="405129"/>
                </a:moveTo>
                <a:lnTo>
                  <a:pt x="255142" y="407669"/>
                </a:lnTo>
                <a:lnTo>
                  <a:pt x="251205" y="410209"/>
                </a:lnTo>
                <a:lnTo>
                  <a:pt x="247396" y="414019"/>
                </a:lnTo>
                <a:lnTo>
                  <a:pt x="244474" y="416559"/>
                </a:lnTo>
                <a:lnTo>
                  <a:pt x="242315" y="420369"/>
                </a:lnTo>
                <a:lnTo>
                  <a:pt x="239776" y="427989"/>
                </a:lnTo>
                <a:lnTo>
                  <a:pt x="239395" y="433069"/>
                </a:lnTo>
                <a:lnTo>
                  <a:pt x="239903" y="438149"/>
                </a:lnTo>
                <a:lnTo>
                  <a:pt x="224028" y="438149"/>
                </a:lnTo>
                <a:lnTo>
                  <a:pt x="209347" y="461009"/>
                </a:lnTo>
                <a:lnTo>
                  <a:pt x="209422" y="468629"/>
                </a:lnTo>
                <a:lnTo>
                  <a:pt x="218770" y="468629"/>
                </a:lnTo>
                <a:lnTo>
                  <a:pt x="219583" y="463549"/>
                </a:lnTo>
                <a:lnTo>
                  <a:pt x="220979" y="461009"/>
                </a:lnTo>
                <a:lnTo>
                  <a:pt x="223011" y="459739"/>
                </a:lnTo>
                <a:lnTo>
                  <a:pt x="224790" y="457199"/>
                </a:lnTo>
                <a:lnTo>
                  <a:pt x="226567" y="455929"/>
                </a:lnTo>
                <a:lnTo>
                  <a:pt x="261537" y="455929"/>
                </a:lnTo>
                <a:lnTo>
                  <a:pt x="256412" y="450849"/>
                </a:lnTo>
                <a:lnTo>
                  <a:pt x="253237" y="447039"/>
                </a:lnTo>
                <a:lnTo>
                  <a:pt x="251714" y="444499"/>
                </a:lnTo>
                <a:lnTo>
                  <a:pt x="250190" y="440689"/>
                </a:lnTo>
                <a:lnTo>
                  <a:pt x="249682" y="438149"/>
                </a:lnTo>
                <a:lnTo>
                  <a:pt x="250190" y="435609"/>
                </a:lnTo>
                <a:lnTo>
                  <a:pt x="259334" y="424179"/>
                </a:lnTo>
                <a:lnTo>
                  <a:pt x="291562" y="424179"/>
                </a:lnTo>
                <a:lnTo>
                  <a:pt x="283972" y="416559"/>
                </a:lnTo>
                <a:lnTo>
                  <a:pt x="279146" y="411479"/>
                </a:lnTo>
                <a:lnTo>
                  <a:pt x="275082" y="408939"/>
                </a:lnTo>
                <a:lnTo>
                  <a:pt x="267716" y="406399"/>
                </a:lnTo>
                <a:lnTo>
                  <a:pt x="263524" y="405129"/>
                </a:lnTo>
                <a:close/>
              </a:path>
              <a:path w="716280" h="722629">
                <a:moveTo>
                  <a:pt x="291562" y="424179"/>
                </a:moveTo>
                <a:lnTo>
                  <a:pt x="259334" y="424179"/>
                </a:lnTo>
                <a:lnTo>
                  <a:pt x="262635" y="425449"/>
                </a:lnTo>
                <a:lnTo>
                  <a:pt x="265048" y="425449"/>
                </a:lnTo>
                <a:lnTo>
                  <a:pt x="268732" y="429259"/>
                </a:lnTo>
                <a:lnTo>
                  <a:pt x="303276" y="463549"/>
                </a:lnTo>
                <a:lnTo>
                  <a:pt x="316865" y="449579"/>
                </a:lnTo>
                <a:lnTo>
                  <a:pt x="291562" y="424179"/>
                </a:lnTo>
                <a:close/>
              </a:path>
              <a:path w="716280" h="722629">
                <a:moveTo>
                  <a:pt x="235584" y="436879"/>
                </a:moveTo>
                <a:lnTo>
                  <a:pt x="231647" y="436879"/>
                </a:lnTo>
                <a:lnTo>
                  <a:pt x="227837" y="438149"/>
                </a:lnTo>
                <a:lnTo>
                  <a:pt x="239903" y="438149"/>
                </a:lnTo>
                <a:lnTo>
                  <a:pt x="235584" y="436879"/>
                </a:lnTo>
                <a:close/>
              </a:path>
              <a:path w="716280" h="722629">
                <a:moveTo>
                  <a:pt x="292861" y="370839"/>
                </a:moveTo>
                <a:lnTo>
                  <a:pt x="279272" y="384809"/>
                </a:lnTo>
                <a:lnTo>
                  <a:pt x="330580" y="435609"/>
                </a:lnTo>
                <a:lnTo>
                  <a:pt x="344170" y="422909"/>
                </a:lnTo>
                <a:lnTo>
                  <a:pt x="292861" y="370839"/>
                </a:lnTo>
                <a:close/>
              </a:path>
              <a:path w="716280" h="722629">
                <a:moveTo>
                  <a:pt x="352297" y="322579"/>
                </a:moveTo>
                <a:lnTo>
                  <a:pt x="318420" y="346709"/>
                </a:lnTo>
                <a:lnTo>
                  <a:pt x="315848" y="359409"/>
                </a:lnTo>
                <a:lnTo>
                  <a:pt x="316803" y="367029"/>
                </a:lnTo>
                <a:lnTo>
                  <a:pt x="341804" y="396239"/>
                </a:lnTo>
                <a:lnTo>
                  <a:pt x="348486" y="398779"/>
                </a:lnTo>
                <a:lnTo>
                  <a:pt x="362059" y="398779"/>
                </a:lnTo>
                <a:lnTo>
                  <a:pt x="368474" y="396239"/>
                </a:lnTo>
                <a:lnTo>
                  <a:pt x="374580" y="393699"/>
                </a:lnTo>
                <a:lnTo>
                  <a:pt x="380365" y="388619"/>
                </a:lnTo>
                <a:lnTo>
                  <a:pt x="386968" y="382269"/>
                </a:lnTo>
                <a:lnTo>
                  <a:pt x="362458" y="382269"/>
                </a:lnTo>
                <a:lnTo>
                  <a:pt x="357885" y="380999"/>
                </a:lnTo>
                <a:lnTo>
                  <a:pt x="353314" y="380999"/>
                </a:lnTo>
                <a:lnTo>
                  <a:pt x="347979" y="377189"/>
                </a:lnTo>
                <a:lnTo>
                  <a:pt x="336422" y="365759"/>
                </a:lnTo>
                <a:lnTo>
                  <a:pt x="333502" y="360679"/>
                </a:lnTo>
                <a:lnTo>
                  <a:pt x="332866" y="351789"/>
                </a:lnTo>
                <a:lnTo>
                  <a:pt x="334391" y="347979"/>
                </a:lnTo>
                <a:lnTo>
                  <a:pt x="340359" y="342899"/>
                </a:lnTo>
                <a:lnTo>
                  <a:pt x="343153" y="341629"/>
                </a:lnTo>
                <a:lnTo>
                  <a:pt x="348996" y="340359"/>
                </a:lnTo>
                <a:lnTo>
                  <a:pt x="357739" y="340359"/>
                </a:lnTo>
                <a:lnTo>
                  <a:pt x="366141" y="327659"/>
                </a:lnTo>
                <a:lnTo>
                  <a:pt x="359028" y="323849"/>
                </a:lnTo>
                <a:lnTo>
                  <a:pt x="352297" y="322579"/>
                </a:lnTo>
                <a:close/>
              </a:path>
              <a:path w="716280" h="722629">
                <a:moveTo>
                  <a:pt x="385698" y="345439"/>
                </a:moveTo>
                <a:lnTo>
                  <a:pt x="369951" y="356869"/>
                </a:lnTo>
                <a:lnTo>
                  <a:pt x="372872" y="361949"/>
                </a:lnTo>
                <a:lnTo>
                  <a:pt x="374268" y="364489"/>
                </a:lnTo>
                <a:lnTo>
                  <a:pt x="362458" y="382269"/>
                </a:lnTo>
                <a:lnTo>
                  <a:pt x="386968" y="382269"/>
                </a:lnTo>
                <a:lnTo>
                  <a:pt x="390778" y="374649"/>
                </a:lnTo>
                <a:lnTo>
                  <a:pt x="392303" y="360679"/>
                </a:lnTo>
                <a:lnTo>
                  <a:pt x="390397" y="353059"/>
                </a:lnTo>
                <a:lnTo>
                  <a:pt x="385698" y="345439"/>
                </a:lnTo>
                <a:close/>
              </a:path>
              <a:path w="716280" h="722629">
                <a:moveTo>
                  <a:pt x="273303" y="351789"/>
                </a:moveTo>
                <a:lnTo>
                  <a:pt x="259715" y="364489"/>
                </a:lnTo>
                <a:lnTo>
                  <a:pt x="272287" y="377189"/>
                </a:lnTo>
                <a:lnTo>
                  <a:pt x="285877" y="364489"/>
                </a:lnTo>
                <a:lnTo>
                  <a:pt x="273303" y="351789"/>
                </a:lnTo>
                <a:close/>
              </a:path>
              <a:path w="716280" h="722629">
                <a:moveTo>
                  <a:pt x="373126" y="290829"/>
                </a:moveTo>
                <a:lnTo>
                  <a:pt x="360553" y="303529"/>
                </a:lnTo>
                <a:lnTo>
                  <a:pt x="411987" y="354329"/>
                </a:lnTo>
                <a:lnTo>
                  <a:pt x="425577" y="341629"/>
                </a:lnTo>
                <a:lnTo>
                  <a:pt x="400939" y="316229"/>
                </a:lnTo>
                <a:lnTo>
                  <a:pt x="395604" y="309879"/>
                </a:lnTo>
                <a:lnTo>
                  <a:pt x="391541" y="303529"/>
                </a:lnTo>
                <a:lnTo>
                  <a:pt x="390778" y="299719"/>
                </a:lnTo>
                <a:lnTo>
                  <a:pt x="390948" y="298449"/>
                </a:lnTo>
                <a:lnTo>
                  <a:pt x="380491" y="298449"/>
                </a:lnTo>
                <a:lnTo>
                  <a:pt x="373126" y="290829"/>
                </a:lnTo>
                <a:close/>
              </a:path>
              <a:path w="716280" h="722629">
                <a:moveTo>
                  <a:pt x="357739" y="340359"/>
                </a:moveTo>
                <a:lnTo>
                  <a:pt x="348996" y="340359"/>
                </a:lnTo>
                <a:lnTo>
                  <a:pt x="352043" y="341629"/>
                </a:lnTo>
                <a:lnTo>
                  <a:pt x="355218" y="344169"/>
                </a:lnTo>
                <a:lnTo>
                  <a:pt x="357739" y="340359"/>
                </a:lnTo>
                <a:close/>
              </a:path>
              <a:path w="716280" h="722629">
                <a:moveTo>
                  <a:pt x="448817" y="227329"/>
                </a:moveTo>
                <a:lnTo>
                  <a:pt x="413639" y="250189"/>
                </a:lnTo>
                <a:lnTo>
                  <a:pt x="409828" y="262889"/>
                </a:lnTo>
                <a:lnTo>
                  <a:pt x="409955" y="269239"/>
                </a:lnTo>
                <a:lnTo>
                  <a:pt x="433832" y="302259"/>
                </a:lnTo>
                <a:lnTo>
                  <a:pt x="440054" y="303529"/>
                </a:lnTo>
                <a:lnTo>
                  <a:pt x="446404" y="306069"/>
                </a:lnTo>
                <a:lnTo>
                  <a:pt x="480867" y="287019"/>
                </a:lnTo>
                <a:lnTo>
                  <a:pt x="446659" y="287019"/>
                </a:lnTo>
                <a:lnTo>
                  <a:pt x="441452" y="283209"/>
                </a:lnTo>
                <a:lnTo>
                  <a:pt x="431291" y="273049"/>
                </a:lnTo>
                <a:lnTo>
                  <a:pt x="428624" y="267969"/>
                </a:lnTo>
                <a:lnTo>
                  <a:pt x="428371" y="262889"/>
                </a:lnTo>
                <a:lnTo>
                  <a:pt x="427990" y="257809"/>
                </a:lnTo>
                <a:lnTo>
                  <a:pt x="429641" y="253999"/>
                </a:lnTo>
                <a:lnTo>
                  <a:pt x="436753" y="246379"/>
                </a:lnTo>
                <a:lnTo>
                  <a:pt x="441071" y="245109"/>
                </a:lnTo>
                <a:lnTo>
                  <a:pt x="480456" y="245109"/>
                </a:lnTo>
                <a:lnTo>
                  <a:pt x="475360" y="240029"/>
                </a:lnTo>
                <a:lnTo>
                  <a:pt x="469356" y="234949"/>
                </a:lnTo>
                <a:lnTo>
                  <a:pt x="462946" y="231139"/>
                </a:lnTo>
                <a:lnTo>
                  <a:pt x="456108" y="228599"/>
                </a:lnTo>
                <a:lnTo>
                  <a:pt x="448817" y="227329"/>
                </a:lnTo>
                <a:close/>
              </a:path>
              <a:path w="716280" h="722629">
                <a:moveTo>
                  <a:pt x="395223" y="271779"/>
                </a:moveTo>
                <a:lnTo>
                  <a:pt x="390652" y="273049"/>
                </a:lnTo>
                <a:lnTo>
                  <a:pt x="386841" y="274319"/>
                </a:lnTo>
                <a:lnTo>
                  <a:pt x="383666" y="278129"/>
                </a:lnTo>
                <a:lnTo>
                  <a:pt x="381508" y="279399"/>
                </a:lnTo>
                <a:lnTo>
                  <a:pt x="380110" y="281939"/>
                </a:lnTo>
                <a:lnTo>
                  <a:pt x="379476" y="285749"/>
                </a:lnTo>
                <a:lnTo>
                  <a:pt x="378841" y="288289"/>
                </a:lnTo>
                <a:lnTo>
                  <a:pt x="379222" y="292099"/>
                </a:lnTo>
                <a:lnTo>
                  <a:pt x="380491" y="298449"/>
                </a:lnTo>
                <a:lnTo>
                  <a:pt x="390948" y="298449"/>
                </a:lnTo>
                <a:lnTo>
                  <a:pt x="391286" y="295909"/>
                </a:lnTo>
                <a:lnTo>
                  <a:pt x="392429" y="293369"/>
                </a:lnTo>
                <a:lnTo>
                  <a:pt x="396240" y="289559"/>
                </a:lnTo>
                <a:lnTo>
                  <a:pt x="399160" y="288289"/>
                </a:lnTo>
                <a:lnTo>
                  <a:pt x="402843" y="287019"/>
                </a:lnTo>
                <a:lnTo>
                  <a:pt x="395223" y="271779"/>
                </a:lnTo>
                <a:close/>
              </a:path>
              <a:path w="716280" h="722629">
                <a:moveTo>
                  <a:pt x="480456" y="245109"/>
                </a:moveTo>
                <a:lnTo>
                  <a:pt x="446151" y="245109"/>
                </a:lnTo>
                <a:lnTo>
                  <a:pt x="451358" y="246379"/>
                </a:lnTo>
                <a:lnTo>
                  <a:pt x="456437" y="248919"/>
                </a:lnTo>
                <a:lnTo>
                  <a:pt x="461391" y="253999"/>
                </a:lnTo>
                <a:lnTo>
                  <a:pt x="466597" y="259079"/>
                </a:lnTo>
                <a:lnTo>
                  <a:pt x="469391" y="264159"/>
                </a:lnTo>
                <a:lnTo>
                  <a:pt x="469899" y="274319"/>
                </a:lnTo>
                <a:lnTo>
                  <a:pt x="468376" y="278129"/>
                </a:lnTo>
                <a:lnTo>
                  <a:pt x="461264" y="285749"/>
                </a:lnTo>
                <a:lnTo>
                  <a:pt x="456946" y="287019"/>
                </a:lnTo>
                <a:lnTo>
                  <a:pt x="480867" y="287019"/>
                </a:lnTo>
                <a:lnTo>
                  <a:pt x="484425" y="280669"/>
                </a:lnTo>
                <a:lnTo>
                  <a:pt x="486531" y="274319"/>
                </a:lnTo>
                <a:lnTo>
                  <a:pt x="487172" y="266699"/>
                </a:lnTo>
                <a:lnTo>
                  <a:pt x="486362" y="259079"/>
                </a:lnTo>
                <a:lnTo>
                  <a:pt x="484123" y="251459"/>
                </a:lnTo>
                <a:lnTo>
                  <a:pt x="480456" y="245109"/>
                </a:lnTo>
                <a:close/>
              </a:path>
              <a:path w="716280" h="722629">
                <a:moveTo>
                  <a:pt x="453771" y="171449"/>
                </a:moveTo>
                <a:lnTo>
                  <a:pt x="440054" y="184149"/>
                </a:lnTo>
                <a:lnTo>
                  <a:pt x="511047" y="255269"/>
                </a:lnTo>
                <a:lnTo>
                  <a:pt x="523747" y="242569"/>
                </a:lnTo>
                <a:lnTo>
                  <a:pt x="516128" y="234949"/>
                </a:lnTo>
                <a:lnTo>
                  <a:pt x="528658" y="234949"/>
                </a:lnTo>
                <a:lnTo>
                  <a:pt x="534416" y="232409"/>
                </a:lnTo>
                <a:lnTo>
                  <a:pt x="537972" y="231139"/>
                </a:lnTo>
                <a:lnTo>
                  <a:pt x="543052" y="226059"/>
                </a:lnTo>
                <a:lnTo>
                  <a:pt x="518033" y="226059"/>
                </a:lnTo>
                <a:lnTo>
                  <a:pt x="507872" y="223519"/>
                </a:lnTo>
                <a:lnTo>
                  <a:pt x="503047" y="220979"/>
                </a:lnTo>
                <a:lnTo>
                  <a:pt x="497712" y="214629"/>
                </a:lnTo>
                <a:lnTo>
                  <a:pt x="492633" y="209549"/>
                </a:lnTo>
                <a:lnTo>
                  <a:pt x="489839" y="204469"/>
                </a:lnTo>
                <a:lnTo>
                  <a:pt x="489185" y="196849"/>
                </a:lnTo>
                <a:lnTo>
                  <a:pt x="479297" y="196849"/>
                </a:lnTo>
                <a:lnTo>
                  <a:pt x="453771" y="171449"/>
                </a:lnTo>
                <a:close/>
              </a:path>
              <a:path w="716280" h="722629">
                <a:moveTo>
                  <a:pt x="528658" y="234949"/>
                </a:moveTo>
                <a:lnTo>
                  <a:pt x="516128" y="234949"/>
                </a:lnTo>
                <a:lnTo>
                  <a:pt x="521080" y="236219"/>
                </a:lnTo>
                <a:lnTo>
                  <a:pt x="525779" y="236219"/>
                </a:lnTo>
                <a:lnTo>
                  <a:pt x="528658" y="234949"/>
                </a:lnTo>
                <a:close/>
              </a:path>
              <a:path w="716280" h="722629">
                <a:moveTo>
                  <a:pt x="539697" y="184149"/>
                </a:moveTo>
                <a:lnTo>
                  <a:pt x="510666" y="184149"/>
                </a:lnTo>
                <a:lnTo>
                  <a:pt x="515873" y="187959"/>
                </a:lnTo>
                <a:lnTo>
                  <a:pt x="521842" y="193039"/>
                </a:lnTo>
                <a:lnTo>
                  <a:pt x="527304" y="199389"/>
                </a:lnTo>
                <a:lnTo>
                  <a:pt x="530224" y="204469"/>
                </a:lnTo>
                <a:lnTo>
                  <a:pt x="531241" y="213359"/>
                </a:lnTo>
                <a:lnTo>
                  <a:pt x="529971" y="217169"/>
                </a:lnTo>
                <a:lnTo>
                  <a:pt x="526922" y="220979"/>
                </a:lnTo>
                <a:lnTo>
                  <a:pt x="522985" y="224789"/>
                </a:lnTo>
                <a:lnTo>
                  <a:pt x="518033" y="226059"/>
                </a:lnTo>
                <a:lnTo>
                  <a:pt x="543052" y="226059"/>
                </a:lnTo>
                <a:lnTo>
                  <a:pt x="546861" y="222249"/>
                </a:lnTo>
                <a:lnTo>
                  <a:pt x="549655" y="214629"/>
                </a:lnTo>
                <a:lnTo>
                  <a:pt x="549021" y="205739"/>
                </a:lnTo>
                <a:lnTo>
                  <a:pt x="547856" y="199389"/>
                </a:lnTo>
                <a:lnTo>
                  <a:pt x="545131" y="191769"/>
                </a:lnTo>
                <a:lnTo>
                  <a:pt x="540859" y="185419"/>
                </a:lnTo>
                <a:lnTo>
                  <a:pt x="539697" y="184149"/>
                </a:lnTo>
                <a:close/>
              </a:path>
              <a:path w="716280" h="722629">
                <a:moveTo>
                  <a:pt x="509397" y="165099"/>
                </a:moveTo>
                <a:lnTo>
                  <a:pt x="500760" y="165099"/>
                </a:lnTo>
                <a:lnTo>
                  <a:pt x="493267" y="167639"/>
                </a:lnTo>
                <a:lnTo>
                  <a:pt x="487045" y="173989"/>
                </a:lnTo>
                <a:lnTo>
                  <a:pt x="481329" y="180339"/>
                </a:lnTo>
                <a:lnTo>
                  <a:pt x="478662" y="187959"/>
                </a:lnTo>
                <a:lnTo>
                  <a:pt x="479297" y="196849"/>
                </a:lnTo>
                <a:lnTo>
                  <a:pt x="489185" y="196849"/>
                </a:lnTo>
                <a:lnTo>
                  <a:pt x="489077" y="195579"/>
                </a:lnTo>
                <a:lnTo>
                  <a:pt x="490601" y="191769"/>
                </a:lnTo>
                <a:lnTo>
                  <a:pt x="493776" y="187959"/>
                </a:lnTo>
                <a:lnTo>
                  <a:pt x="497078" y="185419"/>
                </a:lnTo>
                <a:lnTo>
                  <a:pt x="501141" y="184149"/>
                </a:lnTo>
                <a:lnTo>
                  <a:pt x="539697" y="184149"/>
                </a:lnTo>
                <a:lnTo>
                  <a:pt x="535051" y="179069"/>
                </a:lnTo>
                <a:lnTo>
                  <a:pt x="522271" y="168909"/>
                </a:lnTo>
                <a:lnTo>
                  <a:pt x="515852" y="166369"/>
                </a:lnTo>
                <a:lnTo>
                  <a:pt x="509397" y="165099"/>
                </a:lnTo>
                <a:close/>
              </a:path>
              <a:path w="716280" h="722629">
                <a:moveTo>
                  <a:pt x="534161" y="129539"/>
                </a:moveTo>
                <a:lnTo>
                  <a:pt x="520572" y="143509"/>
                </a:lnTo>
                <a:lnTo>
                  <a:pt x="572008" y="194309"/>
                </a:lnTo>
                <a:lnTo>
                  <a:pt x="585597" y="180339"/>
                </a:lnTo>
                <a:lnTo>
                  <a:pt x="534161" y="129539"/>
                </a:lnTo>
                <a:close/>
              </a:path>
              <a:path w="716280" h="722629">
                <a:moveTo>
                  <a:pt x="615217" y="100329"/>
                </a:moveTo>
                <a:lnTo>
                  <a:pt x="587247" y="100329"/>
                </a:lnTo>
                <a:lnTo>
                  <a:pt x="589787" y="101599"/>
                </a:lnTo>
                <a:lnTo>
                  <a:pt x="592454" y="104139"/>
                </a:lnTo>
                <a:lnTo>
                  <a:pt x="593724" y="105409"/>
                </a:lnTo>
                <a:lnTo>
                  <a:pt x="592328" y="109219"/>
                </a:lnTo>
                <a:lnTo>
                  <a:pt x="589026" y="114299"/>
                </a:lnTo>
                <a:lnTo>
                  <a:pt x="580135" y="128269"/>
                </a:lnTo>
                <a:lnTo>
                  <a:pt x="577596" y="132079"/>
                </a:lnTo>
                <a:lnTo>
                  <a:pt x="576198" y="135889"/>
                </a:lnTo>
                <a:lnTo>
                  <a:pt x="574929" y="139699"/>
                </a:lnTo>
                <a:lnTo>
                  <a:pt x="574802" y="143509"/>
                </a:lnTo>
                <a:lnTo>
                  <a:pt x="576579" y="151129"/>
                </a:lnTo>
                <a:lnTo>
                  <a:pt x="578485" y="153669"/>
                </a:lnTo>
                <a:lnTo>
                  <a:pt x="581279" y="157479"/>
                </a:lnTo>
                <a:lnTo>
                  <a:pt x="585723" y="161289"/>
                </a:lnTo>
                <a:lnTo>
                  <a:pt x="590930" y="163829"/>
                </a:lnTo>
                <a:lnTo>
                  <a:pt x="602741" y="163829"/>
                </a:lnTo>
                <a:lnTo>
                  <a:pt x="608329" y="160019"/>
                </a:lnTo>
                <a:lnTo>
                  <a:pt x="613664" y="154939"/>
                </a:lnTo>
                <a:lnTo>
                  <a:pt x="616585" y="152399"/>
                </a:lnTo>
                <a:lnTo>
                  <a:pt x="618871" y="148589"/>
                </a:lnTo>
                <a:lnTo>
                  <a:pt x="620394" y="144779"/>
                </a:lnTo>
                <a:lnTo>
                  <a:pt x="597789" y="144779"/>
                </a:lnTo>
                <a:lnTo>
                  <a:pt x="595376" y="143509"/>
                </a:lnTo>
                <a:lnTo>
                  <a:pt x="591566" y="139699"/>
                </a:lnTo>
                <a:lnTo>
                  <a:pt x="590930" y="137159"/>
                </a:lnTo>
                <a:lnTo>
                  <a:pt x="591439" y="134619"/>
                </a:lnTo>
                <a:lnTo>
                  <a:pt x="591820" y="133349"/>
                </a:lnTo>
                <a:lnTo>
                  <a:pt x="593471" y="129539"/>
                </a:lnTo>
                <a:lnTo>
                  <a:pt x="596391" y="124459"/>
                </a:lnTo>
                <a:lnTo>
                  <a:pt x="599440" y="120649"/>
                </a:lnTo>
                <a:lnTo>
                  <a:pt x="601472" y="116839"/>
                </a:lnTo>
                <a:lnTo>
                  <a:pt x="602615" y="114299"/>
                </a:lnTo>
                <a:lnTo>
                  <a:pt x="629327" y="114299"/>
                </a:lnTo>
                <a:lnTo>
                  <a:pt x="628141" y="113029"/>
                </a:lnTo>
                <a:lnTo>
                  <a:pt x="623697" y="109219"/>
                </a:lnTo>
                <a:lnTo>
                  <a:pt x="615217" y="100329"/>
                </a:lnTo>
                <a:close/>
              </a:path>
              <a:path w="716280" h="722629">
                <a:moveTo>
                  <a:pt x="629327" y="114299"/>
                </a:moveTo>
                <a:lnTo>
                  <a:pt x="602615" y="114299"/>
                </a:lnTo>
                <a:lnTo>
                  <a:pt x="608584" y="120649"/>
                </a:lnTo>
                <a:lnTo>
                  <a:pt x="610616" y="123189"/>
                </a:lnTo>
                <a:lnTo>
                  <a:pt x="611504" y="124459"/>
                </a:lnTo>
                <a:lnTo>
                  <a:pt x="612647" y="126999"/>
                </a:lnTo>
                <a:lnTo>
                  <a:pt x="613155" y="129539"/>
                </a:lnTo>
                <a:lnTo>
                  <a:pt x="612647" y="132079"/>
                </a:lnTo>
                <a:lnTo>
                  <a:pt x="612140" y="135889"/>
                </a:lnTo>
                <a:lnTo>
                  <a:pt x="610616" y="139699"/>
                </a:lnTo>
                <a:lnTo>
                  <a:pt x="605916" y="143509"/>
                </a:lnTo>
                <a:lnTo>
                  <a:pt x="603377" y="144779"/>
                </a:lnTo>
                <a:lnTo>
                  <a:pt x="620394" y="144779"/>
                </a:lnTo>
                <a:lnTo>
                  <a:pt x="621918" y="140969"/>
                </a:lnTo>
                <a:lnTo>
                  <a:pt x="622680" y="137159"/>
                </a:lnTo>
                <a:lnTo>
                  <a:pt x="622808" y="132079"/>
                </a:lnTo>
                <a:lnTo>
                  <a:pt x="634212" y="132079"/>
                </a:lnTo>
                <a:lnTo>
                  <a:pt x="643635" y="123189"/>
                </a:lnTo>
                <a:lnTo>
                  <a:pt x="639953" y="121919"/>
                </a:lnTo>
                <a:lnTo>
                  <a:pt x="636904" y="120649"/>
                </a:lnTo>
                <a:lnTo>
                  <a:pt x="634237" y="118109"/>
                </a:lnTo>
                <a:lnTo>
                  <a:pt x="631697" y="116839"/>
                </a:lnTo>
                <a:lnTo>
                  <a:pt x="629327" y="114299"/>
                </a:lnTo>
                <a:close/>
              </a:path>
              <a:path w="716280" h="722629">
                <a:moveTo>
                  <a:pt x="514603" y="110489"/>
                </a:moveTo>
                <a:lnTo>
                  <a:pt x="501015" y="123189"/>
                </a:lnTo>
                <a:lnTo>
                  <a:pt x="513587" y="135889"/>
                </a:lnTo>
                <a:lnTo>
                  <a:pt x="527177" y="123189"/>
                </a:lnTo>
                <a:lnTo>
                  <a:pt x="514603" y="110489"/>
                </a:lnTo>
                <a:close/>
              </a:path>
              <a:path w="716280" h="722629">
                <a:moveTo>
                  <a:pt x="634212" y="132079"/>
                </a:moveTo>
                <a:lnTo>
                  <a:pt x="622808" y="132079"/>
                </a:lnTo>
                <a:lnTo>
                  <a:pt x="623189" y="133349"/>
                </a:lnTo>
                <a:lnTo>
                  <a:pt x="624840" y="133349"/>
                </a:lnTo>
                <a:lnTo>
                  <a:pt x="627126" y="134619"/>
                </a:lnTo>
                <a:lnTo>
                  <a:pt x="628904" y="135889"/>
                </a:lnTo>
                <a:lnTo>
                  <a:pt x="630173" y="135889"/>
                </a:lnTo>
                <a:lnTo>
                  <a:pt x="634212" y="132079"/>
                </a:lnTo>
                <a:close/>
              </a:path>
              <a:path w="716280" h="722629">
                <a:moveTo>
                  <a:pt x="590549" y="81279"/>
                </a:moveTo>
                <a:lnTo>
                  <a:pt x="586612" y="82549"/>
                </a:lnTo>
                <a:lnTo>
                  <a:pt x="577722" y="85089"/>
                </a:lnTo>
                <a:lnTo>
                  <a:pt x="572516" y="88899"/>
                </a:lnTo>
                <a:lnTo>
                  <a:pt x="566420" y="95249"/>
                </a:lnTo>
                <a:lnTo>
                  <a:pt x="559816" y="101599"/>
                </a:lnTo>
                <a:lnTo>
                  <a:pt x="556005" y="107949"/>
                </a:lnTo>
                <a:lnTo>
                  <a:pt x="553973" y="119379"/>
                </a:lnTo>
                <a:lnTo>
                  <a:pt x="555243" y="125729"/>
                </a:lnTo>
                <a:lnTo>
                  <a:pt x="558799" y="132079"/>
                </a:lnTo>
                <a:lnTo>
                  <a:pt x="573404" y="121919"/>
                </a:lnTo>
                <a:lnTo>
                  <a:pt x="571880" y="118109"/>
                </a:lnTo>
                <a:lnTo>
                  <a:pt x="571246" y="115569"/>
                </a:lnTo>
                <a:lnTo>
                  <a:pt x="571627" y="113029"/>
                </a:lnTo>
                <a:lnTo>
                  <a:pt x="572135" y="110489"/>
                </a:lnTo>
                <a:lnTo>
                  <a:pt x="573532" y="109219"/>
                </a:lnTo>
                <a:lnTo>
                  <a:pt x="575945" y="106679"/>
                </a:lnTo>
                <a:lnTo>
                  <a:pt x="579501" y="102869"/>
                </a:lnTo>
                <a:lnTo>
                  <a:pt x="582548" y="100329"/>
                </a:lnTo>
                <a:lnTo>
                  <a:pt x="615217" y="100329"/>
                </a:lnTo>
                <a:lnTo>
                  <a:pt x="607948" y="92709"/>
                </a:lnTo>
                <a:lnTo>
                  <a:pt x="601979" y="87629"/>
                </a:lnTo>
                <a:lnTo>
                  <a:pt x="597280" y="83819"/>
                </a:lnTo>
                <a:lnTo>
                  <a:pt x="593979" y="82549"/>
                </a:lnTo>
                <a:lnTo>
                  <a:pt x="590549" y="81279"/>
                </a:lnTo>
                <a:close/>
              </a:path>
              <a:path w="716280" h="722629">
                <a:moveTo>
                  <a:pt x="596518" y="27939"/>
                </a:moveTo>
                <a:lnTo>
                  <a:pt x="582929" y="41909"/>
                </a:lnTo>
                <a:lnTo>
                  <a:pt x="653922" y="113029"/>
                </a:lnTo>
                <a:lnTo>
                  <a:pt x="667511" y="99059"/>
                </a:lnTo>
                <a:lnTo>
                  <a:pt x="596518" y="27939"/>
                </a:lnTo>
                <a:close/>
              </a:path>
              <a:path w="716280" h="722629">
                <a:moveTo>
                  <a:pt x="673989" y="58419"/>
                </a:moveTo>
                <a:lnTo>
                  <a:pt x="662432" y="74929"/>
                </a:lnTo>
                <a:lnTo>
                  <a:pt x="668654" y="78739"/>
                </a:lnTo>
                <a:lnTo>
                  <a:pt x="675132" y="80009"/>
                </a:lnTo>
                <a:lnTo>
                  <a:pt x="688974" y="77469"/>
                </a:lnTo>
                <a:lnTo>
                  <a:pt x="695960" y="72389"/>
                </a:lnTo>
                <a:lnTo>
                  <a:pt x="702945" y="66039"/>
                </a:lnTo>
                <a:lnTo>
                  <a:pt x="706019" y="62229"/>
                </a:lnTo>
                <a:lnTo>
                  <a:pt x="680466" y="62229"/>
                </a:lnTo>
                <a:lnTo>
                  <a:pt x="677291" y="60959"/>
                </a:lnTo>
                <a:lnTo>
                  <a:pt x="673989" y="58419"/>
                </a:lnTo>
                <a:close/>
              </a:path>
              <a:path w="716280" h="722629">
                <a:moveTo>
                  <a:pt x="715645" y="39369"/>
                </a:moveTo>
                <a:lnTo>
                  <a:pt x="696214" y="39369"/>
                </a:lnTo>
                <a:lnTo>
                  <a:pt x="698754" y="41909"/>
                </a:lnTo>
                <a:lnTo>
                  <a:pt x="699389" y="44449"/>
                </a:lnTo>
                <a:lnTo>
                  <a:pt x="699135" y="45719"/>
                </a:lnTo>
                <a:lnTo>
                  <a:pt x="698627" y="49529"/>
                </a:lnTo>
                <a:lnTo>
                  <a:pt x="696595" y="52069"/>
                </a:lnTo>
                <a:lnTo>
                  <a:pt x="689864" y="59689"/>
                </a:lnTo>
                <a:lnTo>
                  <a:pt x="686689" y="60959"/>
                </a:lnTo>
                <a:lnTo>
                  <a:pt x="680466" y="62229"/>
                </a:lnTo>
                <a:lnTo>
                  <a:pt x="706019" y="62229"/>
                </a:lnTo>
                <a:lnTo>
                  <a:pt x="708068" y="59689"/>
                </a:lnTo>
                <a:lnTo>
                  <a:pt x="711835" y="54609"/>
                </a:lnTo>
                <a:lnTo>
                  <a:pt x="714267" y="49529"/>
                </a:lnTo>
                <a:lnTo>
                  <a:pt x="715391" y="43179"/>
                </a:lnTo>
                <a:lnTo>
                  <a:pt x="715645" y="39369"/>
                </a:lnTo>
                <a:close/>
              </a:path>
              <a:path w="716280" h="722629">
                <a:moveTo>
                  <a:pt x="672972" y="0"/>
                </a:moveTo>
                <a:lnTo>
                  <a:pt x="640715" y="20319"/>
                </a:lnTo>
                <a:lnTo>
                  <a:pt x="635761" y="40639"/>
                </a:lnTo>
                <a:lnTo>
                  <a:pt x="637793" y="45719"/>
                </a:lnTo>
                <a:lnTo>
                  <a:pt x="647191" y="55879"/>
                </a:lnTo>
                <a:lnTo>
                  <a:pt x="653034" y="57149"/>
                </a:lnTo>
                <a:lnTo>
                  <a:pt x="659891" y="55879"/>
                </a:lnTo>
                <a:lnTo>
                  <a:pt x="664394" y="54609"/>
                </a:lnTo>
                <a:lnTo>
                  <a:pt x="670480" y="52069"/>
                </a:lnTo>
                <a:lnTo>
                  <a:pt x="678162" y="48259"/>
                </a:lnTo>
                <a:lnTo>
                  <a:pt x="687451" y="41909"/>
                </a:lnTo>
                <a:lnTo>
                  <a:pt x="690245" y="40639"/>
                </a:lnTo>
                <a:lnTo>
                  <a:pt x="692404" y="39369"/>
                </a:lnTo>
                <a:lnTo>
                  <a:pt x="715645" y="39369"/>
                </a:lnTo>
                <a:lnTo>
                  <a:pt x="715729" y="38099"/>
                </a:lnTo>
                <a:lnTo>
                  <a:pt x="655320" y="38099"/>
                </a:lnTo>
                <a:lnTo>
                  <a:pt x="654049" y="36829"/>
                </a:lnTo>
                <a:lnTo>
                  <a:pt x="652017" y="35559"/>
                </a:lnTo>
                <a:lnTo>
                  <a:pt x="651636" y="34289"/>
                </a:lnTo>
                <a:lnTo>
                  <a:pt x="651891" y="31749"/>
                </a:lnTo>
                <a:lnTo>
                  <a:pt x="652526" y="29209"/>
                </a:lnTo>
                <a:lnTo>
                  <a:pt x="654558" y="26669"/>
                </a:lnTo>
                <a:lnTo>
                  <a:pt x="658114" y="22859"/>
                </a:lnTo>
                <a:lnTo>
                  <a:pt x="663702" y="17779"/>
                </a:lnTo>
                <a:lnTo>
                  <a:pt x="674856" y="17779"/>
                </a:lnTo>
                <a:lnTo>
                  <a:pt x="684403" y="3809"/>
                </a:lnTo>
                <a:lnTo>
                  <a:pt x="678687" y="1269"/>
                </a:lnTo>
                <a:lnTo>
                  <a:pt x="672972" y="0"/>
                </a:lnTo>
                <a:close/>
              </a:path>
              <a:path w="716280" h="722629">
                <a:moveTo>
                  <a:pt x="700023" y="19049"/>
                </a:moveTo>
                <a:lnTo>
                  <a:pt x="694690" y="19049"/>
                </a:lnTo>
                <a:lnTo>
                  <a:pt x="689483" y="20319"/>
                </a:lnTo>
                <a:lnTo>
                  <a:pt x="682371" y="22859"/>
                </a:lnTo>
                <a:lnTo>
                  <a:pt x="664591" y="34289"/>
                </a:lnTo>
                <a:lnTo>
                  <a:pt x="659129" y="36829"/>
                </a:lnTo>
                <a:lnTo>
                  <a:pt x="656971" y="38099"/>
                </a:lnTo>
                <a:lnTo>
                  <a:pt x="715729" y="38099"/>
                </a:lnTo>
                <a:lnTo>
                  <a:pt x="715898" y="35559"/>
                </a:lnTo>
                <a:lnTo>
                  <a:pt x="713740" y="30479"/>
                </a:lnTo>
                <a:lnTo>
                  <a:pt x="704722" y="21589"/>
                </a:lnTo>
                <a:lnTo>
                  <a:pt x="700023" y="19049"/>
                </a:lnTo>
                <a:close/>
              </a:path>
              <a:path w="716280" h="722629">
                <a:moveTo>
                  <a:pt x="674856" y="17779"/>
                </a:moveTo>
                <a:lnTo>
                  <a:pt x="671448" y="17779"/>
                </a:lnTo>
                <a:lnTo>
                  <a:pt x="673989" y="19049"/>
                </a:lnTo>
                <a:lnTo>
                  <a:pt x="674856" y="1777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9" name="object 3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08401" y="5046281"/>
            <a:ext cx="3649345" cy="1007721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01739" y="5046345"/>
            <a:ext cx="1181861" cy="1056716"/>
          </a:xfrm>
          <a:prstGeom prst="rect">
            <a:avLst/>
          </a:prstGeom>
        </p:spPr>
      </p:pic>
      <p:sp>
        <p:nvSpPr>
          <p:cNvPr id="41" name="object 41" descr=""/>
          <p:cNvSpPr/>
          <p:nvPr/>
        </p:nvSpPr>
        <p:spPr>
          <a:xfrm>
            <a:off x="8256143" y="5048961"/>
            <a:ext cx="539750" cy="544830"/>
          </a:xfrm>
          <a:custGeom>
            <a:avLst/>
            <a:gdLst/>
            <a:ahLst/>
            <a:cxnLst/>
            <a:rect l="l" t="t" r="r" b="b"/>
            <a:pathLst>
              <a:path w="539750" h="544829">
                <a:moveTo>
                  <a:pt x="15112" y="431799"/>
                </a:moveTo>
                <a:lnTo>
                  <a:pt x="0" y="447039"/>
                </a:lnTo>
                <a:lnTo>
                  <a:pt x="43306" y="544829"/>
                </a:lnTo>
                <a:lnTo>
                  <a:pt x="58547" y="530859"/>
                </a:lnTo>
                <a:lnTo>
                  <a:pt x="48259" y="507999"/>
                </a:lnTo>
                <a:lnTo>
                  <a:pt x="64995" y="491489"/>
                </a:lnTo>
                <a:lnTo>
                  <a:pt x="40766" y="491489"/>
                </a:lnTo>
                <a:lnTo>
                  <a:pt x="24002" y="455929"/>
                </a:lnTo>
                <a:lnTo>
                  <a:pt x="72366" y="455929"/>
                </a:lnTo>
                <a:lnTo>
                  <a:pt x="15112" y="431799"/>
                </a:lnTo>
                <a:close/>
              </a:path>
              <a:path w="539750" h="544829">
                <a:moveTo>
                  <a:pt x="72366" y="455929"/>
                </a:moveTo>
                <a:lnTo>
                  <a:pt x="24002" y="455929"/>
                </a:lnTo>
                <a:lnTo>
                  <a:pt x="60071" y="472439"/>
                </a:lnTo>
                <a:lnTo>
                  <a:pt x="40766" y="491489"/>
                </a:lnTo>
                <a:lnTo>
                  <a:pt x="64995" y="491489"/>
                </a:lnTo>
                <a:lnTo>
                  <a:pt x="76580" y="480059"/>
                </a:lnTo>
                <a:lnTo>
                  <a:pt x="108545" y="480059"/>
                </a:lnTo>
                <a:lnTo>
                  <a:pt x="114553" y="473709"/>
                </a:lnTo>
                <a:lnTo>
                  <a:pt x="72366" y="455929"/>
                </a:lnTo>
                <a:close/>
              </a:path>
              <a:path w="539750" h="544829">
                <a:moveTo>
                  <a:pt x="108545" y="480059"/>
                </a:moveTo>
                <a:lnTo>
                  <a:pt x="76580" y="480059"/>
                </a:lnTo>
                <a:lnTo>
                  <a:pt x="98932" y="490219"/>
                </a:lnTo>
                <a:lnTo>
                  <a:pt x="108545" y="480059"/>
                </a:lnTo>
                <a:close/>
              </a:path>
              <a:path w="539750" h="544829">
                <a:moveTo>
                  <a:pt x="100710" y="387349"/>
                </a:moveTo>
                <a:lnTo>
                  <a:pt x="93345" y="389889"/>
                </a:lnTo>
                <a:lnTo>
                  <a:pt x="81406" y="402589"/>
                </a:lnTo>
                <a:lnTo>
                  <a:pt x="78485" y="410209"/>
                </a:lnTo>
                <a:lnTo>
                  <a:pt x="78866" y="417829"/>
                </a:lnTo>
                <a:lnTo>
                  <a:pt x="105536" y="454659"/>
                </a:lnTo>
                <a:lnTo>
                  <a:pt x="118872" y="458469"/>
                </a:lnTo>
                <a:lnTo>
                  <a:pt x="127888" y="458469"/>
                </a:lnTo>
                <a:lnTo>
                  <a:pt x="135254" y="455929"/>
                </a:lnTo>
                <a:lnTo>
                  <a:pt x="144017" y="447039"/>
                </a:lnTo>
                <a:lnTo>
                  <a:pt x="146176" y="443229"/>
                </a:lnTo>
                <a:lnTo>
                  <a:pt x="147193" y="440689"/>
                </a:lnTo>
                <a:lnTo>
                  <a:pt x="125475" y="440689"/>
                </a:lnTo>
                <a:lnTo>
                  <a:pt x="119760" y="439419"/>
                </a:lnTo>
                <a:lnTo>
                  <a:pt x="115824" y="438149"/>
                </a:lnTo>
                <a:lnTo>
                  <a:pt x="111125" y="435609"/>
                </a:lnTo>
                <a:lnTo>
                  <a:pt x="105536" y="429259"/>
                </a:lnTo>
                <a:lnTo>
                  <a:pt x="100456" y="424179"/>
                </a:lnTo>
                <a:lnTo>
                  <a:pt x="97789" y="419099"/>
                </a:lnTo>
                <a:lnTo>
                  <a:pt x="97027" y="410209"/>
                </a:lnTo>
                <a:lnTo>
                  <a:pt x="98425" y="406399"/>
                </a:lnTo>
                <a:lnTo>
                  <a:pt x="101600" y="402589"/>
                </a:lnTo>
                <a:lnTo>
                  <a:pt x="104901" y="400049"/>
                </a:lnTo>
                <a:lnTo>
                  <a:pt x="108965" y="397509"/>
                </a:lnTo>
                <a:lnTo>
                  <a:pt x="145877" y="397509"/>
                </a:lnTo>
                <a:lnTo>
                  <a:pt x="137019" y="388619"/>
                </a:lnTo>
                <a:lnTo>
                  <a:pt x="109727" y="388619"/>
                </a:lnTo>
                <a:lnTo>
                  <a:pt x="100710" y="387349"/>
                </a:lnTo>
                <a:close/>
              </a:path>
              <a:path w="539750" h="544829">
                <a:moveTo>
                  <a:pt x="145877" y="397509"/>
                </a:moveTo>
                <a:lnTo>
                  <a:pt x="108965" y="397509"/>
                </a:lnTo>
                <a:lnTo>
                  <a:pt x="113664" y="398779"/>
                </a:lnTo>
                <a:lnTo>
                  <a:pt x="118363" y="398779"/>
                </a:lnTo>
                <a:lnTo>
                  <a:pt x="123698" y="402589"/>
                </a:lnTo>
                <a:lnTo>
                  <a:pt x="129666" y="407669"/>
                </a:lnTo>
                <a:lnTo>
                  <a:pt x="135000" y="414019"/>
                </a:lnTo>
                <a:lnTo>
                  <a:pt x="137795" y="419099"/>
                </a:lnTo>
                <a:lnTo>
                  <a:pt x="138810" y="427989"/>
                </a:lnTo>
                <a:lnTo>
                  <a:pt x="137413" y="431799"/>
                </a:lnTo>
                <a:lnTo>
                  <a:pt x="134238" y="435609"/>
                </a:lnTo>
                <a:lnTo>
                  <a:pt x="130301" y="439419"/>
                </a:lnTo>
                <a:lnTo>
                  <a:pt x="125475" y="440689"/>
                </a:lnTo>
                <a:lnTo>
                  <a:pt x="147193" y="440689"/>
                </a:lnTo>
                <a:lnTo>
                  <a:pt x="147700" y="439419"/>
                </a:lnTo>
                <a:lnTo>
                  <a:pt x="149098" y="434339"/>
                </a:lnTo>
                <a:lnTo>
                  <a:pt x="149351" y="430529"/>
                </a:lnTo>
                <a:lnTo>
                  <a:pt x="148589" y="425449"/>
                </a:lnTo>
                <a:lnTo>
                  <a:pt x="163626" y="425449"/>
                </a:lnTo>
                <a:lnTo>
                  <a:pt x="168655" y="420369"/>
                </a:lnTo>
                <a:lnTo>
                  <a:pt x="145877" y="397509"/>
                </a:lnTo>
                <a:close/>
              </a:path>
              <a:path w="539750" h="544829">
                <a:moveTo>
                  <a:pt x="163626" y="425449"/>
                </a:moveTo>
                <a:lnTo>
                  <a:pt x="148589" y="425449"/>
                </a:lnTo>
                <a:lnTo>
                  <a:pt x="156082" y="433069"/>
                </a:lnTo>
                <a:lnTo>
                  <a:pt x="163626" y="425449"/>
                </a:lnTo>
                <a:close/>
              </a:path>
              <a:path w="539750" h="544829">
                <a:moveTo>
                  <a:pt x="142493" y="342899"/>
                </a:moveTo>
                <a:lnTo>
                  <a:pt x="129921" y="355599"/>
                </a:lnTo>
                <a:lnTo>
                  <a:pt x="181355" y="407669"/>
                </a:lnTo>
                <a:lnTo>
                  <a:pt x="194945" y="393699"/>
                </a:lnTo>
                <a:lnTo>
                  <a:pt x="170306" y="369569"/>
                </a:lnTo>
                <a:lnTo>
                  <a:pt x="164973" y="363219"/>
                </a:lnTo>
                <a:lnTo>
                  <a:pt x="162940" y="359409"/>
                </a:lnTo>
                <a:lnTo>
                  <a:pt x="161035" y="355599"/>
                </a:lnTo>
                <a:lnTo>
                  <a:pt x="160147" y="353059"/>
                </a:lnTo>
                <a:lnTo>
                  <a:pt x="160400" y="350519"/>
                </a:lnTo>
                <a:lnTo>
                  <a:pt x="149859" y="350519"/>
                </a:lnTo>
                <a:lnTo>
                  <a:pt x="142493" y="342899"/>
                </a:lnTo>
                <a:close/>
              </a:path>
              <a:path w="539750" h="544829">
                <a:moveTo>
                  <a:pt x="97789" y="349249"/>
                </a:moveTo>
                <a:lnTo>
                  <a:pt x="84200" y="363219"/>
                </a:lnTo>
                <a:lnTo>
                  <a:pt x="109727" y="388619"/>
                </a:lnTo>
                <a:lnTo>
                  <a:pt x="137019" y="388619"/>
                </a:lnTo>
                <a:lnTo>
                  <a:pt x="97789" y="349249"/>
                </a:lnTo>
                <a:close/>
              </a:path>
              <a:path w="539750" h="544829">
                <a:moveTo>
                  <a:pt x="213359" y="285749"/>
                </a:moveTo>
                <a:lnTo>
                  <a:pt x="206458" y="285749"/>
                </a:lnTo>
                <a:lnTo>
                  <a:pt x="199866" y="287019"/>
                </a:lnTo>
                <a:lnTo>
                  <a:pt x="178053" y="320039"/>
                </a:lnTo>
                <a:lnTo>
                  <a:pt x="179101" y="326389"/>
                </a:lnTo>
                <a:lnTo>
                  <a:pt x="208248" y="358139"/>
                </a:lnTo>
                <a:lnTo>
                  <a:pt x="214249" y="359409"/>
                </a:lnTo>
                <a:lnTo>
                  <a:pt x="221749" y="359409"/>
                </a:lnTo>
                <a:lnTo>
                  <a:pt x="229012" y="358139"/>
                </a:lnTo>
                <a:lnTo>
                  <a:pt x="236037" y="354329"/>
                </a:lnTo>
                <a:lnTo>
                  <a:pt x="242824" y="347979"/>
                </a:lnTo>
                <a:lnTo>
                  <a:pt x="248538" y="342899"/>
                </a:lnTo>
                <a:lnTo>
                  <a:pt x="217297" y="342899"/>
                </a:lnTo>
                <a:lnTo>
                  <a:pt x="212978" y="340359"/>
                </a:lnTo>
                <a:lnTo>
                  <a:pt x="208914" y="336549"/>
                </a:lnTo>
                <a:lnTo>
                  <a:pt x="217739" y="327659"/>
                </a:lnTo>
                <a:lnTo>
                  <a:pt x="200786" y="327659"/>
                </a:lnTo>
                <a:lnTo>
                  <a:pt x="197103" y="323849"/>
                </a:lnTo>
                <a:lnTo>
                  <a:pt x="195072" y="320039"/>
                </a:lnTo>
                <a:lnTo>
                  <a:pt x="194817" y="316229"/>
                </a:lnTo>
                <a:lnTo>
                  <a:pt x="194690" y="312419"/>
                </a:lnTo>
                <a:lnTo>
                  <a:pt x="195960" y="308609"/>
                </a:lnTo>
                <a:lnTo>
                  <a:pt x="199008" y="306069"/>
                </a:lnTo>
                <a:lnTo>
                  <a:pt x="201802" y="302259"/>
                </a:lnTo>
                <a:lnTo>
                  <a:pt x="205104" y="300989"/>
                </a:lnTo>
                <a:lnTo>
                  <a:pt x="241689" y="300989"/>
                </a:lnTo>
                <a:lnTo>
                  <a:pt x="235380" y="294639"/>
                </a:lnTo>
                <a:lnTo>
                  <a:pt x="227917" y="289559"/>
                </a:lnTo>
                <a:lnTo>
                  <a:pt x="220573" y="287019"/>
                </a:lnTo>
                <a:lnTo>
                  <a:pt x="213359" y="285749"/>
                </a:lnTo>
                <a:close/>
              </a:path>
              <a:path w="539750" h="544829">
                <a:moveTo>
                  <a:pt x="164591" y="323849"/>
                </a:moveTo>
                <a:lnTo>
                  <a:pt x="148208" y="340359"/>
                </a:lnTo>
                <a:lnTo>
                  <a:pt x="148589" y="345439"/>
                </a:lnTo>
                <a:lnTo>
                  <a:pt x="149859" y="350519"/>
                </a:lnTo>
                <a:lnTo>
                  <a:pt x="160400" y="350519"/>
                </a:lnTo>
                <a:lnTo>
                  <a:pt x="160654" y="347979"/>
                </a:lnTo>
                <a:lnTo>
                  <a:pt x="161798" y="346709"/>
                </a:lnTo>
                <a:lnTo>
                  <a:pt x="165607" y="342899"/>
                </a:lnTo>
                <a:lnTo>
                  <a:pt x="168528" y="341629"/>
                </a:lnTo>
                <a:lnTo>
                  <a:pt x="172338" y="340359"/>
                </a:lnTo>
                <a:lnTo>
                  <a:pt x="164591" y="323849"/>
                </a:lnTo>
                <a:close/>
              </a:path>
              <a:path w="539750" h="544829">
                <a:moveTo>
                  <a:pt x="249935" y="311149"/>
                </a:moveTo>
                <a:lnTo>
                  <a:pt x="234060" y="322579"/>
                </a:lnTo>
                <a:lnTo>
                  <a:pt x="235965" y="325119"/>
                </a:lnTo>
                <a:lnTo>
                  <a:pt x="236727" y="327659"/>
                </a:lnTo>
                <a:lnTo>
                  <a:pt x="236474" y="331469"/>
                </a:lnTo>
                <a:lnTo>
                  <a:pt x="236092" y="334009"/>
                </a:lnTo>
                <a:lnTo>
                  <a:pt x="234950" y="335279"/>
                </a:lnTo>
                <a:lnTo>
                  <a:pt x="232790" y="337819"/>
                </a:lnTo>
                <a:lnTo>
                  <a:pt x="229615" y="341629"/>
                </a:lnTo>
                <a:lnTo>
                  <a:pt x="225932" y="342899"/>
                </a:lnTo>
                <a:lnTo>
                  <a:pt x="248538" y="342899"/>
                </a:lnTo>
                <a:lnTo>
                  <a:pt x="251840" y="336549"/>
                </a:lnTo>
                <a:lnTo>
                  <a:pt x="252983" y="330199"/>
                </a:lnTo>
                <a:lnTo>
                  <a:pt x="254253" y="323849"/>
                </a:lnTo>
                <a:lnTo>
                  <a:pt x="253110" y="317499"/>
                </a:lnTo>
                <a:lnTo>
                  <a:pt x="249935" y="311149"/>
                </a:lnTo>
                <a:close/>
              </a:path>
              <a:path w="539750" h="544829">
                <a:moveTo>
                  <a:pt x="241689" y="300989"/>
                </a:moveTo>
                <a:lnTo>
                  <a:pt x="213105" y="300989"/>
                </a:lnTo>
                <a:lnTo>
                  <a:pt x="217170" y="303529"/>
                </a:lnTo>
                <a:lnTo>
                  <a:pt x="221106" y="307339"/>
                </a:lnTo>
                <a:lnTo>
                  <a:pt x="200786" y="327659"/>
                </a:lnTo>
                <a:lnTo>
                  <a:pt x="217739" y="327659"/>
                </a:lnTo>
                <a:lnTo>
                  <a:pt x="242950" y="302259"/>
                </a:lnTo>
                <a:lnTo>
                  <a:pt x="241689" y="300989"/>
                </a:lnTo>
                <a:close/>
              </a:path>
              <a:path w="539750" h="544829">
                <a:moveTo>
                  <a:pt x="236854" y="248919"/>
                </a:moveTo>
                <a:lnTo>
                  <a:pt x="224154" y="261619"/>
                </a:lnTo>
                <a:lnTo>
                  <a:pt x="275589" y="313689"/>
                </a:lnTo>
                <a:lnTo>
                  <a:pt x="289178" y="299719"/>
                </a:lnTo>
                <a:lnTo>
                  <a:pt x="265937" y="276859"/>
                </a:lnTo>
                <a:lnTo>
                  <a:pt x="260096" y="270509"/>
                </a:lnTo>
                <a:lnTo>
                  <a:pt x="256539" y="266699"/>
                </a:lnTo>
                <a:lnTo>
                  <a:pt x="255142" y="262889"/>
                </a:lnTo>
                <a:lnTo>
                  <a:pt x="253618" y="260349"/>
                </a:lnTo>
                <a:lnTo>
                  <a:pt x="253237" y="257809"/>
                </a:lnTo>
                <a:lnTo>
                  <a:pt x="253449" y="256539"/>
                </a:lnTo>
                <a:lnTo>
                  <a:pt x="244348" y="256539"/>
                </a:lnTo>
                <a:lnTo>
                  <a:pt x="236854" y="248919"/>
                </a:lnTo>
                <a:close/>
              </a:path>
              <a:path w="539750" h="544829">
                <a:moveTo>
                  <a:pt x="298905" y="242569"/>
                </a:moveTo>
                <a:lnTo>
                  <a:pt x="268731" y="242569"/>
                </a:lnTo>
                <a:lnTo>
                  <a:pt x="270890" y="243839"/>
                </a:lnTo>
                <a:lnTo>
                  <a:pt x="273176" y="245109"/>
                </a:lnTo>
                <a:lnTo>
                  <a:pt x="276986" y="247649"/>
                </a:lnTo>
                <a:lnTo>
                  <a:pt x="282575" y="253999"/>
                </a:lnTo>
                <a:lnTo>
                  <a:pt x="308863" y="279399"/>
                </a:lnTo>
                <a:lnTo>
                  <a:pt x="322452" y="266699"/>
                </a:lnTo>
                <a:lnTo>
                  <a:pt x="298905" y="242569"/>
                </a:lnTo>
                <a:close/>
              </a:path>
              <a:path w="539750" h="544829">
                <a:moveTo>
                  <a:pt x="269239" y="222249"/>
                </a:moveTo>
                <a:lnTo>
                  <a:pt x="265937" y="223519"/>
                </a:lnTo>
                <a:lnTo>
                  <a:pt x="258825" y="226059"/>
                </a:lnTo>
                <a:lnTo>
                  <a:pt x="255524" y="228599"/>
                </a:lnTo>
                <a:lnTo>
                  <a:pt x="252602" y="231139"/>
                </a:lnTo>
                <a:lnTo>
                  <a:pt x="248241" y="236219"/>
                </a:lnTo>
                <a:lnTo>
                  <a:pt x="245427" y="242569"/>
                </a:lnTo>
                <a:lnTo>
                  <a:pt x="244137" y="248919"/>
                </a:lnTo>
                <a:lnTo>
                  <a:pt x="244348" y="256539"/>
                </a:lnTo>
                <a:lnTo>
                  <a:pt x="253449" y="256539"/>
                </a:lnTo>
                <a:lnTo>
                  <a:pt x="253873" y="253999"/>
                </a:lnTo>
                <a:lnTo>
                  <a:pt x="254380" y="251459"/>
                </a:lnTo>
                <a:lnTo>
                  <a:pt x="255904" y="248919"/>
                </a:lnTo>
                <a:lnTo>
                  <a:pt x="258190" y="246379"/>
                </a:lnTo>
                <a:lnTo>
                  <a:pt x="260096" y="243839"/>
                </a:lnTo>
                <a:lnTo>
                  <a:pt x="262127" y="243839"/>
                </a:lnTo>
                <a:lnTo>
                  <a:pt x="266573" y="242569"/>
                </a:lnTo>
                <a:lnTo>
                  <a:pt x="298905" y="242569"/>
                </a:lnTo>
                <a:lnTo>
                  <a:pt x="286511" y="229869"/>
                </a:lnTo>
                <a:lnTo>
                  <a:pt x="283209" y="227329"/>
                </a:lnTo>
                <a:lnTo>
                  <a:pt x="280542" y="226059"/>
                </a:lnTo>
                <a:lnTo>
                  <a:pt x="278002" y="224789"/>
                </a:lnTo>
                <a:lnTo>
                  <a:pt x="275208" y="223519"/>
                </a:lnTo>
                <a:lnTo>
                  <a:pt x="269239" y="222249"/>
                </a:lnTo>
                <a:close/>
              </a:path>
              <a:path w="539750" h="544829">
                <a:moveTo>
                  <a:pt x="352200" y="185419"/>
                </a:moveTo>
                <a:lnTo>
                  <a:pt x="324357" y="185419"/>
                </a:lnTo>
                <a:lnTo>
                  <a:pt x="326898" y="186689"/>
                </a:lnTo>
                <a:lnTo>
                  <a:pt x="329437" y="189229"/>
                </a:lnTo>
                <a:lnTo>
                  <a:pt x="330834" y="190499"/>
                </a:lnTo>
                <a:lnTo>
                  <a:pt x="329437" y="194309"/>
                </a:lnTo>
                <a:lnTo>
                  <a:pt x="326135" y="199389"/>
                </a:lnTo>
                <a:lnTo>
                  <a:pt x="317118" y="213359"/>
                </a:lnTo>
                <a:lnTo>
                  <a:pt x="314578" y="217169"/>
                </a:lnTo>
                <a:lnTo>
                  <a:pt x="312038" y="224789"/>
                </a:lnTo>
                <a:lnTo>
                  <a:pt x="311784" y="228599"/>
                </a:lnTo>
                <a:lnTo>
                  <a:pt x="313562" y="236219"/>
                </a:lnTo>
                <a:lnTo>
                  <a:pt x="315467" y="240029"/>
                </a:lnTo>
                <a:lnTo>
                  <a:pt x="318388" y="242569"/>
                </a:lnTo>
                <a:lnTo>
                  <a:pt x="322833" y="246379"/>
                </a:lnTo>
                <a:lnTo>
                  <a:pt x="327913" y="248919"/>
                </a:lnTo>
                <a:lnTo>
                  <a:pt x="339725" y="248919"/>
                </a:lnTo>
                <a:lnTo>
                  <a:pt x="345439" y="245109"/>
                </a:lnTo>
                <a:lnTo>
                  <a:pt x="353695" y="237489"/>
                </a:lnTo>
                <a:lnTo>
                  <a:pt x="355980" y="233679"/>
                </a:lnTo>
                <a:lnTo>
                  <a:pt x="357504" y="229869"/>
                </a:lnTo>
                <a:lnTo>
                  <a:pt x="334899" y="229869"/>
                </a:lnTo>
                <a:lnTo>
                  <a:pt x="332485" y="228599"/>
                </a:lnTo>
                <a:lnTo>
                  <a:pt x="328675" y="224789"/>
                </a:lnTo>
                <a:lnTo>
                  <a:pt x="327913" y="223519"/>
                </a:lnTo>
                <a:lnTo>
                  <a:pt x="328422" y="219709"/>
                </a:lnTo>
                <a:lnTo>
                  <a:pt x="328802" y="218439"/>
                </a:lnTo>
                <a:lnTo>
                  <a:pt x="330580" y="214629"/>
                </a:lnTo>
                <a:lnTo>
                  <a:pt x="336423" y="205739"/>
                </a:lnTo>
                <a:lnTo>
                  <a:pt x="338581" y="201929"/>
                </a:lnTo>
                <a:lnTo>
                  <a:pt x="339725" y="199389"/>
                </a:lnTo>
                <a:lnTo>
                  <a:pt x="365251" y="199389"/>
                </a:lnTo>
                <a:lnTo>
                  <a:pt x="360679" y="194309"/>
                </a:lnTo>
                <a:lnTo>
                  <a:pt x="352200" y="185419"/>
                </a:lnTo>
                <a:close/>
              </a:path>
              <a:path w="539750" h="544829">
                <a:moveTo>
                  <a:pt x="365251" y="199389"/>
                </a:moveTo>
                <a:lnTo>
                  <a:pt x="339725" y="199389"/>
                </a:lnTo>
                <a:lnTo>
                  <a:pt x="342391" y="201929"/>
                </a:lnTo>
                <a:lnTo>
                  <a:pt x="345693" y="205739"/>
                </a:lnTo>
                <a:lnTo>
                  <a:pt x="347725" y="208279"/>
                </a:lnTo>
                <a:lnTo>
                  <a:pt x="348487" y="209549"/>
                </a:lnTo>
                <a:lnTo>
                  <a:pt x="349757" y="212089"/>
                </a:lnTo>
                <a:lnTo>
                  <a:pt x="350138" y="214629"/>
                </a:lnTo>
                <a:lnTo>
                  <a:pt x="349757" y="217169"/>
                </a:lnTo>
                <a:lnTo>
                  <a:pt x="340486" y="229869"/>
                </a:lnTo>
                <a:lnTo>
                  <a:pt x="357504" y="229869"/>
                </a:lnTo>
                <a:lnTo>
                  <a:pt x="359028" y="226059"/>
                </a:lnTo>
                <a:lnTo>
                  <a:pt x="359790" y="222249"/>
                </a:lnTo>
                <a:lnTo>
                  <a:pt x="359790" y="217169"/>
                </a:lnTo>
                <a:lnTo>
                  <a:pt x="371322" y="217169"/>
                </a:lnTo>
                <a:lnTo>
                  <a:pt x="380746" y="208279"/>
                </a:lnTo>
                <a:lnTo>
                  <a:pt x="377062" y="207009"/>
                </a:lnTo>
                <a:lnTo>
                  <a:pt x="373887" y="205739"/>
                </a:lnTo>
                <a:lnTo>
                  <a:pt x="371348" y="203199"/>
                </a:lnTo>
                <a:lnTo>
                  <a:pt x="368807" y="201929"/>
                </a:lnTo>
                <a:lnTo>
                  <a:pt x="365251" y="199389"/>
                </a:lnTo>
                <a:close/>
              </a:path>
              <a:path w="539750" h="544829">
                <a:moveTo>
                  <a:pt x="371322" y="217169"/>
                </a:moveTo>
                <a:lnTo>
                  <a:pt x="359790" y="217169"/>
                </a:lnTo>
                <a:lnTo>
                  <a:pt x="360172" y="218439"/>
                </a:lnTo>
                <a:lnTo>
                  <a:pt x="361950" y="218439"/>
                </a:lnTo>
                <a:lnTo>
                  <a:pt x="364235" y="219709"/>
                </a:lnTo>
                <a:lnTo>
                  <a:pt x="366013" y="220979"/>
                </a:lnTo>
                <a:lnTo>
                  <a:pt x="367283" y="220979"/>
                </a:lnTo>
                <a:lnTo>
                  <a:pt x="371322" y="217169"/>
                </a:lnTo>
                <a:close/>
              </a:path>
              <a:path w="539750" h="544829">
                <a:moveTo>
                  <a:pt x="327532" y="166369"/>
                </a:moveTo>
                <a:lnTo>
                  <a:pt x="323596" y="167639"/>
                </a:lnTo>
                <a:lnTo>
                  <a:pt x="314832" y="170179"/>
                </a:lnTo>
                <a:lnTo>
                  <a:pt x="309625" y="173989"/>
                </a:lnTo>
                <a:lnTo>
                  <a:pt x="303529" y="180339"/>
                </a:lnTo>
                <a:lnTo>
                  <a:pt x="296799" y="186689"/>
                </a:lnTo>
                <a:lnTo>
                  <a:pt x="292988" y="193039"/>
                </a:lnTo>
                <a:lnTo>
                  <a:pt x="290956" y="204469"/>
                </a:lnTo>
                <a:lnTo>
                  <a:pt x="292353" y="210819"/>
                </a:lnTo>
                <a:lnTo>
                  <a:pt x="295909" y="217169"/>
                </a:lnTo>
                <a:lnTo>
                  <a:pt x="310514" y="207009"/>
                </a:lnTo>
                <a:lnTo>
                  <a:pt x="308863" y="203199"/>
                </a:lnTo>
                <a:lnTo>
                  <a:pt x="308355" y="200659"/>
                </a:lnTo>
                <a:lnTo>
                  <a:pt x="319531" y="185419"/>
                </a:lnTo>
                <a:lnTo>
                  <a:pt x="352200" y="185419"/>
                </a:lnTo>
                <a:lnTo>
                  <a:pt x="344931" y="177799"/>
                </a:lnTo>
                <a:lnTo>
                  <a:pt x="339089" y="172719"/>
                </a:lnTo>
                <a:lnTo>
                  <a:pt x="334390" y="168909"/>
                </a:lnTo>
                <a:lnTo>
                  <a:pt x="327532" y="166369"/>
                </a:lnTo>
                <a:close/>
              </a:path>
              <a:path w="539750" h="544829">
                <a:moveTo>
                  <a:pt x="333628" y="113029"/>
                </a:moveTo>
                <a:lnTo>
                  <a:pt x="320039" y="126999"/>
                </a:lnTo>
                <a:lnTo>
                  <a:pt x="391032" y="198119"/>
                </a:lnTo>
                <a:lnTo>
                  <a:pt x="404622" y="184149"/>
                </a:lnTo>
                <a:lnTo>
                  <a:pt x="333628" y="113029"/>
                </a:lnTo>
                <a:close/>
              </a:path>
              <a:path w="539750" h="544829">
                <a:moveTo>
                  <a:pt x="380110" y="105409"/>
                </a:moveTo>
                <a:lnTo>
                  <a:pt x="366522" y="119379"/>
                </a:lnTo>
                <a:lnTo>
                  <a:pt x="417956" y="171449"/>
                </a:lnTo>
                <a:lnTo>
                  <a:pt x="431546" y="157479"/>
                </a:lnTo>
                <a:lnTo>
                  <a:pt x="380110" y="105409"/>
                </a:lnTo>
                <a:close/>
              </a:path>
              <a:path w="539750" h="544829">
                <a:moveTo>
                  <a:pt x="407034" y="78739"/>
                </a:moveTo>
                <a:lnTo>
                  <a:pt x="394461" y="91439"/>
                </a:lnTo>
                <a:lnTo>
                  <a:pt x="445897" y="143509"/>
                </a:lnTo>
                <a:lnTo>
                  <a:pt x="459485" y="129539"/>
                </a:lnTo>
                <a:lnTo>
                  <a:pt x="436117" y="106679"/>
                </a:lnTo>
                <a:lnTo>
                  <a:pt x="430402" y="100329"/>
                </a:lnTo>
                <a:lnTo>
                  <a:pt x="426847" y="96519"/>
                </a:lnTo>
                <a:lnTo>
                  <a:pt x="425323" y="92709"/>
                </a:lnTo>
                <a:lnTo>
                  <a:pt x="423925" y="90169"/>
                </a:lnTo>
                <a:lnTo>
                  <a:pt x="423545" y="87629"/>
                </a:lnTo>
                <a:lnTo>
                  <a:pt x="423714" y="86359"/>
                </a:lnTo>
                <a:lnTo>
                  <a:pt x="414654" y="86359"/>
                </a:lnTo>
                <a:lnTo>
                  <a:pt x="407034" y="78739"/>
                </a:lnTo>
                <a:close/>
              </a:path>
              <a:path w="539750" h="544829">
                <a:moveTo>
                  <a:pt x="360552" y="86359"/>
                </a:moveTo>
                <a:lnTo>
                  <a:pt x="346963" y="100329"/>
                </a:lnTo>
                <a:lnTo>
                  <a:pt x="359536" y="113029"/>
                </a:lnTo>
                <a:lnTo>
                  <a:pt x="373125" y="99059"/>
                </a:lnTo>
                <a:lnTo>
                  <a:pt x="360552" y="86359"/>
                </a:lnTo>
                <a:close/>
              </a:path>
              <a:path w="539750" h="544829">
                <a:moveTo>
                  <a:pt x="468406" y="72389"/>
                </a:moveTo>
                <a:lnTo>
                  <a:pt x="439038" y="72389"/>
                </a:lnTo>
                <a:lnTo>
                  <a:pt x="441198" y="73659"/>
                </a:lnTo>
                <a:lnTo>
                  <a:pt x="443483" y="74929"/>
                </a:lnTo>
                <a:lnTo>
                  <a:pt x="447293" y="77469"/>
                </a:lnTo>
                <a:lnTo>
                  <a:pt x="479043" y="109219"/>
                </a:lnTo>
                <a:lnTo>
                  <a:pt x="492632" y="96519"/>
                </a:lnTo>
                <a:lnTo>
                  <a:pt x="468406" y="72389"/>
                </a:lnTo>
                <a:close/>
              </a:path>
              <a:path w="539750" h="544829">
                <a:moveTo>
                  <a:pt x="442467" y="52069"/>
                </a:moveTo>
                <a:lnTo>
                  <a:pt x="439547" y="52069"/>
                </a:lnTo>
                <a:lnTo>
                  <a:pt x="436245" y="53339"/>
                </a:lnTo>
                <a:lnTo>
                  <a:pt x="429132" y="55879"/>
                </a:lnTo>
                <a:lnTo>
                  <a:pt x="414389" y="78739"/>
                </a:lnTo>
                <a:lnTo>
                  <a:pt x="414654" y="86359"/>
                </a:lnTo>
                <a:lnTo>
                  <a:pt x="423714" y="86359"/>
                </a:lnTo>
                <a:lnTo>
                  <a:pt x="424052" y="83819"/>
                </a:lnTo>
                <a:lnTo>
                  <a:pt x="424687" y="81279"/>
                </a:lnTo>
                <a:lnTo>
                  <a:pt x="426211" y="78739"/>
                </a:lnTo>
                <a:lnTo>
                  <a:pt x="430402" y="73659"/>
                </a:lnTo>
                <a:lnTo>
                  <a:pt x="432307" y="72389"/>
                </a:lnTo>
                <a:lnTo>
                  <a:pt x="468406" y="72389"/>
                </a:lnTo>
                <a:lnTo>
                  <a:pt x="460755" y="64769"/>
                </a:lnTo>
                <a:lnTo>
                  <a:pt x="456818" y="59689"/>
                </a:lnTo>
                <a:lnTo>
                  <a:pt x="453516" y="57149"/>
                </a:lnTo>
                <a:lnTo>
                  <a:pt x="448182" y="54609"/>
                </a:lnTo>
                <a:lnTo>
                  <a:pt x="445388" y="53339"/>
                </a:lnTo>
                <a:lnTo>
                  <a:pt x="442467" y="52069"/>
                </a:lnTo>
                <a:close/>
              </a:path>
              <a:path w="539750" h="544829">
                <a:moveTo>
                  <a:pt x="498982" y="0"/>
                </a:moveTo>
                <a:lnTo>
                  <a:pt x="492081" y="0"/>
                </a:lnTo>
                <a:lnTo>
                  <a:pt x="485489" y="2539"/>
                </a:lnTo>
                <a:lnTo>
                  <a:pt x="463676" y="34289"/>
                </a:lnTo>
                <a:lnTo>
                  <a:pt x="464724" y="41909"/>
                </a:lnTo>
                <a:lnTo>
                  <a:pt x="493817" y="72389"/>
                </a:lnTo>
                <a:lnTo>
                  <a:pt x="499745" y="73659"/>
                </a:lnTo>
                <a:lnTo>
                  <a:pt x="507247" y="73659"/>
                </a:lnTo>
                <a:lnTo>
                  <a:pt x="514524" y="72389"/>
                </a:lnTo>
                <a:lnTo>
                  <a:pt x="521587" y="68579"/>
                </a:lnTo>
                <a:lnTo>
                  <a:pt x="528447" y="62229"/>
                </a:lnTo>
                <a:lnTo>
                  <a:pt x="534034" y="57149"/>
                </a:lnTo>
                <a:lnTo>
                  <a:pt x="502792" y="57149"/>
                </a:lnTo>
                <a:lnTo>
                  <a:pt x="498601" y="54609"/>
                </a:lnTo>
                <a:lnTo>
                  <a:pt x="494410" y="50799"/>
                </a:lnTo>
                <a:lnTo>
                  <a:pt x="503268" y="41909"/>
                </a:lnTo>
                <a:lnTo>
                  <a:pt x="486409" y="41909"/>
                </a:lnTo>
                <a:lnTo>
                  <a:pt x="482600" y="38099"/>
                </a:lnTo>
                <a:lnTo>
                  <a:pt x="480695" y="34289"/>
                </a:lnTo>
                <a:lnTo>
                  <a:pt x="480186" y="26669"/>
                </a:lnTo>
                <a:lnTo>
                  <a:pt x="481583" y="22859"/>
                </a:lnTo>
                <a:lnTo>
                  <a:pt x="484504" y="20319"/>
                </a:lnTo>
                <a:lnTo>
                  <a:pt x="487299" y="17779"/>
                </a:lnTo>
                <a:lnTo>
                  <a:pt x="490727" y="15239"/>
                </a:lnTo>
                <a:lnTo>
                  <a:pt x="527049" y="15239"/>
                </a:lnTo>
                <a:lnTo>
                  <a:pt x="520950" y="10159"/>
                </a:lnTo>
                <a:lnTo>
                  <a:pt x="513492" y="5079"/>
                </a:lnTo>
                <a:lnTo>
                  <a:pt x="506178" y="1269"/>
                </a:lnTo>
                <a:lnTo>
                  <a:pt x="498982" y="0"/>
                </a:lnTo>
                <a:close/>
              </a:path>
              <a:path w="539750" h="544829">
                <a:moveTo>
                  <a:pt x="535558" y="25399"/>
                </a:moveTo>
                <a:lnTo>
                  <a:pt x="519683" y="36829"/>
                </a:lnTo>
                <a:lnTo>
                  <a:pt x="521588" y="39369"/>
                </a:lnTo>
                <a:lnTo>
                  <a:pt x="522350" y="43179"/>
                </a:lnTo>
                <a:lnTo>
                  <a:pt x="521970" y="45719"/>
                </a:lnTo>
                <a:lnTo>
                  <a:pt x="521715" y="48259"/>
                </a:lnTo>
                <a:lnTo>
                  <a:pt x="520573" y="50799"/>
                </a:lnTo>
                <a:lnTo>
                  <a:pt x="515238" y="55879"/>
                </a:lnTo>
                <a:lnTo>
                  <a:pt x="511555" y="57149"/>
                </a:lnTo>
                <a:lnTo>
                  <a:pt x="534034" y="57149"/>
                </a:lnTo>
                <a:lnTo>
                  <a:pt x="537463" y="50799"/>
                </a:lnTo>
                <a:lnTo>
                  <a:pt x="539750" y="38099"/>
                </a:lnTo>
                <a:lnTo>
                  <a:pt x="538733" y="31749"/>
                </a:lnTo>
                <a:lnTo>
                  <a:pt x="535558" y="25399"/>
                </a:lnTo>
                <a:close/>
              </a:path>
              <a:path w="539750" h="544829">
                <a:moveTo>
                  <a:pt x="527049" y="15239"/>
                </a:moveTo>
                <a:lnTo>
                  <a:pt x="490727" y="15239"/>
                </a:lnTo>
                <a:lnTo>
                  <a:pt x="498728" y="16509"/>
                </a:lnTo>
                <a:lnTo>
                  <a:pt x="502665" y="17779"/>
                </a:lnTo>
                <a:lnTo>
                  <a:pt x="506729" y="21589"/>
                </a:lnTo>
                <a:lnTo>
                  <a:pt x="486409" y="41909"/>
                </a:lnTo>
                <a:lnTo>
                  <a:pt x="503268" y="41909"/>
                </a:lnTo>
                <a:lnTo>
                  <a:pt x="528574" y="16509"/>
                </a:lnTo>
                <a:lnTo>
                  <a:pt x="527049" y="1523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9173336" y="5047360"/>
            <a:ext cx="436245" cy="414020"/>
          </a:xfrm>
          <a:custGeom>
            <a:avLst/>
            <a:gdLst/>
            <a:ahLst/>
            <a:cxnLst/>
            <a:rect l="l" t="t" r="r" b="b"/>
            <a:pathLst>
              <a:path w="436245" h="414020">
                <a:moveTo>
                  <a:pt x="47371" y="389889"/>
                </a:moveTo>
                <a:lnTo>
                  <a:pt x="34798" y="405129"/>
                </a:lnTo>
                <a:lnTo>
                  <a:pt x="41467" y="410209"/>
                </a:lnTo>
                <a:lnTo>
                  <a:pt x="48148" y="412750"/>
                </a:lnTo>
                <a:lnTo>
                  <a:pt x="54854" y="414019"/>
                </a:lnTo>
                <a:lnTo>
                  <a:pt x="61595" y="414019"/>
                </a:lnTo>
                <a:lnTo>
                  <a:pt x="93395" y="394969"/>
                </a:lnTo>
                <a:lnTo>
                  <a:pt x="58039" y="394969"/>
                </a:lnTo>
                <a:lnTo>
                  <a:pt x="52959" y="393700"/>
                </a:lnTo>
                <a:lnTo>
                  <a:pt x="47371" y="389889"/>
                </a:lnTo>
                <a:close/>
              </a:path>
              <a:path w="436245" h="414020">
                <a:moveTo>
                  <a:pt x="75819" y="340359"/>
                </a:moveTo>
                <a:lnTo>
                  <a:pt x="70866" y="340359"/>
                </a:lnTo>
                <a:lnTo>
                  <a:pt x="65786" y="341629"/>
                </a:lnTo>
                <a:lnTo>
                  <a:pt x="60706" y="344169"/>
                </a:lnTo>
                <a:lnTo>
                  <a:pt x="53848" y="346709"/>
                </a:lnTo>
                <a:lnTo>
                  <a:pt x="36576" y="358139"/>
                </a:lnTo>
                <a:lnTo>
                  <a:pt x="30607" y="360679"/>
                </a:lnTo>
                <a:lnTo>
                  <a:pt x="74930" y="360679"/>
                </a:lnTo>
                <a:lnTo>
                  <a:pt x="77089" y="361950"/>
                </a:lnTo>
                <a:lnTo>
                  <a:pt x="78994" y="361950"/>
                </a:lnTo>
                <a:lnTo>
                  <a:pt x="80645" y="364489"/>
                </a:lnTo>
                <a:lnTo>
                  <a:pt x="83312" y="367029"/>
                </a:lnTo>
                <a:lnTo>
                  <a:pt x="84455" y="369569"/>
                </a:lnTo>
                <a:lnTo>
                  <a:pt x="84074" y="374650"/>
                </a:lnTo>
                <a:lnTo>
                  <a:pt x="83566" y="378459"/>
                </a:lnTo>
                <a:lnTo>
                  <a:pt x="81153" y="383539"/>
                </a:lnTo>
                <a:lnTo>
                  <a:pt x="76454" y="387350"/>
                </a:lnTo>
                <a:lnTo>
                  <a:pt x="72136" y="392429"/>
                </a:lnTo>
                <a:lnTo>
                  <a:pt x="67564" y="394969"/>
                </a:lnTo>
                <a:lnTo>
                  <a:pt x="93395" y="394969"/>
                </a:lnTo>
                <a:lnTo>
                  <a:pt x="94615" y="393700"/>
                </a:lnTo>
                <a:lnTo>
                  <a:pt x="98933" y="388619"/>
                </a:lnTo>
                <a:lnTo>
                  <a:pt x="103759" y="375919"/>
                </a:lnTo>
                <a:lnTo>
                  <a:pt x="104267" y="370839"/>
                </a:lnTo>
                <a:lnTo>
                  <a:pt x="101727" y="358139"/>
                </a:lnTo>
                <a:lnTo>
                  <a:pt x="99060" y="354329"/>
                </a:lnTo>
                <a:lnTo>
                  <a:pt x="94996" y="349250"/>
                </a:lnTo>
                <a:lnTo>
                  <a:pt x="90424" y="345439"/>
                </a:lnTo>
                <a:lnTo>
                  <a:pt x="85725" y="342900"/>
                </a:lnTo>
                <a:lnTo>
                  <a:pt x="75819" y="340359"/>
                </a:lnTo>
                <a:close/>
              </a:path>
              <a:path w="436245" h="414020">
                <a:moveTo>
                  <a:pt x="48641" y="312419"/>
                </a:moveTo>
                <a:lnTo>
                  <a:pt x="14224" y="327659"/>
                </a:lnTo>
                <a:lnTo>
                  <a:pt x="8763" y="332739"/>
                </a:lnTo>
                <a:lnTo>
                  <a:pt x="4953" y="337819"/>
                </a:lnTo>
                <a:lnTo>
                  <a:pt x="2667" y="344169"/>
                </a:lnTo>
                <a:lnTo>
                  <a:pt x="508" y="349250"/>
                </a:lnTo>
                <a:lnTo>
                  <a:pt x="20701" y="381000"/>
                </a:lnTo>
                <a:lnTo>
                  <a:pt x="34798" y="381000"/>
                </a:lnTo>
                <a:lnTo>
                  <a:pt x="42545" y="377189"/>
                </a:lnTo>
                <a:lnTo>
                  <a:pt x="52070" y="372109"/>
                </a:lnTo>
                <a:lnTo>
                  <a:pt x="59563" y="367029"/>
                </a:lnTo>
                <a:lnTo>
                  <a:pt x="64389" y="364489"/>
                </a:lnTo>
                <a:lnTo>
                  <a:pt x="66675" y="363219"/>
                </a:lnTo>
                <a:lnTo>
                  <a:pt x="69977" y="361950"/>
                </a:lnTo>
                <a:lnTo>
                  <a:pt x="72771" y="360679"/>
                </a:lnTo>
                <a:lnTo>
                  <a:pt x="22479" y="360679"/>
                </a:lnTo>
                <a:lnTo>
                  <a:pt x="20828" y="358139"/>
                </a:lnTo>
                <a:lnTo>
                  <a:pt x="19050" y="356869"/>
                </a:lnTo>
                <a:lnTo>
                  <a:pt x="33782" y="332739"/>
                </a:lnTo>
                <a:lnTo>
                  <a:pt x="52577" y="332739"/>
                </a:lnTo>
                <a:lnTo>
                  <a:pt x="62865" y="321309"/>
                </a:lnTo>
                <a:lnTo>
                  <a:pt x="56134" y="314959"/>
                </a:lnTo>
                <a:lnTo>
                  <a:pt x="48641" y="312419"/>
                </a:lnTo>
                <a:close/>
              </a:path>
              <a:path w="436245" h="414020">
                <a:moveTo>
                  <a:pt x="114655" y="317500"/>
                </a:moveTo>
                <a:lnTo>
                  <a:pt x="87249" y="317500"/>
                </a:lnTo>
                <a:lnTo>
                  <a:pt x="114427" y="345439"/>
                </a:lnTo>
                <a:lnTo>
                  <a:pt x="117856" y="347979"/>
                </a:lnTo>
                <a:lnTo>
                  <a:pt x="122301" y="350519"/>
                </a:lnTo>
                <a:lnTo>
                  <a:pt x="124714" y="351789"/>
                </a:lnTo>
                <a:lnTo>
                  <a:pt x="129159" y="353059"/>
                </a:lnTo>
                <a:lnTo>
                  <a:pt x="131572" y="353059"/>
                </a:lnTo>
                <a:lnTo>
                  <a:pt x="137160" y="350519"/>
                </a:lnTo>
                <a:lnTo>
                  <a:pt x="139827" y="347979"/>
                </a:lnTo>
                <a:lnTo>
                  <a:pt x="142240" y="345439"/>
                </a:lnTo>
                <a:lnTo>
                  <a:pt x="146304" y="341629"/>
                </a:lnTo>
                <a:lnTo>
                  <a:pt x="149225" y="337819"/>
                </a:lnTo>
                <a:lnTo>
                  <a:pt x="151003" y="332739"/>
                </a:lnTo>
                <a:lnTo>
                  <a:pt x="130048" y="332739"/>
                </a:lnTo>
                <a:lnTo>
                  <a:pt x="129159" y="331469"/>
                </a:lnTo>
                <a:lnTo>
                  <a:pt x="128397" y="331469"/>
                </a:lnTo>
                <a:lnTo>
                  <a:pt x="125857" y="328929"/>
                </a:lnTo>
                <a:lnTo>
                  <a:pt x="114655" y="317500"/>
                </a:lnTo>
                <a:close/>
              </a:path>
              <a:path w="436245" h="414020">
                <a:moveTo>
                  <a:pt x="52577" y="332739"/>
                </a:moveTo>
                <a:lnTo>
                  <a:pt x="41021" y="332739"/>
                </a:lnTo>
                <a:lnTo>
                  <a:pt x="44958" y="334009"/>
                </a:lnTo>
                <a:lnTo>
                  <a:pt x="49149" y="336550"/>
                </a:lnTo>
                <a:lnTo>
                  <a:pt x="52577" y="332739"/>
                </a:lnTo>
                <a:close/>
              </a:path>
              <a:path w="436245" h="414020">
                <a:moveTo>
                  <a:pt x="139319" y="323850"/>
                </a:moveTo>
                <a:lnTo>
                  <a:pt x="137795" y="327659"/>
                </a:lnTo>
                <a:lnTo>
                  <a:pt x="136398" y="328929"/>
                </a:lnTo>
                <a:lnTo>
                  <a:pt x="134239" y="331469"/>
                </a:lnTo>
                <a:lnTo>
                  <a:pt x="133223" y="332739"/>
                </a:lnTo>
                <a:lnTo>
                  <a:pt x="151003" y="332739"/>
                </a:lnTo>
                <a:lnTo>
                  <a:pt x="139319" y="323850"/>
                </a:lnTo>
                <a:close/>
              </a:path>
              <a:path w="436245" h="414020">
                <a:moveTo>
                  <a:pt x="71882" y="275589"/>
                </a:moveTo>
                <a:lnTo>
                  <a:pt x="66167" y="297179"/>
                </a:lnTo>
                <a:lnTo>
                  <a:pt x="76454" y="307339"/>
                </a:lnTo>
                <a:lnTo>
                  <a:pt x="70104" y="312419"/>
                </a:lnTo>
                <a:lnTo>
                  <a:pt x="81026" y="323850"/>
                </a:lnTo>
                <a:lnTo>
                  <a:pt x="87249" y="317500"/>
                </a:lnTo>
                <a:lnTo>
                  <a:pt x="114655" y="317500"/>
                </a:lnTo>
                <a:lnTo>
                  <a:pt x="100965" y="303529"/>
                </a:lnTo>
                <a:lnTo>
                  <a:pt x="110236" y="294639"/>
                </a:lnTo>
                <a:lnTo>
                  <a:pt x="108870" y="293369"/>
                </a:lnTo>
                <a:lnTo>
                  <a:pt x="90043" y="293369"/>
                </a:lnTo>
                <a:lnTo>
                  <a:pt x="71882" y="275589"/>
                </a:lnTo>
                <a:close/>
              </a:path>
              <a:path w="436245" h="414020">
                <a:moveTo>
                  <a:pt x="153289" y="242569"/>
                </a:moveTo>
                <a:lnTo>
                  <a:pt x="146387" y="242569"/>
                </a:lnTo>
                <a:lnTo>
                  <a:pt x="139795" y="245109"/>
                </a:lnTo>
                <a:lnTo>
                  <a:pt x="117983" y="278129"/>
                </a:lnTo>
                <a:lnTo>
                  <a:pt x="119030" y="284479"/>
                </a:lnTo>
                <a:lnTo>
                  <a:pt x="148123" y="314959"/>
                </a:lnTo>
                <a:lnTo>
                  <a:pt x="161553" y="317500"/>
                </a:lnTo>
                <a:lnTo>
                  <a:pt x="168830" y="314959"/>
                </a:lnTo>
                <a:lnTo>
                  <a:pt x="175893" y="311150"/>
                </a:lnTo>
                <a:lnTo>
                  <a:pt x="182753" y="306069"/>
                </a:lnTo>
                <a:lnTo>
                  <a:pt x="188341" y="299719"/>
                </a:lnTo>
                <a:lnTo>
                  <a:pt x="157099" y="299719"/>
                </a:lnTo>
                <a:lnTo>
                  <a:pt x="152908" y="297179"/>
                </a:lnTo>
                <a:lnTo>
                  <a:pt x="148844" y="293369"/>
                </a:lnTo>
                <a:lnTo>
                  <a:pt x="157668" y="284479"/>
                </a:lnTo>
                <a:lnTo>
                  <a:pt x="140716" y="284479"/>
                </a:lnTo>
                <a:lnTo>
                  <a:pt x="136906" y="281939"/>
                </a:lnTo>
                <a:lnTo>
                  <a:pt x="135001" y="278129"/>
                </a:lnTo>
                <a:lnTo>
                  <a:pt x="134493" y="269239"/>
                </a:lnTo>
                <a:lnTo>
                  <a:pt x="135890" y="265429"/>
                </a:lnTo>
                <a:lnTo>
                  <a:pt x="141605" y="260350"/>
                </a:lnTo>
                <a:lnTo>
                  <a:pt x="145034" y="259079"/>
                </a:lnTo>
                <a:lnTo>
                  <a:pt x="182880" y="259079"/>
                </a:lnTo>
                <a:lnTo>
                  <a:pt x="175256" y="252729"/>
                </a:lnTo>
                <a:lnTo>
                  <a:pt x="167798" y="247650"/>
                </a:lnTo>
                <a:lnTo>
                  <a:pt x="160484" y="243839"/>
                </a:lnTo>
                <a:lnTo>
                  <a:pt x="153289" y="242569"/>
                </a:lnTo>
                <a:close/>
              </a:path>
              <a:path w="436245" h="414020">
                <a:moveTo>
                  <a:pt x="189865" y="267969"/>
                </a:moveTo>
                <a:lnTo>
                  <a:pt x="173990" y="279400"/>
                </a:lnTo>
                <a:lnTo>
                  <a:pt x="175895" y="283209"/>
                </a:lnTo>
                <a:lnTo>
                  <a:pt x="176657" y="285750"/>
                </a:lnTo>
                <a:lnTo>
                  <a:pt x="176276" y="288289"/>
                </a:lnTo>
                <a:lnTo>
                  <a:pt x="176022" y="290829"/>
                </a:lnTo>
                <a:lnTo>
                  <a:pt x="174879" y="293369"/>
                </a:lnTo>
                <a:lnTo>
                  <a:pt x="169545" y="298450"/>
                </a:lnTo>
                <a:lnTo>
                  <a:pt x="165862" y="299719"/>
                </a:lnTo>
                <a:lnTo>
                  <a:pt x="188341" y="299719"/>
                </a:lnTo>
                <a:lnTo>
                  <a:pt x="191770" y="293369"/>
                </a:lnTo>
                <a:lnTo>
                  <a:pt x="194056" y="280669"/>
                </a:lnTo>
                <a:lnTo>
                  <a:pt x="193040" y="274319"/>
                </a:lnTo>
                <a:lnTo>
                  <a:pt x="189865" y="267969"/>
                </a:lnTo>
                <a:close/>
              </a:path>
              <a:path w="436245" h="414020">
                <a:moveTo>
                  <a:pt x="99314" y="284479"/>
                </a:moveTo>
                <a:lnTo>
                  <a:pt x="90043" y="293369"/>
                </a:lnTo>
                <a:lnTo>
                  <a:pt x="108870" y="293369"/>
                </a:lnTo>
                <a:lnTo>
                  <a:pt x="99314" y="284479"/>
                </a:lnTo>
                <a:close/>
              </a:path>
              <a:path w="436245" h="414020">
                <a:moveTo>
                  <a:pt x="182880" y="259079"/>
                </a:moveTo>
                <a:lnTo>
                  <a:pt x="153035" y="259079"/>
                </a:lnTo>
                <a:lnTo>
                  <a:pt x="156972" y="261619"/>
                </a:lnTo>
                <a:lnTo>
                  <a:pt x="161036" y="265429"/>
                </a:lnTo>
                <a:lnTo>
                  <a:pt x="140716" y="284479"/>
                </a:lnTo>
                <a:lnTo>
                  <a:pt x="157668" y="284479"/>
                </a:lnTo>
                <a:lnTo>
                  <a:pt x="182880" y="259079"/>
                </a:lnTo>
                <a:close/>
              </a:path>
              <a:path w="436245" h="414020">
                <a:moveTo>
                  <a:pt x="176149" y="207009"/>
                </a:moveTo>
                <a:lnTo>
                  <a:pt x="163576" y="219709"/>
                </a:lnTo>
                <a:lnTo>
                  <a:pt x="215011" y="271779"/>
                </a:lnTo>
                <a:lnTo>
                  <a:pt x="228600" y="257809"/>
                </a:lnTo>
                <a:lnTo>
                  <a:pt x="203962" y="232409"/>
                </a:lnTo>
                <a:lnTo>
                  <a:pt x="198628" y="227329"/>
                </a:lnTo>
                <a:lnTo>
                  <a:pt x="194564" y="219709"/>
                </a:lnTo>
                <a:lnTo>
                  <a:pt x="193802" y="217169"/>
                </a:lnTo>
                <a:lnTo>
                  <a:pt x="194056" y="214629"/>
                </a:lnTo>
                <a:lnTo>
                  <a:pt x="183515" y="214629"/>
                </a:lnTo>
                <a:lnTo>
                  <a:pt x="176149" y="207009"/>
                </a:lnTo>
                <a:close/>
              </a:path>
              <a:path w="436245" h="414020">
                <a:moveTo>
                  <a:pt x="258008" y="146050"/>
                </a:moveTo>
                <a:lnTo>
                  <a:pt x="243387" y="146050"/>
                </a:lnTo>
                <a:lnTo>
                  <a:pt x="236505" y="148589"/>
                </a:lnTo>
                <a:lnTo>
                  <a:pt x="230052" y="152400"/>
                </a:lnTo>
                <a:lnTo>
                  <a:pt x="224028" y="157480"/>
                </a:lnTo>
                <a:lnTo>
                  <a:pt x="218948" y="161289"/>
                </a:lnTo>
                <a:lnTo>
                  <a:pt x="215519" y="167639"/>
                </a:lnTo>
                <a:lnTo>
                  <a:pt x="213741" y="173989"/>
                </a:lnTo>
                <a:lnTo>
                  <a:pt x="211836" y="180339"/>
                </a:lnTo>
                <a:lnTo>
                  <a:pt x="229616" y="215900"/>
                </a:lnTo>
                <a:lnTo>
                  <a:pt x="248412" y="223519"/>
                </a:lnTo>
                <a:lnTo>
                  <a:pt x="254762" y="223519"/>
                </a:lnTo>
                <a:lnTo>
                  <a:pt x="267589" y="218439"/>
                </a:lnTo>
                <a:lnTo>
                  <a:pt x="273177" y="214629"/>
                </a:lnTo>
                <a:lnTo>
                  <a:pt x="277876" y="210819"/>
                </a:lnTo>
                <a:lnTo>
                  <a:pt x="282856" y="204469"/>
                </a:lnTo>
                <a:lnTo>
                  <a:pt x="248539" y="204469"/>
                </a:lnTo>
                <a:lnTo>
                  <a:pt x="243459" y="201929"/>
                </a:lnTo>
                <a:lnTo>
                  <a:pt x="233299" y="191769"/>
                </a:lnTo>
                <a:lnTo>
                  <a:pt x="230505" y="185419"/>
                </a:lnTo>
                <a:lnTo>
                  <a:pt x="229997" y="175259"/>
                </a:lnTo>
                <a:lnTo>
                  <a:pt x="231648" y="171450"/>
                </a:lnTo>
                <a:lnTo>
                  <a:pt x="238760" y="163830"/>
                </a:lnTo>
                <a:lnTo>
                  <a:pt x="243078" y="162559"/>
                </a:lnTo>
                <a:lnTo>
                  <a:pt x="282463" y="162559"/>
                </a:lnTo>
                <a:lnTo>
                  <a:pt x="277368" y="157480"/>
                </a:lnTo>
                <a:lnTo>
                  <a:pt x="271343" y="152400"/>
                </a:lnTo>
                <a:lnTo>
                  <a:pt x="264890" y="148589"/>
                </a:lnTo>
                <a:lnTo>
                  <a:pt x="258008" y="146050"/>
                </a:lnTo>
                <a:close/>
              </a:path>
              <a:path w="436245" h="414020">
                <a:moveTo>
                  <a:pt x="198247" y="187959"/>
                </a:moveTo>
                <a:lnTo>
                  <a:pt x="181864" y="204469"/>
                </a:lnTo>
                <a:lnTo>
                  <a:pt x="182245" y="208279"/>
                </a:lnTo>
                <a:lnTo>
                  <a:pt x="183515" y="214629"/>
                </a:lnTo>
                <a:lnTo>
                  <a:pt x="194056" y="214629"/>
                </a:lnTo>
                <a:lnTo>
                  <a:pt x="194310" y="212089"/>
                </a:lnTo>
                <a:lnTo>
                  <a:pt x="195453" y="209550"/>
                </a:lnTo>
                <a:lnTo>
                  <a:pt x="199263" y="205739"/>
                </a:lnTo>
                <a:lnTo>
                  <a:pt x="202184" y="204469"/>
                </a:lnTo>
                <a:lnTo>
                  <a:pt x="205867" y="204469"/>
                </a:lnTo>
                <a:lnTo>
                  <a:pt x="198247" y="187959"/>
                </a:lnTo>
                <a:close/>
              </a:path>
              <a:path w="436245" h="414020">
                <a:moveTo>
                  <a:pt x="282463" y="162559"/>
                </a:moveTo>
                <a:lnTo>
                  <a:pt x="248158" y="162559"/>
                </a:lnTo>
                <a:lnTo>
                  <a:pt x="253238" y="163830"/>
                </a:lnTo>
                <a:lnTo>
                  <a:pt x="258318" y="166369"/>
                </a:lnTo>
                <a:lnTo>
                  <a:pt x="263398" y="171450"/>
                </a:lnTo>
                <a:lnTo>
                  <a:pt x="268605" y="176530"/>
                </a:lnTo>
                <a:lnTo>
                  <a:pt x="271272" y="181609"/>
                </a:lnTo>
                <a:lnTo>
                  <a:pt x="271653" y="186689"/>
                </a:lnTo>
                <a:lnTo>
                  <a:pt x="271907" y="191769"/>
                </a:lnTo>
                <a:lnTo>
                  <a:pt x="270256" y="195579"/>
                </a:lnTo>
                <a:lnTo>
                  <a:pt x="263144" y="203200"/>
                </a:lnTo>
                <a:lnTo>
                  <a:pt x="258826" y="204469"/>
                </a:lnTo>
                <a:lnTo>
                  <a:pt x="282856" y="204469"/>
                </a:lnTo>
                <a:lnTo>
                  <a:pt x="286385" y="198119"/>
                </a:lnTo>
                <a:lnTo>
                  <a:pt x="288484" y="191769"/>
                </a:lnTo>
                <a:lnTo>
                  <a:pt x="289179" y="184150"/>
                </a:lnTo>
                <a:lnTo>
                  <a:pt x="288369" y="176530"/>
                </a:lnTo>
                <a:lnTo>
                  <a:pt x="286131" y="170180"/>
                </a:lnTo>
                <a:lnTo>
                  <a:pt x="282463" y="162559"/>
                </a:lnTo>
                <a:close/>
              </a:path>
              <a:path w="436245" h="414020">
                <a:moveTo>
                  <a:pt x="275844" y="107950"/>
                </a:moveTo>
                <a:lnTo>
                  <a:pt x="262255" y="120650"/>
                </a:lnTo>
                <a:lnTo>
                  <a:pt x="313563" y="172719"/>
                </a:lnTo>
                <a:lnTo>
                  <a:pt x="327279" y="158750"/>
                </a:lnTo>
                <a:lnTo>
                  <a:pt x="275844" y="107950"/>
                </a:lnTo>
                <a:close/>
              </a:path>
              <a:path w="436245" h="414020">
                <a:moveTo>
                  <a:pt x="320802" y="64769"/>
                </a:moveTo>
                <a:lnTo>
                  <a:pt x="313436" y="67309"/>
                </a:lnTo>
                <a:lnTo>
                  <a:pt x="307721" y="73659"/>
                </a:lnTo>
                <a:lnTo>
                  <a:pt x="301498" y="80009"/>
                </a:lnTo>
                <a:lnTo>
                  <a:pt x="298577" y="86359"/>
                </a:lnTo>
                <a:lnTo>
                  <a:pt x="298958" y="95250"/>
                </a:lnTo>
                <a:lnTo>
                  <a:pt x="300029" y="101600"/>
                </a:lnTo>
                <a:lnTo>
                  <a:pt x="332247" y="134619"/>
                </a:lnTo>
                <a:lnTo>
                  <a:pt x="338963" y="134619"/>
                </a:lnTo>
                <a:lnTo>
                  <a:pt x="347853" y="135889"/>
                </a:lnTo>
                <a:lnTo>
                  <a:pt x="355346" y="133350"/>
                </a:lnTo>
                <a:lnTo>
                  <a:pt x="361188" y="127000"/>
                </a:lnTo>
                <a:lnTo>
                  <a:pt x="364109" y="124459"/>
                </a:lnTo>
                <a:lnTo>
                  <a:pt x="366268" y="120650"/>
                </a:lnTo>
                <a:lnTo>
                  <a:pt x="367284" y="118109"/>
                </a:lnTo>
                <a:lnTo>
                  <a:pt x="345567" y="118109"/>
                </a:lnTo>
                <a:lnTo>
                  <a:pt x="339852" y="116839"/>
                </a:lnTo>
                <a:lnTo>
                  <a:pt x="316992" y="87630"/>
                </a:lnTo>
                <a:lnTo>
                  <a:pt x="318516" y="83819"/>
                </a:lnTo>
                <a:lnTo>
                  <a:pt x="321691" y="80009"/>
                </a:lnTo>
                <a:lnTo>
                  <a:pt x="324993" y="76200"/>
                </a:lnTo>
                <a:lnTo>
                  <a:pt x="329057" y="74930"/>
                </a:lnTo>
                <a:lnTo>
                  <a:pt x="365968" y="74930"/>
                </a:lnTo>
                <a:lnTo>
                  <a:pt x="357110" y="66039"/>
                </a:lnTo>
                <a:lnTo>
                  <a:pt x="329819" y="66039"/>
                </a:lnTo>
                <a:lnTo>
                  <a:pt x="320802" y="64769"/>
                </a:lnTo>
                <a:close/>
              </a:path>
              <a:path w="436245" h="414020">
                <a:moveTo>
                  <a:pt x="365968" y="74930"/>
                </a:moveTo>
                <a:lnTo>
                  <a:pt x="329057" y="74930"/>
                </a:lnTo>
                <a:lnTo>
                  <a:pt x="333756" y="76200"/>
                </a:lnTo>
                <a:lnTo>
                  <a:pt x="338455" y="76200"/>
                </a:lnTo>
                <a:lnTo>
                  <a:pt x="343789" y="80009"/>
                </a:lnTo>
                <a:lnTo>
                  <a:pt x="358775" y="105409"/>
                </a:lnTo>
                <a:lnTo>
                  <a:pt x="357505" y="109219"/>
                </a:lnTo>
                <a:lnTo>
                  <a:pt x="354330" y="113030"/>
                </a:lnTo>
                <a:lnTo>
                  <a:pt x="350393" y="116839"/>
                </a:lnTo>
                <a:lnTo>
                  <a:pt x="345567" y="118109"/>
                </a:lnTo>
                <a:lnTo>
                  <a:pt x="367284" y="118109"/>
                </a:lnTo>
                <a:lnTo>
                  <a:pt x="367792" y="116839"/>
                </a:lnTo>
                <a:lnTo>
                  <a:pt x="369189" y="111759"/>
                </a:lnTo>
                <a:lnTo>
                  <a:pt x="369443" y="107950"/>
                </a:lnTo>
                <a:lnTo>
                  <a:pt x="368554" y="102869"/>
                </a:lnTo>
                <a:lnTo>
                  <a:pt x="383717" y="102869"/>
                </a:lnTo>
                <a:lnTo>
                  <a:pt x="388747" y="97789"/>
                </a:lnTo>
                <a:lnTo>
                  <a:pt x="365968" y="74930"/>
                </a:lnTo>
                <a:close/>
              </a:path>
              <a:path w="436245" h="414020">
                <a:moveTo>
                  <a:pt x="256286" y="87630"/>
                </a:moveTo>
                <a:lnTo>
                  <a:pt x="242697" y="101600"/>
                </a:lnTo>
                <a:lnTo>
                  <a:pt x="255270" y="114300"/>
                </a:lnTo>
                <a:lnTo>
                  <a:pt x="268859" y="100330"/>
                </a:lnTo>
                <a:lnTo>
                  <a:pt x="256286" y="87630"/>
                </a:lnTo>
                <a:close/>
              </a:path>
              <a:path w="436245" h="414020">
                <a:moveTo>
                  <a:pt x="383717" y="102869"/>
                </a:moveTo>
                <a:lnTo>
                  <a:pt x="368554" y="102869"/>
                </a:lnTo>
                <a:lnTo>
                  <a:pt x="376174" y="110489"/>
                </a:lnTo>
                <a:lnTo>
                  <a:pt x="383717" y="102869"/>
                </a:lnTo>
                <a:close/>
              </a:path>
              <a:path w="436245" h="414020">
                <a:moveTo>
                  <a:pt x="394081" y="58419"/>
                </a:moveTo>
                <a:lnTo>
                  <a:pt x="382524" y="73659"/>
                </a:lnTo>
                <a:lnTo>
                  <a:pt x="388620" y="77469"/>
                </a:lnTo>
                <a:lnTo>
                  <a:pt x="395224" y="78739"/>
                </a:lnTo>
                <a:lnTo>
                  <a:pt x="409067" y="76200"/>
                </a:lnTo>
                <a:lnTo>
                  <a:pt x="416052" y="72389"/>
                </a:lnTo>
                <a:lnTo>
                  <a:pt x="423037" y="64769"/>
                </a:lnTo>
                <a:lnTo>
                  <a:pt x="426838" y="60959"/>
                </a:lnTo>
                <a:lnTo>
                  <a:pt x="397383" y="60959"/>
                </a:lnTo>
                <a:lnTo>
                  <a:pt x="394081" y="58419"/>
                </a:lnTo>
                <a:close/>
              </a:path>
              <a:path w="436245" h="414020">
                <a:moveTo>
                  <a:pt x="317881" y="26669"/>
                </a:moveTo>
                <a:lnTo>
                  <a:pt x="304165" y="39369"/>
                </a:lnTo>
                <a:lnTo>
                  <a:pt x="329819" y="66039"/>
                </a:lnTo>
                <a:lnTo>
                  <a:pt x="357110" y="66039"/>
                </a:lnTo>
                <a:lnTo>
                  <a:pt x="317881" y="26669"/>
                </a:lnTo>
                <a:close/>
              </a:path>
              <a:path w="436245" h="414020">
                <a:moveTo>
                  <a:pt x="435673" y="39369"/>
                </a:moveTo>
                <a:lnTo>
                  <a:pt x="416306" y="39369"/>
                </a:lnTo>
                <a:lnTo>
                  <a:pt x="418846" y="41909"/>
                </a:lnTo>
                <a:lnTo>
                  <a:pt x="419481" y="43180"/>
                </a:lnTo>
                <a:lnTo>
                  <a:pt x="406781" y="60959"/>
                </a:lnTo>
                <a:lnTo>
                  <a:pt x="426838" y="60959"/>
                </a:lnTo>
                <a:lnTo>
                  <a:pt x="428105" y="59689"/>
                </a:lnTo>
                <a:lnTo>
                  <a:pt x="431863" y="53339"/>
                </a:lnTo>
                <a:lnTo>
                  <a:pt x="434288" y="48259"/>
                </a:lnTo>
                <a:lnTo>
                  <a:pt x="435356" y="43180"/>
                </a:lnTo>
                <a:lnTo>
                  <a:pt x="435673" y="39369"/>
                </a:lnTo>
                <a:close/>
              </a:path>
              <a:path w="436245" h="414020">
                <a:moveTo>
                  <a:pt x="398780" y="0"/>
                </a:moveTo>
                <a:lnTo>
                  <a:pt x="392938" y="0"/>
                </a:lnTo>
                <a:lnTo>
                  <a:pt x="381508" y="1269"/>
                </a:lnTo>
                <a:lnTo>
                  <a:pt x="355854" y="40639"/>
                </a:lnTo>
                <a:lnTo>
                  <a:pt x="357886" y="45719"/>
                </a:lnTo>
                <a:lnTo>
                  <a:pt x="367284" y="54609"/>
                </a:lnTo>
                <a:lnTo>
                  <a:pt x="373126" y="57150"/>
                </a:lnTo>
                <a:lnTo>
                  <a:pt x="379984" y="55880"/>
                </a:lnTo>
                <a:lnTo>
                  <a:pt x="384484" y="54609"/>
                </a:lnTo>
                <a:lnTo>
                  <a:pt x="390556" y="52069"/>
                </a:lnTo>
                <a:lnTo>
                  <a:pt x="398200" y="46989"/>
                </a:lnTo>
                <a:lnTo>
                  <a:pt x="407416" y="41909"/>
                </a:lnTo>
                <a:lnTo>
                  <a:pt x="410337" y="39369"/>
                </a:lnTo>
                <a:lnTo>
                  <a:pt x="435673" y="39369"/>
                </a:lnTo>
                <a:lnTo>
                  <a:pt x="435885" y="36830"/>
                </a:lnTo>
                <a:lnTo>
                  <a:pt x="374142" y="36830"/>
                </a:lnTo>
                <a:lnTo>
                  <a:pt x="372110" y="34289"/>
                </a:lnTo>
                <a:lnTo>
                  <a:pt x="371602" y="33019"/>
                </a:lnTo>
                <a:lnTo>
                  <a:pt x="371983" y="31750"/>
                </a:lnTo>
                <a:lnTo>
                  <a:pt x="372491" y="29209"/>
                </a:lnTo>
                <a:lnTo>
                  <a:pt x="374523" y="25400"/>
                </a:lnTo>
                <a:lnTo>
                  <a:pt x="378206" y="22859"/>
                </a:lnTo>
                <a:lnTo>
                  <a:pt x="381000" y="19050"/>
                </a:lnTo>
                <a:lnTo>
                  <a:pt x="383667" y="17780"/>
                </a:lnTo>
                <a:lnTo>
                  <a:pt x="386334" y="17780"/>
                </a:lnTo>
                <a:lnTo>
                  <a:pt x="388874" y="16509"/>
                </a:lnTo>
                <a:lnTo>
                  <a:pt x="395816" y="16509"/>
                </a:lnTo>
                <a:lnTo>
                  <a:pt x="404495" y="3810"/>
                </a:lnTo>
                <a:lnTo>
                  <a:pt x="398780" y="0"/>
                </a:lnTo>
                <a:close/>
              </a:path>
              <a:path w="436245" h="414020">
                <a:moveTo>
                  <a:pt x="419989" y="19050"/>
                </a:moveTo>
                <a:lnTo>
                  <a:pt x="409448" y="19050"/>
                </a:lnTo>
                <a:lnTo>
                  <a:pt x="402463" y="22859"/>
                </a:lnTo>
                <a:lnTo>
                  <a:pt x="384683" y="33019"/>
                </a:lnTo>
                <a:lnTo>
                  <a:pt x="379095" y="36830"/>
                </a:lnTo>
                <a:lnTo>
                  <a:pt x="435885" y="36830"/>
                </a:lnTo>
                <a:lnTo>
                  <a:pt x="435991" y="35559"/>
                </a:lnTo>
                <a:lnTo>
                  <a:pt x="433832" y="29209"/>
                </a:lnTo>
                <a:lnTo>
                  <a:pt x="424815" y="20319"/>
                </a:lnTo>
                <a:lnTo>
                  <a:pt x="419989" y="19050"/>
                </a:lnTo>
                <a:close/>
              </a:path>
              <a:path w="436245" h="414020">
                <a:moveTo>
                  <a:pt x="395816" y="16509"/>
                </a:moveTo>
                <a:lnTo>
                  <a:pt x="388874" y="16509"/>
                </a:lnTo>
                <a:lnTo>
                  <a:pt x="391541" y="17780"/>
                </a:lnTo>
                <a:lnTo>
                  <a:pt x="394081" y="19050"/>
                </a:lnTo>
                <a:lnTo>
                  <a:pt x="395816" y="1650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3" name="object 4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95560" y="5033898"/>
            <a:ext cx="728599" cy="718819"/>
          </a:xfrm>
          <a:prstGeom prst="rect">
            <a:avLst/>
          </a:prstGeom>
        </p:spPr>
      </p:pic>
      <p:sp>
        <p:nvSpPr>
          <p:cNvPr id="44" name="object 44" descr=""/>
          <p:cNvSpPr/>
          <p:nvPr/>
        </p:nvSpPr>
        <p:spPr>
          <a:xfrm>
            <a:off x="10936351" y="5031613"/>
            <a:ext cx="294640" cy="293370"/>
          </a:xfrm>
          <a:custGeom>
            <a:avLst/>
            <a:gdLst/>
            <a:ahLst/>
            <a:cxnLst/>
            <a:rect l="l" t="t" r="r" b="b"/>
            <a:pathLst>
              <a:path w="294640" h="293370">
                <a:moveTo>
                  <a:pt x="50165" y="188849"/>
                </a:moveTo>
                <a:lnTo>
                  <a:pt x="9525" y="210058"/>
                </a:lnTo>
                <a:lnTo>
                  <a:pt x="2921" y="222377"/>
                </a:lnTo>
                <a:lnTo>
                  <a:pt x="880" y="227123"/>
                </a:lnTo>
                <a:lnTo>
                  <a:pt x="0" y="232283"/>
                </a:lnTo>
                <a:lnTo>
                  <a:pt x="126" y="243586"/>
                </a:lnTo>
                <a:lnTo>
                  <a:pt x="1270" y="249047"/>
                </a:lnTo>
                <a:lnTo>
                  <a:pt x="26759" y="283148"/>
                </a:lnTo>
                <a:lnTo>
                  <a:pt x="54101" y="292989"/>
                </a:lnTo>
                <a:lnTo>
                  <a:pt x="63414" y="292157"/>
                </a:lnTo>
                <a:lnTo>
                  <a:pt x="72310" y="289290"/>
                </a:lnTo>
                <a:lnTo>
                  <a:pt x="80801" y="284398"/>
                </a:lnTo>
                <a:lnTo>
                  <a:pt x="88900" y="277495"/>
                </a:lnTo>
                <a:lnTo>
                  <a:pt x="92242" y="273558"/>
                </a:lnTo>
                <a:lnTo>
                  <a:pt x="64134" y="273558"/>
                </a:lnTo>
                <a:lnTo>
                  <a:pt x="56260" y="273177"/>
                </a:lnTo>
                <a:lnTo>
                  <a:pt x="23066" y="248412"/>
                </a:lnTo>
                <a:lnTo>
                  <a:pt x="19050" y="229108"/>
                </a:lnTo>
                <a:lnTo>
                  <a:pt x="21844" y="222250"/>
                </a:lnTo>
                <a:lnTo>
                  <a:pt x="27813" y="216408"/>
                </a:lnTo>
                <a:lnTo>
                  <a:pt x="33654" y="210439"/>
                </a:lnTo>
                <a:lnTo>
                  <a:pt x="40385" y="207772"/>
                </a:lnTo>
                <a:lnTo>
                  <a:pt x="87714" y="207772"/>
                </a:lnTo>
                <a:lnTo>
                  <a:pt x="86614" y="206502"/>
                </a:lnTo>
                <a:lnTo>
                  <a:pt x="77847" y="198903"/>
                </a:lnTo>
                <a:lnTo>
                  <a:pt x="68865" y="193436"/>
                </a:lnTo>
                <a:lnTo>
                  <a:pt x="59646" y="190089"/>
                </a:lnTo>
                <a:lnTo>
                  <a:pt x="50165" y="188849"/>
                </a:lnTo>
                <a:close/>
              </a:path>
              <a:path w="294640" h="293370">
                <a:moveTo>
                  <a:pt x="87714" y="207772"/>
                </a:moveTo>
                <a:lnTo>
                  <a:pt x="40385" y="207772"/>
                </a:lnTo>
                <a:lnTo>
                  <a:pt x="48005" y="208153"/>
                </a:lnTo>
                <a:lnTo>
                  <a:pt x="53695" y="209228"/>
                </a:lnTo>
                <a:lnTo>
                  <a:pt x="83484" y="239125"/>
                </a:lnTo>
                <a:lnTo>
                  <a:pt x="84963" y="252856"/>
                </a:lnTo>
                <a:lnTo>
                  <a:pt x="82294" y="259589"/>
                </a:lnTo>
                <a:lnTo>
                  <a:pt x="76707" y="265303"/>
                </a:lnTo>
                <a:lnTo>
                  <a:pt x="70993" y="271018"/>
                </a:lnTo>
                <a:lnTo>
                  <a:pt x="64134" y="273558"/>
                </a:lnTo>
                <a:lnTo>
                  <a:pt x="92242" y="273558"/>
                </a:lnTo>
                <a:lnTo>
                  <a:pt x="104225" y="242510"/>
                </a:lnTo>
                <a:lnTo>
                  <a:pt x="103026" y="233416"/>
                </a:lnTo>
                <a:lnTo>
                  <a:pt x="99679" y="224234"/>
                </a:lnTo>
                <a:lnTo>
                  <a:pt x="94212" y="215266"/>
                </a:lnTo>
                <a:lnTo>
                  <a:pt x="87714" y="207772"/>
                </a:lnTo>
                <a:close/>
              </a:path>
              <a:path w="294640" h="293370">
                <a:moveTo>
                  <a:pt x="119888" y="190245"/>
                </a:moveTo>
                <a:lnTo>
                  <a:pt x="92582" y="190245"/>
                </a:lnTo>
                <a:lnTo>
                  <a:pt x="119760" y="217424"/>
                </a:lnTo>
                <a:lnTo>
                  <a:pt x="134493" y="225552"/>
                </a:lnTo>
                <a:lnTo>
                  <a:pt x="137032" y="225171"/>
                </a:lnTo>
                <a:lnTo>
                  <a:pt x="156337" y="205867"/>
                </a:lnTo>
                <a:lnTo>
                  <a:pt x="155389" y="205105"/>
                </a:lnTo>
                <a:lnTo>
                  <a:pt x="136398" y="205105"/>
                </a:lnTo>
                <a:lnTo>
                  <a:pt x="135381" y="204850"/>
                </a:lnTo>
                <a:lnTo>
                  <a:pt x="134620" y="204343"/>
                </a:lnTo>
                <a:lnTo>
                  <a:pt x="133730" y="203834"/>
                </a:lnTo>
                <a:lnTo>
                  <a:pt x="131191" y="201549"/>
                </a:lnTo>
                <a:lnTo>
                  <a:pt x="119888" y="190245"/>
                </a:lnTo>
                <a:close/>
              </a:path>
              <a:path w="294640" h="293370">
                <a:moveTo>
                  <a:pt x="144652" y="196469"/>
                </a:moveTo>
                <a:lnTo>
                  <a:pt x="137541" y="204850"/>
                </a:lnTo>
                <a:lnTo>
                  <a:pt x="136398" y="205105"/>
                </a:lnTo>
                <a:lnTo>
                  <a:pt x="155389" y="205105"/>
                </a:lnTo>
                <a:lnTo>
                  <a:pt x="144652" y="196469"/>
                </a:lnTo>
                <a:close/>
              </a:path>
              <a:path w="294640" h="293370">
                <a:moveTo>
                  <a:pt x="108584" y="113537"/>
                </a:moveTo>
                <a:lnTo>
                  <a:pt x="94997" y="127000"/>
                </a:lnTo>
                <a:lnTo>
                  <a:pt x="94996" y="127254"/>
                </a:lnTo>
                <a:lnTo>
                  <a:pt x="165862" y="198119"/>
                </a:lnTo>
                <a:lnTo>
                  <a:pt x="179450" y="184531"/>
                </a:lnTo>
                <a:lnTo>
                  <a:pt x="149478" y="154431"/>
                </a:lnTo>
                <a:lnTo>
                  <a:pt x="146557" y="150749"/>
                </a:lnTo>
                <a:lnTo>
                  <a:pt x="143764" y="144653"/>
                </a:lnTo>
                <a:lnTo>
                  <a:pt x="143382" y="141731"/>
                </a:lnTo>
                <a:lnTo>
                  <a:pt x="143946" y="139573"/>
                </a:lnTo>
                <a:lnTo>
                  <a:pt x="134620" y="139573"/>
                </a:lnTo>
                <a:lnTo>
                  <a:pt x="108584" y="113537"/>
                </a:lnTo>
                <a:close/>
              </a:path>
              <a:path w="294640" h="293370">
                <a:moveTo>
                  <a:pt x="77216" y="147574"/>
                </a:moveTo>
                <a:lnTo>
                  <a:pt x="71500" y="169163"/>
                </a:lnTo>
                <a:lnTo>
                  <a:pt x="81788" y="179450"/>
                </a:lnTo>
                <a:lnTo>
                  <a:pt x="75565" y="185674"/>
                </a:lnTo>
                <a:lnTo>
                  <a:pt x="86359" y="196469"/>
                </a:lnTo>
                <a:lnTo>
                  <a:pt x="92582" y="190245"/>
                </a:lnTo>
                <a:lnTo>
                  <a:pt x="119888" y="190245"/>
                </a:lnTo>
                <a:lnTo>
                  <a:pt x="106299" y="176656"/>
                </a:lnTo>
                <a:lnTo>
                  <a:pt x="115570" y="167259"/>
                </a:lnTo>
                <a:lnTo>
                  <a:pt x="114028" y="165735"/>
                </a:lnTo>
                <a:lnTo>
                  <a:pt x="95376" y="165735"/>
                </a:lnTo>
                <a:lnTo>
                  <a:pt x="77216" y="147574"/>
                </a:lnTo>
                <a:close/>
              </a:path>
              <a:path w="294640" h="293370">
                <a:moveTo>
                  <a:pt x="104648" y="156463"/>
                </a:moveTo>
                <a:lnTo>
                  <a:pt x="95376" y="165735"/>
                </a:lnTo>
                <a:lnTo>
                  <a:pt x="114028" y="165735"/>
                </a:lnTo>
                <a:lnTo>
                  <a:pt x="104648" y="156463"/>
                </a:lnTo>
                <a:close/>
              </a:path>
              <a:path w="294640" h="293370">
                <a:moveTo>
                  <a:pt x="188365" y="127000"/>
                </a:moveTo>
                <a:lnTo>
                  <a:pt x="156845" y="127000"/>
                </a:lnTo>
                <a:lnTo>
                  <a:pt x="158876" y="127254"/>
                </a:lnTo>
                <a:lnTo>
                  <a:pt x="160908" y="128269"/>
                </a:lnTo>
                <a:lnTo>
                  <a:pt x="162814" y="129159"/>
                </a:lnTo>
                <a:lnTo>
                  <a:pt x="166497" y="132334"/>
                </a:lnTo>
                <a:lnTo>
                  <a:pt x="171957" y="137668"/>
                </a:lnTo>
                <a:lnTo>
                  <a:pt x="199135" y="164845"/>
                </a:lnTo>
                <a:lnTo>
                  <a:pt x="212725" y="151256"/>
                </a:lnTo>
                <a:lnTo>
                  <a:pt x="188365" y="127000"/>
                </a:lnTo>
                <a:close/>
              </a:path>
              <a:path w="294640" h="293370">
                <a:moveTo>
                  <a:pt x="159893" y="107695"/>
                </a:moveTo>
                <a:lnTo>
                  <a:pt x="133857" y="130048"/>
                </a:lnTo>
                <a:lnTo>
                  <a:pt x="134620" y="139573"/>
                </a:lnTo>
                <a:lnTo>
                  <a:pt x="143946" y="139573"/>
                </a:lnTo>
                <a:lnTo>
                  <a:pt x="144145" y="138811"/>
                </a:lnTo>
                <a:lnTo>
                  <a:pt x="144779" y="136017"/>
                </a:lnTo>
                <a:lnTo>
                  <a:pt x="146303" y="133350"/>
                </a:lnTo>
                <a:lnTo>
                  <a:pt x="150495" y="129159"/>
                </a:lnTo>
                <a:lnTo>
                  <a:pt x="152526" y="128016"/>
                </a:lnTo>
                <a:lnTo>
                  <a:pt x="156845" y="127000"/>
                </a:lnTo>
                <a:lnTo>
                  <a:pt x="188365" y="127000"/>
                </a:lnTo>
                <a:lnTo>
                  <a:pt x="182462" y="121120"/>
                </a:lnTo>
                <a:lnTo>
                  <a:pt x="177926" y="116459"/>
                </a:lnTo>
                <a:lnTo>
                  <a:pt x="174244" y="113284"/>
                </a:lnTo>
                <a:lnTo>
                  <a:pt x="171576" y="111632"/>
                </a:lnTo>
                <a:lnTo>
                  <a:pt x="168909" y="109855"/>
                </a:lnTo>
                <a:lnTo>
                  <a:pt x="166116" y="108712"/>
                </a:lnTo>
                <a:lnTo>
                  <a:pt x="159893" y="107695"/>
                </a:lnTo>
                <a:close/>
              </a:path>
              <a:path w="294640" h="293370">
                <a:moveTo>
                  <a:pt x="218948" y="54991"/>
                </a:moveTo>
                <a:lnTo>
                  <a:pt x="185800" y="76692"/>
                </a:lnTo>
                <a:lnTo>
                  <a:pt x="183642" y="89662"/>
                </a:lnTo>
                <a:lnTo>
                  <a:pt x="184689" y="96543"/>
                </a:lnTo>
                <a:lnTo>
                  <a:pt x="213836" y="127458"/>
                </a:lnTo>
                <a:lnTo>
                  <a:pt x="227337" y="129196"/>
                </a:lnTo>
                <a:lnTo>
                  <a:pt x="234600" y="127396"/>
                </a:lnTo>
                <a:lnTo>
                  <a:pt x="241625" y="123620"/>
                </a:lnTo>
                <a:lnTo>
                  <a:pt x="248412" y="117856"/>
                </a:lnTo>
                <a:lnTo>
                  <a:pt x="254000" y="112268"/>
                </a:lnTo>
                <a:lnTo>
                  <a:pt x="231521" y="112268"/>
                </a:lnTo>
                <a:lnTo>
                  <a:pt x="227202" y="112013"/>
                </a:lnTo>
                <a:lnTo>
                  <a:pt x="222884" y="111887"/>
                </a:lnTo>
                <a:lnTo>
                  <a:pt x="218567" y="109855"/>
                </a:lnTo>
                <a:lnTo>
                  <a:pt x="214502" y="105918"/>
                </a:lnTo>
                <a:lnTo>
                  <a:pt x="223011" y="97409"/>
                </a:lnTo>
                <a:lnTo>
                  <a:pt x="206375" y="97409"/>
                </a:lnTo>
                <a:lnTo>
                  <a:pt x="202692" y="93725"/>
                </a:lnTo>
                <a:lnTo>
                  <a:pt x="200659" y="89788"/>
                </a:lnTo>
                <a:lnTo>
                  <a:pt x="200151" y="81661"/>
                </a:lnTo>
                <a:lnTo>
                  <a:pt x="201549" y="78105"/>
                </a:lnTo>
                <a:lnTo>
                  <a:pt x="204597" y="75056"/>
                </a:lnTo>
                <a:lnTo>
                  <a:pt x="207391" y="72389"/>
                </a:lnTo>
                <a:lnTo>
                  <a:pt x="210693" y="70993"/>
                </a:lnTo>
                <a:lnTo>
                  <a:pt x="247584" y="70993"/>
                </a:lnTo>
                <a:lnTo>
                  <a:pt x="240968" y="64831"/>
                </a:lnTo>
                <a:lnTo>
                  <a:pt x="233505" y="59674"/>
                </a:lnTo>
                <a:lnTo>
                  <a:pt x="226161" y="56397"/>
                </a:lnTo>
                <a:lnTo>
                  <a:pt x="218948" y="54991"/>
                </a:lnTo>
                <a:close/>
              </a:path>
              <a:path w="294640" h="293370">
                <a:moveTo>
                  <a:pt x="255524" y="80263"/>
                </a:moveTo>
                <a:lnTo>
                  <a:pt x="239649" y="91567"/>
                </a:lnTo>
                <a:lnTo>
                  <a:pt x="241553" y="94868"/>
                </a:lnTo>
                <a:lnTo>
                  <a:pt x="242316" y="97917"/>
                </a:lnTo>
                <a:lnTo>
                  <a:pt x="231521" y="112268"/>
                </a:lnTo>
                <a:lnTo>
                  <a:pt x="254000" y="112268"/>
                </a:lnTo>
                <a:lnTo>
                  <a:pt x="257428" y="106299"/>
                </a:lnTo>
                <a:lnTo>
                  <a:pt x="258572" y="99949"/>
                </a:lnTo>
                <a:lnTo>
                  <a:pt x="259842" y="93472"/>
                </a:lnTo>
                <a:lnTo>
                  <a:pt x="258699" y="86994"/>
                </a:lnTo>
                <a:lnTo>
                  <a:pt x="255524" y="80263"/>
                </a:lnTo>
                <a:close/>
              </a:path>
              <a:path w="294640" h="293370">
                <a:moveTo>
                  <a:pt x="247584" y="70993"/>
                </a:moveTo>
                <a:lnTo>
                  <a:pt x="210693" y="70993"/>
                </a:lnTo>
                <a:lnTo>
                  <a:pt x="218694" y="71247"/>
                </a:lnTo>
                <a:lnTo>
                  <a:pt x="222630" y="73151"/>
                </a:lnTo>
                <a:lnTo>
                  <a:pt x="226695" y="77088"/>
                </a:lnTo>
                <a:lnTo>
                  <a:pt x="206375" y="97409"/>
                </a:lnTo>
                <a:lnTo>
                  <a:pt x="223011" y="97409"/>
                </a:lnTo>
                <a:lnTo>
                  <a:pt x="248539" y="71881"/>
                </a:lnTo>
                <a:lnTo>
                  <a:pt x="247584" y="70993"/>
                </a:lnTo>
                <a:close/>
              </a:path>
              <a:path w="294640" h="293370">
                <a:moveTo>
                  <a:pt x="241934" y="19304"/>
                </a:moveTo>
                <a:lnTo>
                  <a:pt x="229234" y="31876"/>
                </a:lnTo>
                <a:lnTo>
                  <a:pt x="280670" y="83312"/>
                </a:lnTo>
                <a:lnTo>
                  <a:pt x="294258" y="69723"/>
                </a:lnTo>
                <a:lnTo>
                  <a:pt x="269621" y="45085"/>
                </a:lnTo>
                <a:lnTo>
                  <a:pt x="264287" y="38988"/>
                </a:lnTo>
                <a:lnTo>
                  <a:pt x="262254" y="35432"/>
                </a:lnTo>
                <a:lnTo>
                  <a:pt x="260350" y="32004"/>
                </a:lnTo>
                <a:lnTo>
                  <a:pt x="259460" y="29082"/>
                </a:lnTo>
                <a:lnTo>
                  <a:pt x="259728" y="26543"/>
                </a:lnTo>
                <a:lnTo>
                  <a:pt x="249174" y="26543"/>
                </a:lnTo>
                <a:lnTo>
                  <a:pt x="241934" y="19304"/>
                </a:lnTo>
                <a:close/>
              </a:path>
              <a:path w="294640" h="293370">
                <a:moveTo>
                  <a:pt x="263905" y="0"/>
                </a:moveTo>
                <a:lnTo>
                  <a:pt x="248157" y="13969"/>
                </a:lnTo>
                <a:lnTo>
                  <a:pt x="247523" y="16763"/>
                </a:lnTo>
                <a:lnTo>
                  <a:pt x="247903" y="20955"/>
                </a:lnTo>
                <a:lnTo>
                  <a:pt x="249174" y="26543"/>
                </a:lnTo>
                <a:lnTo>
                  <a:pt x="259728" y="26543"/>
                </a:lnTo>
                <a:lnTo>
                  <a:pt x="259969" y="24256"/>
                </a:lnTo>
                <a:lnTo>
                  <a:pt x="261112" y="22098"/>
                </a:lnTo>
                <a:lnTo>
                  <a:pt x="264922" y="18287"/>
                </a:lnTo>
                <a:lnTo>
                  <a:pt x="267843" y="16891"/>
                </a:lnTo>
                <a:lnTo>
                  <a:pt x="271652" y="16129"/>
                </a:lnTo>
                <a:lnTo>
                  <a:pt x="26390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5852286" y="1387601"/>
            <a:ext cx="6794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England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76516" y="836675"/>
            <a:ext cx="2999231" cy="438912"/>
          </a:xfrm>
          <a:prstGeom prst="rect">
            <a:avLst/>
          </a:prstGeom>
        </p:spPr>
      </p:pic>
      <p:sp>
        <p:nvSpPr>
          <p:cNvPr id="47" name="object 4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48" name="object 4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7172" y="147955"/>
            <a:ext cx="7181215" cy="11626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dirty="0" sz="3700"/>
              <a:t>Overall</a:t>
            </a:r>
            <a:r>
              <a:rPr dirty="0" sz="3700" spc="-40"/>
              <a:t> </a:t>
            </a:r>
            <a:r>
              <a:rPr dirty="0" sz="3700"/>
              <a:t>medication</a:t>
            </a:r>
            <a:r>
              <a:rPr dirty="0" sz="3700" spc="-25"/>
              <a:t> </a:t>
            </a:r>
            <a:r>
              <a:rPr dirty="0" sz="3700"/>
              <a:t>error</a:t>
            </a:r>
            <a:r>
              <a:rPr dirty="0" sz="3700" spc="-30"/>
              <a:t> </a:t>
            </a:r>
            <a:r>
              <a:rPr dirty="0" sz="3700"/>
              <a:t>claims</a:t>
            </a:r>
            <a:r>
              <a:rPr dirty="0" sz="3700" spc="-20"/>
              <a:t> </a:t>
            </a:r>
            <a:r>
              <a:rPr dirty="0" sz="3700" spc="-25"/>
              <a:t>by </a:t>
            </a:r>
            <a:r>
              <a:rPr dirty="0" sz="3700" spc="-10"/>
              <a:t>specialism</a:t>
            </a:r>
            <a:endParaRPr sz="3700"/>
          </a:p>
        </p:txBody>
      </p:sp>
      <p:grpSp>
        <p:nvGrpSpPr>
          <p:cNvPr id="5" name="object 5" descr=""/>
          <p:cNvGrpSpPr/>
          <p:nvPr/>
        </p:nvGrpSpPr>
        <p:grpSpPr>
          <a:xfrm>
            <a:off x="762000" y="2077211"/>
            <a:ext cx="10861675" cy="3502660"/>
            <a:chOff x="762000" y="2077211"/>
            <a:chExt cx="10861675" cy="3502660"/>
          </a:xfrm>
        </p:grpSpPr>
        <p:sp>
          <p:nvSpPr>
            <p:cNvPr id="6" name="object 6" descr=""/>
            <p:cNvSpPr/>
            <p:nvPr/>
          </p:nvSpPr>
          <p:spPr>
            <a:xfrm>
              <a:off x="762000" y="2295143"/>
              <a:ext cx="10861675" cy="2733040"/>
            </a:xfrm>
            <a:custGeom>
              <a:avLst/>
              <a:gdLst/>
              <a:ahLst/>
              <a:cxnLst/>
              <a:rect l="l" t="t" r="r" b="b"/>
              <a:pathLst>
                <a:path w="10861675" h="2733040">
                  <a:moveTo>
                    <a:pt x="0" y="2732531"/>
                  </a:moveTo>
                  <a:lnTo>
                    <a:pt x="338328" y="2732531"/>
                  </a:lnTo>
                </a:path>
                <a:path w="10861675" h="2733040">
                  <a:moveTo>
                    <a:pt x="647700" y="2732531"/>
                  </a:moveTo>
                  <a:lnTo>
                    <a:pt x="1325880" y="2732531"/>
                  </a:lnTo>
                </a:path>
                <a:path w="10861675" h="2733040">
                  <a:moveTo>
                    <a:pt x="0" y="2186939"/>
                  </a:moveTo>
                  <a:lnTo>
                    <a:pt x="338328" y="2186939"/>
                  </a:lnTo>
                </a:path>
                <a:path w="10861675" h="2733040">
                  <a:moveTo>
                    <a:pt x="647700" y="2186939"/>
                  </a:moveTo>
                  <a:lnTo>
                    <a:pt x="1325880" y="2186939"/>
                  </a:lnTo>
                </a:path>
                <a:path w="10861675" h="2733040">
                  <a:moveTo>
                    <a:pt x="0" y="1639823"/>
                  </a:moveTo>
                  <a:lnTo>
                    <a:pt x="338328" y="1639823"/>
                  </a:lnTo>
                </a:path>
                <a:path w="10861675" h="2733040">
                  <a:moveTo>
                    <a:pt x="647700" y="1639823"/>
                  </a:moveTo>
                  <a:lnTo>
                    <a:pt x="1325880" y="1639823"/>
                  </a:lnTo>
                </a:path>
                <a:path w="10861675" h="2733040">
                  <a:moveTo>
                    <a:pt x="0" y="1092707"/>
                  </a:moveTo>
                  <a:lnTo>
                    <a:pt x="338328" y="1092707"/>
                  </a:lnTo>
                </a:path>
                <a:path w="10861675" h="2733040">
                  <a:moveTo>
                    <a:pt x="647700" y="1092707"/>
                  </a:moveTo>
                  <a:lnTo>
                    <a:pt x="1325880" y="1092707"/>
                  </a:lnTo>
                </a:path>
                <a:path w="10861675" h="2733040">
                  <a:moveTo>
                    <a:pt x="0" y="547115"/>
                  </a:moveTo>
                  <a:lnTo>
                    <a:pt x="338328" y="547115"/>
                  </a:lnTo>
                </a:path>
                <a:path w="10861675" h="2733040">
                  <a:moveTo>
                    <a:pt x="647700" y="547115"/>
                  </a:moveTo>
                  <a:lnTo>
                    <a:pt x="10861548" y="547115"/>
                  </a:lnTo>
                </a:path>
                <a:path w="10861675" h="2733040">
                  <a:moveTo>
                    <a:pt x="0" y="0"/>
                  </a:moveTo>
                  <a:lnTo>
                    <a:pt x="338328" y="0"/>
                  </a:lnTo>
                </a:path>
                <a:path w="10861675" h="2733040">
                  <a:moveTo>
                    <a:pt x="647700" y="0"/>
                  </a:moveTo>
                  <a:lnTo>
                    <a:pt x="1086154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00327" y="2077211"/>
              <a:ext cx="309880" cy="3497579"/>
            </a:xfrm>
            <a:custGeom>
              <a:avLst/>
              <a:gdLst/>
              <a:ahLst/>
              <a:cxnLst/>
              <a:rect l="l" t="t" r="r" b="b"/>
              <a:pathLst>
                <a:path w="309880" h="3497579">
                  <a:moveTo>
                    <a:pt x="309372" y="0"/>
                  </a:moveTo>
                  <a:lnTo>
                    <a:pt x="0" y="0"/>
                  </a:lnTo>
                  <a:lnTo>
                    <a:pt x="0" y="3497579"/>
                  </a:lnTo>
                  <a:lnTo>
                    <a:pt x="309372" y="3497579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97251" y="3387851"/>
              <a:ext cx="678180" cy="1640205"/>
            </a:xfrm>
            <a:custGeom>
              <a:avLst/>
              <a:gdLst/>
              <a:ahLst/>
              <a:cxnLst/>
              <a:rect l="l" t="t" r="r" b="b"/>
              <a:pathLst>
                <a:path w="678180" h="1640204">
                  <a:moveTo>
                    <a:pt x="0" y="1639824"/>
                  </a:moveTo>
                  <a:lnTo>
                    <a:pt x="678180" y="1639824"/>
                  </a:lnTo>
                </a:path>
                <a:path w="678180" h="1640204">
                  <a:moveTo>
                    <a:pt x="0" y="1094232"/>
                  </a:moveTo>
                  <a:lnTo>
                    <a:pt x="678180" y="1094232"/>
                  </a:lnTo>
                </a:path>
                <a:path w="678180" h="1640204">
                  <a:moveTo>
                    <a:pt x="0" y="547116"/>
                  </a:moveTo>
                  <a:lnTo>
                    <a:pt x="678180" y="547116"/>
                  </a:lnTo>
                </a:path>
                <a:path w="678180" h="1640204">
                  <a:moveTo>
                    <a:pt x="0" y="0"/>
                  </a:moveTo>
                  <a:lnTo>
                    <a:pt x="67818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087880" y="2897123"/>
              <a:ext cx="309880" cy="2677795"/>
            </a:xfrm>
            <a:custGeom>
              <a:avLst/>
              <a:gdLst/>
              <a:ahLst/>
              <a:cxnLst/>
              <a:rect l="l" t="t" r="r" b="b"/>
              <a:pathLst>
                <a:path w="309880" h="2677795">
                  <a:moveTo>
                    <a:pt x="309371" y="0"/>
                  </a:moveTo>
                  <a:lnTo>
                    <a:pt x="0" y="0"/>
                  </a:lnTo>
                  <a:lnTo>
                    <a:pt x="0" y="2677667"/>
                  </a:lnTo>
                  <a:lnTo>
                    <a:pt x="309371" y="2677667"/>
                  </a:lnTo>
                  <a:lnTo>
                    <a:pt x="30937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384804" y="3387851"/>
              <a:ext cx="678180" cy="1640205"/>
            </a:xfrm>
            <a:custGeom>
              <a:avLst/>
              <a:gdLst/>
              <a:ahLst/>
              <a:cxnLst/>
              <a:rect l="l" t="t" r="r" b="b"/>
              <a:pathLst>
                <a:path w="678179" h="1640204">
                  <a:moveTo>
                    <a:pt x="0" y="1639824"/>
                  </a:moveTo>
                  <a:lnTo>
                    <a:pt x="678180" y="1639824"/>
                  </a:lnTo>
                </a:path>
                <a:path w="678179" h="1640204">
                  <a:moveTo>
                    <a:pt x="0" y="1094232"/>
                  </a:moveTo>
                  <a:lnTo>
                    <a:pt x="678180" y="1094232"/>
                  </a:lnTo>
                </a:path>
                <a:path w="678179" h="1640204">
                  <a:moveTo>
                    <a:pt x="0" y="547116"/>
                  </a:moveTo>
                  <a:lnTo>
                    <a:pt x="678180" y="547116"/>
                  </a:lnTo>
                </a:path>
                <a:path w="678179" h="1640204">
                  <a:moveTo>
                    <a:pt x="0" y="0"/>
                  </a:moveTo>
                  <a:lnTo>
                    <a:pt x="67818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075432" y="3224783"/>
              <a:ext cx="309880" cy="2350135"/>
            </a:xfrm>
            <a:custGeom>
              <a:avLst/>
              <a:gdLst/>
              <a:ahLst/>
              <a:cxnLst/>
              <a:rect l="l" t="t" r="r" b="b"/>
              <a:pathLst>
                <a:path w="309879" h="2350135">
                  <a:moveTo>
                    <a:pt x="309371" y="0"/>
                  </a:moveTo>
                  <a:lnTo>
                    <a:pt x="0" y="0"/>
                  </a:lnTo>
                  <a:lnTo>
                    <a:pt x="0" y="2350007"/>
                  </a:lnTo>
                  <a:lnTo>
                    <a:pt x="309371" y="2350007"/>
                  </a:lnTo>
                  <a:lnTo>
                    <a:pt x="30937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372355" y="3387851"/>
              <a:ext cx="7251700" cy="1640205"/>
            </a:xfrm>
            <a:custGeom>
              <a:avLst/>
              <a:gdLst/>
              <a:ahLst/>
              <a:cxnLst/>
              <a:rect l="l" t="t" r="r" b="b"/>
              <a:pathLst>
                <a:path w="7251700" h="1640204">
                  <a:moveTo>
                    <a:pt x="0" y="1639824"/>
                  </a:moveTo>
                  <a:lnTo>
                    <a:pt x="678180" y="1639824"/>
                  </a:lnTo>
                </a:path>
                <a:path w="7251700" h="1640204">
                  <a:moveTo>
                    <a:pt x="0" y="1094232"/>
                  </a:moveTo>
                  <a:lnTo>
                    <a:pt x="678180" y="1094232"/>
                  </a:lnTo>
                </a:path>
                <a:path w="7251700" h="1640204">
                  <a:moveTo>
                    <a:pt x="0" y="547116"/>
                  </a:moveTo>
                  <a:lnTo>
                    <a:pt x="7251192" y="547116"/>
                  </a:lnTo>
                </a:path>
                <a:path w="7251700" h="1640204">
                  <a:moveTo>
                    <a:pt x="0" y="0"/>
                  </a:moveTo>
                  <a:lnTo>
                    <a:pt x="725119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062984" y="3334511"/>
              <a:ext cx="309880" cy="2240280"/>
            </a:xfrm>
            <a:custGeom>
              <a:avLst/>
              <a:gdLst/>
              <a:ahLst/>
              <a:cxnLst/>
              <a:rect l="l" t="t" r="r" b="b"/>
              <a:pathLst>
                <a:path w="309879" h="2240279">
                  <a:moveTo>
                    <a:pt x="309371" y="0"/>
                  </a:moveTo>
                  <a:lnTo>
                    <a:pt x="0" y="0"/>
                  </a:lnTo>
                  <a:lnTo>
                    <a:pt x="0" y="2240279"/>
                  </a:lnTo>
                  <a:lnTo>
                    <a:pt x="309371" y="2240279"/>
                  </a:lnTo>
                  <a:lnTo>
                    <a:pt x="30937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359908" y="4482083"/>
              <a:ext cx="678180" cy="546100"/>
            </a:xfrm>
            <a:custGeom>
              <a:avLst/>
              <a:gdLst/>
              <a:ahLst/>
              <a:cxnLst/>
              <a:rect l="l" t="t" r="r" b="b"/>
              <a:pathLst>
                <a:path w="678179" h="546100">
                  <a:moveTo>
                    <a:pt x="0" y="545592"/>
                  </a:moveTo>
                  <a:lnTo>
                    <a:pt x="678179" y="545592"/>
                  </a:lnTo>
                </a:path>
                <a:path w="678179" h="546100">
                  <a:moveTo>
                    <a:pt x="0" y="0"/>
                  </a:moveTo>
                  <a:lnTo>
                    <a:pt x="67817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050535" y="3989832"/>
              <a:ext cx="309880" cy="1584960"/>
            </a:xfrm>
            <a:custGeom>
              <a:avLst/>
              <a:gdLst/>
              <a:ahLst/>
              <a:cxnLst/>
              <a:rect l="l" t="t" r="r" b="b"/>
              <a:pathLst>
                <a:path w="309879" h="1584960">
                  <a:moveTo>
                    <a:pt x="309372" y="0"/>
                  </a:moveTo>
                  <a:lnTo>
                    <a:pt x="0" y="0"/>
                  </a:lnTo>
                  <a:lnTo>
                    <a:pt x="0" y="1584960"/>
                  </a:lnTo>
                  <a:lnTo>
                    <a:pt x="309372" y="1584960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347459" y="4482083"/>
              <a:ext cx="5276215" cy="546100"/>
            </a:xfrm>
            <a:custGeom>
              <a:avLst/>
              <a:gdLst/>
              <a:ahLst/>
              <a:cxnLst/>
              <a:rect l="l" t="t" r="r" b="b"/>
              <a:pathLst>
                <a:path w="5276215" h="546100">
                  <a:moveTo>
                    <a:pt x="0" y="545592"/>
                  </a:moveTo>
                  <a:lnTo>
                    <a:pt x="678180" y="545592"/>
                  </a:lnTo>
                </a:path>
                <a:path w="5276215" h="546100">
                  <a:moveTo>
                    <a:pt x="0" y="0"/>
                  </a:moveTo>
                  <a:lnTo>
                    <a:pt x="527608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038088" y="4317491"/>
              <a:ext cx="309880" cy="1257300"/>
            </a:xfrm>
            <a:custGeom>
              <a:avLst/>
              <a:gdLst/>
              <a:ahLst/>
              <a:cxnLst/>
              <a:rect l="l" t="t" r="r" b="b"/>
              <a:pathLst>
                <a:path w="309879" h="1257300">
                  <a:moveTo>
                    <a:pt x="309372" y="0"/>
                  </a:moveTo>
                  <a:lnTo>
                    <a:pt x="0" y="0"/>
                  </a:lnTo>
                  <a:lnTo>
                    <a:pt x="0" y="1257299"/>
                  </a:lnTo>
                  <a:lnTo>
                    <a:pt x="309372" y="1257299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335011" y="5027676"/>
              <a:ext cx="678180" cy="0"/>
            </a:xfrm>
            <a:custGeom>
              <a:avLst/>
              <a:gdLst/>
              <a:ahLst/>
              <a:cxnLst/>
              <a:rect l="l" t="t" r="r" b="b"/>
              <a:pathLst>
                <a:path w="678179" h="0">
                  <a:moveTo>
                    <a:pt x="0" y="0"/>
                  </a:moveTo>
                  <a:lnTo>
                    <a:pt x="67818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025640" y="4700016"/>
              <a:ext cx="309880" cy="875030"/>
            </a:xfrm>
            <a:custGeom>
              <a:avLst/>
              <a:gdLst/>
              <a:ahLst/>
              <a:cxnLst/>
              <a:rect l="l" t="t" r="r" b="b"/>
              <a:pathLst>
                <a:path w="309879" h="875029">
                  <a:moveTo>
                    <a:pt x="309371" y="0"/>
                  </a:moveTo>
                  <a:lnTo>
                    <a:pt x="0" y="0"/>
                  </a:lnTo>
                  <a:lnTo>
                    <a:pt x="0" y="874775"/>
                  </a:lnTo>
                  <a:lnTo>
                    <a:pt x="309371" y="874775"/>
                  </a:lnTo>
                  <a:lnTo>
                    <a:pt x="30937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322564" y="5027676"/>
              <a:ext cx="678180" cy="0"/>
            </a:xfrm>
            <a:custGeom>
              <a:avLst/>
              <a:gdLst/>
              <a:ahLst/>
              <a:cxnLst/>
              <a:rect l="l" t="t" r="r" b="b"/>
              <a:pathLst>
                <a:path w="678179" h="0">
                  <a:moveTo>
                    <a:pt x="0" y="0"/>
                  </a:moveTo>
                  <a:lnTo>
                    <a:pt x="67817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013192" y="4864607"/>
              <a:ext cx="309880" cy="710565"/>
            </a:xfrm>
            <a:custGeom>
              <a:avLst/>
              <a:gdLst/>
              <a:ahLst/>
              <a:cxnLst/>
              <a:rect l="l" t="t" r="r" b="b"/>
              <a:pathLst>
                <a:path w="309879" h="710564">
                  <a:moveTo>
                    <a:pt x="309372" y="0"/>
                  </a:moveTo>
                  <a:lnTo>
                    <a:pt x="0" y="0"/>
                  </a:lnTo>
                  <a:lnTo>
                    <a:pt x="0" y="710184"/>
                  </a:lnTo>
                  <a:lnTo>
                    <a:pt x="309372" y="710184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310116" y="5027676"/>
              <a:ext cx="678180" cy="0"/>
            </a:xfrm>
            <a:custGeom>
              <a:avLst/>
              <a:gdLst/>
              <a:ahLst/>
              <a:cxnLst/>
              <a:rect l="l" t="t" r="r" b="b"/>
              <a:pathLst>
                <a:path w="678179" h="0">
                  <a:moveTo>
                    <a:pt x="0" y="0"/>
                  </a:moveTo>
                  <a:lnTo>
                    <a:pt x="67817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000743" y="4864607"/>
              <a:ext cx="309880" cy="710565"/>
            </a:xfrm>
            <a:custGeom>
              <a:avLst/>
              <a:gdLst/>
              <a:ahLst/>
              <a:cxnLst/>
              <a:rect l="l" t="t" r="r" b="b"/>
              <a:pathLst>
                <a:path w="309879" h="710564">
                  <a:moveTo>
                    <a:pt x="309372" y="0"/>
                  </a:moveTo>
                  <a:lnTo>
                    <a:pt x="0" y="0"/>
                  </a:lnTo>
                  <a:lnTo>
                    <a:pt x="0" y="710184"/>
                  </a:lnTo>
                  <a:lnTo>
                    <a:pt x="309372" y="710184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297668" y="5027676"/>
              <a:ext cx="678180" cy="0"/>
            </a:xfrm>
            <a:custGeom>
              <a:avLst/>
              <a:gdLst/>
              <a:ahLst/>
              <a:cxnLst/>
              <a:rect l="l" t="t" r="r" b="b"/>
              <a:pathLst>
                <a:path w="678179" h="0">
                  <a:moveTo>
                    <a:pt x="0" y="0"/>
                  </a:moveTo>
                  <a:lnTo>
                    <a:pt x="67817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988295" y="4864607"/>
              <a:ext cx="309880" cy="710565"/>
            </a:xfrm>
            <a:custGeom>
              <a:avLst/>
              <a:gdLst/>
              <a:ahLst/>
              <a:cxnLst/>
              <a:rect l="l" t="t" r="r" b="b"/>
              <a:pathLst>
                <a:path w="309879" h="710564">
                  <a:moveTo>
                    <a:pt x="309372" y="0"/>
                  </a:moveTo>
                  <a:lnTo>
                    <a:pt x="0" y="0"/>
                  </a:lnTo>
                  <a:lnTo>
                    <a:pt x="0" y="710184"/>
                  </a:lnTo>
                  <a:lnTo>
                    <a:pt x="309372" y="710184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1285219" y="5027676"/>
              <a:ext cx="338455" cy="0"/>
            </a:xfrm>
            <a:custGeom>
              <a:avLst/>
              <a:gdLst/>
              <a:ahLst/>
              <a:cxnLst/>
              <a:rect l="l" t="t" r="r" b="b"/>
              <a:pathLst>
                <a:path w="338454" h="0">
                  <a:moveTo>
                    <a:pt x="0" y="0"/>
                  </a:moveTo>
                  <a:lnTo>
                    <a:pt x="338327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0975847" y="4864607"/>
              <a:ext cx="309880" cy="710565"/>
            </a:xfrm>
            <a:custGeom>
              <a:avLst/>
              <a:gdLst/>
              <a:ahLst/>
              <a:cxnLst/>
              <a:rect l="l" t="t" r="r" b="b"/>
              <a:pathLst>
                <a:path w="309879" h="710564">
                  <a:moveTo>
                    <a:pt x="309372" y="0"/>
                  </a:moveTo>
                  <a:lnTo>
                    <a:pt x="0" y="0"/>
                  </a:lnTo>
                  <a:lnTo>
                    <a:pt x="0" y="710184"/>
                  </a:lnTo>
                  <a:lnTo>
                    <a:pt x="309372" y="710184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62000" y="5574791"/>
              <a:ext cx="10861675" cy="0"/>
            </a:xfrm>
            <a:custGeom>
              <a:avLst/>
              <a:gdLst/>
              <a:ahLst/>
              <a:cxnLst/>
              <a:rect l="l" t="t" r="r" b="b"/>
              <a:pathLst>
                <a:path w="10861675" h="0">
                  <a:moveTo>
                    <a:pt x="0" y="0"/>
                  </a:moveTo>
                  <a:lnTo>
                    <a:pt x="1086154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/>
          <p:nvPr/>
        </p:nvSpPr>
        <p:spPr>
          <a:xfrm>
            <a:off x="762000" y="1749551"/>
            <a:ext cx="10861675" cy="0"/>
          </a:xfrm>
          <a:custGeom>
            <a:avLst/>
            <a:gdLst/>
            <a:ahLst/>
            <a:cxnLst/>
            <a:rect l="l" t="t" r="r" b="b"/>
            <a:pathLst>
              <a:path w="10861675" h="0">
                <a:moveTo>
                  <a:pt x="0" y="0"/>
                </a:moveTo>
                <a:lnTo>
                  <a:pt x="108615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478027" y="1636013"/>
            <a:ext cx="167640" cy="40208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  <a:spcBef>
                <a:spcPts val="5"/>
              </a:spcBef>
            </a:pPr>
            <a:r>
              <a:rPr dirty="0" sz="1100" spc="-25" b="1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</a:pPr>
            <a:r>
              <a:rPr dirty="0" sz="1100" spc="-25" b="1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</a:pPr>
            <a:r>
              <a:rPr dirty="0" sz="1100" spc="-25" b="1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</a:pPr>
            <a:r>
              <a:rPr dirty="0" sz="1100" spc="-25" b="1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</a:pPr>
            <a:r>
              <a:rPr dirty="0" sz="1100" spc="-25" b="1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</a:pPr>
            <a:r>
              <a:rPr dirty="0" sz="1100" spc="-25" b="1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100" b="1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48639" y="5652617"/>
            <a:ext cx="614045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44450">
              <a:lnSpc>
                <a:spcPct val="101699"/>
              </a:lnSpc>
              <a:spcBef>
                <a:spcPts val="75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General Medicine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844801" y="5652617"/>
            <a:ext cx="796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Anaesthesia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822829" y="5652617"/>
            <a:ext cx="815975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65735" marR="5080" indent="-153670">
              <a:lnSpc>
                <a:spcPct val="101699"/>
              </a:lnSpc>
              <a:spcBef>
                <a:spcPts val="75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Orthopaedic Surgery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857625" y="5652617"/>
            <a:ext cx="720725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66040" marR="5080" indent="-53975">
              <a:lnSpc>
                <a:spcPct val="101699"/>
              </a:lnSpc>
              <a:spcBef>
                <a:spcPts val="75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Emergency Medicine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943602" y="5652617"/>
            <a:ext cx="524510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0320" marR="5080" indent="-8255">
              <a:lnSpc>
                <a:spcPct val="101699"/>
              </a:lnSpc>
              <a:spcBef>
                <a:spcPts val="75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General Surgery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858636" y="5652617"/>
            <a:ext cx="669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Obstetrics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830948" y="5652617"/>
            <a:ext cx="701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Cardiology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842250" y="5652617"/>
            <a:ext cx="6521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Pharmacy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687816" y="5652617"/>
            <a:ext cx="1955800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97155">
              <a:lnSpc>
                <a:spcPct val="101699"/>
              </a:lnSpc>
              <a:spcBef>
                <a:spcPts val="75"/>
              </a:spcBef>
              <a:tabLst>
                <a:tab pos="1125220" algn="l"/>
              </a:tabLst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Psychiatry/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	HM</a:t>
            </a:r>
            <a:r>
              <a:rPr dirty="0" sz="12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Prison 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Mental</a:t>
            </a:r>
            <a:r>
              <a:rPr dirty="0" sz="12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Health</a:t>
            </a:r>
            <a:r>
              <a:rPr dirty="0" sz="1200" spc="5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Medical/dental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0628756" y="5652617"/>
            <a:ext cx="10052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Renal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 Medicine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9771" y="742187"/>
            <a:ext cx="2999231" cy="438912"/>
          </a:xfrm>
          <a:prstGeom prst="rect">
            <a:avLst/>
          </a:prstGeom>
        </p:spPr>
      </p:pic>
      <p:sp>
        <p:nvSpPr>
          <p:cNvPr id="42" name="object 4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43" name="object 4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5947" y="5907023"/>
            <a:ext cx="11558270" cy="523240"/>
            <a:chOff x="345947" y="5907023"/>
            <a:chExt cx="11558270" cy="523240"/>
          </a:xfrm>
        </p:grpSpPr>
        <p:sp>
          <p:nvSpPr>
            <p:cNvPr id="3" name="object 3" descr=""/>
            <p:cNvSpPr/>
            <p:nvPr/>
          </p:nvSpPr>
          <p:spPr>
            <a:xfrm>
              <a:off x="409193" y="6360413"/>
              <a:ext cx="11400155" cy="6985"/>
            </a:xfrm>
            <a:custGeom>
              <a:avLst/>
              <a:gdLst/>
              <a:ahLst/>
              <a:cxnLst/>
              <a:rect l="l" t="t" r="r" b="b"/>
              <a:pathLst>
                <a:path w="11400155" h="6985">
                  <a:moveTo>
                    <a:pt x="11399647" y="0"/>
                  </a:moveTo>
                  <a:lnTo>
                    <a:pt x="0" y="6604"/>
                  </a:lnTo>
                </a:path>
              </a:pathLst>
            </a:custGeom>
            <a:ln w="126492">
              <a:solidFill>
                <a:srgbClr val="41B6E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4731" y="5907023"/>
              <a:ext cx="2999231" cy="438911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7172" y="99821"/>
            <a:ext cx="7948930" cy="11626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dirty="0" sz="3700"/>
              <a:t>Medication</a:t>
            </a:r>
            <a:r>
              <a:rPr dirty="0" sz="3700" spc="-5"/>
              <a:t> </a:t>
            </a:r>
            <a:r>
              <a:rPr dirty="0" sz="3700"/>
              <a:t>error</a:t>
            </a:r>
            <a:r>
              <a:rPr dirty="0" sz="3700" spc="-30"/>
              <a:t> </a:t>
            </a:r>
            <a:r>
              <a:rPr dirty="0" sz="3700"/>
              <a:t>claims - what</a:t>
            </a:r>
            <a:r>
              <a:rPr dirty="0" sz="3700" spc="-15"/>
              <a:t> </a:t>
            </a:r>
            <a:r>
              <a:rPr dirty="0" sz="3700"/>
              <a:t>are </a:t>
            </a:r>
            <a:r>
              <a:rPr dirty="0" sz="3700" spc="-25"/>
              <a:t>the </a:t>
            </a:r>
            <a:r>
              <a:rPr dirty="0" sz="3700"/>
              <a:t>common</a:t>
            </a:r>
            <a:r>
              <a:rPr dirty="0" sz="3700" spc="-20"/>
              <a:t> </a:t>
            </a:r>
            <a:r>
              <a:rPr dirty="0" sz="3700"/>
              <a:t>types</a:t>
            </a:r>
            <a:r>
              <a:rPr dirty="0" sz="3700" spc="-5"/>
              <a:t> </a:t>
            </a:r>
            <a:r>
              <a:rPr dirty="0" sz="3700"/>
              <a:t>of</a:t>
            </a:r>
            <a:r>
              <a:rPr dirty="0" sz="3700" spc="-25"/>
              <a:t> </a:t>
            </a:r>
            <a:r>
              <a:rPr dirty="0" sz="3700"/>
              <a:t>medication</a:t>
            </a:r>
            <a:r>
              <a:rPr dirty="0" sz="3700" spc="-5"/>
              <a:t> </a:t>
            </a:r>
            <a:r>
              <a:rPr dirty="0" sz="3700" spc="-10"/>
              <a:t>errors?</a:t>
            </a:r>
            <a:endParaRPr sz="3700"/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557489"/>
            <a:ext cx="10496550" cy="277622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635"/>
              </a:spcBef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200" spc="-10">
                <a:latin typeface="Arial"/>
                <a:cs typeface="Arial"/>
              </a:rPr>
              <a:t>Prescribing</a:t>
            </a:r>
            <a:endParaRPr sz="22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30"/>
              </a:spcBef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200" spc="-10">
                <a:latin typeface="Arial"/>
                <a:cs typeface="Arial"/>
              </a:rPr>
              <a:t>Omission</a:t>
            </a:r>
            <a:endParaRPr sz="22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25"/>
              </a:spcBef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200">
                <a:latin typeface="Arial"/>
                <a:cs typeface="Arial"/>
              </a:rPr>
              <a:t>Wrong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time</a:t>
            </a:r>
            <a:endParaRPr sz="22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30"/>
              </a:spcBef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200">
                <a:latin typeface="Arial"/>
                <a:cs typeface="Arial"/>
              </a:rPr>
              <a:t>Improper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dose</a:t>
            </a:r>
            <a:endParaRPr sz="22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30"/>
              </a:spcBef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200">
                <a:latin typeface="Arial"/>
                <a:cs typeface="Arial"/>
              </a:rPr>
              <a:t>Wrong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dose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prescription/wrong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dose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preparation</a:t>
            </a:r>
            <a:endParaRPr sz="22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530"/>
              </a:spcBef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200">
                <a:latin typeface="Arial"/>
                <a:cs typeface="Arial"/>
              </a:rPr>
              <a:t>Administration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errors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including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incorrect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route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administration,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extra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dose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or </a:t>
            </a:r>
            <a:r>
              <a:rPr dirty="0" sz="2200">
                <a:latin typeface="Arial"/>
                <a:cs typeface="Arial"/>
              </a:rPr>
              <a:t>wrong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rate.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6359" y="5907023"/>
            <a:ext cx="2999231" cy="43891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Themes</a:t>
            </a:r>
            <a:r>
              <a:rPr dirty="0" spc="-35"/>
              <a:t> </a:t>
            </a:r>
            <a:r>
              <a:rPr dirty="0"/>
              <a:t>within</a:t>
            </a:r>
            <a:r>
              <a:rPr dirty="0" spc="-15"/>
              <a:t> </a:t>
            </a:r>
            <a:r>
              <a:rPr dirty="0"/>
              <a:t>medication</a:t>
            </a:r>
            <a:r>
              <a:rPr dirty="0" spc="-20"/>
              <a:t> </a:t>
            </a:r>
            <a:r>
              <a:rPr dirty="0"/>
              <a:t>error</a:t>
            </a:r>
            <a:r>
              <a:rPr dirty="0" spc="-15"/>
              <a:t> </a:t>
            </a:r>
            <a:r>
              <a:rPr dirty="0" spc="-10"/>
              <a:t>claims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320040" y="1443227"/>
            <a:ext cx="11024235" cy="4353560"/>
            <a:chOff x="320040" y="1443227"/>
            <a:chExt cx="11024235" cy="435356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316" y="1609293"/>
              <a:ext cx="5707500" cy="407375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40" y="1588007"/>
              <a:ext cx="5697474" cy="406374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572" y="1653539"/>
              <a:ext cx="5568696" cy="393496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30468" y="1443227"/>
              <a:ext cx="5313426" cy="435330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5999" y="1508759"/>
              <a:ext cx="5184648" cy="4224528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5947" y="1644387"/>
            <a:ext cx="11630025" cy="4785995"/>
            <a:chOff x="345947" y="1644387"/>
            <a:chExt cx="11630025" cy="47859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7163" y="1644387"/>
              <a:ext cx="7119375" cy="42390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3555" y="1700783"/>
              <a:ext cx="7008876" cy="41285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76359" y="5858255"/>
              <a:ext cx="2999231" cy="438912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Themes</a:t>
            </a:r>
            <a:r>
              <a:rPr dirty="0" spc="-35"/>
              <a:t> </a:t>
            </a:r>
            <a:r>
              <a:rPr dirty="0"/>
              <a:t>within</a:t>
            </a:r>
            <a:r>
              <a:rPr dirty="0" spc="-15"/>
              <a:t> </a:t>
            </a:r>
            <a:r>
              <a:rPr dirty="0"/>
              <a:t>medication</a:t>
            </a:r>
            <a:r>
              <a:rPr dirty="0" spc="-20"/>
              <a:t> </a:t>
            </a:r>
            <a:r>
              <a:rPr dirty="0"/>
              <a:t>error</a:t>
            </a:r>
            <a:r>
              <a:rPr dirty="0" spc="-15"/>
              <a:t> </a:t>
            </a:r>
            <a:r>
              <a:rPr dirty="0" spc="-10"/>
              <a:t>claims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5947" y="5907023"/>
            <a:ext cx="11630025" cy="523240"/>
            <a:chOff x="345947" y="5907023"/>
            <a:chExt cx="11630025" cy="523240"/>
          </a:xfrm>
        </p:grpSpPr>
        <p:sp>
          <p:nvSpPr>
            <p:cNvPr id="3" name="object 3" descr=""/>
            <p:cNvSpPr/>
            <p:nvPr/>
          </p:nvSpPr>
          <p:spPr>
            <a:xfrm>
              <a:off x="409193" y="6360413"/>
              <a:ext cx="11400155" cy="6985"/>
            </a:xfrm>
            <a:custGeom>
              <a:avLst/>
              <a:gdLst/>
              <a:ahLst/>
              <a:cxnLst/>
              <a:rect l="l" t="t" r="r" b="b"/>
              <a:pathLst>
                <a:path w="11400155" h="6985">
                  <a:moveTo>
                    <a:pt x="11399647" y="0"/>
                  </a:moveTo>
                  <a:lnTo>
                    <a:pt x="0" y="6604"/>
                  </a:lnTo>
                </a:path>
              </a:pathLst>
            </a:custGeom>
            <a:ln w="126492">
              <a:solidFill>
                <a:srgbClr val="41B6E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59" y="5907023"/>
              <a:ext cx="2999231" cy="438911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Anticoagulant</a:t>
            </a:r>
            <a:r>
              <a:rPr dirty="0" spc="-30"/>
              <a:t> </a:t>
            </a:r>
            <a:r>
              <a:rPr dirty="0"/>
              <a:t>medication</a:t>
            </a:r>
            <a:r>
              <a:rPr dirty="0" spc="-35"/>
              <a:t> </a:t>
            </a:r>
            <a:r>
              <a:rPr dirty="0"/>
              <a:t>error</a:t>
            </a:r>
            <a:r>
              <a:rPr dirty="0" spc="-25"/>
              <a:t> </a:t>
            </a:r>
            <a:r>
              <a:rPr dirty="0" spc="-10"/>
              <a:t>claims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25"/>
              </a:spcBef>
              <a:buClr>
                <a:srgbClr val="002F86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pc="-45"/>
              <a:t>Total</a:t>
            </a:r>
            <a:r>
              <a:rPr dirty="0" spc="-55"/>
              <a:t> </a:t>
            </a:r>
            <a:r>
              <a:rPr dirty="0"/>
              <a:t>claims</a:t>
            </a:r>
            <a:r>
              <a:rPr dirty="0" spc="-30"/>
              <a:t> </a:t>
            </a:r>
            <a:r>
              <a:rPr dirty="0"/>
              <a:t>=</a:t>
            </a:r>
            <a:r>
              <a:rPr dirty="0" spc="-30"/>
              <a:t> </a:t>
            </a:r>
            <a:r>
              <a:rPr dirty="0" spc="-25"/>
              <a:t>373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F86"/>
              </a:buClr>
              <a:buFont typeface="Arial"/>
              <a:buChar char="•"/>
            </a:pPr>
            <a:endParaRPr sz="3700"/>
          </a:p>
          <a:p>
            <a:pPr marL="469265" indent="-456565">
              <a:lnSpc>
                <a:spcPct val="100000"/>
              </a:lnSpc>
              <a:buClr>
                <a:srgbClr val="002F86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/>
              <a:t>Open</a:t>
            </a:r>
            <a:r>
              <a:rPr dirty="0" spc="5"/>
              <a:t> </a:t>
            </a:r>
            <a:r>
              <a:rPr dirty="0"/>
              <a:t>= </a:t>
            </a:r>
            <a:r>
              <a:rPr dirty="0" spc="-25"/>
              <a:t>155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F86"/>
              </a:buClr>
              <a:buFont typeface="Arial"/>
              <a:buChar char="•"/>
            </a:pPr>
            <a:endParaRPr sz="3700"/>
          </a:p>
          <a:p>
            <a:pPr marL="469265" indent="-456565">
              <a:lnSpc>
                <a:spcPct val="100000"/>
              </a:lnSpc>
              <a:buClr>
                <a:srgbClr val="002F86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/>
              <a:t>Unmeritorious</a:t>
            </a:r>
            <a:r>
              <a:rPr dirty="0" spc="-20"/>
              <a:t> </a:t>
            </a:r>
            <a:r>
              <a:rPr dirty="0"/>
              <a:t>claims</a:t>
            </a:r>
            <a:r>
              <a:rPr dirty="0" spc="5"/>
              <a:t> </a:t>
            </a:r>
            <a:r>
              <a:rPr dirty="0"/>
              <a:t>=</a:t>
            </a:r>
            <a:r>
              <a:rPr dirty="0" spc="5"/>
              <a:t> </a:t>
            </a:r>
            <a:r>
              <a:rPr dirty="0" spc="-25"/>
              <a:t>114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F86"/>
              </a:buClr>
              <a:buFont typeface="Arial"/>
              <a:buChar char="•"/>
            </a:pPr>
            <a:endParaRPr sz="3700"/>
          </a:p>
          <a:p>
            <a:pPr marL="469265" indent="-456565">
              <a:lnSpc>
                <a:spcPct val="100000"/>
              </a:lnSpc>
              <a:buClr>
                <a:srgbClr val="002F86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/>
              <a:t>Successful</a:t>
            </a:r>
            <a:r>
              <a:rPr dirty="0" spc="-10"/>
              <a:t> </a:t>
            </a:r>
            <a:r>
              <a:rPr dirty="0"/>
              <a:t>claims</a:t>
            </a:r>
            <a:r>
              <a:rPr dirty="0" spc="-5"/>
              <a:t> </a:t>
            </a:r>
            <a:r>
              <a:rPr dirty="0"/>
              <a:t>=</a:t>
            </a:r>
            <a:r>
              <a:rPr dirty="0" spc="10"/>
              <a:t> </a:t>
            </a:r>
            <a:r>
              <a:rPr dirty="0" spc="-25"/>
              <a:t>104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510336" y="5512714"/>
            <a:ext cx="6436360" cy="472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30"/>
              </a:spcBef>
              <a:buClr>
                <a:srgbClr val="002F86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2900">
                <a:latin typeface="Arial"/>
                <a:cs typeface="Arial"/>
              </a:rPr>
              <a:t>Value</a:t>
            </a:r>
            <a:r>
              <a:rPr dirty="0" sz="2900" spc="1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of</a:t>
            </a:r>
            <a:r>
              <a:rPr dirty="0" sz="2900" spc="-1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closed</a:t>
            </a:r>
            <a:r>
              <a:rPr dirty="0" sz="2900" spc="-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claims</a:t>
            </a:r>
            <a:r>
              <a:rPr dirty="0" sz="2900" spc="1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=</a:t>
            </a:r>
            <a:r>
              <a:rPr dirty="0" sz="2900" spc="15">
                <a:latin typeface="Arial"/>
                <a:cs typeface="Arial"/>
              </a:rPr>
              <a:t> </a:t>
            </a:r>
            <a:r>
              <a:rPr dirty="0" sz="2900" spc="-10">
                <a:latin typeface="Arial"/>
                <a:cs typeface="Arial"/>
              </a:rPr>
              <a:t>£8,189,129</a:t>
            </a:r>
            <a:endParaRPr sz="29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64071" y="1379982"/>
            <a:ext cx="5551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Types</a:t>
            </a:r>
            <a:r>
              <a:rPr dirty="0" u="sng" sz="24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24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anticoagulant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involved</a:t>
            </a:r>
            <a:r>
              <a:rPr dirty="0" u="sng" sz="24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24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claims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4586" y="2130551"/>
            <a:ext cx="5379506" cy="2856854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1726" y="6523710"/>
            <a:ext cx="11304270" cy="236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45"/>
              </a:lnSpc>
              <a:tabLst>
                <a:tab pos="11200765" algn="l"/>
              </a:tabLst>
            </a:pPr>
            <a:r>
              <a:rPr dirty="0" sz="1600">
                <a:solidFill>
                  <a:srgbClr val="002F86"/>
                </a:solidFill>
                <a:latin typeface="Arial"/>
                <a:cs typeface="Arial"/>
              </a:rPr>
              <a:t>Advise</a:t>
            </a:r>
            <a:r>
              <a:rPr dirty="0" sz="1600" spc="-5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A191"/>
                </a:solidFill>
                <a:latin typeface="Arial"/>
                <a:cs typeface="Arial"/>
              </a:rPr>
              <a:t>/</a:t>
            </a:r>
            <a:r>
              <a:rPr dirty="0" sz="1600" spc="-20">
                <a:solidFill>
                  <a:srgbClr val="00A19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F86"/>
                </a:solidFill>
                <a:latin typeface="Arial"/>
                <a:cs typeface="Arial"/>
              </a:rPr>
              <a:t>Resolve</a:t>
            </a:r>
            <a:r>
              <a:rPr dirty="0" sz="1600" spc="-4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A191"/>
                </a:solidFill>
                <a:latin typeface="Arial"/>
                <a:cs typeface="Arial"/>
              </a:rPr>
              <a:t>/</a:t>
            </a:r>
            <a:r>
              <a:rPr dirty="0" sz="1600" spc="-15">
                <a:solidFill>
                  <a:srgbClr val="00A191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F86"/>
                </a:solidFill>
                <a:latin typeface="Arial"/>
                <a:cs typeface="Arial"/>
              </a:rPr>
              <a:t>Learn</a:t>
            </a:r>
            <a:r>
              <a:rPr dirty="0" sz="1600">
                <a:solidFill>
                  <a:srgbClr val="002F86"/>
                </a:solidFill>
                <a:latin typeface="Arial"/>
                <a:cs typeface="Arial"/>
              </a:rPr>
              <a:t>	</a:t>
            </a:r>
            <a:r>
              <a:rPr dirty="0" baseline="12152" sz="2400" spc="-75">
                <a:latin typeface="Calibri"/>
                <a:cs typeface="Calibri"/>
              </a:rPr>
              <a:t>2</a:t>
            </a:r>
            <a:endParaRPr baseline="12152"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358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Maternity</a:t>
            </a:r>
            <a:r>
              <a:rPr dirty="0" sz="3600" spc="-5"/>
              <a:t> </a:t>
            </a:r>
            <a:r>
              <a:rPr dirty="0" sz="3600"/>
              <a:t>medication</a:t>
            </a:r>
            <a:r>
              <a:rPr dirty="0" sz="3600" spc="-25"/>
              <a:t> </a:t>
            </a:r>
            <a:r>
              <a:rPr dirty="0" sz="3600"/>
              <a:t>error</a:t>
            </a:r>
            <a:r>
              <a:rPr dirty="0" sz="3600" spc="-10"/>
              <a:t> </a:t>
            </a:r>
            <a:r>
              <a:rPr dirty="0" sz="3600"/>
              <a:t>claims</a:t>
            </a:r>
            <a:r>
              <a:rPr dirty="0" sz="3600" spc="-15"/>
              <a:t> </a:t>
            </a:r>
            <a:r>
              <a:rPr dirty="0" sz="3600" spc="-10"/>
              <a:t>agenda</a:t>
            </a:r>
            <a:endParaRPr sz="3600"/>
          </a:p>
        </p:txBody>
      </p:sp>
      <p:sp>
        <p:nvSpPr>
          <p:cNvPr id="5" name="object 5" descr=""/>
          <p:cNvSpPr/>
          <p:nvPr/>
        </p:nvSpPr>
        <p:spPr>
          <a:xfrm>
            <a:off x="0" y="1393570"/>
            <a:ext cx="12192000" cy="5464810"/>
          </a:xfrm>
          <a:custGeom>
            <a:avLst/>
            <a:gdLst/>
            <a:ahLst/>
            <a:cxnLst/>
            <a:rect l="l" t="t" r="r" b="b"/>
            <a:pathLst>
              <a:path w="12192000" h="5464809">
                <a:moveTo>
                  <a:pt x="12192000" y="0"/>
                </a:moveTo>
                <a:lnTo>
                  <a:pt x="0" y="0"/>
                </a:lnTo>
                <a:lnTo>
                  <a:pt x="0" y="5464429"/>
                </a:lnTo>
                <a:lnTo>
                  <a:pt x="12192000" y="546442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8EB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01600" y="1727453"/>
            <a:ext cx="1161161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Claims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data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related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medication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errors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key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ambitions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National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Medication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Safety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Programme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most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common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medications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involved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claims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Improving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safe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anticoagulants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Understanding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learning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organisation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principles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relationship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organisational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culture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Identify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ways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improve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policies,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procedures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practice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support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learning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71738" y="5392480"/>
            <a:ext cx="3293110" cy="1246505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1800" spc="-10">
                <a:solidFill>
                  <a:srgbClr val="002F86"/>
                </a:solidFill>
                <a:latin typeface="Arial"/>
                <a:cs typeface="Arial"/>
                <a:hlinkClick r:id="rId3"/>
              </a:rPr>
              <a:t>www.resolution.nhs.uk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10">
                <a:solidFill>
                  <a:srgbClr val="002F86"/>
                </a:solidFill>
                <a:latin typeface="Arial"/>
                <a:cs typeface="Arial"/>
              </a:rPr>
              <a:t>@NHSResolution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1400" spc="-10">
                <a:solidFill>
                  <a:srgbClr val="002F86"/>
                </a:solidFill>
                <a:latin typeface="Arial"/>
                <a:cs typeface="Arial"/>
                <a:hlinkClick r:id="rId4"/>
              </a:rPr>
              <a:t>nhsr.safetyandlearningenquiries@nhs.net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416552" y="4158996"/>
            <a:ext cx="4165600" cy="2689860"/>
            <a:chOff x="4416552" y="4158996"/>
            <a:chExt cx="4165600" cy="2689860"/>
          </a:xfrm>
        </p:grpSpPr>
        <p:pic>
          <p:nvPicPr>
            <p:cNvPr id="9" name="object 9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6823" y="5972556"/>
              <a:ext cx="408431" cy="33223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16823" y="5510784"/>
              <a:ext cx="374903" cy="3749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5384" y="6292595"/>
              <a:ext cx="556259" cy="55626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16552" y="4158996"/>
              <a:ext cx="3267455" cy="2180843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511860" y="6179007"/>
            <a:ext cx="22269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1B3B64"/>
                </a:solidFill>
                <a:latin typeface="Arial"/>
                <a:cs typeface="Arial"/>
              </a:rPr>
              <a:t>Advise</a:t>
            </a:r>
            <a:r>
              <a:rPr dirty="0" sz="1600" spc="-55">
                <a:solidFill>
                  <a:srgbClr val="1B3B6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B4A2"/>
                </a:solidFill>
                <a:latin typeface="Arial"/>
                <a:cs typeface="Arial"/>
              </a:rPr>
              <a:t>/</a:t>
            </a:r>
            <a:r>
              <a:rPr dirty="0" sz="1600" spc="-20">
                <a:solidFill>
                  <a:srgbClr val="00B4A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B3B64"/>
                </a:solidFill>
                <a:latin typeface="Arial"/>
                <a:cs typeface="Arial"/>
              </a:rPr>
              <a:t>Resolve</a:t>
            </a:r>
            <a:r>
              <a:rPr dirty="0" sz="1600" spc="-40">
                <a:solidFill>
                  <a:srgbClr val="1B3B6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B4A2"/>
                </a:solidFill>
                <a:latin typeface="Arial"/>
                <a:cs typeface="Arial"/>
              </a:rPr>
              <a:t>/</a:t>
            </a:r>
            <a:r>
              <a:rPr dirty="0" sz="1600" spc="-15">
                <a:solidFill>
                  <a:srgbClr val="00B4A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B3B64"/>
                </a:solidFill>
                <a:latin typeface="Arial"/>
                <a:cs typeface="Arial"/>
              </a:rPr>
              <a:t>Learn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7172" y="34798"/>
            <a:ext cx="891921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Heparin</a:t>
            </a:r>
            <a:r>
              <a:rPr dirty="0" sz="4000" spc="-140"/>
              <a:t> </a:t>
            </a:r>
            <a:r>
              <a:rPr dirty="0" sz="4000"/>
              <a:t>and</a:t>
            </a:r>
            <a:r>
              <a:rPr dirty="0" sz="4000" spc="-160"/>
              <a:t> </a:t>
            </a:r>
            <a:r>
              <a:rPr dirty="0" sz="4000"/>
              <a:t>anticoagulant</a:t>
            </a:r>
            <a:r>
              <a:rPr dirty="0" sz="4000" spc="-130"/>
              <a:t> </a:t>
            </a:r>
            <a:r>
              <a:rPr dirty="0" sz="4000"/>
              <a:t>claims</a:t>
            </a:r>
            <a:r>
              <a:rPr dirty="0" sz="4000" spc="-135"/>
              <a:t> </a:t>
            </a:r>
            <a:r>
              <a:rPr dirty="0" sz="4000" spc="-10"/>
              <a:t>result </a:t>
            </a:r>
            <a:r>
              <a:rPr dirty="0" sz="4000"/>
              <a:t>in</a:t>
            </a:r>
            <a:r>
              <a:rPr dirty="0" sz="4000" spc="-135"/>
              <a:t> </a:t>
            </a:r>
            <a:r>
              <a:rPr dirty="0" sz="4000"/>
              <a:t>significant</a:t>
            </a:r>
            <a:r>
              <a:rPr dirty="0" sz="4000" spc="-120"/>
              <a:t> </a:t>
            </a:r>
            <a:r>
              <a:rPr dirty="0" sz="4000"/>
              <a:t>patient</a:t>
            </a:r>
            <a:r>
              <a:rPr dirty="0" sz="4000" spc="-114"/>
              <a:t> </a:t>
            </a:r>
            <a:r>
              <a:rPr dirty="0" sz="4000" spc="-10"/>
              <a:t>harm.</a:t>
            </a:r>
            <a:endParaRPr sz="4000"/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78739" y="1621663"/>
            <a:ext cx="9526270" cy="392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265" marR="5080" indent="-456565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3200">
                <a:latin typeface="Arial"/>
                <a:cs typeface="Arial"/>
              </a:rPr>
              <a:t>Types</a:t>
            </a:r>
            <a:r>
              <a:rPr dirty="0" sz="3200" spc="-8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patient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harm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identified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within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heparin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and </a:t>
            </a:r>
            <a:r>
              <a:rPr dirty="0" sz="3200">
                <a:latin typeface="Arial"/>
                <a:cs typeface="Arial"/>
              </a:rPr>
              <a:t>anticoagulant</a:t>
            </a:r>
            <a:r>
              <a:rPr dirty="0" sz="3200" spc="-10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claims: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3200">
                <a:latin typeface="Arial"/>
                <a:cs typeface="Arial"/>
              </a:rPr>
              <a:t>Death: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36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76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3200" spc="-10">
                <a:latin typeface="Arial"/>
                <a:cs typeface="Arial"/>
              </a:rPr>
              <a:t>Venous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thromboembolism: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34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7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3200">
                <a:latin typeface="Arial"/>
                <a:cs typeface="Arial"/>
              </a:rPr>
              <a:t>Other:</a:t>
            </a:r>
            <a:r>
              <a:rPr dirty="0" sz="3200" spc="-25">
                <a:latin typeface="Arial"/>
                <a:cs typeface="Arial"/>
              </a:rPr>
              <a:t> 26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7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3200">
                <a:latin typeface="Arial"/>
                <a:cs typeface="Arial"/>
              </a:rPr>
              <a:t>Stroke: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8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Did</a:t>
            </a:r>
            <a:r>
              <a:rPr dirty="0" spc="5"/>
              <a:t> </a:t>
            </a:r>
            <a:r>
              <a:rPr dirty="0"/>
              <a:t>you</a:t>
            </a:r>
            <a:r>
              <a:rPr dirty="0" spc="5"/>
              <a:t> </a:t>
            </a:r>
            <a:r>
              <a:rPr dirty="0" spc="-10"/>
              <a:t>Know?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618845" y="1290065"/>
            <a:ext cx="9682480" cy="38309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Key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causes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for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low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molecular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weight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heparin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(LMWH) </a:t>
            </a:r>
            <a:r>
              <a:rPr dirty="0" sz="3200">
                <a:latin typeface="Arial"/>
                <a:cs typeface="Arial"/>
              </a:rPr>
              <a:t>medication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error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claims: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Char char="•"/>
              <a:tabLst>
                <a:tab pos="269240" algn="l"/>
              </a:tabLst>
            </a:pPr>
            <a:r>
              <a:rPr dirty="0" sz="3200">
                <a:latin typeface="Arial"/>
                <a:cs typeface="Arial"/>
              </a:rPr>
              <a:t>Incorrect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dose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or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course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length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was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prescribed</a:t>
            </a:r>
            <a:endParaRPr sz="32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770"/>
              </a:spcBef>
              <a:buChar char="•"/>
              <a:tabLst>
                <a:tab pos="269240" algn="l"/>
              </a:tabLst>
            </a:pPr>
            <a:r>
              <a:rPr dirty="0" sz="3200">
                <a:latin typeface="Arial"/>
                <a:cs typeface="Arial"/>
              </a:rPr>
              <a:t>Delay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or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omission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unknown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reason</a:t>
            </a:r>
            <a:endParaRPr sz="3200">
              <a:latin typeface="Arial"/>
              <a:cs typeface="Arial"/>
            </a:endParaRPr>
          </a:p>
          <a:p>
            <a:pPr marL="12700" marR="344170" indent="256540">
              <a:lnSpc>
                <a:spcPct val="100000"/>
              </a:lnSpc>
              <a:spcBef>
                <a:spcPts val="765"/>
              </a:spcBef>
              <a:buChar char="•"/>
              <a:tabLst>
                <a:tab pos="269240" algn="l"/>
              </a:tabLst>
            </a:pPr>
            <a:r>
              <a:rPr dirty="0" sz="3200">
                <a:latin typeface="Arial"/>
                <a:cs typeface="Arial"/>
              </a:rPr>
              <a:t>Failure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ensure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sufficient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course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LMWH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was </a:t>
            </a:r>
            <a:r>
              <a:rPr dirty="0" sz="3200">
                <a:latin typeface="Arial"/>
                <a:cs typeface="Arial"/>
              </a:rPr>
              <a:t>supplied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at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discharge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from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hospital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Did</a:t>
            </a:r>
            <a:r>
              <a:rPr dirty="0" spc="5"/>
              <a:t> </a:t>
            </a:r>
            <a:r>
              <a:rPr dirty="0"/>
              <a:t>you</a:t>
            </a:r>
            <a:r>
              <a:rPr dirty="0" spc="5"/>
              <a:t> </a:t>
            </a:r>
            <a:r>
              <a:rPr dirty="0" spc="-10"/>
              <a:t>Know?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618845" y="1290065"/>
            <a:ext cx="9911080" cy="4513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Key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causes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for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warfarin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medication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error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claims: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Char char="•"/>
              <a:tabLst>
                <a:tab pos="269240" algn="l"/>
              </a:tabLst>
            </a:pPr>
            <a:r>
              <a:rPr dirty="0" sz="3200">
                <a:latin typeface="Arial"/>
                <a:cs typeface="Arial"/>
              </a:rPr>
              <a:t>Failure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stop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or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reverse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warfarin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when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indicated</a:t>
            </a:r>
            <a:endParaRPr sz="3200">
              <a:latin typeface="Arial"/>
              <a:cs typeface="Arial"/>
            </a:endParaRPr>
          </a:p>
          <a:p>
            <a:pPr marL="12700" marR="5080" indent="256540">
              <a:lnSpc>
                <a:spcPct val="100000"/>
              </a:lnSpc>
              <a:spcBef>
                <a:spcPts val="765"/>
              </a:spcBef>
              <a:buChar char="•"/>
              <a:tabLst>
                <a:tab pos="269240" algn="l"/>
              </a:tabLst>
            </a:pPr>
            <a:r>
              <a:rPr dirty="0" sz="3200">
                <a:latin typeface="Arial"/>
                <a:cs typeface="Arial"/>
              </a:rPr>
              <a:t>Failure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provide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bridging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therapy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when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warfarin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was </a:t>
            </a:r>
            <a:r>
              <a:rPr dirty="0" sz="3200">
                <a:latin typeface="Arial"/>
                <a:cs typeface="Arial"/>
              </a:rPr>
              <a:t>stopped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pre-procedure</a:t>
            </a:r>
            <a:endParaRPr sz="32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770"/>
              </a:spcBef>
              <a:buChar char="•"/>
              <a:tabLst>
                <a:tab pos="269240" algn="l"/>
              </a:tabLst>
            </a:pPr>
            <a:r>
              <a:rPr dirty="0" sz="3200">
                <a:latin typeface="Arial"/>
                <a:cs typeface="Arial"/>
              </a:rPr>
              <a:t>Failure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restart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warfarin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post-procedure</a:t>
            </a:r>
            <a:endParaRPr sz="32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770"/>
              </a:spcBef>
              <a:buChar char="•"/>
              <a:tabLst>
                <a:tab pos="269240" algn="l"/>
              </a:tabLst>
            </a:pPr>
            <a:r>
              <a:rPr dirty="0" sz="3200">
                <a:latin typeface="Arial"/>
                <a:cs typeface="Arial"/>
              </a:rPr>
              <a:t>Stopping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warfarin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when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not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indicated</a:t>
            </a:r>
            <a:endParaRPr sz="3200">
              <a:latin typeface="Arial"/>
              <a:cs typeface="Arial"/>
            </a:endParaRPr>
          </a:p>
          <a:p>
            <a:pPr marL="260985" indent="-248920">
              <a:lnSpc>
                <a:spcPct val="100000"/>
              </a:lnSpc>
              <a:spcBef>
                <a:spcPts val="770"/>
              </a:spcBef>
              <a:buChar char="•"/>
              <a:tabLst>
                <a:tab pos="261620" algn="l"/>
              </a:tabLst>
            </a:pP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wrong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drug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had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been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given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patient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Did</a:t>
            </a:r>
            <a:r>
              <a:rPr dirty="0" spc="5"/>
              <a:t> </a:t>
            </a:r>
            <a:r>
              <a:rPr dirty="0"/>
              <a:t>you</a:t>
            </a:r>
            <a:r>
              <a:rPr dirty="0" spc="5"/>
              <a:t> </a:t>
            </a:r>
            <a:r>
              <a:rPr dirty="0" spc="-10"/>
              <a:t>Know?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618845" y="1290065"/>
            <a:ext cx="10744835" cy="3343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Key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causes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for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novel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oral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anticoagulant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(NOAC)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medication </a:t>
            </a:r>
            <a:r>
              <a:rPr dirty="0" sz="3200">
                <a:latin typeface="Arial"/>
                <a:cs typeface="Arial"/>
              </a:rPr>
              <a:t>error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claims: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Char char="•"/>
              <a:tabLst>
                <a:tab pos="269240" algn="l"/>
              </a:tabLst>
            </a:pPr>
            <a:r>
              <a:rPr dirty="0" sz="3200">
                <a:latin typeface="Arial"/>
                <a:cs typeface="Arial"/>
              </a:rPr>
              <a:t>Failure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stop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NOAC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when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indicated</a:t>
            </a:r>
            <a:endParaRPr sz="32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770"/>
              </a:spcBef>
              <a:buChar char="•"/>
              <a:tabLst>
                <a:tab pos="269240" algn="l"/>
              </a:tabLst>
            </a:pPr>
            <a:r>
              <a:rPr dirty="0" sz="3200">
                <a:latin typeface="Arial"/>
                <a:cs typeface="Arial"/>
              </a:rPr>
              <a:t>Delay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or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omission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unknown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reason</a:t>
            </a:r>
            <a:endParaRPr sz="32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765"/>
              </a:spcBef>
              <a:buChar char="•"/>
              <a:tabLst>
                <a:tab pos="269240" algn="l"/>
              </a:tabLst>
            </a:pPr>
            <a:r>
              <a:rPr dirty="0" sz="3200">
                <a:latin typeface="Arial"/>
                <a:cs typeface="Arial"/>
              </a:rPr>
              <a:t>Stopping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NOAC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when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not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indicated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What</a:t>
            </a:r>
            <a:r>
              <a:rPr dirty="0" spc="-10"/>
              <a:t> </a:t>
            </a:r>
            <a:r>
              <a:rPr dirty="0"/>
              <a:t>can</a:t>
            </a:r>
            <a:r>
              <a:rPr dirty="0" spc="5"/>
              <a:t> </a:t>
            </a:r>
            <a:r>
              <a:rPr dirty="0"/>
              <a:t>you</a:t>
            </a:r>
            <a:r>
              <a:rPr dirty="0" spc="5"/>
              <a:t> </a:t>
            </a:r>
            <a:r>
              <a:rPr dirty="0" spc="-25"/>
              <a:t>do?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618845" y="1241297"/>
            <a:ext cx="10589260" cy="485521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469265" marR="5080" indent="-457200">
              <a:lnSpc>
                <a:spcPct val="90000"/>
              </a:lnSpc>
              <a:spcBef>
                <a:spcPts val="484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3200">
                <a:latin typeface="Arial"/>
                <a:cs typeface="Arial"/>
              </a:rPr>
              <a:t>Ensure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protocols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concerning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prevention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venous </a:t>
            </a:r>
            <a:r>
              <a:rPr dirty="0" sz="3200">
                <a:latin typeface="Arial"/>
                <a:cs typeface="Arial"/>
              </a:rPr>
              <a:t>thromboembolism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(VTE)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patients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include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LMWH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dose </a:t>
            </a:r>
            <a:r>
              <a:rPr dirty="0" sz="3200">
                <a:latin typeface="Arial"/>
                <a:cs typeface="Arial"/>
              </a:rPr>
              <a:t>calculations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course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lengths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300">
              <a:latin typeface="Arial"/>
              <a:cs typeface="Arial"/>
            </a:endParaRPr>
          </a:p>
          <a:p>
            <a:pPr algn="just" marL="469265" marR="772795" indent="-457200">
              <a:lnSpc>
                <a:spcPct val="90000"/>
              </a:lnSpc>
              <a:buChar char="•"/>
              <a:tabLst>
                <a:tab pos="469900" algn="l"/>
              </a:tabLst>
            </a:pPr>
            <a:r>
              <a:rPr dirty="0" sz="3200">
                <a:latin typeface="Arial"/>
                <a:cs typeface="Arial"/>
              </a:rPr>
              <a:t>Communicate</a:t>
            </a:r>
            <a:r>
              <a:rPr dirty="0" sz="3200" spc="-7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importance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ensuring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timely </a:t>
            </a:r>
            <a:r>
              <a:rPr dirty="0" sz="3200">
                <a:latin typeface="Arial"/>
                <a:cs typeface="Arial"/>
              </a:rPr>
              <a:t>prescription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LMWH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where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risk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assessments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have </a:t>
            </a:r>
            <a:r>
              <a:rPr dirty="0" sz="3200">
                <a:latin typeface="Arial"/>
                <a:cs typeface="Arial"/>
              </a:rPr>
              <a:t>identified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it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is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indicated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350">
              <a:latin typeface="Arial"/>
              <a:cs typeface="Arial"/>
            </a:endParaRPr>
          </a:p>
          <a:p>
            <a:pPr marL="469265" marR="343535" indent="-457200">
              <a:lnSpc>
                <a:spcPts val="3460"/>
              </a:lnSpc>
              <a:buChar char="•"/>
              <a:tabLst>
                <a:tab pos="469265" algn="l"/>
                <a:tab pos="469900" algn="l"/>
              </a:tabLst>
            </a:pPr>
            <a:r>
              <a:rPr dirty="0" sz="3200">
                <a:latin typeface="Arial"/>
                <a:cs typeface="Arial"/>
              </a:rPr>
              <a:t>Communicate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importance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avoiding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delays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the </a:t>
            </a:r>
            <a:r>
              <a:rPr dirty="0" sz="3200">
                <a:latin typeface="Arial"/>
                <a:cs typeface="Arial"/>
              </a:rPr>
              <a:t>administration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LMWH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What</a:t>
            </a:r>
            <a:r>
              <a:rPr dirty="0" spc="-10"/>
              <a:t> </a:t>
            </a:r>
            <a:r>
              <a:rPr dirty="0"/>
              <a:t>can</a:t>
            </a:r>
            <a:r>
              <a:rPr dirty="0" spc="5"/>
              <a:t> </a:t>
            </a:r>
            <a:r>
              <a:rPr dirty="0"/>
              <a:t>you</a:t>
            </a:r>
            <a:r>
              <a:rPr dirty="0" spc="5"/>
              <a:t> </a:t>
            </a:r>
            <a:r>
              <a:rPr dirty="0" spc="-25"/>
              <a:t>do?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630123" y="1245870"/>
            <a:ext cx="10717530" cy="414147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469900" marR="175260" indent="-457834">
              <a:lnSpc>
                <a:spcPts val="3240"/>
              </a:lnSpc>
              <a:spcBef>
                <a:spcPts val="50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3000">
                <a:latin typeface="Arial"/>
                <a:cs typeface="Arial"/>
              </a:rPr>
              <a:t>Ensure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robust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policies</a:t>
            </a:r>
            <a:r>
              <a:rPr dirty="0" sz="3000" spc="-5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and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procedures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exist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around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pre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and </a:t>
            </a:r>
            <a:r>
              <a:rPr dirty="0" sz="3000">
                <a:latin typeface="Arial"/>
                <a:cs typeface="Arial"/>
              </a:rPr>
              <a:t>postoperative</a:t>
            </a:r>
            <a:r>
              <a:rPr dirty="0" sz="3000" spc="-6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management</a:t>
            </a:r>
            <a:r>
              <a:rPr dirty="0" sz="3000" spc="-6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of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anticoagulated</a:t>
            </a:r>
            <a:r>
              <a:rPr dirty="0" sz="3000" spc="-7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patients </a:t>
            </a:r>
            <a:r>
              <a:rPr dirty="0" sz="3000">
                <a:latin typeface="Arial"/>
                <a:cs typeface="Arial"/>
              </a:rPr>
              <a:t>including</a:t>
            </a:r>
            <a:r>
              <a:rPr dirty="0" sz="3000" spc="-6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bridging</a:t>
            </a:r>
            <a:r>
              <a:rPr dirty="0" sz="3000" spc="-9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therapy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469900" marR="573405" indent="-457834">
              <a:lnSpc>
                <a:spcPts val="3240"/>
              </a:lnSpc>
              <a:buChar char="•"/>
              <a:tabLst>
                <a:tab pos="469900" algn="l"/>
                <a:tab pos="470534" algn="l"/>
              </a:tabLst>
            </a:pPr>
            <a:r>
              <a:rPr dirty="0" sz="3000">
                <a:latin typeface="Arial"/>
                <a:cs typeface="Arial"/>
              </a:rPr>
              <a:t>Ensure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protocols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are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in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place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which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detail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 spc="-20">
                <a:latin typeface="Arial"/>
                <a:cs typeface="Arial"/>
              </a:rPr>
              <a:t>when </a:t>
            </a:r>
            <a:r>
              <a:rPr dirty="0" sz="3000">
                <a:latin typeface="Arial"/>
                <a:cs typeface="Arial"/>
              </a:rPr>
              <a:t>anticoagulant</a:t>
            </a:r>
            <a:r>
              <a:rPr dirty="0" sz="3000" spc="-6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reversal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is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indicated</a:t>
            </a:r>
            <a:r>
              <a:rPr dirty="0" sz="3000" spc="-5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/</a:t>
            </a:r>
            <a:r>
              <a:rPr dirty="0" sz="3000" spc="-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should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be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considered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469900" marR="5080" indent="-457834">
              <a:lnSpc>
                <a:spcPts val="3240"/>
              </a:lnSpc>
              <a:buChar char="•"/>
              <a:tabLst>
                <a:tab pos="469900" algn="l"/>
                <a:tab pos="470534" algn="l"/>
              </a:tabLst>
            </a:pPr>
            <a:r>
              <a:rPr dirty="0" sz="3000">
                <a:latin typeface="Arial"/>
                <a:cs typeface="Arial"/>
              </a:rPr>
              <a:t>Ensure</a:t>
            </a:r>
            <a:r>
              <a:rPr dirty="0" sz="3000" spc="-7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that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anticoagulant</a:t>
            </a:r>
            <a:r>
              <a:rPr dirty="0" sz="3000" spc="-5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treatment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plans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are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effectively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and </a:t>
            </a:r>
            <a:r>
              <a:rPr dirty="0" sz="3000">
                <a:latin typeface="Arial"/>
                <a:cs typeface="Arial"/>
              </a:rPr>
              <a:t>accurately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communicated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to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providers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of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primary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 spc="-20">
                <a:latin typeface="Arial"/>
                <a:cs typeface="Arial"/>
              </a:rPr>
              <a:t>care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5947" y="5907023"/>
            <a:ext cx="11654155" cy="523240"/>
            <a:chOff x="345947" y="5907023"/>
            <a:chExt cx="11654155" cy="523240"/>
          </a:xfrm>
        </p:grpSpPr>
        <p:sp>
          <p:nvSpPr>
            <p:cNvPr id="3" name="object 3" descr=""/>
            <p:cNvSpPr/>
            <p:nvPr/>
          </p:nvSpPr>
          <p:spPr>
            <a:xfrm>
              <a:off x="409193" y="6360413"/>
              <a:ext cx="11400155" cy="6985"/>
            </a:xfrm>
            <a:custGeom>
              <a:avLst/>
              <a:gdLst/>
              <a:ahLst/>
              <a:cxnLst/>
              <a:rect l="l" t="t" r="r" b="b"/>
              <a:pathLst>
                <a:path w="11400155" h="6985">
                  <a:moveTo>
                    <a:pt x="11399647" y="0"/>
                  </a:moveTo>
                  <a:lnTo>
                    <a:pt x="0" y="6604"/>
                  </a:lnTo>
                </a:path>
              </a:pathLst>
            </a:custGeom>
            <a:ln w="126492">
              <a:solidFill>
                <a:srgbClr val="41B6E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0743" y="5907023"/>
              <a:ext cx="2999231" cy="438911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Anti-</a:t>
            </a:r>
            <a:r>
              <a:rPr dirty="0"/>
              <a:t>infective</a:t>
            </a:r>
            <a:r>
              <a:rPr dirty="0" spc="-25"/>
              <a:t> </a:t>
            </a:r>
            <a:r>
              <a:rPr dirty="0"/>
              <a:t>medication</a:t>
            </a:r>
            <a:r>
              <a:rPr dirty="0" spc="-35"/>
              <a:t> </a:t>
            </a:r>
            <a:r>
              <a:rPr dirty="0"/>
              <a:t>error</a:t>
            </a:r>
            <a:r>
              <a:rPr dirty="0" spc="10"/>
              <a:t> </a:t>
            </a:r>
            <a:r>
              <a:rPr dirty="0" spc="-10"/>
              <a:t>claims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10336" y="1624710"/>
            <a:ext cx="4454525" cy="3400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002F86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2700" spc="-35">
                <a:latin typeface="Arial"/>
                <a:cs typeface="Arial"/>
              </a:rPr>
              <a:t>Total</a:t>
            </a:r>
            <a:r>
              <a:rPr dirty="0" sz="2700" spc="-5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claims</a:t>
            </a:r>
            <a:r>
              <a:rPr dirty="0" sz="2700" spc="-5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=</a:t>
            </a:r>
            <a:r>
              <a:rPr dirty="0" sz="2700" spc="-60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172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2F86"/>
              </a:buClr>
              <a:buFont typeface="Arial"/>
              <a:buChar char="•"/>
            </a:pPr>
            <a:endParaRPr sz="39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002F86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2700">
                <a:latin typeface="Arial"/>
                <a:cs typeface="Arial"/>
              </a:rPr>
              <a:t>Open</a:t>
            </a:r>
            <a:r>
              <a:rPr dirty="0" sz="2700" spc="-1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=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53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2F86"/>
              </a:buClr>
              <a:buFont typeface="Arial"/>
              <a:buChar char="•"/>
            </a:pPr>
            <a:endParaRPr sz="39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Clr>
                <a:srgbClr val="002F86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2700">
                <a:latin typeface="Arial"/>
                <a:cs typeface="Arial"/>
              </a:rPr>
              <a:t>Unmeritorious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claims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=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51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2F86"/>
              </a:buClr>
              <a:buFont typeface="Arial"/>
              <a:buChar char="•"/>
            </a:pPr>
            <a:endParaRPr sz="39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Clr>
                <a:srgbClr val="002F86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2700">
                <a:latin typeface="Arial"/>
                <a:cs typeface="Arial"/>
              </a:rPr>
              <a:t>Successful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claims = </a:t>
            </a:r>
            <a:r>
              <a:rPr dirty="0" sz="2700" spc="-25">
                <a:latin typeface="Arial"/>
                <a:cs typeface="Arial"/>
              </a:rPr>
              <a:t>68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10336" y="5575198"/>
            <a:ext cx="676211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002F86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2700" spc="-35">
                <a:latin typeface="Arial"/>
                <a:cs typeface="Arial"/>
              </a:rPr>
              <a:t>Total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value</a:t>
            </a:r>
            <a:r>
              <a:rPr dirty="0" sz="2700" spc="-4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of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closed</a:t>
            </a:r>
            <a:r>
              <a:rPr dirty="0" sz="2700" spc="-5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claims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=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£2,612,667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6904" y="2022347"/>
            <a:ext cx="4637153" cy="3092597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271640" y="1391792"/>
            <a:ext cx="54470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Types</a:t>
            </a:r>
            <a:r>
              <a:rPr dirty="0" u="sng" sz="24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24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anti-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infective</a:t>
            </a:r>
            <a:r>
              <a:rPr dirty="0" u="sng" sz="24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involved</a:t>
            </a:r>
            <a:r>
              <a:rPr dirty="0" u="sng" sz="24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2400" spc="-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claims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036" y="36576"/>
            <a:ext cx="1787652" cy="1193291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007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130"/>
              </a:spcBef>
            </a:pPr>
            <a:r>
              <a:rPr dirty="0" sz="3700"/>
              <a:t>Maternity</a:t>
            </a:r>
            <a:r>
              <a:rPr dirty="0" sz="3700" spc="-15"/>
              <a:t> </a:t>
            </a:r>
            <a:r>
              <a:rPr dirty="0" sz="3700"/>
              <a:t>medication</a:t>
            </a:r>
            <a:r>
              <a:rPr dirty="0" sz="3700" spc="-30"/>
              <a:t> </a:t>
            </a:r>
            <a:r>
              <a:rPr dirty="0" sz="3700"/>
              <a:t>error</a:t>
            </a:r>
            <a:r>
              <a:rPr dirty="0" sz="3700" spc="-30"/>
              <a:t> </a:t>
            </a:r>
            <a:r>
              <a:rPr dirty="0" sz="3700" spc="-10"/>
              <a:t>claims</a:t>
            </a:r>
            <a:endParaRPr sz="3700"/>
          </a:p>
          <a:p>
            <a:pPr marL="36195">
              <a:lnSpc>
                <a:spcPct val="100000"/>
              </a:lnSpc>
              <a:spcBef>
                <a:spcPts val="75"/>
              </a:spcBef>
            </a:pPr>
            <a:r>
              <a:rPr dirty="0" sz="1500" i="1">
                <a:solidFill>
                  <a:srgbClr val="425462"/>
                </a:solidFill>
                <a:latin typeface="Arial"/>
                <a:cs typeface="Arial"/>
              </a:rPr>
              <a:t>1</a:t>
            </a:r>
            <a:r>
              <a:rPr dirty="0" sz="1500" spc="-65" i="1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425462"/>
                </a:solidFill>
                <a:latin typeface="Arial"/>
                <a:cs typeface="Arial"/>
              </a:rPr>
              <a:t>April</a:t>
            </a:r>
            <a:r>
              <a:rPr dirty="0" sz="1500" spc="-10" i="1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425462"/>
                </a:solidFill>
                <a:latin typeface="Arial"/>
                <a:cs typeface="Arial"/>
              </a:rPr>
              <a:t>2015</a:t>
            </a:r>
            <a:r>
              <a:rPr dirty="0" sz="1500" spc="-20" i="1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425462"/>
                </a:solidFill>
                <a:latin typeface="Arial"/>
                <a:cs typeface="Arial"/>
              </a:rPr>
              <a:t>–</a:t>
            </a:r>
            <a:r>
              <a:rPr dirty="0" sz="1500" spc="-5" i="1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425462"/>
                </a:solidFill>
                <a:latin typeface="Arial"/>
                <a:cs typeface="Arial"/>
              </a:rPr>
              <a:t>31</a:t>
            </a:r>
            <a:r>
              <a:rPr dirty="0" sz="1500" spc="-10" i="1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425462"/>
                </a:solidFill>
                <a:latin typeface="Arial"/>
                <a:cs typeface="Arial"/>
              </a:rPr>
              <a:t>March</a:t>
            </a:r>
            <a:r>
              <a:rPr dirty="0" sz="1500" spc="-25" i="1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500" spc="-10" i="1">
                <a:solidFill>
                  <a:srgbClr val="425462"/>
                </a:solidFill>
                <a:latin typeface="Arial"/>
                <a:cs typeface="Arial"/>
              </a:rPr>
              <a:t>2020*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92973" y="1688592"/>
            <a:ext cx="3578860" cy="295084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algn="ctr" marR="94615">
              <a:lnSpc>
                <a:spcPct val="100000"/>
              </a:lnSpc>
              <a:spcBef>
                <a:spcPts val="605"/>
              </a:spcBef>
            </a:pPr>
            <a:r>
              <a:rPr dirty="0" sz="2400">
                <a:solidFill>
                  <a:srgbClr val="425462"/>
                </a:solidFill>
                <a:latin typeface="Arial"/>
                <a:cs typeface="Arial"/>
              </a:rPr>
              <a:t>Claims</a:t>
            </a:r>
            <a:r>
              <a:rPr dirty="0" sz="2400" spc="-20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425462"/>
                </a:solidFill>
                <a:latin typeface="Arial"/>
                <a:cs typeface="Arial"/>
              </a:rPr>
              <a:t>notified</a:t>
            </a:r>
            <a:endParaRPr sz="2400">
              <a:latin typeface="Arial"/>
              <a:cs typeface="Arial"/>
            </a:endParaRPr>
          </a:p>
          <a:p>
            <a:pPr algn="ctr" marR="94615">
              <a:lnSpc>
                <a:spcPct val="100000"/>
              </a:lnSpc>
              <a:spcBef>
                <a:spcPts val="505"/>
              </a:spcBef>
            </a:pPr>
            <a:r>
              <a:rPr dirty="0" sz="2400" spc="-25" b="1">
                <a:solidFill>
                  <a:srgbClr val="425462"/>
                </a:solidFill>
                <a:latin typeface="Arial"/>
                <a:cs typeface="Arial"/>
              </a:rPr>
              <a:t>55</a:t>
            </a:r>
            <a:endParaRPr sz="2400">
              <a:latin typeface="Arial"/>
              <a:cs typeface="Arial"/>
            </a:endParaRPr>
          </a:p>
          <a:p>
            <a:pPr algn="ctr" marL="466725" marR="561975">
              <a:lnSpc>
                <a:spcPct val="100000"/>
              </a:lnSpc>
              <a:spcBef>
                <a:spcPts val="505"/>
              </a:spcBef>
            </a:pPr>
            <a:r>
              <a:rPr dirty="0" sz="2400">
                <a:solidFill>
                  <a:srgbClr val="425462"/>
                </a:solidFill>
                <a:latin typeface="Arial"/>
                <a:cs typeface="Arial"/>
              </a:rPr>
              <a:t>Claims</a:t>
            </a:r>
            <a:r>
              <a:rPr dirty="0" sz="2400" spc="-5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25462"/>
                </a:solidFill>
                <a:latin typeface="Arial"/>
                <a:cs typeface="Arial"/>
              </a:rPr>
              <a:t>settled</a:t>
            </a:r>
            <a:r>
              <a:rPr dirty="0" sz="2400" spc="-35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425462"/>
                </a:solidFill>
                <a:latin typeface="Arial"/>
                <a:cs typeface="Arial"/>
              </a:rPr>
              <a:t>with </a:t>
            </a:r>
            <a:r>
              <a:rPr dirty="0" sz="2400">
                <a:solidFill>
                  <a:srgbClr val="425462"/>
                </a:solidFill>
                <a:latin typeface="Arial"/>
                <a:cs typeface="Arial"/>
              </a:rPr>
              <a:t>damages</a:t>
            </a:r>
            <a:r>
              <a:rPr dirty="0" sz="2400" spc="-25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425462"/>
                </a:solidFill>
                <a:latin typeface="Arial"/>
                <a:cs typeface="Arial"/>
              </a:rPr>
              <a:t>paid</a:t>
            </a:r>
            <a:endParaRPr sz="2400">
              <a:latin typeface="Arial"/>
              <a:cs typeface="Arial"/>
            </a:endParaRPr>
          </a:p>
          <a:p>
            <a:pPr algn="ctr" marR="8890">
              <a:lnSpc>
                <a:spcPct val="100000"/>
              </a:lnSpc>
              <a:spcBef>
                <a:spcPts val="495"/>
              </a:spcBef>
            </a:pPr>
            <a:r>
              <a:rPr dirty="0" sz="2400" spc="-25" b="1">
                <a:solidFill>
                  <a:srgbClr val="425462"/>
                </a:solidFill>
                <a:latin typeface="Arial"/>
                <a:cs typeface="Arial"/>
              </a:rPr>
              <a:t>22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2400" spc="-40">
                <a:solidFill>
                  <a:srgbClr val="425462"/>
                </a:solidFill>
                <a:latin typeface="Arial"/>
                <a:cs typeface="Arial"/>
              </a:rPr>
              <a:t>Total</a:t>
            </a:r>
            <a:r>
              <a:rPr dirty="0" sz="2400" spc="-35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25462"/>
                </a:solidFill>
                <a:latin typeface="Arial"/>
                <a:cs typeface="Arial"/>
              </a:rPr>
              <a:t>cost</a:t>
            </a:r>
            <a:r>
              <a:rPr dirty="0" sz="2400" spc="-25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25462"/>
                </a:solidFill>
                <a:latin typeface="Arial"/>
                <a:cs typeface="Arial"/>
              </a:rPr>
              <a:t>of</a:t>
            </a:r>
            <a:r>
              <a:rPr dirty="0" sz="2400" spc="-35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25462"/>
                </a:solidFill>
                <a:latin typeface="Arial"/>
                <a:cs typeface="Arial"/>
              </a:rPr>
              <a:t>settled</a:t>
            </a:r>
            <a:r>
              <a:rPr dirty="0" sz="2400" spc="-35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425462"/>
                </a:solidFill>
                <a:latin typeface="Arial"/>
                <a:cs typeface="Arial"/>
              </a:rPr>
              <a:t>claims</a:t>
            </a:r>
            <a:endParaRPr sz="24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490"/>
              </a:spcBef>
            </a:pPr>
            <a:r>
              <a:rPr dirty="0" sz="2400" spc="-10" b="1">
                <a:solidFill>
                  <a:srgbClr val="425462"/>
                </a:solidFill>
                <a:latin typeface="Arial"/>
                <a:cs typeface="Arial"/>
              </a:rPr>
              <a:t>£460,728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44792" y="6075679"/>
            <a:ext cx="46037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i="1">
                <a:latin typeface="Arial"/>
                <a:cs typeface="Arial"/>
              </a:rPr>
              <a:t>*All</a:t>
            </a:r>
            <a:r>
              <a:rPr dirty="0" sz="1050" spc="-15" i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NHSR</a:t>
            </a:r>
            <a:r>
              <a:rPr dirty="0" sz="1050" spc="-25" i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notified</a:t>
            </a:r>
            <a:r>
              <a:rPr dirty="0" sz="1050" spc="-15" i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claims</a:t>
            </a:r>
            <a:r>
              <a:rPr dirty="0" sz="1050" spc="5" i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related</a:t>
            </a:r>
            <a:r>
              <a:rPr dirty="0" sz="1050" spc="-5" i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to</a:t>
            </a:r>
            <a:r>
              <a:rPr dirty="0" sz="1050" spc="-5" i="1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extravasation</a:t>
            </a:r>
            <a:r>
              <a:rPr dirty="0" sz="1050" spc="-20" i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1April</a:t>
            </a:r>
            <a:r>
              <a:rPr dirty="0" sz="1050" spc="10" i="1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2015-</a:t>
            </a:r>
            <a:r>
              <a:rPr dirty="0" sz="1050" i="1">
                <a:latin typeface="Arial"/>
                <a:cs typeface="Arial"/>
              </a:rPr>
              <a:t>31</a:t>
            </a:r>
            <a:r>
              <a:rPr dirty="0" sz="1050" spc="-5" i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March</a:t>
            </a:r>
            <a:r>
              <a:rPr dirty="0" sz="1050" spc="-20" i="1">
                <a:latin typeface="Arial"/>
                <a:cs typeface="Arial"/>
              </a:rPr>
              <a:t> 2020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795087" y="2117470"/>
            <a:ext cx="3089910" cy="3089910"/>
            <a:chOff x="1795087" y="2117470"/>
            <a:chExt cx="3089910" cy="3089910"/>
          </a:xfrm>
        </p:grpSpPr>
        <p:sp>
          <p:nvSpPr>
            <p:cNvPr id="9" name="object 9" descr=""/>
            <p:cNvSpPr/>
            <p:nvPr/>
          </p:nvSpPr>
          <p:spPr>
            <a:xfrm>
              <a:off x="3340100" y="2127376"/>
              <a:ext cx="1519555" cy="1370965"/>
            </a:xfrm>
            <a:custGeom>
              <a:avLst/>
              <a:gdLst/>
              <a:ahLst/>
              <a:cxnLst/>
              <a:rect l="l" t="t" r="r" b="b"/>
              <a:pathLst>
                <a:path w="1519554" h="1370964">
                  <a:moveTo>
                    <a:pt x="0" y="0"/>
                  </a:moveTo>
                  <a:lnTo>
                    <a:pt x="0" y="383667"/>
                  </a:lnTo>
                  <a:lnTo>
                    <a:pt x="48852" y="384690"/>
                  </a:lnTo>
                  <a:lnTo>
                    <a:pt x="97233" y="387736"/>
                  </a:lnTo>
                  <a:lnTo>
                    <a:pt x="145098" y="392764"/>
                  </a:lnTo>
                  <a:lnTo>
                    <a:pt x="192404" y="399738"/>
                  </a:lnTo>
                  <a:lnTo>
                    <a:pt x="239106" y="408618"/>
                  </a:lnTo>
                  <a:lnTo>
                    <a:pt x="285160" y="419367"/>
                  </a:lnTo>
                  <a:lnTo>
                    <a:pt x="330521" y="431945"/>
                  </a:lnTo>
                  <a:lnTo>
                    <a:pt x="375144" y="446314"/>
                  </a:lnTo>
                  <a:lnTo>
                    <a:pt x="418987" y="462436"/>
                  </a:lnTo>
                  <a:lnTo>
                    <a:pt x="462004" y="480272"/>
                  </a:lnTo>
                  <a:lnTo>
                    <a:pt x="504151" y="499785"/>
                  </a:lnTo>
                  <a:lnTo>
                    <a:pt x="545384" y="520935"/>
                  </a:lnTo>
                  <a:lnTo>
                    <a:pt x="585658" y="543684"/>
                  </a:lnTo>
                  <a:lnTo>
                    <a:pt x="624929" y="567993"/>
                  </a:lnTo>
                  <a:lnTo>
                    <a:pt x="663153" y="593825"/>
                  </a:lnTo>
                  <a:lnTo>
                    <a:pt x="700285" y="621141"/>
                  </a:lnTo>
                  <a:lnTo>
                    <a:pt x="736281" y="649902"/>
                  </a:lnTo>
                  <a:lnTo>
                    <a:pt x="771098" y="680070"/>
                  </a:lnTo>
                  <a:lnTo>
                    <a:pt x="804689" y="711607"/>
                  </a:lnTo>
                  <a:lnTo>
                    <a:pt x="837012" y="744474"/>
                  </a:lnTo>
                  <a:lnTo>
                    <a:pt x="868021" y="778632"/>
                  </a:lnTo>
                  <a:lnTo>
                    <a:pt x="897673" y="814044"/>
                  </a:lnTo>
                  <a:lnTo>
                    <a:pt x="925923" y="850671"/>
                  </a:lnTo>
                  <a:lnTo>
                    <a:pt x="952727" y="888474"/>
                  </a:lnTo>
                  <a:lnTo>
                    <a:pt x="978040" y="927415"/>
                  </a:lnTo>
                  <a:lnTo>
                    <a:pt x="1001819" y="967456"/>
                  </a:lnTo>
                  <a:lnTo>
                    <a:pt x="1024018" y="1008558"/>
                  </a:lnTo>
                  <a:lnTo>
                    <a:pt x="1044594" y="1050683"/>
                  </a:lnTo>
                  <a:lnTo>
                    <a:pt x="1063502" y="1093792"/>
                  </a:lnTo>
                  <a:lnTo>
                    <a:pt x="1080698" y="1137847"/>
                  </a:lnTo>
                  <a:lnTo>
                    <a:pt x="1096137" y="1182809"/>
                  </a:lnTo>
                  <a:lnTo>
                    <a:pt x="1109776" y="1228640"/>
                  </a:lnTo>
                  <a:lnTo>
                    <a:pt x="1121569" y="1275302"/>
                  </a:lnTo>
                  <a:lnTo>
                    <a:pt x="1131473" y="1322757"/>
                  </a:lnTo>
                  <a:lnTo>
                    <a:pt x="1139444" y="1370964"/>
                  </a:lnTo>
                  <a:lnTo>
                    <a:pt x="1519174" y="1316355"/>
                  </a:lnTo>
                  <a:lnTo>
                    <a:pt x="1511515" y="1268398"/>
                  </a:lnTo>
                  <a:lnTo>
                    <a:pt x="1502418" y="1220991"/>
                  </a:lnTo>
                  <a:lnTo>
                    <a:pt x="1491906" y="1174155"/>
                  </a:lnTo>
                  <a:lnTo>
                    <a:pt x="1480004" y="1127911"/>
                  </a:lnTo>
                  <a:lnTo>
                    <a:pt x="1466737" y="1082281"/>
                  </a:lnTo>
                  <a:lnTo>
                    <a:pt x="1452128" y="1037286"/>
                  </a:lnTo>
                  <a:lnTo>
                    <a:pt x="1436203" y="992946"/>
                  </a:lnTo>
                  <a:lnTo>
                    <a:pt x="1418986" y="949283"/>
                  </a:lnTo>
                  <a:lnTo>
                    <a:pt x="1400500" y="906318"/>
                  </a:lnTo>
                  <a:lnTo>
                    <a:pt x="1380772" y="864073"/>
                  </a:lnTo>
                  <a:lnTo>
                    <a:pt x="1359824" y="822568"/>
                  </a:lnTo>
                  <a:lnTo>
                    <a:pt x="1337682" y="781824"/>
                  </a:lnTo>
                  <a:lnTo>
                    <a:pt x="1314370" y="741864"/>
                  </a:lnTo>
                  <a:lnTo>
                    <a:pt x="1289912" y="702707"/>
                  </a:lnTo>
                  <a:lnTo>
                    <a:pt x="1264333" y="664375"/>
                  </a:lnTo>
                  <a:lnTo>
                    <a:pt x="1237657" y="626889"/>
                  </a:lnTo>
                  <a:lnTo>
                    <a:pt x="1209909" y="590271"/>
                  </a:lnTo>
                  <a:lnTo>
                    <a:pt x="1181112" y="554541"/>
                  </a:lnTo>
                  <a:lnTo>
                    <a:pt x="1151293" y="519721"/>
                  </a:lnTo>
                  <a:lnTo>
                    <a:pt x="1120474" y="485832"/>
                  </a:lnTo>
                  <a:lnTo>
                    <a:pt x="1088681" y="452895"/>
                  </a:lnTo>
                  <a:lnTo>
                    <a:pt x="1055937" y="420931"/>
                  </a:lnTo>
                  <a:lnTo>
                    <a:pt x="1022268" y="389961"/>
                  </a:lnTo>
                  <a:lnTo>
                    <a:pt x="987697" y="360007"/>
                  </a:lnTo>
                  <a:lnTo>
                    <a:pt x="952249" y="331089"/>
                  </a:lnTo>
                  <a:lnTo>
                    <a:pt x="915949" y="303230"/>
                  </a:lnTo>
                  <a:lnTo>
                    <a:pt x="878821" y="276449"/>
                  </a:lnTo>
                  <a:lnTo>
                    <a:pt x="840890" y="250768"/>
                  </a:lnTo>
                  <a:lnTo>
                    <a:pt x="802179" y="226209"/>
                  </a:lnTo>
                  <a:lnTo>
                    <a:pt x="762713" y="202792"/>
                  </a:lnTo>
                  <a:lnTo>
                    <a:pt x="722517" y="180538"/>
                  </a:lnTo>
                  <a:lnTo>
                    <a:pt x="681615" y="159470"/>
                  </a:lnTo>
                  <a:lnTo>
                    <a:pt x="640032" y="139607"/>
                  </a:lnTo>
                  <a:lnTo>
                    <a:pt x="597792" y="120971"/>
                  </a:lnTo>
                  <a:lnTo>
                    <a:pt x="554919" y="103584"/>
                  </a:lnTo>
                  <a:lnTo>
                    <a:pt x="511438" y="87466"/>
                  </a:lnTo>
                  <a:lnTo>
                    <a:pt x="467374" y="72638"/>
                  </a:lnTo>
                  <a:lnTo>
                    <a:pt x="422750" y="59123"/>
                  </a:lnTo>
                  <a:lnTo>
                    <a:pt x="377591" y="46940"/>
                  </a:lnTo>
                  <a:lnTo>
                    <a:pt x="331922" y="36111"/>
                  </a:lnTo>
                  <a:lnTo>
                    <a:pt x="285767" y="26657"/>
                  </a:lnTo>
                  <a:lnTo>
                    <a:pt x="239151" y="18600"/>
                  </a:lnTo>
                  <a:lnTo>
                    <a:pt x="192097" y="11960"/>
                  </a:lnTo>
                  <a:lnTo>
                    <a:pt x="144630" y="6759"/>
                  </a:lnTo>
                  <a:lnTo>
                    <a:pt x="96776" y="3018"/>
                  </a:lnTo>
                  <a:lnTo>
                    <a:pt x="48557" y="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664457" y="3443731"/>
              <a:ext cx="1210945" cy="1691005"/>
            </a:xfrm>
            <a:custGeom>
              <a:avLst/>
              <a:gdLst/>
              <a:ahLst/>
              <a:cxnLst/>
              <a:rect l="l" t="t" r="r" b="b"/>
              <a:pathLst>
                <a:path w="1210945" h="1691004">
                  <a:moveTo>
                    <a:pt x="1194815" y="0"/>
                  </a:moveTo>
                  <a:lnTo>
                    <a:pt x="815086" y="54609"/>
                  </a:lnTo>
                  <a:lnTo>
                    <a:pt x="821019" y="103099"/>
                  </a:lnTo>
                  <a:lnTo>
                    <a:pt x="824884" y="151411"/>
                  </a:lnTo>
                  <a:lnTo>
                    <a:pt x="826714" y="199497"/>
                  </a:lnTo>
                  <a:lnTo>
                    <a:pt x="826540" y="247307"/>
                  </a:lnTo>
                  <a:lnTo>
                    <a:pt x="824392" y="294791"/>
                  </a:lnTo>
                  <a:lnTo>
                    <a:pt x="820304" y="341901"/>
                  </a:lnTo>
                  <a:lnTo>
                    <a:pt x="814307" y="388587"/>
                  </a:lnTo>
                  <a:lnTo>
                    <a:pt x="806433" y="434799"/>
                  </a:lnTo>
                  <a:lnTo>
                    <a:pt x="796712" y="480488"/>
                  </a:lnTo>
                  <a:lnTo>
                    <a:pt x="785178" y="525605"/>
                  </a:lnTo>
                  <a:lnTo>
                    <a:pt x="771861" y="570099"/>
                  </a:lnTo>
                  <a:lnTo>
                    <a:pt x="756794" y="613923"/>
                  </a:lnTo>
                  <a:lnTo>
                    <a:pt x="740008" y="657025"/>
                  </a:lnTo>
                  <a:lnTo>
                    <a:pt x="721534" y="699357"/>
                  </a:lnTo>
                  <a:lnTo>
                    <a:pt x="701405" y="740869"/>
                  </a:lnTo>
                  <a:lnTo>
                    <a:pt x="679653" y="781513"/>
                  </a:lnTo>
                  <a:lnTo>
                    <a:pt x="656308" y="821237"/>
                  </a:lnTo>
                  <a:lnTo>
                    <a:pt x="631403" y="859994"/>
                  </a:lnTo>
                  <a:lnTo>
                    <a:pt x="604969" y="897733"/>
                  </a:lnTo>
                  <a:lnTo>
                    <a:pt x="577038" y="934405"/>
                  </a:lnTo>
                  <a:lnTo>
                    <a:pt x="547642" y="969960"/>
                  </a:lnTo>
                  <a:lnTo>
                    <a:pt x="516812" y="1004350"/>
                  </a:lnTo>
                  <a:lnTo>
                    <a:pt x="484581" y="1037525"/>
                  </a:lnTo>
                  <a:lnTo>
                    <a:pt x="450979" y="1069435"/>
                  </a:lnTo>
                  <a:lnTo>
                    <a:pt x="416039" y="1100031"/>
                  </a:lnTo>
                  <a:lnTo>
                    <a:pt x="379792" y="1129263"/>
                  </a:lnTo>
                  <a:lnTo>
                    <a:pt x="342270" y="1157082"/>
                  </a:lnTo>
                  <a:lnTo>
                    <a:pt x="303505" y="1183438"/>
                  </a:lnTo>
                  <a:lnTo>
                    <a:pt x="263528" y="1208283"/>
                  </a:lnTo>
                  <a:lnTo>
                    <a:pt x="222372" y="1231566"/>
                  </a:lnTo>
                  <a:lnTo>
                    <a:pt x="180067" y="1253239"/>
                  </a:lnTo>
                  <a:lnTo>
                    <a:pt x="136645" y="1273251"/>
                  </a:lnTo>
                  <a:lnTo>
                    <a:pt x="92139" y="1291553"/>
                  </a:lnTo>
                  <a:lnTo>
                    <a:pt x="46580" y="1308097"/>
                  </a:lnTo>
                  <a:lnTo>
                    <a:pt x="0" y="1322831"/>
                  </a:lnTo>
                  <a:lnTo>
                    <a:pt x="108076" y="1691004"/>
                  </a:lnTo>
                  <a:lnTo>
                    <a:pt x="154457" y="1676598"/>
                  </a:lnTo>
                  <a:lnTo>
                    <a:pt x="200089" y="1660847"/>
                  </a:lnTo>
                  <a:lnTo>
                    <a:pt x="244954" y="1643776"/>
                  </a:lnTo>
                  <a:lnTo>
                    <a:pt x="289035" y="1625415"/>
                  </a:lnTo>
                  <a:lnTo>
                    <a:pt x="332314" y="1605789"/>
                  </a:lnTo>
                  <a:lnTo>
                    <a:pt x="374775" y="1584926"/>
                  </a:lnTo>
                  <a:lnTo>
                    <a:pt x="416399" y="1562854"/>
                  </a:lnTo>
                  <a:lnTo>
                    <a:pt x="457169" y="1539598"/>
                  </a:lnTo>
                  <a:lnTo>
                    <a:pt x="497067" y="1515188"/>
                  </a:lnTo>
                  <a:lnTo>
                    <a:pt x="536077" y="1489649"/>
                  </a:lnTo>
                  <a:lnTo>
                    <a:pt x="574180" y="1463009"/>
                  </a:lnTo>
                  <a:lnTo>
                    <a:pt x="611359" y="1435295"/>
                  </a:lnTo>
                  <a:lnTo>
                    <a:pt x="647597" y="1406534"/>
                  </a:lnTo>
                  <a:lnTo>
                    <a:pt x="682877" y="1376754"/>
                  </a:lnTo>
                  <a:lnTo>
                    <a:pt x="717179" y="1345982"/>
                  </a:lnTo>
                  <a:lnTo>
                    <a:pt x="750489" y="1314245"/>
                  </a:lnTo>
                  <a:lnTo>
                    <a:pt x="782786" y="1281569"/>
                  </a:lnTo>
                  <a:lnTo>
                    <a:pt x="814055" y="1247983"/>
                  </a:lnTo>
                  <a:lnTo>
                    <a:pt x="844278" y="1213513"/>
                  </a:lnTo>
                  <a:lnTo>
                    <a:pt x="873438" y="1178187"/>
                  </a:lnTo>
                  <a:lnTo>
                    <a:pt x="901516" y="1142032"/>
                  </a:lnTo>
                  <a:lnTo>
                    <a:pt x="928495" y="1105074"/>
                  </a:lnTo>
                  <a:lnTo>
                    <a:pt x="954359" y="1067342"/>
                  </a:lnTo>
                  <a:lnTo>
                    <a:pt x="979088" y="1028862"/>
                  </a:lnTo>
                  <a:lnTo>
                    <a:pt x="1002667" y="989662"/>
                  </a:lnTo>
                  <a:lnTo>
                    <a:pt x="1025078" y="949768"/>
                  </a:lnTo>
                  <a:lnTo>
                    <a:pt x="1046302" y="909209"/>
                  </a:lnTo>
                  <a:lnTo>
                    <a:pt x="1066323" y="868010"/>
                  </a:lnTo>
                  <a:lnTo>
                    <a:pt x="1085122" y="826200"/>
                  </a:lnTo>
                  <a:lnTo>
                    <a:pt x="1102684" y="783805"/>
                  </a:lnTo>
                  <a:lnTo>
                    <a:pt x="1118989" y="740853"/>
                  </a:lnTo>
                  <a:lnTo>
                    <a:pt x="1134021" y="697370"/>
                  </a:lnTo>
                  <a:lnTo>
                    <a:pt x="1147763" y="653385"/>
                  </a:lnTo>
                  <a:lnTo>
                    <a:pt x="1160196" y="608924"/>
                  </a:lnTo>
                  <a:lnTo>
                    <a:pt x="1171303" y="564014"/>
                  </a:lnTo>
                  <a:lnTo>
                    <a:pt x="1181067" y="518682"/>
                  </a:lnTo>
                  <a:lnTo>
                    <a:pt x="1189470" y="472957"/>
                  </a:lnTo>
                  <a:lnTo>
                    <a:pt x="1196495" y="426864"/>
                  </a:lnTo>
                  <a:lnTo>
                    <a:pt x="1202124" y="380432"/>
                  </a:lnTo>
                  <a:lnTo>
                    <a:pt x="1206340" y="333687"/>
                  </a:lnTo>
                  <a:lnTo>
                    <a:pt x="1209125" y="286656"/>
                  </a:lnTo>
                  <a:lnTo>
                    <a:pt x="1210463" y="239367"/>
                  </a:lnTo>
                  <a:lnTo>
                    <a:pt x="1210334" y="191847"/>
                  </a:lnTo>
                  <a:lnTo>
                    <a:pt x="1208723" y="144123"/>
                  </a:lnTo>
                  <a:lnTo>
                    <a:pt x="1205611" y="96223"/>
                  </a:lnTo>
                  <a:lnTo>
                    <a:pt x="1200981" y="48172"/>
                  </a:lnTo>
                  <a:lnTo>
                    <a:pt x="119481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664457" y="3443731"/>
              <a:ext cx="1210945" cy="1691005"/>
            </a:xfrm>
            <a:custGeom>
              <a:avLst/>
              <a:gdLst/>
              <a:ahLst/>
              <a:cxnLst/>
              <a:rect l="l" t="t" r="r" b="b"/>
              <a:pathLst>
                <a:path w="1210945" h="1691004">
                  <a:moveTo>
                    <a:pt x="1194815" y="0"/>
                  </a:moveTo>
                  <a:lnTo>
                    <a:pt x="1200981" y="48172"/>
                  </a:lnTo>
                  <a:lnTo>
                    <a:pt x="1205611" y="96223"/>
                  </a:lnTo>
                  <a:lnTo>
                    <a:pt x="1208723" y="144123"/>
                  </a:lnTo>
                  <a:lnTo>
                    <a:pt x="1210334" y="191847"/>
                  </a:lnTo>
                  <a:lnTo>
                    <a:pt x="1210463" y="239367"/>
                  </a:lnTo>
                  <a:lnTo>
                    <a:pt x="1209125" y="286656"/>
                  </a:lnTo>
                  <a:lnTo>
                    <a:pt x="1206340" y="333687"/>
                  </a:lnTo>
                  <a:lnTo>
                    <a:pt x="1202124" y="380432"/>
                  </a:lnTo>
                  <a:lnTo>
                    <a:pt x="1196495" y="426864"/>
                  </a:lnTo>
                  <a:lnTo>
                    <a:pt x="1189470" y="472957"/>
                  </a:lnTo>
                  <a:lnTo>
                    <a:pt x="1181067" y="518682"/>
                  </a:lnTo>
                  <a:lnTo>
                    <a:pt x="1171303" y="564014"/>
                  </a:lnTo>
                  <a:lnTo>
                    <a:pt x="1160196" y="608924"/>
                  </a:lnTo>
                  <a:lnTo>
                    <a:pt x="1147763" y="653385"/>
                  </a:lnTo>
                  <a:lnTo>
                    <a:pt x="1134021" y="697370"/>
                  </a:lnTo>
                  <a:lnTo>
                    <a:pt x="1118989" y="740853"/>
                  </a:lnTo>
                  <a:lnTo>
                    <a:pt x="1102684" y="783805"/>
                  </a:lnTo>
                  <a:lnTo>
                    <a:pt x="1085122" y="826200"/>
                  </a:lnTo>
                  <a:lnTo>
                    <a:pt x="1066323" y="868010"/>
                  </a:lnTo>
                  <a:lnTo>
                    <a:pt x="1046302" y="909209"/>
                  </a:lnTo>
                  <a:lnTo>
                    <a:pt x="1025078" y="949768"/>
                  </a:lnTo>
                  <a:lnTo>
                    <a:pt x="1002667" y="989662"/>
                  </a:lnTo>
                  <a:lnTo>
                    <a:pt x="979088" y="1028862"/>
                  </a:lnTo>
                  <a:lnTo>
                    <a:pt x="954359" y="1067342"/>
                  </a:lnTo>
                  <a:lnTo>
                    <a:pt x="928495" y="1105074"/>
                  </a:lnTo>
                  <a:lnTo>
                    <a:pt x="901516" y="1142032"/>
                  </a:lnTo>
                  <a:lnTo>
                    <a:pt x="873438" y="1178187"/>
                  </a:lnTo>
                  <a:lnTo>
                    <a:pt x="844278" y="1213513"/>
                  </a:lnTo>
                  <a:lnTo>
                    <a:pt x="814055" y="1247983"/>
                  </a:lnTo>
                  <a:lnTo>
                    <a:pt x="782786" y="1281569"/>
                  </a:lnTo>
                  <a:lnTo>
                    <a:pt x="750489" y="1314245"/>
                  </a:lnTo>
                  <a:lnTo>
                    <a:pt x="717179" y="1345982"/>
                  </a:lnTo>
                  <a:lnTo>
                    <a:pt x="682877" y="1376754"/>
                  </a:lnTo>
                  <a:lnTo>
                    <a:pt x="647597" y="1406534"/>
                  </a:lnTo>
                  <a:lnTo>
                    <a:pt x="611359" y="1435295"/>
                  </a:lnTo>
                  <a:lnTo>
                    <a:pt x="574180" y="1463009"/>
                  </a:lnTo>
                  <a:lnTo>
                    <a:pt x="536077" y="1489649"/>
                  </a:lnTo>
                  <a:lnTo>
                    <a:pt x="497067" y="1515188"/>
                  </a:lnTo>
                  <a:lnTo>
                    <a:pt x="457169" y="1539598"/>
                  </a:lnTo>
                  <a:lnTo>
                    <a:pt x="416399" y="1562854"/>
                  </a:lnTo>
                  <a:lnTo>
                    <a:pt x="374775" y="1584926"/>
                  </a:lnTo>
                  <a:lnTo>
                    <a:pt x="332314" y="1605789"/>
                  </a:lnTo>
                  <a:lnTo>
                    <a:pt x="289035" y="1625415"/>
                  </a:lnTo>
                  <a:lnTo>
                    <a:pt x="244954" y="1643776"/>
                  </a:lnTo>
                  <a:lnTo>
                    <a:pt x="200089" y="1660847"/>
                  </a:lnTo>
                  <a:lnTo>
                    <a:pt x="154457" y="1676598"/>
                  </a:lnTo>
                  <a:lnTo>
                    <a:pt x="108076" y="1691004"/>
                  </a:lnTo>
                  <a:lnTo>
                    <a:pt x="0" y="1322831"/>
                  </a:lnTo>
                  <a:lnTo>
                    <a:pt x="46580" y="1308097"/>
                  </a:lnTo>
                  <a:lnTo>
                    <a:pt x="92139" y="1291553"/>
                  </a:lnTo>
                  <a:lnTo>
                    <a:pt x="136645" y="1273251"/>
                  </a:lnTo>
                  <a:lnTo>
                    <a:pt x="180067" y="1253239"/>
                  </a:lnTo>
                  <a:lnTo>
                    <a:pt x="222372" y="1231566"/>
                  </a:lnTo>
                  <a:lnTo>
                    <a:pt x="263528" y="1208283"/>
                  </a:lnTo>
                  <a:lnTo>
                    <a:pt x="303505" y="1183438"/>
                  </a:lnTo>
                  <a:lnTo>
                    <a:pt x="342270" y="1157082"/>
                  </a:lnTo>
                  <a:lnTo>
                    <a:pt x="379792" y="1129263"/>
                  </a:lnTo>
                  <a:lnTo>
                    <a:pt x="416039" y="1100031"/>
                  </a:lnTo>
                  <a:lnTo>
                    <a:pt x="450979" y="1069435"/>
                  </a:lnTo>
                  <a:lnTo>
                    <a:pt x="484581" y="1037525"/>
                  </a:lnTo>
                  <a:lnTo>
                    <a:pt x="516812" y="1004350"/>
                  </a:lnTo>
                  <a:lnTo>
                    <a:pt x="547642" y="969960"/>
                  </a:lnTo>
                  <a:lnTo>
                    <a:pt x="577038" y="934405"/>
                  </a:lnTo>
                  <a:lnTo>
                    <a:pt x="604969" y="897733"/>
                  </a:lnTo>
                  <a:lnTo>
                    <a:pt x="631403" y="859994"/>
                  </a:lnTo>
                  <a:lnTo>
                    <a:pt x="656308" y="821237"/>
                  </a:lnTo>
                  <a:lnTo>
                    <a:pt x="679653" y="781513"/>
                  </a:lnTo>
                  <a:lnTo>
                    <a:pt x="701405" y="740869"/>
                  </a:lnTo>
                  <a:lnTo>
                    <a:pt x="721534" y="699357"/>
                  </a:lnTo>
                  <a:lnTo>
                    <a:pt x="740008" y="657025"/>
                  </a:lnTo>
                  <a:lnTo>
                    <a:pt x="756794" y="613923"/>
                  </a:lnTo>
                  <a:lnTo>
                    <a:pt x="771861" y="570099"/>
                  </a:lnTo>
                  <a:lnTo>
                    <a:pt x="785178" y="525605"/>
                  </a:lnTo>
                  <a:lnTo>
                    <a:pt x="796712" y="480488"/>
                  </a:lnTo>
                  <a:lnTo>
                    <a:pt x="806433" y="434799"/>
                  </a:lnTo>
                  <a:lnTo>
                    <a:pt x="814307" y="388587"/>
                  </a:lnTo>
                  <a:lnTo>
                    <a:pt x="820304" y="341901"/>
                  </a:lnTo>
                  <a:lnTo>
                    <a:pt x="824392" y="294791"/>
                  </a:lnTo>
                  <a:lnTo>
                    <a:pt x="826540" y="247307"/>
                  </a:lnTo>
                  <a:lnTo>
                    <a:pt x="826714" y="199497"/>
                  </a:lnTo>
                  <a:lnTo>
                    <a:pt x="824884" y="151411"/>
                  </a:lnTo>
                  <a:lnTo>
                    <a:pt x="821019" y="103099"/>
                  </a:lnTo>
                  <a:lnTo>
                    <a:pt x="815086" y="54609"/>
                  </a:lnTo>
                  <a:lnTo>
                    <a:pt x="1194815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943988" y="4140326"/>
              <a:ext cx="1828800" cy="1057275"/>
            </a:xfrm>
            <a:custGeom>
              <a:avLst/>
              <a:gdLst/>
              <a:ahLst/>
              <a:cxnLst/>
              <a:rect l="l" t="t" r="r" b="b"/>
              <a:pathLst>
                <a:path w="1828800" h="1057275">
                  <a:moveTo>
                    <a:pt x="349123" y="0"/>
                  </a:moveTo>
                  <a:lnTo>
                    <a:pt x="0" y="159385"/>
                  </a:lnTo>
                  <a:lnTo>
                    <a:pt x="20864" y="203240"/>
                  </a:lnTo>
                  <a:lnTo>
                    <a:pt x="42953" y="246163"/>
                  </a:lnTo>
                  <a:lnTo>
                    <a:pt x="66239" y="288140"/>
                  </a:lnTo>
                  <a:lnTo>
                    <a:pt x="90692" y="329157"/>
                  </a:lnTo>
                  <a:lnTo>
                    <a:pt x="116282" y="369201"/>
                  </a:lnTo>
                  <a:lnTo>
                    <a:pt x="142979" y="408259"/>
                  </a:lnTo>
                  <a:lnTo>
                    <a:pt x="170756" y="446317"/>
                  </a:lnTo>
                  <a:lnTo>
                    <a:pt x="199581" y="483361"/>
                  </a:lnTo>
                  <a:lnTo>
                    <a:pt x="229426" y="519379"/>
                  </a:lnTo>
                  <a:lnTo>
                    <a:pt x="260261" y="554356"/>
                  </a:lnTo>
                  <a:lnTo>
                    <a:pt x="292057" y="588279"/>
                  </a:lnTo>
                  <a:lnTo>
                    <a:pt x="324785" y="621136"/>
                  </a:lnTo>
                  <a:lnTo>
                    <a:pt x="358414" y="652912"/>
                  </a:lnTo>
                  <a:lnTo>
                    <a:pt x="392917" y="683594"/>
                  </a:lnTo>
                  <a:lnTo>
                    <a:pt x="428262" y="713168"/>
                  </a:lnTo>
                  <a:lnTo>
                    <a:pt x="464421" y="741622"/>
                  </a:lnTo>
                  <a:lnTo>
                    <a:pt x="501365" y="768941"/>
                  </a:lnTo>
                  <a:lnTo>
                    <a:pt x="539063" y="795113"/>
                  </a:lnTo>
                  <a:lnTo>
                    <a:pt x="577487" y="820123"/>
                  </a:lnTo>
                  <a:lnTo>
                    <a:pt x="616608" y="843959"/>
                  </a:lnTo>
                  <a:lnTo>
                    <a:pt x="656395" y="866606"/>
                  </a:lnTo>
                  <a:lnTo>
                    <a:pt x="696819" y="888053"/>
                  </a:lnTo>
                  <a:lnTo>
                    <a:pt x="737851" y="908284"/>
                  </a:lnTo>
                  <a:lnTo>
                    <a:pt x="779462" y="927287"/>
                  </a:lnTo>
                  <a:lnTo>
                    <a:pt x="821622" y="945048"/>
                  </a:lnTo>
                  <a:lnTo>
                    <a:pt x="864302" y="961553"/>
                  </a:lnTo>
                  <a:lnTo>
                    <a:pt x="907472" y="976790"/>
                  </a:lnTo>
                  <a:lnTo>
                    <a:pt x="951103" y="990745"/>
                  </a:lnTo>
                  <a:lnTo>
                    <a:pt x="995165" y="1003405"/>
                  </a:lnTo>
                  <a:lnTo>
                    <a:pt x="1039630" y="1014755"/>
                  </a:lnTo>
                  <a:lnTo>
                    <a:pt x="1084467" y="1024783"/>
                  </a:lnTo>
                  <a:lnTo>
                    <a:pt x="1129647" y="1033475"/>
                  </a:lnTo>
                  <a:lnTo>
                    <a:pt x="1175141" y="1040818"/>
                  </a:lnTo>
                  <a:lnTo>
                    <a:pt x="1220920" y="1046797"/>
                  </a:lnTo>
                  <a:lnTo>
                    <a:pt x="1266954" y="1051401"/>
                  </a:lnTo>
                  <a:lnTo>
                    <a:pt x="1313213" y="1054615"/>
                  </a:lnTo>
                  <a:lnTo>
                    <a:pt x="1359669" y="1056426"/>
                  </a:lnTo>
                  <a:lnTo>
                    <a:pt x="1406291" y="1056820"/>
                  </a:lnTo>
                  <a:lnTo>
                    <a:pt x="1453051" y="1055785"/>
                  </a:lnTo>
                  <a:lnTo>
                    <a:pt x="1499918" y="1053306"/>
                  </a:lnTo>
                  <a:lnTo>
                    <a:pt x="1546865" y="1049370"/>
                  </a:lnTo>
                  <a:lnTo>
                    <a:pt x="1593860" y="1043964"/>
                  </a:lnTo>
                  <a:lnTo>
                    <a:pt x="1640875" y="1037074"/>
                  </a:lnTo>
                  <a:lnTo>
                    <a:pt x="1687881" y="1028688"/>
                  </a:lnTo>
                  <a:lnTo>
                    <a:pt x="1734847" y="1018790"/>
                  </a:lnTo>
                  <a:lnTo>
                    <a:pt x="1781745" y="1007368"/>
                  </a:lnTo>
                  <a:lnTo>
                    <a:pt x="1828546" y="994410"/>
                  </a:lnTo>
                  <a:lnTo>
                    <a:pt x="1720469" y="626237"/>
                  </a:lnTo>
                  <a:lnTo>
                    <a:pt x="1673311" y="639017"/>
                  </a:lnTo>
                  <a:lnTo>
                    <a:pt x="1626035" y="649725"/>
                  </a:lnTo>
                  <a:lnTo>
                    <a:pt x="1578694" y="658385"/>
                  </a:lnTo>
                  <a:lnTo>
                    <a:pt x="1531342" y="665021"/>
                  </a:lnTo>
                  <a:lnTo>
                    <a:pt x="1484032" y="669658"/>
                  </a:lnTo>
                  <a:lnTo>
                    <a:pt x="1436817" y="672319"/>
                  </a:lnTo>
                  <a:lnTo>
                    <a:pt x="1389750" y="673030"/>
                  </a:lnTo>
                  <a:lnTo>
                    <a:pt x="1342886" y="671815"/>
                  </a:lnTo>
                  <a:lnTo>
                    <a:pt x="1296278" y="668698"/>
                  </a:lnTo>
                  <a:lnTo>
                    <a:pt x="1249978" y="663704"/>
                  </a:lnTo>
                  <a:lnTo>
                    <a:pt x="1204041" y="656857"/>
                  </a:lnTo>
                  <a:lnTo>
                    <a:pt x="1158520" y="648181"/>
                  </a:lnTo>
                  <a:lnTo>
                    <a:pt x="1113468" y="637700"/>
                  </a:lnTo>
                  <a:lnTo>
                    <a:pt x="1068938" y="625440"/>
                  </a:lnTo>
                  <a:lnTo>
                    <a:pt x="1024985" y="611424"/>
                  </a:lnTo>
                  <a:lnTo>
                    <a:pt x="981661" y="595677"/>
                  </a:lnTo>
                  <a:lnTo>
                    <a:pt x="939019" y="578224"/>
                  </a:lnTo>
                  <a:lnTo>
                    <a:pt x="897114" y="559087"/>
                  </a:lnTo>
                  <a:lnTo>
                    <a:pt x="855999" y="538293"/>
                  </a:lnTo>
                  <a:lnTo>
                    <a:pt x="815726" y="515866"/>
                  </a:lnTo>
                  <a:lnTo>
                    <a:pt x="776351" y="491829"/>
                  </a:lnTo>
                  <a:lnTo>
                    <a:pt x="737924" y="466207"/>
                  </a:lnTo>
                  <a:lnTo>
                    <a:pt x="700502" y="439025"/>
                  </a:lnTo>
                  <a:lnTo>
                    <a:pt x="664135" y="410307"/>
                  </a:lnTo>
                  <a:lnTo>
                    <a:pt x="628879" y="380077"/>
                  </a:lnTo>
                  <a:lnTo>
                    <a:pt x="594787" y="348360"/>
                  </a:lnTo>
                  <a:lnTo>
                    <a:pt x="561911" y="315179"/>
                  </a:lnTo>
                  <a:lnTo>
                    <a:pt x="530306" y="280561"/>
                  </a:lnTo>
                  <a:lnTo>
                    <a:pt x="500024" y="244528"/>
                  </a:lnTo>
                  <a:lnTo>
                    <a:pt x="471120" y="207105"/>
                  </a:lnTo>
                  <a:lnTo>
                    <a:pt x="443645" y="168317"/>
                  </a:lnTo>
                  <a:lnTo>
                    <a:pt x="417655" y="128188"/>
                  </a:lnTo>
                  <a:lnTo>
                    <a:pt x="393203" y="86743"/>
                  </a:lnTo>
                  <a:lnTo>
                    <a:pt x="370340" y="44005"/>
                  </a:lnTo>
                  <a:lnTo>
                    <a:pt x="34912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943988" y="4140326"/>
              <a:ext cx="1828800" cy="1057275"/>
            </a:xfrm>
            <a:custGeom>
              <a:avLst/>
              <a:gdLst/>
              <a:ahLst/>
              <a:cxnLst/>
              <a:rect l="l" t="t" r="r" b="b"/>
              <a:pathLst>
                <a:path w="1828800" h="1057275">
                  <a:moveTo>
                    <a:pt x="1828546" y="994410"/>
                  </a:moveTo>
                  <a:lnTo>
                    <a:pt x="1781745" y="1007368"/>
                  </a:lnTo>
                  <a:lnTo>
                    <a:pt x="1734847" y="1018790"/>
                  </a:lnTo>
                  <a:lnTo>
                    <a:pt x="1687881" y="1028688"/>
                  </a:lnTo>
                  <a:lnTo>
                    <a:pt x="1640875" y="1037074"/>
                  </a:lnTo>
                  <a:lnTo>
                    <a:pt x="1593860" y="1043964"/>
                  </a:lnTo>
                  <a:lnTo>
                    <a:pt x="1546865" y="1049370"/>
                  </a:lnTo>
                  <a:lnTo>
                    <a:pt x="1499918" y="1053306"/>
                  </a:lnTo>
                  <a:lnTo>
                    <a:pt x="1453051" y="1055785"/>
                  </a:lnTo>
                  <a:lnTo>
                    <a:pt x="1406291" y="1056820"/>
                  </a:lnTo>
                  <a:lnTo>
                    <a:pt x="1359669" y="1056426"/>
                  </a:lnTo>
                  <a:lnTo>
                    <a:pt x="1313213" y="1054615"/>
                  </a:lnTo>
                  <a:lnTo>
                    <a:pt x="1266954" y="1051401"/>
                  </a:lnTo>
                  <a:lnTo>
                    <a:pt x="1220920" y="1046797"/>
                  </a:lnTo>
                  <a:lnTo>
                    <a:pt x="1175141" y="1040818"/>
                  </a:lnTo>
                  <a:lnTo>
                    <a:pt x="1129647" y="1033475"/>
                  </a:lnTo>
                  <a:lnTo>
                    <a:pt x="1084467" y="1024783"/>
                  </a:lnTo>
                  <a:lnTo>
                    <a:pt x="1039630" y="1014755"/>
                  </a:lnTo>
                  <a:lnTo>
                    <a:pt x="995165" y="1003405"/>
                  </a:lnTo>
                  <a:lnTo>
                    <a:pt x="951103" y="990745"/>
                  </a:lnTo>
                  <a:lnTo>
                    <a:pt x="907472" y="976790"/>
                  </a:lnTo>
                  <a:lnTo>
                    <a:pt x="864302" y="961553"/>
                  </a:lnTo>
                  <a:lnTo>
                    <a:pt x="821622" y="945048"/>
                  </a:lnTo>
                  <a:lnTo>
                    <a:pt x="779462" y="927287"/>
                  </a:lnTo>
                  <a:lnTo>
                    <a:pt x="737851" y="908284"/>
                  </a:lnTo>
                  <a:lnTo>
                    <a:pt x="696819" y="888053"/>
                  </a:lnTo>
                  <a:lnTo>
                    <a:pt x="656395" y="866606"/>
                  </a:lnTo>
                  <a:lnTo>
                    <a:pt x="616608" y="843959"/>
                  </a:lnTo>
                  <a:lnTo>
                    <a:pt x="577487" y="820123"/>
                  </a:lnTo>
                  <a:lnTo>
                    <a:pt x="539063" y="795113"/>
                  </a:lnTo>
                  <a:lnTo>
                    <a:pt x="501365" y="768941"/>
                  </a:lnTo>
                  <a:lnTo>
                    <a:pt x="464421" y="741622"/>
                  </a:lnTo>
                  <a:lnTo>
                    <a:pt x="428262" y="713168"/>
                  </a:lnTo>
                  <a:lnTo>
                    <a:pt x="392917" y="683594"/>
                  </a:lnTo>
                  <a:lnTo>
                    <a:pt x="358414" y="652912"/>
                  </a:lnTo>
                  <a:lnTo>
                    <a:pt x="324785" y="621136"/>
                  </a:lnTo>
                  <a:lnTo>
                    <a:pt x="292057" y="588279"/>
                  </a:lnTo>
                  <a:lnTo>
                    <a:pt x="260261" y="554356"/>
                  </a:lnTo>
                  <a:lnTo>
                    <a:pt x="229426" y="519379"/>
                  </a:lnTo>
                  <a:lnTo>
                    <a:pt x="199581" y="483361"/>
                  </a:lnTo>
                  <a:lnTo>
                    <a:pt x="170756" y="446317"/>
                  </a:lnTo>
                  <a:lnTo>
                    <a:pt x="142979" y="408259"/>
                  </a:lnTo>
                  <a:lnTo>
                    <a:pt x="116282" y="369201"/>
                  </a:lnTo>
                  <a:lnTo>
                    <a:pt x="90692" y="329157"/>
                  </a:lnTo>
                  <a:lnTo>
                    <a:pt x="66239" y="288140"/>
                  </a:lnTo>
                  <a:lnTo>
                    <a:pt x="42953" y="246163"/>
                  </a:lnTo>
                  <a:lnTo>
                    <a:pt x="20864" y="203240"/>
                  </a:lnTo>
                  <a:lnTo>
                    <a:pt x="0" y="159385"/>
                  </a:lnTo>
                  <a:lnTo>
                    <a:pt x="349123" y="0"/>
                  </a:lnTo>
                  <a:lnTo>
                    <a:pt x="370340" y="44005"/>
                  </a:lnTo>
                  <a:lnTo>
                    <a:pt x="393203" y="86743"/>
                  </a:lnTo>
                  <a:lnTo>
                    <a:pt x="417655" y="128188"/>
                  </a:lnTo>
                  <a:lnTo>
                    <a:pt x="443645" y="168317"/>
                  </a:lnTo>
                  <a:lnTo>
                    <a:pt x="471120" y="207105"/>
                  </a:lnTo>
                  <a:lnTo>
                    <a:pt x="500024" y="244528"/>
                  </a:lnTo>
                  <a:lnTo>
                    <a:pt x="530306" y="280561"/>
                  </a:lnTo>
                  <a:lnTo>
                    <a:pt x="561911" y="315179"/>
                  </a:lnTo>
                  <a:lnTo>
                    <a:pt x="594787" y="348360"/>
                  </a:lnTo>
                  <a:lnTo>
                    <a:pt x="628879" y="380077"/>
                  </a:lnTo>
                  <a:lnTo>
                    <a:pt x="664135" y="410307"/>
                  </a:lnTo>
                  <a:lnTo>
                    <a:pt x="700502" y="439025"/>
                  </a:lnTo>
                  <a:lnTo>
                    <a:pt x="737924" y="466207"/>
                  </a:lnTo>
                  <a:lnTo>
                    <a:pt x="776351" y="491829"/>
                  </a:lnTo>
                  <a:lnTo>
                    <a:pt x="815726" y="515866"/>
                  </a:lnTo>
                  <a:lnTo>
                    <a:pt x="855999" y="538293"/>
                  </a:lnTo>
                  <a:lnTo>
                    <a:pt x="897114" y="559087"/>
                  </a:lnTo>
                  <a:lnTo>
                    <a:pt x="939019" y="578224"/>
                  </a:lnTo>
                  <a:lnTo>
                    <a:pt x="981661" y="595677"/>
                  </a:lnTo>
                  <a:lnTo>
                    <a:pt x="1024985" y="611424"/>
                  </a:lnTo>
                  <a:lnTo>
                    <a:pt x="1068938" y="625440"/>
                  </a:lnTo>
                  <a:lnTo>
                    <a:pt x="1113468" y="637700"/>
                  </a:lnTo>
                  <a:lnTo>
                    <a:pt x="1158520" y="648181"/>
                  </a:lnTo>
                  <a:lnTo>
                    <a:pt x="1204041" y="656857"/>
                  </a:lnTo>
                  <a:lnTo>
                    <a:pt x="1249978" y="663704"/>
                  </a:lnTo>
                  <a:lnTo>
                    <a:pt x="1296278" y="668698"/>
                  </a:lnTo>
                  <a:lnTo>
                    <a:pt x="1342886" y="671815"/>
                  </a:lnTo>
                  <a:lnTo>
                    <a:pt x="1389750" y="673030"/>
                  </a:lnTo>
                  <a:lnTo>
                    <a:pt x="1436817" y="672319"/>
                  </a:lnTo>
                  <a:lnTo>
                    <a:pt x="1484032" y="669658"/>
                  </a:lnTo>
                  <a:lnTo>
                    <a:pt x="1531342" y="665021"/>
                  </a:lnTo>
                  <a:lnTo>
                    <a:pt x="1578694" y="658385"/>
                  </a:lnTo>
                  <a:lnTo>
                    <a:pt x="1626035" y="649725"/>
                  </a:lnTo>
                  <a:lnTo>
                    <a:pt x="1673311" y="639017"/>
                  </a:lnTo>
                  <a:lnTo>
                    <a:pt x="1720469" y="626237"/>
                  </a:lnTo>
                  <a:lnTo>
                    <a:pt x="1828546" y="99441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804993" y="2127376"/>
              <a:ext cx="1535430" cy="2172335"/>
            </a:xfrm>
            <a:custGeom>
              <a:avLst/>
              <a:gdLst/>
              <a:ahLst/>
              <a:cxnLst/>
              <a:rect l="l" t="t" r="r" b="b"/>
              <a:pathLst>
                <a:path w="1535429" h="2172335">
                  <a:moveTo>
                    <a:pt x="1535106" y="0"/>
                  </a:moveTo>
                  <a:lnTo>
                    <a:pt x="1484396" y="837"/>
                  </a:lnTo>
                  <a:lnTo>
                    <a:pt x="1433818" y="3343"/>
                  </a:lnTo>
                  <a:lnTo>
                    <a:pt x="1383410" y="7510"/>
                  </a:lnTo>
                  <a:lnTo>
                    <a:pt x="1333212" y="13329"/>
                  </a:lnTo>
                  <a:lnTo>
                    <a:pt x="1283266" y="20792"/>
                  </a:lnTo>
                  <a:lnTo>
                    <a:pt x="1233612" y="29891"/>
                  </a:lnTo>
                  <a:lnTo>
                    <a:pt x="1184288" y="40618"/>
                  </a:lnTo>
                  <a:lnTo>
                    <a:pt x="1135337" y="52963"/>
                  </a:lnTo>
                  <a:lnTo>
                    <a:pt x="1086798" y="66919"/>
                  </a:lnTo>
                  <a:lnTo>
                    <a:pt x="1038711" y="82477"/>
                  </a:lnTo>
                  <a:lnTo>
                    <a:pt x="991116" y="99630"/>
                  </a:lnTo>
                  <a:lnTo>
                    <a:pt x="944054" y="118368"/>
                  </a:lnTo>
                  <a:lnTo>
                    <a:pt x="897566" y="138684"/>
                  </a:lnTo>
                  <a:lnTo>
                    <a:pt x="854386" y="159202"/>
                  </a:lnTo>
                  <a:lnTo>
                    <a:pt x="812138" y="180886"/>
                  </a:lnTo>
                  <a:lnTo>
                    <a:pt x="770832" y="203707"/>
                  </a:lnTo>
                  <a:lnTo>
                    <a:pt x="730480" y="227636"/>
                  </a:lnTo>
                  <a:lnTo>
                    <a:pt x="691091" y="252646"/>
                  </a:lnTo>
                  <a:lnTo>
                    <a:pt x="652675" y="278708"/>
                  </a:lnTo>
                  <a:lnTo>
                    <a:pt x="615245" y="305794"/>
                  </a:lnTo>
                  <a:lnTo>
                    <a:pt x="578809" y="333876"/>
                  </a:lnTo>
                  <a:lnTo>
                    <a:pt x="543379" y="362927"/>
                  </a:lnTo>
                  <a:lnTo>
                    <a:pt x="508964" y="392917"/>
                  </a:lnTo>
                  <a:lnTo>
                    <a:pt x="475576" y="423819"/>
                  </a:lnTo>
                  <a:lnTo>
                    <a:pt x="443225" y="455604"/>
                  </a:lnTo>
                  <a:lnTo>
                    <a:pt x="411921" y="488245"/>
                  </a:lnTo>
                  <a:lnTo>
                    <a:pt x="381675" y="521713"/>
                  </a:lnTo>
                  <a:lnTo>
                    <a:pt x="352497" y="555981"/>
                  </a:lnTo>
                  <a:lnTo>
                    <a:pt x="324398" y="591019"/>
                  </a:lnTo>
                  <a:lnTo>
                    <a:pt x="297389" y="626800"/>
                  </a:lnTo>
                  <a:lnTo>
                    <a:pt x="271479" y="663296"/>
                  </a:lnTo>
                  <a:lnTo>
                    <a:pt x="246680" y="700479"/>
                  </a:lnTo>
                  <a:lnTo>
                    <a:pt x="223001" y="738320"/>
                  </a:lnTo>
                  <a:lnTo>
                    <a:pt x="200453" y="776791"/>
                  </a:lnTo>
                  <a:lnTo>
                    <a:pt x="179048" y="815865"/>
                  </a:lnTo>
                  <a:lnTo>
                    <a:pt x="158794" y="855513"/>
                  </a:lnTo>
                  <a:lnTo>
                    <a:pt x="139703" y="895706"/>
                  </a:lnTo>
                  <a:lnTo>
                    <a:pt x="121786" y="936418"/>
                  </a:lnTo>
                  <a:lnTo>
                    <a:pt x="105052" y="977619"/>
                  </a:lnTo>
                  <a:lnTo>
                    <a:pt x="89512" y="1019281"/>
                  </a:lnTo>
                  <a:lnTo>
                    <a:pt x="75177" y="1061377"/>
                  </a:lnTo>
                  <a:lnTo>
                    <a:pt x="62057" y="1103879"/>
                  </a:lnTo>
                  <a:lnTo>
                    <a:pt x="50163" y="1146757"/>
                  </a:lnTo>
                  <a:lnTo>
                    <a:pt x="39505" y="1189984"/>
                  </a:lnTo>
                  <a:lnTo>
                    <a:pt x="30094" y="1233533"/>
                  </a:lnTo>
                  <a:lnTo>
                    <a:pt x="21939" y="1277374"/>
                  </a:lnTo>
                  <a:lnTo>
                    <a:pt x="15052" y="1321479"/>
                  </a:lnTo>
                  <a:lnTo>
                    <a:pt x="9444" y="1365821"/>
                  </a:lnTo>
                  <a:lnTo>
                    <a:pt x="5124" y="1410371"/>
                  </a:lnTo>
                  <a:lnTo>
                    <a:pt x="2103" y="1455102"/>
                  </a:lnTo>
                  <a:lnTo>
                    <a:pt x="391" y="1499984"/>
                  </a:lnTo>
                  <a:lnTo>
                    <a:pt x="0" y="1544991"/>
                  </a:lnTo>
                  <a:lnTo>
                    <a:pt x="939" y="1590093"/>
                  </a:lnTo>
                  <a:lnTo>
                    <a:pt x="3219" y="1635263"/>
                  </a:lnTo>
                  <a:lnTo>
                    <a:pt x="6850" y="1680472"/>
                  </a:lnTo>
                  <a:lnTo>
                    <a:pt x="11844" y="1725693"/>
                  </a:lnTo>
                  <a:lnTo>
                    <a:pt x="18209" y="1770897"/>
                  </a:lnTo>
                  <a:lnTo>
                    <a:pt x="25958" y="1816056"/>
                  </a:lnTo>
                  <a:lnTo>
                    <a:pt x="35101" y="1861142"/>
                  </a:lnTo>
                  <a:lnTo>
                    <a:pt x="45647" y="1906126"/>
                  </a:lnTo>
                  <a:lnTo>
                    <a:pt x="57608" y="1950982"/>
                  </a:lnTo>
                  <a:lnTo>
                    <a:pt x="70993" y="1995680"/>
                  </a:lnTo>
                  <a:lnTo>
                    <a:pt x="85814" y="2040192"/>
                  </a:lnTo>
                  <a:lnTo>
                    <a:pt x="102081" y="2084491"/>
                  </a:lnTo>
                  <a:lnTo>
                    <a:pt x="119804" y="2128548"/>
                  </a:lnTo>
                  <a:lnTo>
                    <a:pt x="138995" y="2172335"/>
                  </a:lnTo>
                  <a:lnTo>
                    <a:pt x="488118" y="2012950"/>
                  </a:lnTo>
                  <a:lnTo>
                    <a:pt x="468540" y="1967538"/>
                  </a:lnTo>
                  <a:lnTo>
                    <a:pt x="450965" y="1921415"/>
                  </a:lnTo>
                  <a:lnTo>
                    <a:pt x="435407" y="1874648"/>
                  </a:lnTo>
                  <a:lnTo>
                    <a:pt x="421878" y="1827302"/>
                  </a:lnTo>
                  <a:lnTo>
                    <a:pt x="410394" y="1779444"/>
                  </a:lnTo>
                  <a:lnTo>
                    <a:pt x="400966" y="1731141"/>
                  </a:lnTo>
                  <a:lnTo>
                    <a:pt x="393610" y="1682458"/>
                  </a:lnTo>
                  <a:lnTo>
                    <a:pt x="388338" y="1633461"/>
                  </a:lnTo>
                  <a:lnTo>
                    <a:pt x="385165" y="1584218"/>
                  </a:lnTo>
                  <a:lnTo>
                    <a:pt x="384105" y="1534795"/>
                  </a:lnTo>
                  <a:lnTo>
                    <a:pt x="385114" y="1486134"/>
                  </a:lnTo>
                  <a:lnTo>
                    <a:pt x="388117" y="1437988"/>
                  </a:lnTo>
                  <a:lnTo>
                    <a:pt x="393073" y="1390397"/>
                  </a:lnTo>
                  <a:lnTo>
                    <a:pt x="399942" y="1343401"/>
                  </a:lnTo>
                  <a:lnTo>
                    <a:pt x="408685" y="1297040"/>
                  </a:lnTo>
                  <a:lnTo>
                    <a:pt x="419260" y="1251353"/>
                  </a:lnTo>
                  <a:lnTo>
                    <a:pt x="431629" y="1206381"/>
                  </a:lnTo>
                  <a:lnTo>
                    <a:pt x="445750" y="1162163"/>
                  </a:lnTo>
                  <a:lnTo>
                    <a:pt x="461586" y="1118740"/>
                  </a:lnTo>
                  <a:lnTo>
                    <a:pt x="479094" y="1076152"/>
                  </a:lnTo>
                  <a:lnTo>
                    <a:pt x="498236" y="1034438"/>
                  </a:lnTo>
                  <a:lnTo>
                    <a:pt x="518971" y="993638"/>
                  </a:lnTo>
                  <a:lnTo>
                    <a:pt x="541260" y="953793"/>
                  </a:lnTo>
                  <a:lnTo>
                    <a:pt x="565062" y="914942"/>
                  </a:lnTo>
                  <a:lnTo>
                    <a:pt x="590338" y="877125"/>
                  </a:lnTo>
                  <a:lnTo>
                    <a:pt x="617047" y="840383"/>
                  </a:lnTo>
                  <a:lnTo>
                    <a:pt x="645150" y="804754"/>
                  </a:lnTo>
                  <a:lnTo>
                    <a:pt x="674607" y="770280"/>
                  </a:lnTo>
                  <a:lnTo>
                    <a:pt x="705377" y="737000"/>
                  </a:lnTo>
                  <a:lnTo>
                    <a:pt x="737421" y="704953"/>
                  </a:lnTo>
                  <a:lnTo>
                    <a:pt x="770698" y="674181"/>
                  </a:lnTo>
                  <a:lnTo>
                    <a:pt x="805170" y="644723"/>
                  </a:lnTo>
                  <a:lnTo>
                    <a:pt x="840795" y="616618"/>
                  </a:lnTo>
                  <a:lnTo>
                    <a:pt x="877534" y="589907"/>
                  </a:lnTo>
                  <a:lnTo>
                    <a:pt x="915347" y="564630"/>
                  </a:lnTo>
                  <a:lnTo>
                    <a:pt x="954193" y="540827"/>
                  </a:lnTo>
                  <a:lnTo>
                    <a:pt x="994034" y="518537"/>
                  </a:lnTo>
                  <a:lnTo>
                    <a:pt x="1034829" y="497801"/>
                  </a:lnTo>
                  <a:lnTo>
                    <a:pt x="1076538" y="478658"/>
                  </a:lnTo>
                  <a:lnTo>
                    <a:pt x="1119121" y="461149"/>
                  </a:lnTo>
                  <a:lnTo>
                    <a:pt x="1162538" y="445313"/>
                  </a:lnTo>
                  <a:lnTo>
                    <a:pt x="1206749" y="431191"/>
                  </a:lnTo>
                  <a:lnTo>
                    <a:pt x="1251714" y="418822"/>
                  </a:lnTo>
                  <a:lnTo>
                    <a:pt x="1297394" y="408247"/>
                  </a:lnTo>
                  <a:lnTo>
                    <a:pt x="1343747" y="399504"/>
                  </a:lnTo>
                  <a:lnTo>
                    <a:pt x="1390735" y="392635"/>
                  </a:lnTo>
                  <a:lnTo>
                    <a:pt x="1438318" y="387679"/>
                  </a:lnTo>
                  <a:lnTo>
                    <a:pt x="1486454" y="384676"/>
                  </a:lnTo>
                  <a:lnTo>
                    <a:pt x="1535106" y="383667"/>
                  </a:lnTo>
                  <a:lnTo>
                    <a:pt x="1535106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804993" y="2127376"/>
              <a:ext cx="1535430" cy="2172335"/>
            </a:xfrm>
            <a:custGeom>
              <a:avLst/>
              <a:gdLst/>
              <a:ahLst/>
              <a:cxnLst/>
              <a:rect l="l" t="t" r="r" b="b"/>
              <a:pathLst>
                <a:path w="1535429" h="2172335">
                  <a:moveTo>
                    <a:pt x="138995" y="2172335"/>
                  </a:moveTo>
                  <a:lnTo>
                    <a:pt x="119804" y="2128548"/>
                  </a:lnTo>
                  <a:lnTo>
                    <a:pt x="102081" y="2084491"/>
                  </a:lnTo>
                  <a:lnTo>
                    <a:pt x="85814" y="2040192"/>
                  </a:lnTo>
                  <a:lnTo>
                    <a:pt x="70993" y="1995680"/>
                  </a:lnTo>
                  <a:lnTo>
                    <a:pt x="57608" y="1950982"/>
                  </a:lnTo>
                  <a:lnTo>
                    <a:pt x="45647" y="1906126"/>
                  </a:lnTo>
                  <a:lnTo>
                    <a:pt x="35101" y="1861142"/>
                  </a:lnTo>
                  <a:lnTo>
                    <a:pt x="25958" y="1816056"/>
                  </a:lnTo>
                  <a:lnTo>
                    <a:pt x="18209" y="1770897"/>
                  </a:lnTo>
                  <a:lnTo>
                    <a:pt x="11844" y="1725693"/>
                  </a:lnTo>
                  <a:lnTo>
                    <a:pt x="6850" y="1680472"/>
                  </a:lnTo>
                  <a:lnTo>
                    <a:pt x="3219" y="1635263"/>
                  </a:lnTo>
                  <a:lnTo>
                    <a:pt x="939" y="1590093"/>
                  </a:lnTo>
                  <a:lnTo>
                    <a:pt x="0" y="1544991"/>
                  </a:lnTo>
                  <a:lnTo>
                    <a:pt x="391" y="1499984"/>
                  </a:lnTo>
                  <a:lnTo>
                    <a:pt x="2103" y="1455102"/>
                  </a:lnTo>
                  <a:lnTo>
                    <a:pt x="5124" y="1410371"/>
                  </a:lnTo>
                  <a:lnTo>
                    <a:pt x="9444" y="1365821"/>
                  </a:lnTo>
                  <a:lnTo>
                    <a:pt x="15052" y="1321479"/>
                  </a:lnTo>
                  <a:lnTo>
                    <a:pt x="21939" y="1277374"/>
                  </a:lnTo>
                  <a:lnTo>
                    <a:pt x="30094" y="1233533"/>
                  </a:lnTo>
                  <a:lnTo>
                    <a:pt x="39505" y="1189984"/>
                  </a:lnTo>
                  <a:lnTo>
                    <a:pt x="50163" y="1146757"/>
                  </a:lnTo>
                  <a:lnTo>
                    <a:pt x="62057" y="1103879"/>
                  </a:lnTo>
                  <a:lnTo>
                    <a:pt x="75177" y="1061377"/>
                  </a:lnTo>
                  <a:lnTo>
                    <a:pt x="89512" y="1019281"/>
                  </a:lnTo>
                  <a:lnTo>
                    <a:pt x="105052" y="977619"/>
                  </a:lnTo>
                  <a:lnTo>
                    <a:pt x="121786" y="936418"/>
                  </a:lnTo>
                  <a:lnTo>
                    <a:pt x="139703" y="895706"/>
                  </a:lnTo>
                  <a:lnTo>
                    <a:pt x="158794" y="855513"/>
                  </a:lnTo>
                  <a:lnTo>
                    <a:pt x="179048" y="815865"/>
                  </a:lnTo>
                  <a:lnTo>
                    <a:pt x="200453" y="776791"/>
                  </a:lnTo>
                  <a:lnTo>
                    <a:pt x="223001" y="738320"/>
                  </a:lnTo>
                  <a:lnTo>
                    <a:pt x="246680" y="700479"/>
                  </a:lnTo>
                  <a:lnTo>
                    <a:pt x="271479" y="663296"/>
                  </a:lnTo>
                  <a:lnTo>
                    <a:pt x="297389" y="626800"/>
                  </a:lnTo>
                  <a:lnTo>
                    <a:pt x="324398" y="591019"/>
                  </a:lnTo>
                  <a:lnTo>
                    <a:pt x="352497" y="555981"/>
                  </a:lnTo>
                  <a:lnTo>
                    <a:pt x="381675" y="521713"/>
                  </a:lnTo>
                  <a:lnTo>
                    <a:pt x="411921" y="488245"/>
                  </a:lnTo>
                  <a:lnTo>
                    <a:pt x="443225" y="455604"/>
                  </a:lnTo>
                  <a:lnTo>
                    <a:pt x="475576" y="423819"/>
                  </a:lnTo>
                  <a:lnTo>
                    <a:pt x="508964" y="392917"/>
                  </a:lnTo>
                  <a:lnTo>
                    <a:pt x="543379" y="362927"/>
                  </a:lnTo>
                  <a:lnTo>
                    <a:pt x="578809" y="333876"/>
                  </a:lnTo>
                  <a:lnTo>
                    <a:pt x="615245" y="305794"/>
                  </a:lnTo>
                  <a:lnTo>
                    <a:pt x="652675" y="278708"/>
                  </a:lnTo>
                  <a:lnTo>
                    <a:pt x="691091" y="252646"/>
                  </a:lnTo>
                  <a:lnTo>
                    <a:pt x="730480" y="227636"/>
                  </a:lnTo>
                  <a:lnTo>
                    <a:pt x="770832" y="203707"/>
                  </a:lnTo>
                  <a:lnTo>
                    <a:pt x="812138" y="180886"/>
                  </a:lnTo>
                  <a:lnTo>
                    <a:pt x="854386" y="159202"/>
                  </a:lnTo>
                  <a:lnTo>
                    <a:pt x="897566" y="138684"/>
                  </a:lnTo>
                  <a:lnTo>
                    <a:pt x="944054" y="118368"/>
                  </a:lnTo>
                  <a:lnTo>
                    <a:pt x="991116" y="99630"/>
                  </a:lnTo>
                  <a:lnTo>
                    <a:pt x="1038711" y="82477"/>
                  </a:lnTo>
                  <a:lnTo>
                    <a:pt x="1086798" y="66919"/>
                  </a:lnTo>
                  <a:lnTo>
                    <a:pt x="1135337" y="52963"/>
                  </a:lnTo>
                  <a:lnTo>
                    <a:pt x="1184288" y="40618"/>
                  </a:lnTo>
                  <a:lnTo>
                    <a:pt x="1233612" y="29891"/>
                  </a:lnTo>
                  <a:lnTo>
                    <a:pt x="1283266" y="20792"/>
                  </a:lnTo>
                  <a:lnTo>
                    <a:pt x="1333212" y="13329"/>
                  </a:lnTo>
                  <a:lnTo>
                    <a:pt x="1383410" y="7510"/>
                  </a:lnTo>
                  <a:lnTo>
                    <a:pt x="1433818" y="3343"/>
                  </a:lnTo>
                  <a:lnTo>
                    <a:pt x="1484396" y="837"/>
                  </a:lnTo>
                  <a:lnTo>
                    <a:pt x="1535106" y="0"/>
                  </a:lnTo>
                  <a:lnTo>
                    <a:pt x="1535106" y="383667"/>
                  </a:lnTo>
                  <a:lnTo>
                    <a:pt x="1486454" y="384676"/>
                  </a:lnTo>
                  <a:lnTo>
                    <a:pt x="1438318" y="387679"/>
                  </a:lnTo>
                  <a:lnTo>
                    <a:pt x="1390735" y="392635"/>
                  </a:lnTo>
                  <a:lnTo>
                    <a:pt x="1343747" y="399504"/>
                  </a:lnTo>
                  <a:lnTo>
                    <a:pt x="1297394" y="408247"/>
                  </a:lnTo>
                  <a:lnTo>
                    <a:pt x="1251714" y="418822"/>
                  </a:lnTo>
                  <a:lnTo>
                    <a:pt x="1206749" y="431191"/>
                  </a:lnTo>
                  <a:lnTo>
                    <a:pt x="1162538" y="445313"/>
                  </a:lnTo>
                  <a:lnTo>
                    <a:pt x="1119121" y="461149"/>
                  </a:lnTo>
                  <a:lnTo>
                    <a:pt x="1076538" y="478658"/>
                  </a:lnTo>
                  <a:lnTo>
                    <a:pt x="1034829" y="497801"/>
                  </a:lnTo>
                  <a:lnTo>
                    <a:pt x="994034" y="518537"/>
                  </a:lnTo>
                  <a:lnTo>
                    <a:pt x="954193" y="540827"/>
                  </a:lnTo>
                  <a:lnTo>
                    <a:pt x="915347" y="564630"/>
                  </a:lnTo>
                  <a:lnTo>
                    <a:pt x="877534" y="589907"/>
                  </a:lnTo>
                  <a:lnTo>
                    <a:pt x="840795" y="616618"/>
                  </a:lnTo>
                  <a:lnTo>
                    <a:pt x="805170" y="644723"/>
                  </a:lnTo>
                  <a:lnTo>
                    <a:pt x="770698" y="674181"/>
                  </a:lnTo>
                  <a:lnTo>
                    <a:pt x="737421" y="704953"/>
                  </a:lnTo>
                  <a:lnTo>
                    <a:pt x="705377" y="737000"/>
                  </a:lnTo>
                  <a:lnTo>
                    <a:pt x="674607" y="770280"/>
                  </a:lnTo>
                  <a:lnTo>
                    <a:pt x="645150" y="804754"/>
                  </a:lnTo>
                  <a:lnTo>
                    <a:pt x="617047" y="840383"/>
                  </a:lnTo>
                  <a:lnTo>
                    <a:pt x="590338" y="877125"/>
                  </a:lnTo>
                  <a:lnTo>
                    <a:pt x="565062" y="914942"/>
                  </a:lnTo>
                  <a:lnTo>
                    <a:pt x="541260" y="953793"/>
                  </a:lnTo>
                  <a:lnTo>
                    <a:pt x="518971" y="993638"/>
                  </a:lnTo>
                  <a:lnTo>
                    <a:pt x="498236" y="1034438"/>
                  </a:lnTo>
                  <a:lnTo>
                    <a:pt x="479094" y="1076152"/>
                  </a:lnTo>
                  <a:lnTo>
                    <a:pt x="461586" y="1118740"/>
                  </a:lnTo>
                  <a:lnTo>
                    <a:pt x="445750" y="1162163"/>
                  </a:lnTo>
                  <a:lnTo>
                    <a:pt x="431629" y="1206381"/>
                  </a:lnTo>
                  <a:lnTo>
                    <a:pt x="419260" y="1251353"/>
                  </a:lnTo>
                  <a:lnTo>
                    <a:pt x="408685" y="1297040"/>
                  </a:lnTo>
                  <a:lnTo>
                    <a:pt x="399942" y="1343401"/>
                  </a:lnTo>
                  <a:lnTo>
                    <a:pt x="393073" y="1390397"/>
                  </a:lnTo>
                  <a:lnTo>
                    <a:pt x="388117" y="1437988"/>
                  </a:lnTo>
                  <a:lnTo>
                    <a:pt x="385114" y="1486134"/>
                  </a:lnTo>
                  <a:lnTo>
                    <a:pt x="384105" y="1534795"/>
                  </a:lnTo>
                  <a:lnTo>
                    <a:pt x="385165" y="1584218"/>
                  </a:lnTo>
                  <a:lnTo>
                    <a:pt x="388338" y="1633461"/>
                  </a:lnTo>
                  <a:lnTo>
                    <a:pt x="393610" y="1682458"/>
                  </a:lnTo>
                  <a:lnTo>
                    <a:pt x="400966" y="1731141"/>
                  </a:lnTo>
                  <a:lnTo>
                    <a:pt x="410394" y="1779444"/>
                  </a:lnTo>
                  <a:lnTo>
                    <a:pt x="421878" y="1827302"/>
                  </a:lnTo>
                  <a:lnTo>
                    <a:pt x="435407" y="1874648"/>
                  </a:lnTo>
                  <a:lnTo>
                    <a:pt x="450965" y="1921415"/>
                  </a:lnTo>
                  <a:lnTo>
                    <a:pt x="468540" y="1967538"/>
                  </a:lnTo>
                  <a:lnTo>
                    <a:pt x="488118" y="2012950"/>
                  </a:lnTo>
                  <a:lnTo>
                    <a:pt x="138995" y="217233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121022" y="2559177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371213" y="4300169"/>
            <a:ext cx="22352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683255" y="479640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99310" y="2848102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FFFFFF"/>
                </a:solidFill>
                <a:latin typeface="Calibri"/>
                <a:cs typeface="Calibri"/>
              </a:rPr>
              <a:t>32%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5156453" y="197281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5265165" y="1893189"/>
            <a:ext cx="6019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Opioid: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5156453" y="244525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5265165" y="2365375"/>
            <a:ext cx="1035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Anti-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infective: </a:t>
            </a: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5156453" y="291769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5265165" y="2837815"/>
            <a:ext cx="7759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Hormone: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5156453" y="3388614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5265165" y="3310254"/>
            <a:ext cx="5473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Other: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49" y="1435158"/>
            <a:ext cx="5274465" cy="305845"/>
          </a:xfrm>
          <a:prstGeom prst="rect">
            <a:avLst/>
          </a:prstGeom>
        </p:spPr>
      </p:pic>
      <p:sp>
        <p:nvSpPr>
          <p:cNvPr id="29" name="object 2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7172" y="169290"/>
            <a:ext cx="797433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Examples</a:t>
            </a:r>
            <a:r>
              <a:rPr dirty="0" sz="3600" spc="-30"/>
              <a:t> </a:t>
            </a:r>
            <a:r>
              <a:rPr dirty="0" sz="3600"/>
              <a:t>of</a:t>
            </a:r>
            <a:r>
              <a:rPr dirty="0" sz="3600" spc="-15"/>
              <a:t> </a:t>
            </a:r>
            <a:r>
              <a:rPr dirty="0" sz="3600"/>
              <a:t>maternity</a:t>
            </a:r>
            <a:r>
              <a:rPr dirty="0" sz="3600" spc="-15"/>
              <a:t> </a:t>
            </a:r>
            <a:r>
              <a:rPr dirty="0" sz="3600"/>
              <a:t>medication</a:t>
            </a:r>
            <a:r>
              <a:rPr dirty="0" sz="3600" spc="-30"/>
              <a:t> </a:t>
            </a:r>
            <a:r>
              <a:rPr dirty="0" sz="3600" spc="-10"/>
              <a:t>error claims</a:t>
            </a:r>
            <a:endParaRPr sz="3600"/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487172" y="1592021"/>
            <a:ext cx="11155045" cy="4150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834">
              <a:lnSpc>
                <a:spcPts val="2510"/>
              </a:lnSpc>
              <a:spcBef>
                <a:spcPts val="95"/>
              </a:spcBef>
              <a:buClr>
                <a:srgbClr val="002F86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2200" b="1">
                <a:latin typeface="Arial"/>
                <a:cs typeface="Arial"/>
              </a:rPr>
              <a:t>Anticoagulant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(LMWH)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–</a:t>
            </a:r>
            <a:r>
              <a:rPr dirty="0" sz="2200" spc="-95" b="1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Thrombosis/Embolism: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failure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provide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coagulant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ts val="2510"/>
              </a:lnSpc>
            </a:pPr>
            <a:r>
              <a:rPr dirty="0" sz="2200">
                <a:latin typeface="Arial"/>
                <a:cs typeface="Arial"/>
              </a:rPr>
              <a:t>prophylaxis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mother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following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birth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which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resulted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DVT.</a:t>
            </a:r>
            <a:endParaRPr sz="22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65"/>
              </a:spcBef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200" spc="-40">
                <a:latin typeface="Arial"/>
                <a:cs typeface="Arial"/>
              </a:rPr>
              <a:t>Total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cost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claim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£10K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2F86"/>
              </a:buClr>
              <a:buFont typeface="Arial"/>
              <a:buChar char="•"/>
            </a:pPr>
            <a:endParaRPr sz="3000">
              <a:latin typeface="Arial"/>
              <a:cs typeface="Arial"/>
            </a:endParaRPr>
          </a:p>
          <a:p>
            <a:pPr marL="469900" marR="5080" indent="-457834">
              <a:lnSpc>
                <a:spcPts val="2380"/>
              </a:lnSpc>
              <a:buClr>
                <a:srgbClr val="002F86"/>
              </a:buClr>
              <a:buFont typeface="Arial"/>
              <a:buChar char="•"/>
              <a:tabLst>
                <a:tab pos="469900" algn="l"/>
                <a:tab pos="470534" algn="l"/>
                <a:tab pos="2660015" algn="l"/>
              </a:tabLst>
            </a:pPr>
            <a:r>
              <a:rPr dirty="0" sz="2200" b="1">
                <a:latin typeface="Arial"/>
                <a:cs typeface="Arial"/>
              </a:rPr>
              <a:t>Anticoagulant</a:t>
            </a:r>
            <a:r>
              <a:rPr dirty="0" sz="2200" spc="-100" b="1">
                <a:latin typeface="Arial"/>
                <a:cs typeface="Arial"/>
              </a:rPr>
              <a:t> </a:t>
            </a:r>
            <a:r>
              <a:rPr dirty="0" sz="2200" spc="-50" b="1">
                <a:latin typeface="Arial"/>
                <a:cs typeface="Arial"/>
              </a:rPr>
              <a:t>-</a:t>
            </a:r>
            <a:r>
              <a:rPr dirty="0" sz="2200" b="1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Thrombosis/Embolism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–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mother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discharged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without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any </a:t>
            </a:r>
            <a:r>
              <a:rPr dirty="0" sz="2200" spc="-10">
                <a:latin typeface="Arial"/>
                <a:cs typeface="Arial"/>
              </a:rPr>
              <a:t>anticoagulant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medication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following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vaginal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birth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resulting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multiple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pulmonary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emboli.</a:t>
            </a:r>
            <a:endParaRPr sz="22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25"/>
              </a:spcBef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200" spc="-40">
                <a:latin typeface="Arial"/>
                <a:cs typeface="Arial"/>
              </a:rPr>
              <a:t>Total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cost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claim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£35K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F86"/>
              </a:buClr>
              <a:buFont typeface="Arial"/>
              <a:buChar char="•"/>
            </a:pPr>
            <a:endParaRPr sz="3000">
              <a:latin typeface="Arial"/>
              <a:cs typeface="Arial"/>
            </a:endParaRPr>
          </a:p>
          <a:p>
            <a:pPr marL="469900" marR="418465" indent="-457834">
              <a:lnSpc>
                <a:spcPts val="2380"/>
              </a:lnSpc>
              <a:buClr>
                <a:srgbClr val="002F86"/>
              </a:buClr>
              <a:buFont typeface="Arial"/>
              <a:buChar char="•"/>
              <a:tabLst>
                <a:tab pos="469900" algn="l"/>
                <a:tab pos="470534" algn="l"/>
                <a:tab pos="4310380" algn="l"/>
              </a:tabLst>
            </a:pPr>
            <a:r>
              <a:rPr dirty="0" sz="2200" b="1">
                <a:latin typeface="Arial"/>
                <a:cs typeface="Arial"/>
              </a:rPr>
              <a:t>Opioid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–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Psychiatric/psychological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injury:</a:t>
            </a:r>
            <a:r>
              <a:rPr dirty="0" sz="2200" spc="-1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Administration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incorrect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dosage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of </a:t>
            </a:r>
            <a:r>
              <a:rPr dirty="0" sz="2200">
                <a:latin typeface="Arial"/>
                <a:cs typeface="Arial"/>
              </a:rPr>
              <a:t>morphine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–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prior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C-section.</a:t>
            </a:r>
            <a:r>
              <a:rPr dirty="0" sz="2200">
                <a:latin typeface="Arial"/>
                <a:cs typeface="Arial"/>
              </a:rPr>
              <a:t>	Higher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does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intrathecal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morphine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given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part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of </a:t>
            </a:r>
            <a:r>
              <a:rPr dirty="0" sz="2200">
                <a:latin typeface="Arial"/>
                <a:cs typeface="Arial"/>
              </a:rPr>
              <a:t>epidural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anaesthetic.</a:t>
            </a:r>
            <a:endParaRPr sz="22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19"/>
              </a:spcBef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200" spc="-40">
                <a:latin typeface="Arial"/>
                <a:cs typeface="Arial"/>
              </a:rPr>
              <a:t>Total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cost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claim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£50K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864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30"/>
              </a:spcBef>
            </a:pPr>
            <a:r>
              <a:rPr dirty="0" sz="3700"/>
              <a:t>What</a:t>
            </a:r>
            <a:r>
              <a:rPr dirty="0" sz="3700" spc="5"/>
              <a:t> </a:t>
            </a:r>
            <a:r>
              <a:rPr dirty="0" sz="3700"/>
              <a:t>can</a:t>
            </a:r>
            <a:r>
              <a:rPr dirty="0" sz="3700" spc="5"/>
              <a:t> </a:t>
            </a:r>
            <a:r>
              <a:rPr dirty="0" sz="3700"/>
              <a:t>you</a:t>
            </a:r>
            <a:r>
              <a:rPr dirty="0" sz="3700" spc="5"/>
              <a:t> </a:t>
            </a:r>
            <a:r>
              <a:rPr dirty="0" sz="3700" spc="-25"/>
              <a:t>do?</a:t>
            </a:r>
            <a:endParaRPr sz="3700"/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487172" y="1624711"/>
            <a:ext cx="10789285" cy="4306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385445" indent="299720">
              <a:lnSpc>
                <a:spcPct val="100000"/>
              </a:lnSpc>
              <a:spcBef>
                <a:spcPts val="105"/>
              </a:spcBef>
              <a:buChar char="•"/>
              <a:tabLst>
                <a:tab pos="312420" algn="l"/>
                <a:tab pos="313055" algn="l"/>
              </a:tabLst>
            </a:pPr>
            <a:r>
              <a:rPr dirty="0" sz="2600">
                <a:latin typeface="Arial"/>
                <a:cs typeface="Arial"/>
              </a:rPr>
              <a:t>Ensure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staff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follow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local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guidance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appropriately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risk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assess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each </a:t>
            </a:r>
            <a:r>
              <a:rPr dirty="0" sz="2600">
                <a:latin typeface="Arial"/>
                <a:cs typeface="Arial"/>
              </a:rPr>
              <a:t>patient.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If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doubt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don’t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give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medication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escalate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it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advice.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750">
              <a:latin typeface="Arial"/>
              <a:cs typeface="Arial"/>
            </a:endParaRPr>
          </a:p>
          <a:p>
            <a:pPr marL="469900" marR="1104265" indent="-457834">
              <a:lnSpc>
                <a:spcPct val="100000"/>
              </a:lnSpc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600">
                <a:latin typeface="Arial"/>
                <a:cs typeface="Arial"/>
              </a:rPr>
              <a:t>Reducing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avoidable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readmissions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through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improving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discharge </a:t>
            </a:r>
            <a:r>
              <a:rPr dirty="0" sz="2600">
                <a:latin typeface="Arial"/>
                <a:cs typeface="Arial"/>
              </a:rPr>
              <a:t>medication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review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800">
              <a:latin typeface="Arial"/>
              <a:cs typeface="Arial"/>
            </a:endParaRPr>
          </a:p>
          <a:p>
            <a:pPr marL="12700" marR="5080" indent="299720">
              <a:lnSpc>
                <a:spcPct val="100000"/>
              </a:lnSpc>
              <a:buChar char="•"/>
              <a:tabLst>
                <a:tab pos="312420" algn="l"/>
                <a:tab pos="313055" algn="l"/>
              </a:tabLst>
            </a:pPr>
            <a:r>
              <a:rPr dirty="0" sz="2600">
                <a:latin typeface="Arial"/>
                <a:cs typeface="Arial"/>
              </a:rPr>
              <a:t>Provide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education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ensure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staff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are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aware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 risk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 </a:t>
            </a:r>
            <a:r>
              <a:rPr dirty="0" sz="2600" spc="-10">
                <a:latin typeface="Arial"/>
                <a:cs typeface="Arial"/>
              </a:rPr>
              <a:t>medication </a:t>
            </a:r>
            <a:r>
              <a:rPr dirty="0" sz="2600">
                <a:latin typeface="Arial"/>
                <a:cs typeface="Arial"/>
              </a:rPr>
              <a:t>errors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what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they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need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 do if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one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occurs.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Review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your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organisation’s </a:t>
            </a:r>
            <a:r>
              <a:rPr dirty="0" sz="2600">
                <a:latin typeface="Arial"/>
                <a:cs typeface="Arial"/>
              </a:rPr>
              <a:t>reporting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procedure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medication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errors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ensure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learning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after </a:t>
            </a:r>
            <a:r>
              <a:rPr dirty="0" sz="2600">
                <a:latin typeface="Arial"/>
                <a:cs typeface="Arial"/>
              </a:rPr>
              <a:t>incidents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shared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with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all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staff.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9026" y="6502095"/>
            <a:ext cx="22269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2F86"/>
                </a:solidFill>
                <a:latin typeface="Arial"/>
                <a:cs typeface="Arial"/>
              </a:rPr>
              <a:t>Advise</a:t>
            </a:r>
            <a:r>
              <a:rPr dirty="0" sz="1600" spc="-5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A191"/>
                </a:solidFill>
                <a:latin typeface="Arial"/>
                <a:cs typeface="Arial"/>
              </a:rPr>
              <a:t>/</a:t>
            </a:r>
            <a:r>
              <a:rPr dirty="0" sz="1600" spc="-20">
                <a:solidFill>
                  <a:srgbClr val="00A19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F86"/>
                </a:solidFill>
                <a:latin typeface="Arial"/>
                <a:cs typeface="Arial"/>
              </a:rPr>
              <a:t>Resolve</a:t>
            </a:r>
            <a:r>
              <a:rPr dirty="0" sz="1600" spc="-4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A191"/>
                </a:solidFill>
                <a:latin typeface="Arial"/>
                <a:cs typeface="Arial"/>
              </a:rPr>
              <a:t>/</a:t>
            </a:r>
            <a:r>
              <a:rPr dirty="0" sz="1600" spc="-15">
                <a:solidFill>
                  <a:srgbClr val="00A191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F86"/>
                </a:solidFill>
                <a:latin typeface="Arial"/>
                <a:cs typeface="Arial"/>
              </a:rPr>
              <a:t>Learn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1590146" y="6460337"/>
            <a:ext cx="128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NHS</a:t>
            </a:r>
            <a:r>
              <a:rPr dirty="0" spc="5"/>
              <a:t> </a:t>
            </a:r>
            <a:r>
              <a:rPr dirty="0" spc="-10"/>
              <a:t>Resolution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97458" y="1367104"/>
            <a:ext cx="10845165" cy="1361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5EB8"/>
                </a:solidFill>
                <a:latin typeface="Arial"/>
                <a:cs typeface="Arial"/>
              </a:rPr>
              <a:t>Our</a:t>
            </a:r>
            <a:r>
              <a:rPr dirty="0" sz="2400" spc="-55" b="1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5EB8"/>
                </a:solidFill>
                <a:latin typeface="Arial"/>
                <a:cs typeface="Arial"/>
              </a:rPr>
              <a:t>purpose</a:t>
            </a:r>
            <a:r>
              <a:rPr dirty="0" sz="2400" spc="-20" b="1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is</a:t>
            </a:r>
            <a:r>
              <a:rPr dirty="0" sz="2400" spc="-25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to</a:t>
            </a:r>
            <a:r>
              <a:rPr dirty="0" sz="2400" spc="-30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provide</a:t>
            </a:r>
            <a:r>
              <a:rPr dirty="0" sz="2400" spc="-5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expertise</a:t>
            </a:r>
            <a:r>
              <a:rPr dirty="0" sz="2400" spc="-20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to</a:t>
            </a:r>
            <a:r>
              <a:rPr dirty="0" sz="2400" spc="-30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the</a:t>
            </a:r>
            <a:r>
              <a:rPr dirty="0" sz="2400" spc="-35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NHS</a:t>
            </a:r>
            <a:r>
              <a:rPr dirty="0" sz="2400" spc="-5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to</a:t>
            </a:r>
            <a:r>
              <a:rPr dirty="0" sz="2400" spc="-40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resolve</a:t>
            </a:r>
            <a:r>
              <a:rPr dirty="0" sz="2400" spc="-5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concerns</a:t>
            </a:r>
            <a:r>
              <a:rPr dirty="0" sz="2400" spc="-20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5EB8"/>
                </a:solidFill>
                <a:latin typeface="Arial"/>
                <a:cs typeface="Arial"/>
              </a:rPr>
              <a:t>fairly,</a:t>
            </a:r>
            <a:r>
              <a:rPr dirty="0" sz="2400" spc="-15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5EB8"/>
                </a:solidFill>
                <a:latin typeface="Arial"/>
                <a:cs typeface="Arial"/>
              </a:rPr>
              <a:t>share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learning</a:t>
            </a:r>
            <a:r>
              <a:rPr dirty="0" sz="2400" spc="15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for</a:t>
            </a:r>
            <a:r>
              <a:rPr dirty="0" sz="2400" spc="-35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improvement</a:t>
            </a:r>
            <a:r>
              <a:rPr dirty="0" sz="2400" spc="-5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and</a:t>
            </a:r>
            <a:r>
              <a:rPr dirty="0" sz="2400" spc="-30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to</a:t>
            </a:r>
            <a:r>
              <a:rPr dirty="0" sz="2400" spc="-25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preserve</a:t>
            </a:r>
            <a:r>
              <a:rPr dirty="0" sz="2400" spc="-10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resources</a:t>
            </a:r>
            <a:r>
              <a:rPr dirty="0" sz="2400" spc="-20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for</a:t>
            </a:r>
            <a:r>
              <a:rPr dirty="0" sz="2400" spc="-25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5EB8"/>
                </a:solidFill>
                <a:latin typeface="Arial"/>
                <a:cs typeface="Arial"/>
              </a:rPr>
              <a:t>patient</a:t>
            </a:r>
            <a:r>
              <a:rPr dirty="0" sz="2400" spc="-20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5EB8"/>
                </a:solidFill>
                <a:latin typeface="Arial"/>
                <a:cs typeface="Arial"/>
              </a:rPr>
              <a:t>care.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dirty="0" sz="2400" b="1">
                <a:solidFill>
                  <a:srgbClr val="00A399"/>
                </a:solidFill>
                <a:latin typeface="Arial"/>
                <a:cs typeface="Arial"/>
              </a:rPr>
              <a:t>Strategic </a:t>
            </a:r>
            <a:r>
              <a:rPr dirty="0" sz="2400" spc="-10" b="1">
                <a:solidFill>
                  <a:srgbClr val="00A399"/>
                </a:solidFill>
                <a:latin typeface="Arial"/>
                <a:cs typeface="Arial"/>
              </a:rPr>
              <a:t>aims…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13688" y="2852927"/>
            <a:ext cx="4706620" cy="1490980"/>
          </a:xfrm>
          <a:prstGeom prst="rect">
            <a:avLst/>
          </a:prstGeom>
          <a:ln w="12192">
            <a:solidFill>
              <a:srgbClr val="385D89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algn="r" marR="83185">
              <a:lnSpc>
                <a:spcPct val="100000"/>
              </a:lnSpc>
              <a:spcBef>
                <a:spcPts val="235"/>
              </a:spcBef>
            </a:pPr>
            <a:r>
              <a:rPr dirty="0" sz="1850" spc="-10" b="1">
                <a:solidFill>
                  <a:srgbClr val="002F86"/>
                </a:solidFill>
                <a:latin typeface="Arial"/>
                <a:cs typeface="Arial"/>
              </a:rPr>
              <a:t>Resolution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Arial"/>
              <a:cs typeface="Arial"/>
            </a:endParaRPr>
          </a:p>
          <a:p>
            <a:pPr marL="2658110" marR="83185" indent="68580">
              <a:lnSpc>
                <a:spcPct val="101200"/>
              </a:lnSpc>
              <a:spcBef>
                <a:spcPts val="5"/>
              </a:spcBef>
            </a:pPr>
            <a:r>
              <a:rPr dirty="0" sz="1850">
                <a:solidFill>
                  <a:srgbClr val="425462"/>
                </a:solidFill>
                <a:latin typeface="Arial"/>
                <a:cs typeface="Arial"/>
              </a:rPr>
              <a:t>Resolve</a:t>
            </a:r>
            <a:r>
              <a:rPr dirty="0" sz="1850" spc="35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25462"/>
                </a:solidFill>
                <a:latin typeface="Arial"/>
                <a:cs typeface="Arial"/>
              </a:rPr>
              <a:t>concerns </a:t>
            </a:r>
            <a:r>
              <a:rPr dirty="0" sz="1850">
                <a:solidFill>
                  <a:srgbClr val="425462"/>
                </a:solidFill>
                <a:latin typeface="Arial"/>
                <a:cs typeface="Arial"/>
              </a:rPr>
              <a:t>and</a:t>
            </a:r>
            <a:r>
              <a:rPr dirty="0" sz="1850" spc="25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25462"/>
                </a:solidFill>
                <a:latin typeface="Arial"/>
                <a:cs typeface="Arial"/>
              </a:rPr>
              <a:t>disputes</a:t>
            </a:r>
            <a:r>
              <a:rPr dirty="0" sz="1850" spc="10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425462"/>
                </a:solidFill>
                <a:latin typeface="Arial"/>
                <a:cs typeface="Arial"/>
              </a:rPr>
              <a:t>fairly.</a:t>
            </a:r>
            <a:endParaRPr sz="18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13688" y="4489703"/>
            <a:ext cx="4706620" cy="1490980"/>
          </a:xfrm>
          <a:prstGeom prst="rect">
            <a:avLst/>
          </a:prstGeom>
          <a:ln w="12192">
            <a:solidFill>
              <a:srgbClr val="385D89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algn="r" marR="83185">
              <a:lnSpc>
                <a:spcPct val="100000"/>
              </a:lnSpc>
              <a:spcBef>
                <a:spcPts val="235"/>
              </a:spcBef>
            </a:pPr>
            <a:r>
              <a:rPr dirty="0" sz="1850" spc="-10" b="1">
                <a:solidFill>
                  <a:srgbClr val="00A399"/>
                </a:solidFill>
                <a:latin typeface="Arial"/>
                <a:cs typeface="Arial"/>
              </a:rPr>
              <a:t>Intervention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Arial"/>
              <a:cs typeface="Arial"/>
            </a:endParaRPr>
          </a:p>
          <a:p>
            <a:pPr algn="r" marL="2614930" marR="81915" indent="-151130">
              <a:lnSpc>
                <a:spcPct val="100800"/>
              </a:lnSpc>
            </a:pPr>
            <a:r>
              <a:rPr dirty="0" sz="1850">
                <a:solidFill>
                  <a:srgbClr val="425462"/>
                </a:solidFill>
                <a:latin typeface="Arial"/>
                <a:cs typeface="Arial"/>
              </a:rPr>
              <a:t>Deliver</a:t>
            </a:r>
            <a:r>
              <a:rPr dirty="0" sz="1850" spc="20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25462"/>
                </a:solidFill>
                <a:latin typeface="Arial"/>
                <a:cs typeface="Arial"/>
              </a:rPr>
              <a:t>interventions </a:t>
            </a:r>
            <a:r>
              <a:rPr dirty="0" sz="1850">
                <a:solidFill>
                  <a:srgbClr val="425462"/>
                </a:solidFill>
                <a:latin typeface="Arial"/>
                <a:cs typeface="Arial"/>
              </a:rPr>
              <a:t>that</a:t>
            </a:r>
            <a:r>
              <a:rPr dirty="0" sz="1850" spc="25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25462"/>
                </a:solidFill>
                <a:latin typeface="Arial"/>
                <a:cs typeface="Arial"/>
              </a:rPr>
              <a:t>improve</a:t>
            </a:r>
            <a:r>
              <a:rPr dirty="0" sz="1850" spc="5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25462"/>
                </a:solidFill>
                <a:latin typeface="Arial"/>
                <a:cs typeface="Arial"/>
              </a:rPr>
              <a:t>safety </a:t>
            </a:r>
            <a:r>
              <a:rPr dirty="0" sz="1850">
                <a:solidFill>
                  <a:srgbClr val="425462"/>
                </a:solidFill>
                <a:latin typeface="Arial"/>
                <a:cs typeface="Arial"/>
              </a:rPr>
              <a:t>and</a:t>
            </a:r>
            <a:r>
              <a:rPr dirty="0" sz="1850" spc="15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25462"/>
                </a:solidFill>
                <a:latin typeface="Arial"/>
                <a:cs typeface="Arial"/>
              </a:rPr>
              <a:t>save</a:t>
            </a:r>
            <a:r>
              <a:rPr dirty="0" sz="1850" spc="15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25462"/>
                </a:solidFill>
                <a:latin typeface="Arial"/>
                <a:cs typeface="Arial"/>
              </a:rPr>
              <a:t>money.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88964" y="2852927"/>
            <a:ext cx="4707890" cy="1490980"/>
          </a:xfrm>
          <a:prstGeom prst="rect">
            <a:avLst/>
          </a:prstGeom>
          <a:ln w="12192">
            <a:solidFill>
              <a:srgbClr val="385D89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algn="r" marR="81280">
              <a:lnSpc>
                <a:spcPct val="100000"/>
              </a:lnSpc>
              <a:spcBef>
                <a:spcPts val="235"/>
              </a:spcBef>
            </a:pPr>
            <a:r>
              <a:rPr dirty="0" sz="1850" spc="-10" b="1">
                <a:solidFill>
                  <a:srgbClr val="005EB8"/>
                </a:solidFill>
                <a:latin typeface="Arial"/>
                <a:cs typeface="Arial"/>
              </a:rPr>
              <a:t>Intelligence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Arial"/>
              <a:cs typeface="Arial"/>
            </a:endParaRPr>
          </a:p>
          <a:p>
            <a:pPr algn="just" marL="2496185" marR="83185" indent="-70485">
              <a:lnSpc>
                <a:spcPct val="100899"/>
              </a:lnSpc>
            </a:pPr>
            <a:r>
              <a:rPr dirty="0" sz="1850">
                <a:solidFill>
                  <a:srgbClr val="425462"/>
                </a:solidFill>
                <a:latin typeface="Arial"/>
                <a:cs typeface="Arial"/>
              </a:rPr>
              <a:t>Provide</a:t>
            </a:r>
            <a:r>
              <a:rPr dirty="0" sz="1850" spc="20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25462"/>
                </a:solidFill>
                <a:latin typeface="Arial"/>
                <a:cs typeface="Arial"/>
              </a:rPr>
              <a:t>analysis</a:t>
            </a:r>
            <a:r>
              <a:rPr dirty="0" sz="1850" spc="40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425462"/>
                </a:solidFill>
                <a:latin typeface="Arial"/>
                <a:cs typeface="Arial"/>
              </a:rPr>
              <a:t>and </a:t>
            </a:r>
            <a:r>
              <a:rPr dirty="0" sz="1850">
                <a:solidFill>
                  <a:srgbClr val="425462"/>
                </a:solidFill>
                <a:latin typeface="Arial"/>
                <a:cs typeface="Arial"/>
              </a:rPr>
              <a:t>expert</a:t>
            </a:r>
            <a:r>
              <a:rPr dirty="0" sz="1850" spc="30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25462"/>
                </a:solidFill>
                <a:latin typeface="Arial"/>
                <a:cs typeface="Arial"/>
              </a:rPr>
              <a:t>knowledge</a:t>
            </a:r>
            <a:r>
              <a:rPr dirty="0" sz="1850" spc="10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425462"/>
                </a:solidFill>
                <a:latin typeface="Arial"/>
                <a:cs typeface="Arial"/>
              </a:rPr>
              <a:t>to </a:t>
            </a:r>
            <a:r>
              <a:rPr dirty="0" sz="1850">
                <a:solidFill>
                  <a:srgbClr val="425462"/>
                </a:solidFill>
                <a:latin typeface="Arial"/>
                <a:cs typeface="Arial"/>
              </a:rPr>
              <a:t>drive</a:t>
            </a:r>
            <a:r>
              <a:rPr dirty="0" sz="1850" spc="5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25462"/>
                </a:solidFill>
                <a:latin typeface="Arial"/>
                <a:cs typeface="Arial"/>
              </a:rPr>
              <a:t>improvement.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88964" y="4489703"/>
            <a:ext cx="4707890" cy="1490980"/>
          </a:xfrm>
          <a:prstGeom prst="rect">
            <a:avLst/>
          </a:prstGeom>
          <a:ln w="12192">
            <a:solidFill>
              <a:srgbClr val="385D89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2944495">
              <a:lnSpc>
                <a:spcPct val="100000"/>
              </a:lnSpc>
              <a:spcBef>
                <a:spcPts val="235"/>
              </a:spcBef>
            </a:pPr>
            <a:r>
              <a:rPr dirty="0" sz="1850" b="1">
                <a:solidFill>
                  <a:srgbClr val="425462"/>
                </a:solidFill>
                <a:latin typeface="Arial"/>
                <a:cs typeface="Arial"/>
              </a:rPr>
              <a:t>Fit</a:t>
            </a:r>
            <a:r>
              <a:rPr dirty="0" sz="1850" spc="5" b="1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25462"/>
                </a:solidFill>
                <a:latin typeface="Arial"/>
                <a:cs typeface="Arial"/>
              </a:rPr>
              <a:t>for</a:t>
            </a:r>
            <a:r>
              <a:rPr dirty="0" sz="1850" spc="10" b="1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425462"/>
                </a:solidFill>
                <a:latin typeface="Arial"/>
                <a:cs typeface="Arial"/>
              </a:rPr>
              <a:t>purpose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Arial"/>
              <a:cs typeface="Arial"/>
            </a:endParaRPr>
          </a:p>
          <a:p>
            <a:pPr algn="r" marL="2943225" marR="81915" indent="-43180">
              <a:lnSpc>
                <a:spcPct val="100800"/>
              </a:lnSpc>
            </a:pPr>
            <a:r>
              <a:rPr dirty="0" sz="1850">
                <a:solidFill>
                  <a:srgbClr val="425462"/>
                </a:solidFill>
                <a:latin typeface="Arial"/>
                <a:cs typeface="Arial"/>
              </a:rPr>
              <a:t>Develop</a:t>
            </a:r>
            <a:r>
              <a:rPr dirty="0" sz="1850" spc="30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25462"/>
                </a:solidFill>
                <a:latin typeface="Arial"/>
                <a:cs typeface="Arial"/>
              </a:rPr>
              <a:t>people, </a:t>
            </a:r>
            <a:r>
              <a:rPr dirty="0" sz="1850">
                <a:solidFill>
                  <a:srgbClr val="425462"/>
                </a:solidFill>
                <a:latin typeface="Arial"/>
                <a:cs typeface="Arial"/>
              </a:rPr>
              <a:t>relationship</a:t>
            </a:r>
            <a:r>
              <a:rPr dirty="0" sz="1850" spc="20">
                <a:solidFill>
                  <a:srgbClr val="425462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425462"/>
                </a:solidFill>
                <a:latin typeface="Arial"/>
                <a:cs typeface="Arial"/>
              </a:rPr>
              <a:t>and </a:t>
            </a:r>
            <a:r>
              <a:rPr dirty="0" sz="1850" spc="-10">
                <a:solidFill>
                  <a:srgbClr val="425462"/>
                </a:solidFill>
                <a:latin typeface="Arial"/>
                <a:cs typeface="Arial"/>
              </a:rPr>
              <a:t>infrastructure.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1992" y="3230209"/>
            <a:ext cx="1102050" cy="81546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7317" y="3073386"/>
            <a:ext cx="872337" cy="108392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1808" y="4756924"/>
            <a:ext cx="868791" cy="983537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92351" y="4708862"/>
            <a:ext cx="1049106" cy="106549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864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30"/>
              </a:spcBef>
            </a:pPr>
            <a:r>
              <a:rPr dirty="0" sz="3700"/>
              <a:t>What</a:t>
            </a:r>
            <a:r>
              <a:rPr dirty="0" sz="3700" spc="5"/>
              <a:t> </a:t>
            </a:r>
            <a:r>
              <a:rPr dirty="0" sz="3700"/>
              <a:t>can</a:t>
            </a:r>
            <a:r>
              <a:rPr dirty="0" sz="3700" spc="5"/>
              <a:t> </a:t>
            </a:r>
            <a:r>
              <a:rPr dirty="0" sz="3700"/>
              <a:t>you</a:t>
            </a:r>
            <a:r>
              <a:rPr dirty="0" sz="3700" spc="5"/>
              <a:t> </a:t>
            </a:r>
            <a:r>
              <a:rPr dirty="0" sz="3700" spc="-25"/>
              <a:t>do?</a:t>
            </a:r>
            <a:endParaRPr sz="3700"/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487172" y="1541729"/>
            <a:ext cx="11146790" cy="438848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algn="just" marL="12700" marR="96520" indent="215900">
              <a:lnSpc>
                <a:spcPct val="80000"/>
              </a:lnSpc>
              <a:spcBef>
                <a:spcPts val="750"/>
              </a:spcBef>
              <a:buChar char="•"/>
              <a:tabLst>
                <a:tab pos="228600" algn="l"/>
              </a:tabLst>
            </a:pPr>
            <a:r>
              <a:rPr dirty="0" sz="2700">
                <a:latin typeface="Arial"/>
                <a:cs typeface="Arial"/>
              </a:rPr>
              <a:t>Have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standing</a:t>
            </a:r>
            <a:r>
              <a:rPr dirty="0" sz="2700" spc="-4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agenda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item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on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your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medicines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management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board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to </a:t>
            </a:r>
            <a:r>
              <a:rPr dirty="0" sz="2700">
                <a:latin typeface="Arial"/>
                <a:cs typeface="Arial"/>
              </a:rPr>
              <a:t>ensure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incidents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and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near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misses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are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robustly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reported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and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investigation </a:t>
            </a:r>
            <a:r>
              <a:rPr dirty="0" sz="2700">
                <a:latin typeface="Arial"/>
                <a:cs typeface="Arial"/>
              </a:rPr>
              <a:t>and</a:t>
            </a:r>
            <a:r>
              <a:rPr dirty="0" sz="2700" spc="-5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action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plans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are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implemented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and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embedded.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350">
              <a:latin typeface="Arial"/>
              <a:cs typeface="Arial"/>
            </a:endParaRPr>
          </a:p>
          <a:p>
            <a:pPr marL="12700" marR="5080" indent="216535">
              <a:lnSpc>
                <a:spcPct val="80000"/>
              </a:lnSpc>
              <a:buChar char="•"/>
              <a:tabLst>
                <a:tab pos="229235" algn="l"/>
              </a:tabLst>
            </a:pPr>
            <a:r>
              <a:rPr dirty="0" sz="2700">
                <a:latin typeface="Arial"/>
                <a:cs typeface="Arial"/>
              </a:rPr>
              <a:t>Ensure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designated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person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reviews</a:t>
            </a:r>
            <a:r>
              <a:rPr dirty="0" sz="2700" spc="-1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the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Medicine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and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healthcare </a:t>
            </a:r>
            <a:r>
              <a:rPr dirty="0" sz="2700">
                <a:latin typeface="Arial"/>
                <a:cs typeface="Arial"/>
              </a:rPr>
              <a:t>products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regulatory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agency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(MHRA)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medication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safety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updates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and </a:t>
            </a:r>
            <a:r>
              <a:rPr dirty="0" sz="2700">
                <a:latin typeface="Arial"/>
                <a:cs typeface="Arial"/>
              </a:rPr>
              <a:t>cascades</a:t>
            </a:r>
            <a:r>
              <a:rPr dirty="0" sz="2700" spc="-5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and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actions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accordingly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to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encourage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learning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across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the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wider </a:t>
            </a:r>
            <a:r>
              <a:rPr dirty="0" sz="2700">
                <a:latin typeface="Arial"/>
                <a:cs typeface="Arial"/>
              </a:rPr>
              <a:t>organisation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and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Local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Maternity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Neonatal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Systems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and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Integrated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 spc="-20">
                <a:latin typeface="Arial"/>
                <a:cs typeface="Arial"/>
              </a:rPr>
              <a:t>Care </a:t>
            </a:r>
            <a:r>
              <a:rPr dirty="0" sz="2700" spc="-10">
                <a:latin typeface="Arial"/>
                <a:cs typeface="Arial"/>
              </a:rPr>
              <a:t>System.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350">
              <a:latin typeface="Arial"/>
              <a:cs typeface="Arial"/>
            </a:endParaRPr>
          </a:p>
          <a:p>
            <a:pPr marL="12700" marR="422275" indent="216535">
              <a:lnSpc>
                <a:spcPct val="80000"/>
              </a:lnSpc>
              <a:spcBef>
                <a:spcPts val="5"/>
              </a:spcBef>
              <a:buChar char="•"/>
              <a:tabLst>
                <a:tab pos="229235" algn="l"/>
              </a:tabLst>
            </a:pPr>
            <a:r>
              <a:rPr dirty="0" sz="2700">
                <a:latin typeface="Arial"/>
                <a:cs typeface="Arial"/>
              </a:rPr>
              <a:t>Review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patient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information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resources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to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include</a:t>
            </a:r>
            <a:r>
              <a:rPr dirty="0" sz="2700" spc="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manufacturers </a:t>
            </a:r>
            <a:r>
              <a:rPr dirty="0" sz="2700">
                <a:latin typeface="Arial"/>
                <a:cs typeface="Arial"/>
              </a:rPr>
              <a:t>guidance,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evidence</a:t>
            </a:r>
            <a:r>
              <a:rPr dirty="0" sz="2700" spc="-5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based</a:t>
            </a:r>
            <a:r>
              <a:rPr dirty="0" sz="2700" spc="-4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practices</a:t>
            </a:r>
            <a:r>
              <a:rPr dirty="0" sz="2700" spc="-4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and</a:t>
            </a:r>
            <a:r>
              <a:rPr dirty="0" sz="2700" spc="-5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patient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support</a:t>
            </a:r>
            <a:r>
              <a:rPr dirty="0" sz="2700" spc="-4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organisations.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864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30"/>
              </a:spcBef>
            </a:pPr>
            <a:r>
              <a:rPr dirty="0" sz="3700"/>
              <a:t>What</a:t>
            </a:r>
            <a:r>
              <a:rPr dirty="0" sz="3700" spc="5"/>
              <a:t> </a:t>
            </a:r>
            <a:r>
              <a:rPr dirty="0" sz="3700"/>
              <a:t>can</a:t>
            </a:r>
            <a:r>
              <a:rPr dirty="0" sz="3700" spc="5"/>
              <a:t> </a:t>
            </a:r>
            <a:r>
              <a:rPr dirty="0" sz="3700"/>
              <a:t>you</a:t>
            </a:r>
            <a:r>
              <a:rPr dirty="0" sz="3700" spc="5"/>
              <a:t> </a:t>
            </a:r>
            <a:r>
              <a:rPr dirty="0" sz="3700" spc="-25"/>
              <a:t>do?</a:t>
            </a:r>
            <a:endParaRPr sz="3700"/>
          </a:p>
        </p:txBody>
      </p:sp>
      <p:sp>
        <p:nvSpPr>
          <p:cNvPr id="5" name="object 5" descr=""/>
          <p:cNvSpPr txBox="1"/>
          <p:nvPr/>
        </p:nvSpPr>
        <p:spPr>
          <a:xfrm>
            <a:off x="487172" y="1621663"/>
            <a:ext cx="11039475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105"/>
              </a:spcBef>
              <a:buChar char="•"/>
              <a:tabLst>
                <a:tab pos="268605" algn="l"/>
              </a:tabLst>
            </a:pPr>
            <a:r>
              <a:rPr dirty="0" sz="3200">
                <a:latin typeface="Arial"/>
                <a:cs typeface="Arial"/>
              </a:rPr>
              <a:t>Support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culture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openness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learning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by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sharing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good </a:t>
            </a:r>
            <a:r>
              <a:rPr dirty="0" sz="3200">
                <a:latin typeface="Arial"/>
                <a:cs typeface="Arial"/>
              </a:rPr>
              <a:t>practice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case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stories.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7964" y="2852927"/>
            <a:ext cx="4447032" cy="2959608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7172" y="230251"/>
            <a:ext cx="7987665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The</a:t>
            </a:r>
            <a:r>
              <a:rPr dirty="0" sz="3200" spc="-35"/>
              <a:t> </a:t>
            </a:r>
            <a:r>
              <a:rPr dirty="0" sz="3200"/>
              <a:t>ambition</a:t>
            </a:r>
            <a:r>
              <a:rPr dirty="0" sz="3200" spc="-25"/>
              <a:t> </a:t>
            </a:r>
            <a:r>
              <a:rPr dirty="0" sz="3200"/>
              <a:t>for</a:t>
            </a:r>
            <a:r>
              <a:rPr dirty="0" sz="3200" spc="-25"/>
              <a:t> </a:t>
            </a:r>
            <a:r>
              <a:rPr dirty="0" sz="3200"/>
              <a:t>the</a:t>
            </a:r>
            <a:r>
              <a:rPr dirty="0" sz="3200" spc="-25"/>
              <a:t> </a:t>
            </a:r>
            <a:r>
              <a:rPr dirty="0" sz="3200"/>
              <a:t>NHS</a:t>
            </a:r>
            <a:r>
              <a:rPr dirty="0" sz="3200" spc="-25"/>
              <a:t> </a:t>
            </a:r>
            <a:r>
              <a:rPr dirty="0" sz="3200"/>
              <a:t>to</a:t>
            </a:r>
            <a:r>
              <a:rPr dirty="0" sz="3200" spc="-20"/>
              <a:t> </a:t>
            </a:r>
            <a:r>
              <a:rPr dirty="0" sz="3200" spc="-25"/>
              <a:t>be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dirty="0" sz="3200"/>
              <a:t>the</a:t>
            </a:r>
            <a:r>
              <a:rPr dirty="0" sz="3200" spc="-40"/>
              <a:t> </a:t>
            </a:r>
            <a:r>
              <a:rPr dirty="0" sz="3200"/>
              <a:t>largest</a:t>
            </a:r>
            <a:r>
              <a:rPr dirty="0" sz="3200" spc="-40"/>
              <a:t> </a:t>
            </a:r>
            <a:r>
              <a:rPr dirty="0" sz="3200"/>
              <a:t>learning</a:t>
            </a:r>
            <a:r>
              <a:rPr dirty="0" sz="3200" spc="-25"/>
              <a:t> </a:t>
            </a:r>
            <a:r>
              <a:rPr dirty="0" sz="3200"/>
              <a:t>organisation</a:t>
            </a:r>
            <a:r>
              <a:rPr dirty="0" sz="3200" spc="-65"/>
              <a:t> </a:t>
            </a:r>
            <a:r>
              <a:rPr dirty="0" sz="3200"/>
              <a:t>in</a:t>
            </a:r>
            <a:r>
              <a:rPr dirty="0" sz="3200" spc="-25"/>
              <a:t> </a:t>
            </a:r>
            <a:r>
              <a:rPr dirty="0" sz="3200"/>
              <a:t>the</a:t>
            </a:r>
            <a:r>
              <a:rPr dirty="0" sz="3200" spc="-50"/>
              <a:t> </a:t>
            </a:r>
            <a:r>
              <a:rPr dirty="0" sz="3200" spc="-10"/>
              <a:t>world</a:t>
            </a:r>
            <a:endParaRPr sz="3200"/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487172" y="1522297"/>
            <a:ext cx="11085830" cy="3764915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3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Create</a:t>
            </a:r>
            <a:r>
              <a:rPr dirty="0" sz="2900" spc="-1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an</a:t>
            </a:r>
            <a:r>
              <a:rPr dirty="0" sz="2900" spc="-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environment</a:t>
            </a:r>
            <a:r>
              <a:rPr dirty="0" sz="2900" spc="-3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that</a:t>
            </a:r>
            <a:r>
              <a:rPr dirty="0" sz="2900" spc="-2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maximises</a:t>
            </a:r>
            <a:r>
              <a:rPr dirty="0" sz="2900" spc="-10">
                <a:solidFill>
                  <a:srgbClr val="002F86"/>
                </a:solidFill>
                <a:latin typeface="Arial"/>
                <a:cs typeface="Arial"/>
              </a:rPr>
              <a:t> learning</a:t>
            </a:r>
            <a:endParaRPr sz="29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84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Learning</a:t>
            </a:r>
            <a:r>
              <a:rPr dirty="0" sz="2900" spc="-4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organisation</a:t>
            </a:r>
            <a:r>
              <a:rPr dirty="0" sz="2900" spc="-5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002F86"/>
                </a:solidFill>
                <a:latin typeface="Arial"/>
                <a:cs typeface="Arial"/>
              </a:rPr>
              <a:t>principles</a:t>
            </a:r>
            <a:endParaRPr sz="29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84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Major</a:t>
            </a:r>
            <a:r>
              <a:rPr dirty="0" sz="2900" spc="4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in</a:t>
            </a:r>
            <a:r>
              <a:rPr dirty="0" sz="2900" spc="5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near</a:t>
            </a:r>
            <a:r>
              <a:rPr dirty="0" sz="2900" spc="6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misses</a:t>
            </a:r>
            <a:r>
              <a:rPr dirty="0" sz="2900" spc="4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and</a:t>
            </a:r>
            <a:r>
              <a:rPr dirty="0" sz="2900" spc="4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anticipatory</a:t>
            </a:r>
            <a:r>
              <a:rPr dirty="0" sz="2900" spc="2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002F86"/>
                </a:solidFill>
                <a:latin typeface="Arial"/>
                <a:cs typeface="Arial"/>
              </a:rPr>
              <a:t>factors</a:t>
            </a:r>
            <a:endParaRPr sz="2900">
              <a:latin typeface="Arial"/>
              <a:cs typeface="Arial"/>
            </a:endParaRPr>
          </a:p>
          <a:p>
            <a:pPr marL="469900" marR="1152525" indent="-457834">
              <a:lnSpc>
                <a:spcPct val="101000"/>
              </a:lnSpc>
              <a:spcBef>
                <a:spcPts val="80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Partnership</a:t>
            </a:r>
            <a:r>
              <a:rPr dirty="0" sz="2900" spc="-3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with</a:t>
            </a:r>
            <a:r>
              <a:rPr dirty="0" sz="2900" spc="-1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patients</a:t>
            </a:r>
            <a:r>
              <a:rPr dirty="0" sz="2900" spc="-5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,</a:t>
            </a:r>
            <a:r>
              <a:rPr dirty="0" sz="2900" spc="-1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carers</a:t>
            </a:r>
            <a:r>
              <a:rPr dirty="0" sz="2900" spc="-2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and</a:t>
            </a:r>
            <a:r>
              <a:rPr dirty="0" sz="2900" spc="-3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staff/utilising</a:t>
            </a:r>
            <a:r>
              <a:rPr dirty="0" sz="2900" spc="-3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 spc="-25">
                <a:solidFill>
                  <a:srgbClr val="002F86"/>
                </a:solidFill>
                <a:latin typeface="Arial"/>
                <a:cs typeface="Arial"/>
              </a:rPr>
              <a:t>the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experiences</a:t>
            </a:r>
            <a:r>
              <a:rPr dirty="0" sz="2900" spc="-5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and</a:t>
            </a:r>
            <a:r>
              <a:rPr dirty="0" sz="2900" spc="-1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views</a:t>
            </a:r>
            <a:r>
              <a:rPr dirty="0" sz="2900" spc="-1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of families</a:t>
            </a:r>
            <a:r>
              <a:rPr dirty="0" sz="2900" spc="-1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during</a:t>
            </a:r>
            <a:r>
              <a:rPr dirty="0" sz="2900" spc="-1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the</a:t>
            </a:r>
            <a:r>
              <a:rPr dirty="0" sz="2900" spc="-1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002F86"/>
                </a:solidFill>
                <a:latin typeface="Arial"/>
                <a:cs typeface="Arial"/>
              </a:rPr>
              <a:t>investigation</a:t>
            </a:r>
            <a:endParaRPr sz="29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845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Establishing</a:t>
            </a:r>
            <a:r>
              <a:rPr dirty="0" sz="2900" spc="-4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a</a:t>
            </a:r>
            <a:r>
              <a:rPr dirty="0" sz="2900" spc="-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learning</a:t>
            </a:r>
            <a:r>
              <a:rPr dirty="0" sz="2900" spc="-2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culture</a:t>
            </a:r>
            <a:r>
              <a:rPr dirty="0" sz="2900" spc="-2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rather</a:t>
            </a:r>
            <a:r>
              <a:rPr dirty="0" sz="2900" spc="-3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than</a:t>
            </a:r>
            <a:r>
              <a:rPr dirty="0" sz="2900" spc="-2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a</a:t>
            </a:r>
            <a:r>
              <a:rPr dirty="0" sz="2900" spc="-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blame</a:t>
            </a:r>
            <a:r>
              <a:rPr dirty="0" sz="2900" spc="-2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002F86"/>
                </a:solidFill>
                <a:latin typeface="Arial"/>
                <a:cs typeface="Arial"/>
              </a:rPr>
              <a:t>culture</a:t>
            </a:r>
            <a:endParaRPr sz="29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840"/>
              </a:spcBef>
              <a:buChar char="•"/>
              <a:tabLst>
                <a:tab pos="469900" algn="l"/>
                <a:tab pos="470534" algn="l"/>
              </a:tabLst>
            </a:pP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Supporting</a:t>
            </a:r>
            <a:r>
              <a:rPr dirty="0" sz="2900" spc="-5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staff</a:t>
            </a:r>
            <a:r>
              <a:rPr dirty="0" sz="2900" spc="-4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to</a:t>
            </a:r>
            <a:r>
              <a:rPr dirty="0" sz="2900" spc="-3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disclose</a:t>
            </a:r>
            <a:r>
              <a:rPr dirty="0" sz="2900" spc="-3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information</a:t>
            </a:r>
            <a:r>
              <a:rPr dirty="0" sz="2900" spc="-5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and</a:t>
            </a:r>
            <a:r>
              <a:rPr dirty="0" sz="2900" spc="-3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002F86"/>
                </a:solidFill>
                <a:latin typeface="Arial"/>
                <a:cs typeface="Arial"/>
              </a:rPr>
              <a:t>during</a:t>
            </a:r>
            <a:r>
              <a:rPr dirty="0" sz="2900" spc="-3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002F86"/>
                </a:solidFill>
                <a:latin typeface="Arial"/>
                <a:cs typeface="Arial"/>
              </a:rPr>
              <a:t>investigations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81850" y="5641949"/>
            <a:ext cx="356742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002F86"/>
                </a:solidFill>
                <a:latin typeface="Arial"/>
                <a:cs typeface="Arial"/>
              </a:rPr>
              <a:t>https://resolution.nhs.uk/resources/being-fair/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653539" y="536448"/>
            <a:ext cx="2817495" cy="6322060"/>
            <a:chOff x="1653539" y="536448"/>
            <a:chExt cx="2817495" cy="63220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3539" y="4494275"/>
              <a:ext cx="2817114" cy="236372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7923" y="545592"/>
              <a:ext cx="2770631" cy="395020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673351" y="541020"/>
              <a:ext cx="2780665" cy="3959860"/>
            </a:xfrm>
            <a:custGeom>
              <a:avLst/>
              <a:gdLst/>
              <a:ahLst/>
              <a:cxnLst/>
              <a:rect l="l" t="t" r="r" b="b"/>
              <a:pathLst>
                <a:path w="2780665" h="3959860">
                  <a:moveTo>
                    <a:pt x="242570" y="0"/>
                  </a:moveTo>
                  <a:lnTo>
                    <a:pt x="2537587" y="0"/>
                  </a:lnTo>
                  <a:lnTo>
                    <a:pt x="2562098" y="1269"/>
                  </a:lnTo>
                  <a:lnTo>
                    <a:pt x="2631694" y="19050"/>
                  </a:lnTo>
                  <a:lnTo>
                    <a:pt x="2672969" y="41655"/>
                  </a:lnTo>
                  <a:lnTo>
                    <a:pt x="2708910" y="71119"/>
                  </a:lnTo>
                  <a:lnTo>
                    <a:pt x="2738501" y="107187"/>
                  </a:lnTo>
                  <a:lnTo>
                    <a:pt x="2761107" y="148462"/>
                  </a:lnTo>
                  <a:lnTo>
                    <a:pt x="2775204" y="193675"/>
                  </a:lnTo>
                  <a:lnTo>
                    <a:pt x="2780157" y="242569"/>
                  </a:lnTo>
                  <a:lnTo>
                    <a:pt x="2780157" y="3717035"/>
                  </a:lnTo>
                  <a:lnTo>
                    <a:pt x="2775204" y="3765930"/>
                  </a:lnTo>
                  <a:lnTo>
                    <a:pt x="2761107" y="3811269"/>
                  </a:lnTo>
                  <a:lnTo>
                    <a:pt x="2738501" y="3852417"/>
                  </a:lnTo>
                  <a:lnTo>
                    <a:pt x="2708910" y="3888485"/>
                  </a:lnTo>
                  <a:lnTo>
                    <a:pt x="2672969" y="3917950"/>
                  </a:lnTo>
                  <a:lnTo>
                    <a:pt x="2631694" y="3940682"/>
                  </a:lnTo>
                  <a:lnTo>
                    <a:pt x="2586482" y="3954779"/>
                  </a:lnTo>
                  <a:lnTo>
                    <a:pt x="2537587" y="3959605"/>
                  </a:lnTo>
                  <a:lnTo>
                    <a:pt x="242570" y="3959605"/>
                  </a:lnTo>
                  <a:lnTo>
                    <a:pt x="193675" y="3954779"/>
                  </a:lnTo>
                  <a:lnTo>
                    <a:pt x="148462" y="3940682"/>
                  </a:lnTo>
                  <a:lnTo>
                    <a:pt x="107187" y="3917950"/>
                  </a:lnTo>
                  <a:lnTo>
                    <a:pt x="71120" y="3888485"/>
                  </a:lnTo>
                  <a:lnTo>
                    <a:pt x="41656" y="3852417"/>
                  </a:lnTo>
                  <a:lnTo>
                    <a:pt x="19050" y="3811269"/>
                  </a:lnTo>
                  <a:lnTo>
                    <a:pt x="4825" y="3765930"/>
                  </a:lnTo>
                  <a:lnTo>
                    <a:pt x="0" y="3717035"/>
                  </a:lnTo>
                  <a:lnTo>
                    <a:pt x="0" y="242569"/>
                  </a:lnTo>
                  <a:lnTo>
                    <a:pt x="4825" y="193675"/>
                  </a:lnTo>
                  <a:lnTo>
                    <a:pt x="19050" y="148462"/>
                  </a:lnTo>
                  <a:lnTo>
                    <a:pt x="41656" y="107187"/>
                  </a:lnTo>
                  <a:lnTo>
                    <a:pt x="71120" y="71119"/>
                  </a:lnTo>
                  <a:lnTo>
                    <a:pt x="107187" y="41655"/>
                  </a:lnTo>
                  <a:lnTo>
                    <a:pt x="148462" y="19050"/>
                  </a:lnTo>
                  <a:lnTo>
                    <a:pt x="193675" y="4825"/>
                  </a:lnTo>
                  <a:lnTo>
                    <a:pt x="242570" y="0"/>
                  </a:lnTo>
                  <a:close/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41147" y="5272532"/>
            <a:ext cx="569277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002F86"/>
                </a:solidFill>
                <a:latin typeface="Arial"/>
                <a:cs typeface="Arial"/>
              </a:rPr>
              <a:t>https://engage.improvement.nhs.uk/policy-strategy-and-delivery- management/patient-safety-strategy/user_uploads/developing-a-patient- safety-strategy-for-the-nhs-14-dec-2018-v2.pdf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7181850" y="5272532"/>
            <a:ext cx="31438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002F86"/>
                </a:solidFill>
                <a:latin typeface="Arial"/>
                <a:cs typeface="Arial"/>
              </a:rPr>
              <a:t>Chaffer,</a:t>
            </a:r>
            <a:r>
              <a:rPr dirty="0" sz="1400" spc="-4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F86"/>
                </a:solidFill>
                <a:latin typeface="Arial"/>
                <a:cs typeface="Arial"/>
              </a:rPr>
              <a:t>D., Kline,</a:t>
            </a:r>
            <a:r>
              <a:rPr dirty="0" sz="1400" spc="-2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F86"/>
                </a:solidFill>
                <a:latin typeface="Arial"/>
                <a:cs typeface="Arial"/>
              </a:rPr>
              <a:t>R.</a:t>
            </a:r>
            <a:r>
              <a:rPr dirty="0" sz="1400" spc="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F86"/>
                </a:solidFill>
                <a:latin typeface="Arial"/>
                <a:cs typeface="Arial"/>
              </a:rPr>
              <a:t>and</a:t>
            </a:r>
            <a:r>
              <a:rPr dirty="0" sz="1400" spc="-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2F86"/>
                </a:solidFill>
                <a:latin typeface="Arial"/>
                <a:cs typeface="Arial"/>
              </a:rPr>
              <a:t>Woodward,</a:t>
            </a:r>
            <a:r>
              <a:rPr dirty="0" sz="1400" spc="-4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02F86"/>
                </a:solidFill>
                <a:latin typeface="Arial"/>
                <a:cs typeface="Arial"/>
              </a:rPr>
              <a:t>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8157" y="72085"/>
            <a:ext cx="9203690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Being</a:t>
            </a:r>
            <a:r>
              <a:rPr dirty="0" sz="3200" spc="-50"/>
              <a:t> </a:t>
            </a:r>
            <a:r>
              <a:rPr dirty="0" sz="3200"/>
              <a:t>fair:</a:t>
            </a:r>
            <a:r>
              <a:rPr dirty="0" sz="3200" spc="-40"/>
              <a:t> </a:t>
            </a:r>
            <a:r>
              <a:rPr dirty="0" sz="3200"/>
              <a:t>supporting</a:t>
            </a:r>
            <a:r>
              <a:rPr dirty="0" sz="3200" spc="-55"/>
              <a:t> </a:t>
            </a:r>
            <a:r>
              <a:rPr dirty="0" sz="3200"/>
              <a:t>a</a:t>
            </a:r>
            <a:r>
              <a:rPr dirty="0" sz="3200" spc="-55"/>
              <a:t> </a:t>
            </a:r>
            <a:r>
              <a:rPr dirty="0" sz="3200"/>
              <a:t>just</a:t>
            </a:r>
            <a:r>
              <a:rPr dirty="0" sz="3200" spc="-30"/>
              <a:t> </a:t>
            </a:r>
            <a:r>
              <a:rPr dirty="0" sz="3200"/>
              <a:t>and</a:t>
            </a:r>
            <a:r>
              <a:rPr dirty="0" sz="3200" spc="-40"/>
              <a:t> </a:t>
            </a:r>
            <a:r>
              <a:rPr dirty="0" sz="3200"/>
              <a:t>learning</a:t>
            </a:r>
            <a:r>
              <a:rPr dirty="0" sz="3200" spc="-40"/>
              <a:t> </a:t>
            </a:r>
            <a:r>
              <a:rPr dirty="0" sz="3200"/>
              <a:t>culture</a:t>
            </a:r>
            <a:r>
              <a:rPr dirty="0" sz="3200" spc="-65"/>
              <a:t> </a:t>
            </a:r>
            <a:r>
              <a:rPr dirty="0" sz="3200" spc="-25"/>
              <a:t>for </a:t>
            </a:r>
            <a:r>
              <a:rPr dirty="0" sz="3200"/>
              <a:t>staff</a:t>
            </a:r>
            <a:r>
              <a:rPr dirty="0" sz="3200" spc="-55"/>
              <a:t> </a:t>
            </a:r>
            <a:r>
              <a:rPr dirty="0" sz="3200"/>
              <a:t>and</a:t>
            </a:r>
            <a:r>
              <a:rPr dirty="0" sz="3200" spc="-35"/>
              <a:t> </a:t>
            </a:r>
            <a:r>
              <a:rPr dirty="0" sz="3200"/>
              <a:t>patients</a:t>
            </a:r>
            <a:r>
              <a:rPr dirty="0" sz="3200" spc="-50"/>
              <a:t> </a:t>
            </a:r>
            <a:r>
              <a:rPr dirty="0" sz="3200"/>
              <a:t>following</a:t>
            </a:r>
            <a:r>
              <a:rPr dirty="0" sz="3200" spc="-40"/>
              <a:t> </a:t>
            </a:r>
            <a:r>
              <a:rPr dirty="0" sz="3200"/>
              <a:t>incidents</a:t>
            </a:r>
            <a:r>
              <a:rPr dirty="0" sz="3200" spc="-55"/>
              <a:t> </a:t>
            </a:r>
            <a:r>
              <a:rPr dirty="0" sz="3200"/>
              <a:t>in</a:t>
            </a:r>
            <a:r>
              <a:rPr dirty="0" sz="3200" spc="-50"/>
              <a:t> </a:t>
            </a:r>
            <a:r>
              <a:rPr dirty="0" sz="3200"/>
              <a:t>the</a:t>
            </a:r>
            <a:r>
              <a:rPr dirty="0" sz="3200" spc="-50"/>
              <a:t> </a:t>
            </a:r>
            <a:r>
              <a:rPr dirty="0" sz="3200" spc="-25"/>
              <a:t>NHS</a:t>
            </a:r>
            <a:endParaRPr sz="3200"/>
          </a:p>
        </p:txBody>
      </p:sp>
      <p:sp>
        <p:nvSpPr>
          <p:cNvPr id="5" name="object 5" descr=""/>
          <p:cNvSpPr txBox="1"/>
          <p:nvPr/>
        </p:nvSpPr>
        <p:spPr>
          <a:xfrm>
            <a:off x="487172" y="1442593"/>
            <a:ext cx="7874000" cy="3498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just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learning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culture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balance of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fairness, </a:t>
            </a:r>
            <a:r>
              <a:rPr dirty="0" sz="2400">
                <a:latin typeface="Arial"/>
                <a:cs typeface="Arial"/>
              </a:rPr>
              <a:t>justice,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learning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–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taking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21F1F"/>
                </a:solidFill>
                <a:latin typeface="Arial"/>
                <a:cs typeface="Arial"/>
              </a:rPr>
              <a:t>responsibility</a:t>
            </a:r>
            <a:r>
              <a:rPr dirty="0" sz="240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actions.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is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about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seeking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blame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individuals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involved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221F1F"/>
                </a:solidFill>
                <a:latin typeface="Arial"/>
                <a:cs typeface="Arial"/>
              </a:rPr>
              <a:t>when </a:t>
            </a:r>
            <a:r>
              <a:rPr dirty="0" sz="2400">
                <a:latin typeface="Arial"/>
                <a:cs typeface="Arial"/>
              </a:rPr>
              <a:t>care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NHS goes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wrong. It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also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about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 </a:t>
            </a:r>
            <a:r>
              <a:rPr dirty="0" sz="2400">
                <a:latin typeface="Arial"/>
                <a:cs typeface="Arial"/>
              </a:rPr>
              <a:t>absence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responsibility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accountability.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Arial"/>
              <a:cs typeface="Arial"/>
            </a:endParaRPr>
          </a:p>
          <a:p>
            <a:pPr marL="321945" indent="-287020">
              <a:lnSpc>
                <a:spcPct val="100000"/>
              </a:lnSpc>
              <a:buClr>
                <a:srgbClr val="002F86"/>
              </a:buClr>
              <a:buChar char="•"/>
              <a:tabLst>
                <a:tab pos="321945" algn="l"/>
                <a:tab pos="322580" algn="l"/>
              </a:tabLst>
            </a:pPr>
            <a:r>
              <a:rPr dirty="0" sz="2400">
                <a:solidFill>
                  <a:srgbClr val="221F1F"/>
                </a:solidFill>
                <a:latin typeface="Arial"/>
                <a:cs typeface="Arial"/>
              </a:rPr>
              <a:t>All</a:t>
            </a:r>
            <a:r>
              <a:rPr dirty="0" sz="240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21F1F"/>
                </a:solidFill>
                <a:latin typeface="Arial"/>
                <a:cs typeface="Arial"/>
              </a:rPr>
              <a:t>actions</a:t>
            </a:r>
            <a:r>
              <a:rPr dirty="0" sz="240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21F1F"/>
                </a:solidFill>
                <a:latin typeface="Arial"/>
                <a:cs typeface="Arial"/>
              </a:rPr>
              <a:t>should be</a:t>
            </a:r>
            <a:r>
              <a:rPr dirty="0" sz="240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21F1F"/>
                </a:solidFill>
                <a:latin typeface="Arial"/>
                <a:cs typeface="Arial"/>
              </a:rPr>
              <a:t>understood</a:t>
            </a:r>
            <a:endParaRPr sz="2400">
              <a:latin typeface="Arial"/>
              <a:cs typeface="Arial"/>
            </a:endParaRPr>
          </a:p>
          <a:p>
            <a:pPr marL="321945" indent="-287020">
              <a:lnSpc>
                <a:spcPct val="100000"/>
              </a:lnSpc>
              <a:spcBef>
                <a:spcPts val="1205"/>
              </a:spcBef>
              <a:buClr>
                <a:srgbClr val="002F86"/>
              </a:buClr>
              <a:buChar char="•"/>
              <a:tabLst>
                <a:tab pos="321945" algn="l"/>
                <a:tab pos="322580" algn="l"/>
              </a:tabLst>
            </a:pPr>
            <a:r>
              <a:rPr dirty="0" sz="2400">
                <a:solidFill>
                  <a:srgbClr val="221F1F"/>
                </a:solidFill>
                <a:latin typeface="Arial"/>
                <a:cs typeface="Arial"/>
              </a:rPr>
              <a:t>Staff</a:t>
            </a:r>
            <a:r>
              <a:rPr dirty="0" sz="240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21F1F"/>
                </a:solidFill>
                <a:latin typeface="Arial"/>
                <a:cs typeface="Arial"/>
              </a:rPr>
              <a:t>should</a:t>
            </a:r>
            <a:r>
              <a:rPr dirty="0" sz="240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21F1F"/>
                </a:solidFill>
                <a:latin typeface="Arial"/>
                <a:cs typeface="Arial"/>
              </a:rPr>
              <a:t>be</a:t>
            </a:r>
            <a:r>
              <a:rPr dirty="0" sz="240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21F1F"/>
                </a:solidFill>
                <a:latin typeface="Arial"/>
                <a:cs typeface="Arial"/>
              </a:rPr>
              <a:t>supported to</a:t>
            </a:r>
            <a:r>
              <a:rPr dirty="0" sz="240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21F1F"/>
                </a:solidFill>
                <a:latin typeface="Arial"/>
                <a:cs typeface="Arial"/>
              </a:rPr>
              <a:t>learn</a:t>
            </a:r>
            <a:r>
              <a:rPr dirty="0" sz="240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21F1F"/>
                </a:solidFill>
                <a:latin typeface="Arial"/>
                <a:cs typeface="Arial"/>
              </a:rPr>
              <a:t>from</a:t>
            </a:r>
            <a:r>
              <a:rPr dirty="0" sz="240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21F1F"/>
                </a:solidFill>
                <a:latin typeface="Arial"/>
                <a:cs typeface="Arial"/>
              </a:rPr>
              <a:t>their</a:t>
            </a:r>
            <a:r>
              <a:rPr dirty="0" sz="240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21F1F"/>
                </a:solidFill>
                <a:latin typeface="Arial"/>
                <a:cs typeface="Arial"/>
              </a:rPr>
              <a:t>actions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480297" y="5697423"/>
            <a:ext cx="31502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i="1">
                <a:latin typeface="Arial"/>
                <a:cs typeface="Arial"/>
              </a:rPr>
              <a:t>Chaffer,</a:t>
            </a:r>
            <a:r>
              <a:rPr dirty="0" sz="1400" spc="-7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D.,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Kline,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R.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and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Woodward,</a:t>
            </a:r>
            <a:r>
              <a:rPr dirty="0" sz="1400" spc="-60" i="1">
                <a:latin typeface="Arial"/>
                <a:cs typeface="Arial"/>
              </a:rPr>
              <a:t> </a:t>
            </a:r>
            <a:r>
              <a:rPr dirty="0" sz="1400" spc="-25" i="1">
                <a:latin typeface="Arial"/>
                <a:cs typeface="Arial"/>
              </a:rPr>
              <a:t>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950452" y="1787651"/>
            <a:ext cx="2662555" cy="3747770"/>
            <a:chOff x="8950452" y="1787651"/>
            <a:chExt cx="2662555" cy="374777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9596" y="1923209"/>
              <a:ext cx="2644139" cy="360281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955024" y="1792223"/>
              <a:ext cx="2653665" cy="3738879"/>
            </a:xfrm>
            <a:custGeom>
              <a:avLst/>
              <a:gdLst/>
              <a:ahLst/>
              <a:cxnLst/>
              <a:rect l="l" t="t" r="r" b="b"/>
              <a:pathLst>
                <a:path w="2653665" h="3738879">
                  <a:moveTo>
                    <a:pt x="0" y="3738372"/>
                  </a:moveTo>
                  <a:lnTo>
                    <a:pt x="2653283" y="3738372"/>
                  </a:lnTo>
                  <a:lnTo>
                    <a:pt x="2653283" y="0"/>
                  </a:lnTo>
                  <a:lnTo>
                    <a:pt x="0" y="0"/>
                  </a:lnTo>
                  <a:lnTo>
                    <a:pt x="0" y="37383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Three</a:t>
            </a:r>
            <a:r>
              <a:rPr dirty="0" spc="-15"/>
              <a:t> </a:t>
            </a:r>
            <a:r>
              <a:rPr dirty="0"/>
              <a:t>aims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/>
              <a:t>Being</a:t>
            </a:r>
            <a:r>
              <a:rPr dirty="0" spc="-10"/>
              <a:t> </a:t>
            </a:r>
            <a:r>
              <a:rPr dirty="0" spc="-20"/>
              <a:t>Fair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703275" y="1585925"/>
            <a:ext cx="10370820" cy="401066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469265" marR="60960" indent="-456565">
              <a:lnSpc>
                <a:spcPct val="90000"/>
              </a:lnSpc>
              <a:spcBef>
                <a:spcPts val="425"/>
              </a:spcBef>
              <a:buClr>
                <a:srgbClr val="002F86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700" spc="-125">
                <a:latin typeface="Arial"/>
                <a:cs typeface="Arial"/>
              </a:rPr>
              <a:t>To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help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the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NHS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prioritise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learning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about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how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to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minimise</a:t>
            </a:r>
            <a:r>
              <a:rPr dirty="0" sz="2700" spc="-25">
                <a:latin typeface="Arial"/>
                <a:cs typeface="Arial"/>
              </a:rPr>
              <a:t> the </a:t>
            </a:r>
            <a:r>
              <a:rPr dirty="0" sz="2700">
                <a:latin typeface="Arial"/>
                <a:cs typeface="Arial"/>
              </a:rPr>
              <a:t>conditions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and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behaviours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that</a:t>
            </a:r>
            <a:r>
              <a:rPr dirty="0" sz="2700" spc="-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can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underpin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or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lead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to</a:t>
            </a:r>
            <a:r>
              <a:rPr dirty="0" sz="2700" spc="1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things</a:t>
            </a:r>
            <a:r>
              <a:rPr dirty="0" sz="2700" spc="-5">
                <a:latin typeface="Arial"/>
                <a:cs typeface="Arial"/>
              </a:rPr>
              <a:t> </a:t>
            </a:r>
            <a:r>
              <a:rPr dirty="0" sz="2700" spc="-25">
                <a:latin typeface="Arial"/>
                <a:cs typeface="Arial"/>
              </a:rPr>
              <a:t>not </a:t>
            </a:r>
            <a:r>
              <a:rPr dirty="0" sz="2700">
                <a:latin typeface="Arial"/>
                <a:cs typeface="Arial"/>
              </a:rPr>
              <a:t>going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as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planned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rather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than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apportion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individual</a:t>
            </a:r>
            <a:r>
              <a:rPr dirty="0" sz="2700" spc="-4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blame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F86"/>
              </a:buClr>
              <a:buFont typeface="Arial"/>
              <a:buAutoNum type="arabicPeriod"/>
            </a:pPr>
            <a:endParaRPr sz="3000">
              <a:latin typeface="Arial"/>
              <a:cs typeface="Arial"/>
            </a:endParaRPr>
          </a:p>
          <a:p>
            <a:pPr marL="469265" marR="222885" indent="-456565">
              <a:lnSpc>
                <a:spcPts val="2920"/>
              </a:lnSpc>
              <a:spcBef>
                <a:spcPts val="1910"/>
              </a:spcBef>
              <a:buClr>
                <a:srgbClr val="002F86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700">
                <a:latin typeface="Arial"/>
                <a:cs typeface="Arial"/>
              </a:rPr>
              <a:t>Help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the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NHS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build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consistent</a:t>
            </a:r>
            <a:r>
              <a:rPr dirty="0" sz="2700" spc="-5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approach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for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all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staff,</a:t>
            </a:r>
            <a:r>
              <a:rPr dirty="0" sz="2700" spc="-5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no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matter </a:t>
            </a:r>
            <a:r>
              <a:rPr dirty="0" sz="2700">
                <a:latin typeface="Arial"/>
                <a:cs typeface="Arial"/>
              </a:rPr>
              <a:t>what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profession</a:t>
            </a:r>
            <a:r>
              <a:rPr dirty="0" sz="2700" spc="-1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or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background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F86"/>
              </a:buClr>
              <a:buFont typeface="Arial"/>
              <a:buAutoNum type="arabicPeriod"/>
            </a:pPr>
            <a:endParaRPr sz="3000">
              <a:latin typeface="Arial"/>
              <a:cs typeface="Arial"/>
            </a:endParaRPr>
          </a:p>
          <a:p>
            <a:pPr marL="469265" marR="5080" indent="-456565">
              <a:lnSpc>
                <a:spcPts val="2920"/>
              </a:lnSpc>
              <a:spcBef>
                <a:spcPts val="1860"/>
              </a:spcBef>
              <a:buClr>
                <a:srgbClr val="002F86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700">
                <a:latin typeface="Arial"/>
                <a:cs typeface="Arial"/>
              </a:rPr>
              <a:t>Help</a:t>
            </a:r>
            <a:r>
              <a:rPr dirty="0" sz="2700" spc="-4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the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NHS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to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avoid,</a:t>
            </a:r>
            <a:r>
              <a:rPr dirty="0" sz="2700" spc="-4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wherever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possible,</a:t>
            </a:r>
            <a:r>
              <a:rPr dirty="0" sz="2700" spc="-4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suspension,</a:t>
            </a:r>
            <a:r>
              <a:rPr dirty="0" sz="2700" spc="-6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exclusion </a:t>
            </a:r>
            <a:r>
              <a:rPr dirty="0" sz="2700">
                <a:latin typeface="Arial"/>
                <a:cs typeface="Arial"/>
              </a:rPr>
              <a:t>and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disciplinary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action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unless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there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is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wilful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 spc="-10">
                <a:latin typeface="Arial"/>
                <a:cs typeface="Arial"/>
              </a:rPr>
              <a:t>intent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Saying</a:t>
            </a:r>
            <a:r>
              <a:rPr dirty="0" spc="5"/>
              <a:t> </a:t>
            </a:r>
            <a:r>
              <a:rPr dirty="0" spc="-10"/>
              <a:t>Sorry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687" y="1845564"/>
            <a:ext cx="10224516" cy="3240024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1569" y="1752600"/>
            <a:ext cx="6254950" cy="44637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Duty</a:t>
            </a:r>
            <a:r>
              <a:rPr dirty="0" spc="5"/>
              <a:t> </a:t>
            </a:r>
            <a:r>
              <a:rPr dirty="0"/>
              <a:t>of Candour</a:t>
            </a:r>
            <a:r>
              <a:rPr dirty="0" spc="5"/>
              <a:t> </a:t>
            </a:r>
            <a:r>
              <a:rPr dirty="0" spc="-10"/>
              <a:t>animation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Summary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487172" y="1524736"/>
            <a:ext cx="10883265" cy="285432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865"/>
              </a:spcBef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3200">
                <a:latin typeface="Arial"/>
                <a:cs typeface="Arial"/>
              </a:rPr>
              <a:t>Duty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candour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is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always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right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thing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do.</a:t>
            </a:r>
            <a:endParaRPr sz="32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770"/>
              </a:spcBef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3200">
                <a:latin typeface="Arial"/>
                <a:cs typeface="Arial"/>
              </a:rPr>
              <a:t>Listen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patients,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relatives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carers</a:t>
            </a:r>
            <a:endParaRPr sz="32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765"/>
              </a:spcBef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3200">
                <a:latin typeface="Arial"/>
                <a:cs typeface="Arial"/>
              </a:rPr>
              <a:t>Follow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local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manufacturer’s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guidance</a:t>
            </a:r>
            <a:endParaRPr sz="32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770"/>
              </a:spcBef>
              <a:buClr>
                <a:srgbClr val="002F86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3200">
                <a:latin typeface="Arial"/>
                <a:cs typeface="Arial"/>
              </a:rPr>
              <a:t>Staff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may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need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updates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training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including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patient </a:t>
            </a:r>
            <a:r>
              <a:rPr dirty="0" sz="3200">
                <a:latin typeface="Arial"/>
                <a:cs typeface="Arial"/>
              </a:rPr>
              <a:t>stories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learning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from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claims,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incidents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complaints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8590788" y="1307591"/>
            <a:ext cx="2618740" cy="861060"/>
          </a:xfrm>
          <a:custGeom>
            <a:avLst/>
            <a:gdLst/>
            <a:ahLst/>
            <a:cxnLst/>
            <a:rect l="l" t="t" r="r" b="b"/>
            <a:pathLst>
              <a:path w="2618740" h="861060">
                <a:moveTo>
                  <a:pt x="2618231" y="0"/>
                </a:moveTo>
                <a:lnTo>
                  <a:pt x="0" y="0"/>
                </a:lnTo>
                <a:lnTo>
                  <a:pt x="0" y="861060"/>
                </a:lnTo>
                <a:lnTo>
                  <a:pt x="2618231" y="861060"/>
                </a:lnTo>
                <a:lnTo>
                  <a:pt x="2618231" y="0"/>
                </a:lnTo>
                <a:close/>
              </a:path>
            </a:pathLst>
          </a:custGeom>
          <a:solidFill>
            <a:srgbClr val="002F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839581" y="1336293"/>
            <a:ext cx="21215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know?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Heparin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anticoagulants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>
            <a:hlinkClick r:id="rId3"/>
          </p:cNvPr>
          <p:cNvSpPr/>
          <p:nvPr/>
        </p:nvSpPr>
        <p:spPr>
          <a:xfrm>
            <a:off x="2438400" y="1301496"/>
            <a:ext cx="2743200" cy="867410"/>
          </a:xfrm>
          <a:custGeom>
            <a:avLst/>
            <a:gdLst/>
            <a:ahLst/>
            <a:cxnLst/>
            <a:rect l="l" t="t" r="r" b="b"/>
            <a:pathLst>
              <a:path w="2743200" h="867410">
                <a:moveTo>
                  <a:pt x="2743200" y="0"/>
                </a:moveTo>
                <a:lnTo>
                  <a:pt x="0" y="0"/>
                </a:lnTo>
                <a:lnTo>
                  <a:pt x="0" y="867155"/>
                </a:lnTo>
                <a:lnTo>
                  <a:pt x="2743200" y="867155"/>
                </a:lnTo>
                <a:lnTo>
                  <a:pt x="2743200" y="0"/>
                </a:lnTo>
                <a:close/>
              </a:path>
            </a:pathLst>
          </a:custGeom>
          <a:solidFill>
            <a:srgbClr val="002F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560066" y="1330833"/>
            <a:ext cx="249618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4820" marR="5080" indent="-45275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Did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you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know?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Insights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into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medication</a:t>
            </a:r>
            <a:r>
              <a:rPr dirty="0" sz="1600" spc="-10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errors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Did</a:t>
            </a:r>
            <a:r>
              <a:rPr dirty="0" spc="5"/>
              <a:t> </a:t>
            </a:r>
            <a:r>
              <a:rPr dirty="0"/>
              <a:t>you</a:t>
            </a:r>
            <a:r>
              <a:rPr dirty="0" spc="5"/>
              <a:t> </a:t>
            </a:r>
            <a:r>
              <a:rPr dirty="0"/>
              <a:t>know?</a:t>
            </a:r>
            <a:r>
              <a:rPr dirty="0" spc="5"/>
              <a:t> </a:t>
            </a:r>
            <a:r>
              <a:rPr dirty="0"/>
              <a:t>Medication</a:t>
            </a:r>
            <a:r>
              <a:rPr dirty="0" spc="-20"/>
              <a:t> </a:t>
            </a:r>
            <a:r>
              <a:rPr dirty="0" spc="-10"/>
              <a:t>errors</a:t>
            </a:r>
          </a:p>
        </p:txBody>
      </p:sp>
      <p:pic>
        <p:nvPicPr>
          <p:cNvPr id="9" name="object 9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0788" y="1947672"/>
            <a:ext cx="2618231" cy="1784603"/>
          </a:xfrm>
          <a:prstGeom prst="rect">
            <a:avLst/>
          </a:prstGeom>
        </p:spPr>
      </p:pic>
      <p:pic>
        <p:nvPicPr>
          <p:cNvPr id="10" name="object 10" descr="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40323" y="4451603"/>
            <a:ext cx="2619755" cy="1778508"/>
          </a:xfrm>
          <a:prstGeom prst="rect">
            <a:avLst/>
          </a:prstGeom>
        </p:spPr>
      </p:pic>
      <p:pic>
        <p:nvPicPr>
          <p:cNvPr id="11" name="object 11" descr="">
            <a:hlinkClick r:id="rId8"/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40323" y="1894332"/>
            <a:ext cx="2622804" cy="1837944"/>
          </a:xfrm>
          <a:prstGeom prst="rect">
            <a:avLst/>
          </a:prstGeom>
        </p:spPr>
      </p:pic>
      <p:pic>
        <p:nvPicPr>
          <p:cNvPr id="12" name="object 12" descr="">
            <a:hlinkClick r:id="rId10"/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41448" y="4343400"/>
            <a:ext cx="2752344" cy="1886712"/>
          </a:xfrm>
          <a:prstGeom prst="rect">
            <a:avLst/>
          </a:prstGeom>
        </p:spPr>
      </p:pic>
      <p:pic>
        <p:nvPicPr>
          <p:cNvPr id="13" name="object 13" descr="">
            <a:hlinkClick r:id="rId3"/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41448" y="1953767"/>
            <a:ext cx="2740152" cy="1778507"/>
          </a:xfrm>
          <a:prstGeom prst="rect">
            <a:avLst/>
          </a:prstGeom>
        </p:spPr>
      </p:pic>
      <p:pic>
        <p:nvPicPr>
          <p:cNvPr id="14" name="object 14" descr="">
            <a:hlinkClick r:id="rId13"/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90788" y="4418076"/>
            <a:ext cx="2613659" cy="1787652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441448" y="3810000"/>
            <a:ext cx="2752725" cy="585470"/>
          </a:xfrm>
          <a:prstGeom prst="rect">
            <a:avLst/>
          </a:prstGeom>
          <a:solidFill>
            <a:srgbClr val="002F86"/>
          </a:solidFill>
        </p:spPr>
        <p:txBody>
          <a:bodyPr wrap="square" lIns="0" tIns="41910" rIns="0" bIns="0" rtlCol="0" vert="horz">
            <a:spAutoFit/>
          </a:bodyPr>
          <a:lstStyle/>
          <a:p>
            <a:pPr marL="184785" marR="179070" indent="137160">
              <a:lnSpc>
                <a:spcPct val="100000"/>
              </a:lnSpc>
              <a:spcBef>
                <a:spcPts val="33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know?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General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dirty="0" sz="16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r>
              <a:rPr dirty="0" sz="16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Errors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6" name="object 16" descr=""/>
          <p:cNvSpPr txBox="1"/>
          <p:nvPr/>
        </p:nvSpPr>
        <p:spPr>
          <a:xfrm>
            <a:off x="5640323" y="1307591"/>
            <a:ext cx="2623185" cy="585470"/>
          </a:xfrm>
          <a:prstGeom prst="rect">
            <a:avLst/>
          </a:prstGeom>
          <a:solidFill>
            <a:srgbClr val="002F86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32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6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know?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Anti-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infective</a:t>
            </a:r>
            <a:r>
              <a:rPr dirty="0" sz="1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errors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640323" y="3857244"/>
            <a:ext cx="2620010" cy="584200"/>
          </a:xfrm>
          <a:prstGeom prst="rect">
            <a:avLst/>
          </a:prstGeom>
          <a:solidFill>
            <a:srgbClr val="002F86"/>
          </a:solidFill>
        </p:spPr>
        <p:txBody>
          <a:bodyPr wrap="square" lIns="0" tIns="41275" rIns="0" bIns="0" rtlCol="0" vert="horz">
            <a:spAutoFit/>
          </a:bodyPr>
          <a:lstStyle/>
          <a:p>
            <a:pPr marL="514350" marR="189865" indent="-314325">
              <a:lnSpc>
                <a:spcPct val="100000"/>
              </a:lnSpc>
              <a:spcBef>
                <a:spcPts val="32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know?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Maternity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Errors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590788" y="3857244"/>
            <a:ext cx="2613660" cy="584200"/>
          </a:xfrm>
          <a:prstGeom prst="rect">
            <a:avLst/>
          </a:prstGeom>
          <a:solidFill>
            <a:srgbClr val="002F86"/>
          </a:solidFill>
        </p:spPr>
        <p:txBody>
          <a:bodyPr wrap="square" lIns="0" tIns="41275" rIns="0" bIns="0" rtlCol="0" vert="horz">
            <a:spAutoFit/>
          </a:bodyPr>
          <a:lstStyle/>
          <a:p>
            <a:pPr marL="692785" marR="633095" indent="-50800">
              <a:lnSpc>
                <a:spcPct val="100000"/>
              </a:lnSpc>
              <a:spcBef>
                <a:spcPts val="32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know? Extravasation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33400" y="1301496"/>
            <a:ext cx="1511935" cy="3694429"/>
          </a:xfrm>
          <a:prstGeom prst="rect">
            <a:avLst/>
          </a:prstGeom>
          <a:solidFill>
            <a:srgbClr val="002F86"/>
          </a:solidFill>
        </p:spPr>
        <p:txBody>
          <a:bodyPr wrap="square" lIns="0" tIns="40640" rIns="0" bIns="0" rtlCol="0" vert="horz">
            <a:spAutoFit/>
          </a:bodyPr>
          <a:lstStyle/>
          <a:p>
            <a:pPr marL="91440" marR="168910">
              <a:lnSpc>
                <a:spcPct val="100000"/>
              </a:lnSpc>
              <a:spcBef>
                <a:spcPts val="32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pictures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full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leaflet.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91440" marR="163830">
              <a:lnSpc>
                <a:spcPct val="100000"/>
              </a:lnSpc>
              <a:spcBef>
                <a:spcPts val="5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find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other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via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website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here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1726" y="6523710"/>
            <a:ext cx="11304270" cy="236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45"/>
              </a:lnSpc>
              <a:tabLst>
                <a:tab pos="11200765" algn="l"/>
              </a:tabLst>
            </a:pPr>
            <a:r>
              <a:rPr dirty="0" sz="1600">
                <a:solidFill>
                  <a:srgbClr val="002F86"/>
                </a:solidFill>
                <a:latin typeface="Arial"/>
                <a:cs typeface="Arial"/>
              </a:rPr>
              <a:t>Advise</a:t>
            </a:r>
            <a:r>
              <a:rPr dirty="0" sz="1600" spc="-55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A191"/>
                </a:solidFill>
                <a:latin typeface="Arial"/>
                <a:cs typeface="Arial"/>
              </a:rPr>
              <a:t>/</a:t>
            </a:r>
            <a:r>
              <a:rPr dirty="0" sz="1600" spc="-20">
                <a:solidFill>
                  <a:srgbClr val="00A19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F86"/>
                </a:solidFill>
                <a:latin typeface="Arial"/>
                <a:cs typeface="Arial"/>
              </a:rPr>
              <a:t>Resolve</a:t>
            </a:r>
            <a:r>
              <a:rPr dirty="0" sz="1600" spc="-40">
                <a:solidFill>
                  <a:srgbClr val="002F8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A191"/>
                </a:solidFill>
                <a:latin typeface="Arial"/>
                <a:cs typeface="Arial"/>
              </a:rPr>
              <a:t>/</a:t>
            </a:r>
            <a:r>
              <a:rPr dirty="0" sz="1600" spc="-15">
                <a:solidFill>
                  <a:srgbClr val="00A191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F86"/>
                </a:solidFill>
                <a:latin typeface="Arial"/>
                <a:cs typeface="Arial"/>
              </a:rPr>
              <a:t>Learn</a:t>
            </a:r>
            <a:r>
              <a:rPr dirty="0" sz="1600">
                <a:solidFill>
                  <a:srgbClr val="002F86"/>
                </a:solidFill>
                <a:latin typeface="Arial"/>
                <a:cs typeface="Arial"/>
              </a:rPr>
              <a:t>	</a:t>
            </a:r>
            <a:r>
              <a:rPr dirty="0" baseline="12152" sz="2400" spc="-75">
                <a:latin typeface="Calibri"/>
                <a:cs typeface="Calibri"/>
              </a:rPr>
              <a:t>4</a:t>
            </a:r>
            <a:endParaRPr baseline="12152"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1636776"/>
            <a:ext cx="12192000" cy="5221605"/>
            <a:chOff x="0" y="1636776"/>
            <a:chExt cx="12192000" cy="5221605"/>
          </a:xfrm>
        </p:grpSpPr>
        <p:sp>
          <p:nvSpPr>
            <p:cNvPr id="5" name="object 5" descr=""/>
            <p:cNvSpPr/>
            <p:nvPr/>
          </p:nvSpPr>
          <p:spPr>
            <a:xfrm>
              <a:off x="728472" y="1636776"/>
              <a:ext cx="1129665" cy="1135380"/>
            </a:xfrm>
            <a:custGeom>
              <a:avLst/>
              <a:gdLst/>
              <a:ahLst/>
              <a:cxnLst/>
              <a:rect l="l" t="t" r="r" b="b"/>
              <a:pathLst>
                <a:path w="1129664" h="1135380">
                  <a:moveTo>
                    <a:pt x="564641" y="0"/>
                  </a:moveTo>
                  <a:lnTo>
                    <a:pt x="515864" y="2289"/>
                  </a:lnTo>
                  <a:lnTo>
                    <a:pt x="468249" y="8603"/>
                  </a:lnTo>
                  <a:lnTo>
                    <a:pt x="421967" y="18773"/>
                  </a:lnTo>
                  <a:lnTo>
                    <a:pt x="377185" y="32629"/>
                  </a:lnTo>
                  <a:lnTo>
                    <a:pt x="334071" y="50002"/>
                  </a:lnTo>
                  <a:lnTo>
                    <a:pt x="292794" y="70723"/>
                  </a:lnTo>
                  <a:lnTo>
                    <a:pt x="253523" y="94622"/>
                  </a:lnTo>
                  <a:lnTo>
                    <a:pt x="216426" y="121530"/>
                  </a:lnTo>
                  <a:lnTo>
                    <a:pt x="181671" y="151277"/>
                  </a:lnTo>
                  <a:lnTo>
                    <a:pt x="149427" y="183695"/>
                  </a:lnTo>
                  <a:lnTo>
                    <a:pt x="119862" y="218615"/>
                  </a:lnTo>
                  <a:lnTo>
                    <a:pt x="93145" y="255866"/>
                  </a:lnTo>
                  <a:lnTo>
                    <a:pt x="69443" y="295279"/>
                  </a:lnTo>
                  <a:lnTo>
                    <a:pt x="48926" y="336685"/>
                  </a:lnTo>
                  <a:lnTo>
                    <a:pt x="31762" y="379916"/>
                  </a:lnTo>
                  <a:lnTo>
                    <a:pt x="18118" y="424801"/>
                  </a:lnTo>
                  <a:lnTo>
                    <a:pt x="8165" y="471171"/>
                  </a:lnTo>
                  <a:lnTo>
                    <a:pt x="2069" y="518857"/>
                  </a:lnTo>
                  <a:lnTo>
                    <a:pt x="0" y="567689"/>
                  </a:lnTo>
                  <a:lnTo>
                    <a:pt x="2069" y="616522"/>
                  </a:lnTo>
                  <a:lnTo>
                    <a:pt x="8165" y="664208"/>
                  </a:lnTo>
                  <a:lnTo>
                    <a:pt x="18118" y="710578"/>
                  </a:lnTo>
                  <a:lnTo>
                    <a:pt x="31762" y="755463"/>
                  </a:lnTo>
                  <a:lnTo>
                    <a:pt x="48926" y="798694"/>
                  </a:lnTo>
                  <a:lnTo>
                    <a:pt x="69443" y="840100"/>
                  </a:lnTo>
                  <a:lnTo>
                    <a:pt x="93145" y="879513"/>
                  </a:lnTo>
                  <a:lnTo>
                    <a:pt x="119862" y="916764"/>
                  </a:lnTo>
                  <a:lnTo>
                    <a:pt x="149427" y="951684"/>
                  </a:lnTo>
                  <a:lnTo>
                    <a:pt x="181671" y="984102"/>
                  </a:lnTo>
                  <a:lnTo>
                    <a:pt x="216426" y="1013849"/>
                  </a:lnTo>
                  <a:lnTo>
                    <a:pt x="253523" y="1040757"/>
                  </a:lnTo>
                  <a:lnTo>
                    <a:pt x="292794" y="1064656"/>
                  </a:lnTo>
                  <a:lnTo>
                    <a:pt x="334071" y="1085377"/>
                  </a:lnTo>
                  <a:lnTo>
                    <a:pt x="377185" y="1102750"/>
                  </a:lnTo>
                  <a:lnTo>
                    <a:pt x="421967" y="1116606"/>
                  </a:lnTo>
                  <a:lnTo>
                    <a:pt x="468249" y="1126776"/>
                  </a:lnTo>
                  <a:lnTo>
                    <a:pt x="515864" y="1133090"/>
                  </a:lnTo>
                  <a:lnTo>
                    <a:pt x="564641" y="1135379"/>
                  </a:lnTo>
                  <a:lnTo>
                    <a:pt x="613425" y="1133090"/>
                  </a:lnTo>
                  <a:lnTo>
                    <a:pt x="661043" y="1126776"/>
                  </a:lnTo>
                  <a:lnTo>
                    <a:pt x="707329" y="1116606"/>
                  </a:lnTo>
                  <a:lnTo>
                    <a:pt x="752113" y="1102750"/>
                  </a:lnTo>
                  <a:lnTo>
                    <a:pt x="795228" y="1085377"/>
                  </a:lnTo>
                  <a:lnTo>
                    <a:pt x="836506" y="1064656"/>
                  </a:lnTo>
                  <a:lnTo>
                    <a:pt x="875776" y="1040757"/>
                  </a:lnTo>
                  <a:lnTo>
                    <a:pt x="912873" y="1013849"/>
                  </a:lnTo>
                  <a:lnTo>
                    <a:pt x="947627" y="984102"/>
                  </a:lnTo>
                  <a:lnTo>
                    <a:pt x="979869" y="951684"/>
                  </a:lnTo>
                  <a:lnTo>
                    <a:pt x="1009433" y="916764"/>
                  </a:lnTo>
                  <a:lnTo>
                    <a:pt x="1036148" y="879513"/>
                  </a:lnTo>
                  <a:lnTo>
                    <a:pt x="1059848" y="840100"/>
                  </a:lnTo>
                  <a:lnTo>
                    <a:pt x="1080363" y="798694"/>
                  </a:lnTo>
                  <a:lnTo>
                    <a:pt x="1097525" y="755463"/>
                  </a:lnTo>
                  <a:lnTo>
                    <a:pt x="1111167" y="710578"/>
                  </a:lnTo>
                  <a:lnTo>
                    <a:pt x="1121120" y="664208"/>
                  </a:lnTo>
                  <a:lnTo>
                    <a:pt x="1127214" y="616522"/>
                  </a:lnTo>
                  <a:lnTo>
                    <a:pt x="1129284" y="567689"/>
                  </a:lnTo>
                  <a:lnTo>
                    <a:pt x="1127214" y="518857"/>
                  </a:lnTo>
                  <a:lnTo>
                    <a:pt x="1121120" y="471171"/>
                  </a:lnTo>
                  <a:lnTo>
                    <a:pt x="1111167" y="424801"/>
                  </a:lnTo>
                  <a:lnTo>
                    <a:pt x="1097525" y="379916"/>
                  </a:lnTo>
                  <a:lnTo>
                    <a:pt x="1080363" y="336685"/>
                  </a:lnTo>
                  <a:lnTo>
                    <a:pt x="1059848" y="295279"/>
                  </a:lnTo>
                  <a:lnTo>
                    <a:pt x="1036148" y="255866"/>
                  </a:lnTo>
                  <a:lnTo>
                    <a:pt x="1009433" y="218615"/>
                  </a:lnTo>
                  <a:lnTo>
                    <a:pt x="979869" y="183695"/>
                  </a:lnTo>
                  <a:lnTo>
                    <a:pt x="947627" y="151277"/>
                  </a:lnTo>
                  <a:lnTo>
                    <a:pt x="912873" y="121530"/>
                  </a:lnTo>
                  <a:lnTo>
                    <a:pt x="875776" y="94622"/>
                  </a:lnTo>
                  <a:lnTo>
                    <a:pt x="836506" y="70723"/>
                  </a:lnTo>
                  <a:lnTo>
                    <a:pt x="795228" y="50002"/>
                  </a:lnTo>
                  <a:lnTo>
                    <a:pt x="752113" y="32629"/>
                  </a:lnTo>
                  <a:lnTo>
                    <a:pt x="707329" y="18773"/>
                  </a:lnTo>
                  <a:lnTo>
                    <a:pt x="661043" y="8603"/>
                  </a:lnTo>
                  <a:lnTo>
                    <a:pt x="613425" y="2289"/>
                  </a:lnTo>
                  <a:lnTo>
                    <a:pt x="564641" y="0"/>
                  </a:lnTo>
                  <a:close/>
                </a:path>
              </a:pathLst>
            </a:custGeom>
            <a:solidFill>
              <a:srgbClr val="E8F3F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412" y="1636776"/>
              <a:ext cx="1327403" cy="132587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1636775"/>
              <a:ext cx="12192000" cy="5221605"/>
            </a:xfrm>
            <a:custGeom>
              <a:avLst/>
              <a:gdLst/>
              <a:ahLst/>
              <a:cxnLst/>
              <a:rect l="l" t="t" r="r" b="b"/>
              <a:pathLst>
                <a:path w="12192000" h="5221605">
                  <a:moveTo>
                    <a:pt x="4178808" y="567690"/>
                  </a:moveTo>
                  <a:lnTo>
                    <a:pt x="4176738" y="518858"/>
                  </a:lnTo>
                  <a:lnTo>
                    <a:pt x="4170642" y="471182"/>
                  </a:lnTo>
                  <a:lnTo>
                    <a:pt x="4160685" y="424802"/>
                  </a:lnTo>
                  <a:lnTo>
                    <a:pt x="4147045" y="379920"/>
                  </a:lnTo>
                  <a:lnTo>
                    <a:pt x="4129875" y="336689"/>
                  </a:lnTo>
                  <a:lnTo>
                    <a:pt x="4109364" y="295287"/>
                  </a:lnTo>
                  <a:lnTo>
                    <a:pt x="4085666" y="255866"/>
                  </a:lnTo>
                  <a:lnTo>
                    <a:pt x="4058945" y="218617"/>
                  </a:lnTo>
                  <a:lnTo>
                    <a:pt x="4029392" y="183705"/>
                  </a:lnTo>
                  <a:lnTo>
                    <a:pt x="3997147" y="151282"/>
                  </a:lnTo>
                  <a:lnTo>
                    <a:pt x="3962387" y="121539"/>
                  </a:lnTo>
                  <a:lnTo>
                    <a:pt x="3925290" y="94627"/>
                  </a:lnTo>
                  <a:lnTo>
                    <a:pt x="3886022" y="70726"/>
                  </a:lnTo>
                  <a:lnTo>
                    <a:pt x="3844747" y="50012"/>
                  </a:lnTo>
                  <a:lnTo>
                    <a:pt x="3801630" y="32639"/>
                  </a:lnTo>
                  <a:lnTo>
                    <a:pt x="3756850" y="18783"/>
                  </a:lnTo>
                  <a:lnTo>
                    <a:pt x="3710559" y="8610"/>
                  </a:lnTo>
                  <a:lnTo>
                    <a:pt x="3662946" y="2298"/>
                  </a:lnTo>
                  <a:lnTo>
                    <a:pt x="3614166" y="0"/>
                  </a:lnTo>
                  <a:lnTo>
                    <a:pt x="3565372" y="2298"/>
                  </a:lnTo>
                  <a:lnTo>
                    <a:pt x="3517760" y="8610"/>
                  </a:lnTo>
                  <a:lnTo>
                    <a:pt x="3471468" y="18783"/>
                  </a:lnTo>
                  <a:lnTo>
                    <a:pt x="3426688" y="32639"/>
                  </a:lnTo>
                  <a:lnTo>
                    <a:pt x="3383572" y="50012"/>
                  </a:lnTo>
                  <a:lnTo>
                    <a:pt x="3342297" y="70726"/>
                  </a:lnTo>
                  <a:lnTo>
                    <a:pt x="3303028" y="94627"/>
                  </a:lnTo>
                  <a:lnTo>
                    <a:pt x="3265932" y="121539"/>
                  </a:lnTo>
                  <a:lnTo>
                    <a:pt x="3231172" y="151282"/>
                  </a:lnTo>
                  <a:lnTo>
                    <a:pt x="3198926" y="183705"/>
                  </a:lnTo>
                  <a:lnTo>
                    <a:pt x="3169374" y="218617"/>
                  </a:lnTo>
                  <a:lnTo>
                    <a:pt x="3142653" y="255866"/>
                  </a:lnTo>
                  <a:lnTo>
                    <a:pt x="3118955" y="295287"/>
                  </a:lnTo>
                  <a:lnTo>
                    <a:pt x="3098444" y="336689"/>
                  </a:lnTo>
                  <a:lnTo>
                    <a:pt x="3081274" y="379920"/>
                  </a:lnTo>
                  <a:lnTo>
                    <a:pt x="3067634" y="424802"/>
                  </a:lnTo>
                  <a:lnTo>
                    <a:pt x="3057677" y="471182"/>
                  </a:lnTo>
                  <a:lnTo>
                    <a:pt x="3051581" y="518858"/>
                  </a:lnTo>
                  <a:lnTo>
                    <a:pt x="3049524" y="567690"/>
                  </a:lnTo>
                  <a:lnTo>
                    <a:pt x="3051581" y="616534"/>
                  </a:lnTo>
                  <a:lnTo>
                    <a:pt x="3057677" y="664210"/>
                  </a:lnTo>
                  <a:lnTo>
                    <a:pt x="3067634" y="710590"/>
                  </a:lnTo>
                  <a:lnTo>
                    <a:pt x="3081274" y="755472"/>
                  </a:lnTo>
                  <a:lnTo>
                    <a:pt x="3098444" y="798703"/>
                  </a:lnTo>
                  <a:lnTo>
                    <a:pt x="3118955" y="840105"/>
                  </a:lnTo>
                  <a:lnTo>
                    <a:pt x="3142653" y="879525"/>
                  </a:lnTo>
                  <a:lnTo>
                    <a:pt x="3169374" y="916774"/>
                  </a:lnTo>
                  <a:lnTo>
                    <a:pt x="3198926" y="951687"/>
                  </a:lnTo>
                  <a:lnTo>
                    <a:pt x="3231172" y="984110"/>
                  </a:lnTo>
                  <a:lnTo>
                    <a:pt x="3265932" y="1013853"/>
                  </a:lnTo>
                  <a:lnTo>
                    <a:pt x="3303028" y="1040765"/>
                  </a:lnTo>
                  <a:lnTo>
                    <a:pt x="3342297" y="1064666"/>
                  </a:lnTo>
                  <a:lnTo>
                    <a:pt x="3383572" y="1085380"/>
                  </a:lnTo>
                  <a:lnTo>
                    <a:pt x="3426688" y="1102753"/>
                  </a:lnTo>
                  <a:lnTo>
                    <a:pt x="3471468" y="1116609"/>
                  </a:lnTo>
                  <a:lnTo>
                    <a:pt x="3517760" y="1126782"/>
                  </a:lnTo>
                  <a:lnTo>
                    <a:pt x="3565372" y="1133094"/>
                  </a:lnTo>
                  <a:lnTo>
                    <a:pt x="3614166" y="1135380"/>
                  </a:lnTo>
                  <a:lnTo>
                    <a:pt x="3662946" y="1133094"/>
                  </a:lnTo>
                  <a:lnTo>
                    <a:pt x="3710559" y="1126782"/>
                  </a:lnTo>
                  <a:lnTo>
                    <a:pt x="3756850" y="1116609"/>
                  </a:lnTo>
                  <a:lnTo>
                    <a:pt x="3801630" y="1102753"/>
                  </a:lnTo>
                  <a:lnTo>
                    <a:pt x="3844747" y="1085380"/>
                  </a:lnTo>
                  <a:lnTo>
                    <a:pt x="3886022" y="1064666"/>
                  </a:lnTo>
                  <a:lnTo>
                    <a:pt x="3925290" y="1040765"/>
                  </a:lnTo>
                  <a:lnTo>
                    <a:pt x="3962387" y="1013853"/>
                  </a:lnTo>
                  <a:lnTo>
                    <a:pt x="3997147" y="984110"/>
                  </a:lnTo>
                  <a:lnTo>
                    <a:pt x="4029392" y="951687"/>
                  </a:lnTo>
                  <a:lnTo>
                    <a:pt x="4058945" y="916774"/>
                  </a:lnTo>
                  <a:lnTo>
                    <a:pt x="4085666" y="879525"/>
                  </a:lnTo>
                  <a:lnTo>
                    <a:pt x="4109364" y="840105"/>
                  </a:lnTo>
                  <a:lnTo>
                    <a:pt x="4129875" y="798703"/>
                  </a:lnTo>
                  <a:lnTo>
                    <a:pt x="4147045" y="755472"/>
                  </a:lnTo>
                  <a:lnTo>
                    <a:pt x="4160685" y="710590"/>
                  </a:lnTo>
                  <a:lnTo>
                    <a:pt x="4170642" y="664210"/>
                  </a:lnTo>
                  <a:lnTo>
                    <a:pt x="4176738" y="616534"/>
                  </a:lnTo>
                  <a:lnTo>
                    <a:pt x="4178808" y="567690"/>
                  </a:lnTo>
                  <a:close/>
                </a:path>
                <a:path w="12192000" h="5221605">
                  <a:moveTo>
                    <a:pt x="12191987" y="1274064"/>
                  </a:moveTo>
                  <a:lnTo>
                    <a:pt x="0" y="1274064"/>
                  </a:lnTo>
                  <a:lnTo>
                    <a:pt x="0" y="5221224"/>
                  </a:lnTo>
                  <a:lnTo>
                    <a:pt x="12191987" y="5221224"/>
                  </a:lnTo>
                  <a:lnTo>
                    <a:pt x="12191987" y="1274064"/>
                  </a:lnTo>
                  <a:close/>
                </a:path>
              </a:pathLst>
            </a:custGeom>
            <a:solidFill>
              <a:srgbClr val="E8F3F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9064" y="1783080"/>
              <a:ext cx="870203" cy="84277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596128" y="1676400"/>
              <a:ext cx="1129665" cy="1135380"/>
            </a:xfrm>
            <a:custGeom>
              <a:avLst/>
              <a:gdLst/>
              <a:ahLst/>
              <a:cxnLst/>
              <a:rect l="l" t="t" r="r" b="b"/>
              <a:pathLst>
                <a:path w="1129665" h="1135380">
                  <a:moveTo>
                    <a:pt x="564642" y="0"/>
                  </a:moveTo>
                  <a:lnTo>
                    <a:pt x="515858" y="2289"/>
                  </a:lnTo>
                  <a:lnTo>
                    <a:pt x="468240" y="8603"/>
                  </a:lnTo>
                  <a:lnTo>
                    <a:pt x="421954" y="18773"/>
                  </a:lnTo>
                  <a:lnTo>
                    <a:pt x="377170" y="32629"/>
                  </a:lnTo>
                  <a:lnTo>
                    <a:pt x="334055" y="50002"/>
                  </a:lnTo>
                  <a:lnTo>
                    <a:pt x="292777" y="70723"/>
                  </a:lnTo>
                  <a:lnTo>
                    <a:pt x="253507" y="94622"/>
                  </a:lnTo>
                  <a:lnTo>
                    <a:pt x="216410" y="121530"/>
                  </a:lnTo>
                  <a:lnTo>
                    <a:pt x="181656" y="151277"/>
                  </a:lnTo>
                  <a:lnTo>
                    <a:pt x="149414" y="183695"/>
                  </a:lnTo>
                  <a:lnTo>
                    <a:pt x="119850" y="218615"/>
                  </a:lnTo>
                  <a:lnTo>
                    <a:pt x="93135" y="255866"/>
                  </a:lnTo>
                  <a:lnTo>
                    <a:pt x="69435" y="295279"/>
                  </a:lnTo>
                  <a:lnTo>
                    <a:pt x="48920" y="336685"/>
                  </a:lnTo>
                  <a:lnTo>
                    <a:pt x="31758" y="379916"/>
                  </a:lnTo>
                  <a:lnTo>
                    <a:pt x="18116" y="424801"/>
                  </a:lnTo>
                  <a:lnTo>
                    <a:pt x="8163" y="471171"/>
                  </a:lnTo>
                  <a:lnTo>
                    <a:pt x="2069" y="518857"/>
                  </a:lnTo>
                  <a:lnTo>
                    <a:pt x="0" y="567689"/>
                  </a:lnTo>
                  <a:lnTo>
                    <a:pt x="2069" y="616522"/>
                  </a:lnTo>
                  <a:lnTo>
                    <a:pt x="8163" y="664208"/>
                  </a:lnTo>
                  <a:lnTo>
                    <a:pt x="18116" y="710578"/>
                  </a:lnTo>
                  <a:lnTo>
                    <a:pt x="31758" y="755463"/>
                  </a:lnTo>
                  <a:lnTo>
                    <a:pt x="48920" y="798694"/>
                  </a:lnTo>
                  <a:lnTo>
                    <a:pt x="69435" y="840100"/>
                  </a:lnTo>
                  <a:lnTo>
                    <a:pt x="93135" y="879513"/>
                  </a:lnTo>
                  <a:lnTo>
                    <a:pt x="119850" y="916764"/>
                  </a:lnTo>
                  <a:lnTo>
                    <a:pt x="149414" y="951684"/>
                  </a:lnTo>
                  <a:lnTo>
                    <a:pt x="181656" y="984102"/>
                  </a:lnTo>
                  <a:lnTo>
                    <a:pt x="216410" y="1013849"/>
                  </a:lnTo>
                  <a:lnTo>
                    <a:pt x="253507" y="1040757"/>
                  </a:lnTo>
                  <a:lnTo>
                    <a:pt x="292777" y="1064656"/>
                  </a:lnTo>
                  <a:lnTo>
                    <a:pt x="334055" y="1085377"/>
                  </a:lnTo>
                  <a:lnTo>
                    <a:pt x="377170" y="1102750"/>
                  </a:lnTo>
                  <a:lnTo>
                    <a:pt x="421954" y="1116606"/>
                  </a:lnTo>
                  <a:lnTo>
                    <a:pt x="468240" y="1126776"/>
                  </a:lnTo>
                  <a:lnTo>
                    <a:pt x="515858" y="1133090"/>
                  </a:lnTo>
                  <a:lnTo>
                    <a:pt x="564642" y="1135379"/>
                  </a:lnTo>
                  <a:lnTo>
                    <a:pt x="613425" y="1133090"/>
                  </a:lnTo>
                  <a:lnTo>
                    <a:pt x="661043" y="1126776"/>
                  </a:lnTo>
                  <a:lnTo>
                    <a:pt x="707329" y="1116606"/>
                  </a:lnTo>
                  <a:lnTo>
                    <a:pt x="752113" y="1102750"/>
                  </a:lnTo>
                  <a:lnTo>
                    <a:pt x="795228" y="1085377"/>
                  </a:lnTo>
                  <a:lnTo>
                    <a:pt x="836506" y="1064656"/>
                  </a:lnTo>
                  <a:lnTo>
                    <a:pt x="875776" y="1040757"/>
                  </a:lnTo>
                  <a:lnTo>
                    <a:pt x="912873" y="1013849"/>
                  </a:lnTo>
                  <a:lnTo>
                    <a:pt x="947627" y="984102"/>
                  </a:lnTo>
                  <a:lnTo>
                    <a:pt x="979869" y="951684"/>
                  </a:lnTo>
                  <a:lnTo>
                    <a:pt x="1009433" y="916764"/>
                  </a:lnTo>
                  <a:lnTo>
                    <a:pt x="1036148" y="879513"/>
                  </a:lnTo>
                  <a:lnTo>
                    <a:pt x="1059848" y="840100"/>
                  </a:lnTo>
                  <a:lnTo>
                    <a:pt x="1080363" y="798694"/>
                  </a:lnTo>
                  <a:lnTo>
                    <a:pt x="1097525" y="755463"/>
                  </a:lnTo>
                  <a:lnTo>
                    <a:pt x="1111167" y="710578"/>
                  </a:lnTo>
                  <a:lnTo>
                    <a:pt x="1121120" y="664208"/>
                  </a:lnTo>
                  <a:lnTo>
                    <a:pt x="1127214" y="616522"/>
                  </a:lnTo>
                  <a:lnTo>
                    <a:pt x="1129283" y="567689"/>
                  </a:lnTo>
                  <a:lnTo>
                    <a:pt x="1127214" y="518857"/>
                  </a:lnTo>
                  <a:lnTo>
                    <a:pt x="1121120" y="471171"/>
                  </a:lnTo>
                  <a:lnTo>
                    <a:pt x="1111167" y="424801"/>
                  </a:lnTo>
                  <a:lnTo>
                    <a:pt x="1097525" y="379916"/>
                  </a:lnTo>
                  <a:lnTo>
                    <a:pt x="1080363" y="336685"/>
                  </a:lnTo>
                  <a:lnTo>
                    <a:pt x="1059848" y="295279"/>
                  </a:lnTo>
                  <a:lnTo>
                    <a:pt x="1036148" y="255866"/>
                  </a:lnTo>
                  <a:lnTo>
                    <a:pt x="1009433" y="218615"/>
                  </a:lnTo>
                  <a:lnTo>
                    <a:pt x="979869" y="183695"/>
                  </a:lnTo>
                  <a:lnTo>
                    <a:pt x="947627" y="151277"/>
                  </a:lnTo>
                  <a:lnTo>
                    <a:pt x="912873" y="121530"/>
                  </a:lnTo>
                  <a:lnTo>
                    <a:pt x="875776" y="94622"/>
                  </a:lnTo>
                  <a:lnTo>
                    <a:pt x="836506" y="70723"/>
                  </a:lnTo>
                  <a:lnTo>
                    <a:pt x="795228" y="50002"/>
                  </a:lnTo>
                  <a:lnTo>
                    <a:pt x="752113" y="32629"/>
                  </a:lnTo>
                  <a:lnTo>
                    <a:pt x="707329" y="18773"/>
                  </a:lnTo>
                  <a:lnTo>
                    <a:pt x="661043" y="8603"/>
                  </a:lnTo>
                  <a:lnTo>
                    <a:pt x="613425" y="2289"/>
                  </a:lnTo>
                  <a:lnTo>
                    <a:pt x="564642" y="0"/>
                  </a:lnTo>
                  <a:close/>
                </a:path>
              </a:pathLst>
            </a:custGeom>
            <a:solidFill>
              <a:srgbClr val="E8F3F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200" y="1822704"/>
              <a:ext cx="739140" cy="88544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189976" y="1636776"/>
              <a:ext cx="1129665" cy="1135380"/>
            </a:xfrm>
            <a:custGeom>
              <a:avLst/>
              <a:gdLst/>
              <a:ahLst/>
              <a:cxnLst/>
              <a:rect l="l" t="t" r="r" b="b"/>
              <a:pathLst>
                <a:path w="1129665" h="1135380">
                  <a:moveTo>
                    <a:pt x="564642" y="0"/>
                  </a:moveTo>
                  <a:lnTo>
                    <a:pt x="515858" y="2289"/>
                  </a:lnTo>
                  <a:lnTo>
                    <a:pt x="468240" y="8603"/>
                  </a:lnTo>
                  <a:lnTo>
                    <a:pt x="421954" y="18773"/>
                  </a:lnTo>
                  <a:lnTo>
                    <a:pt x="377170" y="32629"/>
                  </a:lnTo>
                  <a:lnTo>
                    <a:pt x="334055" y="50002"/>
                  </a:lnTo>
                  <a:lnTo>
                    <a:pt x="292777" y="70723"/>
                  </a:lnTo>
                  <a:lnTo>
                    <a:pt x="253507" y="94622"/>
                  </a:lnTo>
                  <a:lnTo>
                    <a:pt x="216410" y="121530"/>
                  </a:lnTo>
                  <a:lnTo>
                    <a:pt x="181656" y="151277"/>
                  </a:lnTo>
                  <a:lnTo>
                    <a:pt x="149414" y="183695"/>
                  </a:lnTo>
                  <a:lnTo>
                    <a:pt x="119850" y="218615"/>
                  </a:lnTo>
                  <a:lnTo>
                    <a:pt x="93135" y="255866"/>
                  </a:lnTo>
                  <a:lnTo>
                    <a:pt x="69435" y="295279"/>
                  </a:lnTo>
                  <a:lnTo>
                    <a:pt x="48920" y="336685"/>
                  </a:lnTo>
                  <a:lnTo>
                    <a:pt x="31758" y="379916"/>
                  </a:lnTo>
                  <a:lnTo>
                    <a:pt x="18116" y="424801"/>
                  </a:lnTo>
                  <a:lnTo>
                    <a:pt x="8163" y="471171"/>
                  </a:lnTo>
                  <a:lnTo>
                    <a:pt x="2069" y="518857"/>
                  </a:lnTo>
                  <a:lnTo>
                    <a:pt x="0" y="567689"/>
                  </a:lnTo>
                  <a:lnTo>
                    <a:pt x="2069" y="616522"/>
                  </a:lnTo>
                  <a:lnTo>
                    <a:pt x="8163" y="664208"/>
                  </a:lnTo>
                  <a:lnTo>
                    <a:pt x="18116" y="710578"/>
                  </a:lnTo>
                  <a:lnTo>
                    <a:pt x="31758" y="755463"/>
                  </a:lnTo>
                  <a:lnTo>
                    <a:pt x="48920" y="798694"/>
                  </a:lnTo>
                  <a:lnTo>
                    <a:pt x="69435" y="840100"/>
                  </a:lnTo>
                  <a:lnTo>
                    <a:pt x="93135" y="879513"/>
                  </a:lnTo>
                  <a:lnTo>
                    <a:pt x="119850" y="916764"/>
                  </a:lnTo>
                  <a:lnTo>
                    <a:pt x="149414" y="951684"/>
                  </a:lnTo>
                  <a:lnTo>
                    <a:pt x="181656" y="984102"/>
                  </a:lnTo>
                  <a:lnTo>
                    <a:pt x="216410" y="1013849"/>
                  </a:lnTo>
                  <a:lnTo>
                    <a:pt x="253507" y="1040757"/>
                  </a:lnTo>
                  <a:lnTo>
                    <a:pt x="292777" y="1064656"/>
                  </a:lnTo>
                  <a:lnTo>
                    <a:pt x="334055" y="1085377"/>
                  </a:lnTo>
                  <a:lnTo>
                    <a:pt x="377170" y="1102750"/>
                  </a:lnTo>
                  <a:lnTo>
                    <a:pt x="421954" y="1116606"/>
                  </a:lnTo>
                  <a:lnTo>
                    <a:pt x="468240" y="1126776"/>
                  </a:lnTo>
                  <a:lnTo>
                    <a:pt x="515858" y="1133090"/>
                  </a:lnTo>
                  <a:lnTo>
                    <a:pt x="564642" y="1135379"/>
                  </a:lnTo>
                  <a:lnTo>
                    <a:pt x="613425" y="1133090"/>
                  </a:lnTo>
                  <a:lnTo>
                    <a:pt x="661043" y="1126776"/>
                  </a:lnTo>
                  <a:lnTo>
                    <a:pt x="707329" y="1116606"/>
                  </a:lnTo>
                  <a:lnTo>
                    <a:pt x="752113" y="1102750"/>
                  </a:lnTo>
                  <a:lnTo>
                    <a:pt x="795228" y="1085377"/>
                  </a:lnTo>
                  <a:lnTo>
                    <a:pt x="836506" y="1064656"/>
                  </a:lnTo>
                  <a:lnTo>
                    <a:pt x="875776" y="1040757"/>
                  </a:lnTo>
                  <a:lnTo>
                    <a:pt x="912873" y="1013849"/>
                  </a:lnTo>
                  <a:lnTo>
                    <a:pt x="947627" y="984102"/>
                  </a:lnTo>
                  <a:lnTo>
                    <a:pt x="979869" y="951684"/>
                  </a:lnTo>
                  <a:lnTo>
                    <a:pt x="1009433" y="916764"/>
                  </a:lnTo>
                  <a:lnTo>
                    <a:pt x="1036148" y="879513"/>
                  </a:lnTo>
                  <a:lnTo>
                    <a:pt x="1059848" y="840100"/>
                  </a:lnTo>
                  <a:lnTo>
                    <a:pt x="1080363" y="798694"/>
                  </a:lnTo>
                  <a:lnTo>
                    <a:pt x="1097525" y="755463"/>
                  </a:lnTo>
                  <a:lnTo>
                    <a:pt x="1111167" y="710578"/>
                  </a:lnTo>
                  <a:lnTo>
                    <a:pt x="1121120" y="664208"/>
                  </a:lnTo>
                  <a:lnTo>
                    <a:pt x="1127214" y="616522"/>
                  </a:lnTo>
                  <a:lnTo>
                    <a:pt x="1129283" y="567689"/>
                  </a:lnTo>
                  <a:lnTo>
                    <a:pt x="1127214" y="518857"/>
                  </a:lnTo>
                  <a:lnTo>
                    <a:pt x="1121120" y="471171"/>
                  </a:lnTo>
                  <a:lnTo>
                    <a:pt x="1111167" y="424801"/>
                  </a:lnTo>
                  <a:lnTo>
                    <a:pt x="1097525" y="379916"/>
                  </a:lnTo>
                  <a:lnTo>
                    <a:pt x="1080363" y="336685"/>
                  </a:lnTo>
                  <a:lnTo>
                    <a:pt x="1059848" y="295279"/>
                  </a:lnTo>
                  <a:lnTo>
                    <a:pt x="1036148" y="255866"/>
                  </a:lnTo>
                  <a:lnTo>
                    <a:pt x="1009433" y="218615"/>
                  </a:lnTo>
                  <a:lnTo>
                    <a:pt x="979869" y="183695"/>
                  </a:lnTo>
                  <a:lnTo>
                    <a:pt x="947627" y="151277"/>
                  </a:lnTo>
                  <a:lnTo>
                    <a:pt x="912873" y="121530"/>
                  </a:lnTo>
                  <a:lnTo>
                    <a:pt x="875776" y="94622"/>
                  </a:lnTo>
                  <a:lnTo>
                    <a:pt x="836506" y="70723"/>
                  </a:lnTo>
                  <a:lnTo>
                    <a:pt x="795228" y="50002"/>
                  </a:lnTo>
                  <a:lnTo>
                    <a:pt x="752113" y="32629"/>
                  </a:lnTo>
                  <a:lnTo>
                    <a:pt x="707329" y="18773"/>
                  </a:lnTo>
                  <a:lnTo>
                    <a:pt x="661043" y="8603"/>
                  </a:lnTo>
                  <a:lnTo>
                    <a:pt x="613425" y="2289"/>
                  </a:lnTo>
                  <a:lnTo>
                    <a:pt x="564642" y="0"/>
                  </a:lnTo>
                  <a:close/>
                </a:path>
              </a:pathLst>
            </a:custGeom>
            <a:solidFill>
              <a:srgbClr val="E8F3F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3316" y="1853184"/>
              <a:ext cx="1021079" cy="79247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608" y="4186427"/>
              <a:ext cx="2001012" cy="200101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1695" y="4229100"/>
              <a:ext cx="2001011" cy="200101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57444" y="4218432"/>
              <a:ext cx="2001011" cy="200101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0059" y="4198620"/>
              <a:ext cx="2001011" cy="2001012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4203" rIns="0" bIns="0" rtlCol="0" vert="horz">
            <a:spAutoFit/>
          </a:bodyPr>
          <a:lstStyle/>
          <a:p>
            <a:pPr marL="120014">
              <a:lnSpc>
                <a:spcPct val="100000"/>
              </a:lnSpc>
              <a:spcBef>
                <a:spcPts val="110"/>
              </a:spcBef>
            </a:pPr>
            <a:r>
              <a:rPr dirty="0" sz="3550"/>
              <a:t>Strategy</a:t>
            </a:r>
            <a:r>
              <a:rPr dirty="0" sz="3550" spc="-40"/>
              <a:t> </a:t>
            </a:r>
            <a:r>
              <a:rPr dirty="0" sz="3550" spc="-10"/>
              <a:t>overview</a:t>
            </a:r>
            <a:endParaRPr sz="3550"/>
          </a:p>
        </p:txBody>
      </p:sp>
      <p:sp>
        <p:nvSpPr>
          <p:cNvPr id="18" name="object 18" descr=""/>
          <p:cNvSpPr txBox="1"/>
          <p:nvPr/>
        </p:nvSpPr>
        <p:spPr>
          <a:xfrm>
            <a:off x="476199" y="6317386"/>
            <a:ext cx="181546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solidFill>
                  <a:srgbClr val="1B3B64"/>
                </a:solidFill>
                <a:latin typeface="Arial"/>
                <a:cs typeface="Arial"/>
              </a:rPr>
              <a:t>Advise</a:t>
            </a:r>
            <a:r>
              <a:rPr dirty="0" sz="1300" spc="-15">
                <a:solidFill>
                  <a:srgbClr val="1B3B6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B4A2"/>
                </a:solidFill>
                <a:latin typeface="Arial"/>
                <a:cs typeface="Arial"/>
              </a:rPr>
              <a:t>/</a:t>
            </a:r>
            <a:r>
              <a:rPr dirty="0" sz="1300" spc="-25">
                <a:solidFill>
                  <a:srgbClr val="00B4A2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B3B64"/>
                </a:solidFill>
                <a:latin typeface="Arial"/>
                <a:cs typeface="Arial"/>
              </a:rPr>
              <a:t>Resolve</a:t>
            </a:r>
            <a:r>
              <a:rPr dirty="0" sz="1300" spc="-15">
                <a:solidFill>
                  <a:srgbClr val="1B3B6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B4A2"/>
                </a:solidFill>
                <a:latin typeface="Arial"/>
                <a:cs typeface="Arial"/>
              </a:rPr>
              <a:t>/</a:t>
            </a:r>
            <a:r>
              <a:rPr dirty="0" sz="1300" spc="-20">
                <a:solidFill>
                  <a:srgbClr val="00B4A2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B3B64"/>
                </a:solidFill>
                <a:latin typeface="Arial"/>
                <a:cs typeface="Arial"/>
              </a:rPr>
              <a:t>Learn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20116" y="3101187"/>
            <a:ext cx="1555115" cy="48260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Priority</a:t>
            </a:r>
            <a:r>
              <a:rPr dirty="0" sz="1250" spc="20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 spc="-25">
                <a:solidFill>
                  <a:srgbClr val="12438B"/>
                </a:solidFill>
                <a:latin typeface="Arial"/>
                <a:cs typeface="Arial"/>
              </a:rPr>
              <a:t>1.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Deliver</a:t>
            </a:r>
            <a:r>
              <a:rPr dirty="0" sz="1250" spc="30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fair</a:t>
            </a:r>
            <a:r>
              <a:rPr dirty="0" sz="1250" spc="45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12438B"/>
                </a:solidFill>
                <a:latin typeface="Arial"/>
                <a:cs typeface="Arial"/>
              </a:rPr>
              <a:t>resolution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656458" y="3086201"/>
            <a:ext cx="2145030" cy="71183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Priority</a:t>
            </a:r>
            <a:r>
              <a:rPr dirty="0" sz="1250" spc="20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 spc="-25">
                <a:solidFill>
                  <a:srgbClr val="12438B"/>
                </a:solidFill>
                <a:latin typeface="Arial"/>
                <a:cs typeface="Arial"/>
              </a:rPr>
              <a:t>2.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Share</a:t>
            </a:r>
            <a:r>
              <a:rPr dirty="0" sz="1250" spc="30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data</a:t>
            </a:r>
            <a:r>
              <a:rPr dirty="0" sz="1250" spc="20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and</a:t>
            </a:r>
            <a:r>
              <a:rPr dirty="0" sz="1250" spc="30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12438B"/>
                </a:solidFill>
                <a:latin typeface="Arial"/>
                <a:cs typeface="Arial"/>
              </a:rPr>
              <a:t>insights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as</a:t>
            </a:r>
            <a:r>
              <a:rPr dirty="0" sz="1250" spc="25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a</a:t>
            </a:r>
            <a:r>
              <a:rPr dirty="0" sz="1250" spc="25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catalyst</a:t>
            </a:r>
            <a:r>
              <a:rPr dirty="0" sz="1250" spc="15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for</a:t>
            </a:r>
            <a:r>
              <a:rPr dirty="0" sz="1250" spc="5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12438B"/>
                </a:solidFill>
                <a:latin typeface="Arial"/>
                <a:cs typeface="Arial"/>
              </a:rPr>
              <a:t>improvement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536438" y="3086201"/>
            <a:ext cx="1661795" cy="71183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Priority</a:t>
            </a:r>
            <a:r>
              <a:rPr dirty="0" sz="1250" spc="20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 spc="-50">
                <a:solidFill>
                  <a:srgbClr val="12438B"/>
                </a:solidFill>
                <a:latin typeface="Arial"/>
                <a:cs typeface="Arial"/>
              </a:rPr>
              <a:t>3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ts val="1800"/>
              </a:lnSpc>
              <a:spcBef>
                <a:spcPts val="110"/>
              </a:spcBef>
            </a:pP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Collaborate</a:t>
            </a:r>
            <a:r>
              <a:rPr dirty="0" sz="1250" spc="25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to</a:t>
            </a:r>
            <a:r>
              <a:rPr dirty="0" sz="1250" spc="65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12438B"/>
                </a:solidFill>
                <a:latin typeface="Arial"/>
                <a:cs typeface="Arial"/>
              </a:rPr>
              <a:t>improve </a:t>
            </a: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maternity</a:t>
            </a:r>
            <a:r>
              <a:rPr dirty="0" sz="1250" spc="45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12438B"/>
                </a:solidFill>
                <a:latin typeface="Arial"/>
                <a:cs typeface="Arial"/>
              </a:rPr>
              <a:t>outcomes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246109" y="3084931"/>
            <a:ext cx="1847214" cy="93980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Priority</a:t>
            </a:r>
            <a:r>
              <a:rPr dirty="0" sz="1250" spc="20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 spc="-50">
                <a:solidFill>
                  <a:srgbClr val="12438B"/>
                </a:solidFill>
                <a:latin typeface="Arial"/>
                <a:cs typeface="Arial"/>
              </a:rPr>
              <a:t>4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Invest</a:t>
            </a:r>
            <a:r>
              <a:rPr dirty="0" sz="1250" spc="-10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in</a:t>
            </a:r>
            <a:r>
              <a:rPr dirty="0" sz="1250" spc="45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our</a:t>
            </a:r>
            <a:r>
              <a:rPr dirty="0" sz="1250" spc="15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12438B"/>
                </a:solidFill>
                <a:latin typeface="Arial"/>
                <a:cs typeface="Arial"/>
              </a:rPr>
              <a:t>people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and</a:t>
            </a:r>
            <a:r>
              <a:rPr dirty="0" sz="1250" spc="30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systems</a:t>
            </a:r>
            <a:r>
              <a:rPr dirty="0" sz="1250" spc="5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to</a:t>
            </a:r>
            <a:r>
              <a:rPr dirty="0" sz="1250" spc="50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12438B"/>
                </a:solidFill>
                <a:latin typeface="Arial"/>
                <a:cs typeface="Arial"/>
              </a:rPr>
              <a:t>transform </a:t>
            </a:r>
            <a:r>
              <a:rPr dirty="0" sz="1250">
                <a:solidFill>
                  <a:srgbClr val="12438B"/>
                </a:solidFill>
                <a:latin typeface="Arial"/>
                <a:cs typeface="Arial"/>
              </a:rPr>
              <a:t>our</a:t>
            </a:r>
            <a:r>
              <a:rPr dirty="0" sz="1250" spc="10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12438B"/>
                </a:solidFill>
                <a:latin typeface="Arial"/>
                <a:cs typeface="Arial"/>
              </a:rPr>
              <a:t>business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16763" y="1209548"/>
            <a:ext cx="1628139" cy="2578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0">
                <a:solidFill>
                  <a:srgbClr val="12438B"/>
                </a:solidFill>
                <a:latin typeface="Arial"/>
                <a:cs typeface="Arial"/>
              </a:rPr>
              <a:t>Strategic</a:t>
            </a:r>
            <a:r>
              <a:rPr dirty="0" sz="1500" spc="55">
                <a:solidFill>
                  <a:srgbClr val="12438B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2438B"/>
                </a:solidFill>
                <a:latin typeface="Arial"/>
                <a:cs typeface="Arial"/>
              </a:rPr>
              <a:t>priorities: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12191" y="4359046"/>
            <a:ext cx="1703070" cy="165036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-1905">
              <a:lnSpc>
                <a:spcPct val="121200"/>
              </a:lnSpc>
              <a:spcBef>
                <a:spcPts val="90"/>
              </a:spcBef>
            </a:pP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will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focus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achieving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fair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timely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resolution, </a:t>
            </a:r>
            <a:r>
              <a:rPr dirty="0" sz="1100" spc="-10">
                <a:latin typeface="Arial"/>
                <a:cs typeface="Arial"/>
              </a:rPr>
              <a:t>wherever </a:t>
            </a:r>
            <a:r>
              <a:rPr dirty="0" sz="1100">
                <a:latin typeface="Arial"/>
                <a:cs typeface="Arial"/>
              </a:rPr>
              <a:t>possible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keeping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patients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healthcare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formal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minimise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distress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cost.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003042" y="4566056"/>
            <a:ext cx="1693545" cy="12452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1905">
              <a:lnSpc>
                <a:spcPct val="121300"/>
              </a:lnSpc>
              <a:spcBef>
                <a:spcPts val="90"/>
              </a:spcBef>
            </a:pPr>
            <a:r>
              <a:rPr dirty="0" sz="1100">
                <a:latin typeface="Arial"/>
                <a:cs typeface="Arial"/>
              </a:rPr>
              <a:t>Ensuring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 our </a:t>
            </a:r>
            <a:r>
              <a:rPr dirty="0" sz="1100" spc="-10">
                <a:latin typeface="Arial"/>
                <a:cs typeface="Arial"/>
              </a:rPr>
              <a:t>unique </a:t>
            </a:r>
            <a:r>
              <a:rPr dirty="0" sz="1100">
                <a:latin typeface="Arial"/>
                <a:cs typeface="Arial"/>
              </a:rPr>
              <a:t>datasets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help</a:t>
            </a:r>
            <a:r>
              <a:rPr dirty="0" sz="1100" spc="-10">
                <a:latin typeface="Arial"/>
                <a:cs typeface="Arial"/>
              </a:rPr>
              <a:t> derive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usable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insights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benefit </a:t>
            </a:r>
            <a:r>
              <a:rPr dirty="0" sz="1100">
                <a:latin typeface="Arial"/>
                <a:cs typeface="Arial"/>
              </a:rPr>
              <a:t>patients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healthcare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0">
                <a:latin typeface="Arial"/>
                <a:cs typeface="Arial"/>
              </a:rPr>
              <a:t> justice systems.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630926" y="4488586"/>
            <a:ext cx="1654175" cy="14478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1270">
              <a:lnSpc>
                <a:spcPct val="121200"/>
              </a:lnSpc>
              <a:spcBef>
                <a:spcPts val="90"/>
              </a:spcBef>
            </a:pPr>
            <a:r>
              <a:rPr dirty="0" sz="1100">
                <a:latin typeface="Arial"/>
                <a:cs typeface="Arial"/>
              </a:rPr>
              <a:t>Bringing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together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key </a:t>
            </a:r>
            <a:r>
              <a:rPr dirty="0" sz="1100">
                <a:latin typeface="Arial"/>
                <a:cs typeface="Arial"/>
              </a:rPr>
              <a:t>parties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determine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what </a:t>
            </a:r>
            <a:r>
              <a:rPr dirty="0" sz="1100">
                <a:latin typeface="Arial"/>
                <a:cs typeface="Arial"/>
              </a:rPr>
              <a:t>further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improvements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can </a:t>
            </a:r>
            <a:r>
              <a:rPr dirty="0" sz="1100">
                <a:latin typeface="Arial"/>
                <a:cs typeface="Arial"/>
              </a:rPr>
              <a:t>be made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 our </a:t>
            </a:r>
            <a:r>
              <a:rPr dirty="0" sz="1100" spc="-10">
                <a:latin typeface="Arial"/>
                <a:cs typeface="Arial"/>
              </a:rPr>
              <a:t>areas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expertise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government’s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maternity </a:t>
            </a:r>
            <a:r>
              <a:rPr dirty="0" sz="1100">
                <a:latin typeface="Arial"/>
                <a:cs typeface="Arial"/>
              </a:rPr>
              <a:t>safety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ambition.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295513" y="4588916"/>
            <a:ext cx="1555750" cy="1041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905">
              <a:lnSpc>
                <a:spcPct val="121200"/>
              </a:lnSpc>
              <a:spcBef>
                <a:spcPts val="95"/>
              </a:spcBef>
            </a:pPr>
            <a:r>
              <a:rPr dirty="0" sz="1100">
                <a:latin typeface="Arial"/>
                <a:cs typeface="Arial"/>
              </a:rPr>
              <a:t>Develop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people, </a:t>
            </a:r>
            <a:r>
              <a:rPr dirty="0" sz="1100">
                <a:latin typeface="Arial"/>
                <a:cs typeface="Arial"/>
              </a:rPr>
              <a:t>systems 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25">
                <a:latin typeface="Arial"/>
                <a:cs typeface="Arial"/>
              </a:rPr>
              <a:t> so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-25">
                <a:latin typeface="Arial"/>
                <a:cs typeface="Arial"/>
              </a:rPr>
              <a:t> to </a:t>
            </a:r>
            <a:r>
              <a:rPr dirty="0" sz="1100">
                <a:latin typeface="Arial"/>
                <a:cs typeface="Arial"/>
              </a:rPr>
              <a:t>deliver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best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for </a:t>
            </a:r>
            <a:r>
              <a:rPr dirty="0" sz="1100">
                <a:latin typeface="Arial"/>
                <a:cs typeface="Arial"/>
              </a:rPr>
              <a:t>public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funds.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1291316" y="6124955"/>
            <a:ext cx="901065" cy="417830"/>
          </a:xfrm>
          <a:prstGeom prst="rect">
            <a:avLst/>
          </a:prstGeom>
          <a:solidFill>
            <a:srgbClr val="185FAC"/>
          </a:solidFill>
        </p:spPr>
        <p:txBody>
          <a:bodyPr wrap="square" lIns="0" tIns="81915" rIns="0" bIns="0" rtlCol="0" vert="horz">
            <a:spAutoFit/>
          </a:bodyPr>
          <a:lstStyle/>
          <a:p>
            <a:pPr marL="226060">
              <a:lnSpc>
                <a:spcPct val="100000"/>
              </a:lnSpc>
              <a:spcBef>
                <a:spcPts val="64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6408" y="1014983"/>
            <a:ext cx="11656060" cy="5515610"/>
            <a:chOff x="216408" y="1014983"/>
            <a:chExt cx="11656060" cy="55156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408" y="1014983"/>
              <a:ext cx="2002408" cy="239420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1210055"/>
              <a:ext cx="1432559" cy="182422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1847" y="1014983"/>
              <a:ext cx="2034539" cy="239420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6919" y="1210055"/>
              <a:ext cx="1464563" cy="182422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7731" y="2020823"/>
              <a:ext cx="2086483" cy="240626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2803" y="2215895"/>
              <a:ext cx="1516380" cy="183642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204" y="2020823"/>
              <a:ext cx="2049907" cy="240626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4276" y="2215895"/>
              <a:ext cx="1479804" cy="183642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9995" y="3066288"/>
              <a:ext cx="2091055" cy="250393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5068" y="3261360"/>
              <a:ext cx="1520952" cy="193395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43200" y="3066288"/>
              <a:ext cx="2130679" cy="251904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38272" y="3261360"/>
              <a:ext cx="1560576" cy="1949195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409194" y="6360413"/>
              <a:ext cx="11400155" cy="6985"/>
            </a:xfrm>
            <a:custGeom>
              <a:avLst/>
              <a:gdLst/>
              <a:ahLst/>
              <a:cxnLst/>
              <a:rect l="l" t="t" r="r" b="b"/>
              <a:pathLst>
                <a:path w="11400155" h="6985">
                  <a:moveTo>
                    <a:pt x="11399647" y="0"/>
                  </a:moveTo>
                  <a:lnTo>
                    <a:pt x="0" y="6604"/>
                  </a:lnTo>
                </a:path>
              </a:pathLst>
            </a:custGeom>
            <a:ln w="126492">
              <a:solidFill>
                <a:srgbClr val="41B6E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1268" y="3950246"/>
              <a:ext cx="2188337" cy="257251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96340" y="4145279"/>
              <a:ext cx="1618487" cy="200253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34868" y="3941114"/>
              <a:ext cx="2232786" cy="258914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29940" y="4136135"/>
              <a:ext cx="1662684" cy="20193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46160" y="1261830"/>
              <a:ext cx="2564956" cy="131377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53811" y="1269491"/>
              <a:ext cx="2499360" cy="124815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18019" y="1999487"/>
              <a:ext cx="2584704" cy="133807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43927" y="2025395"/>
              <a:ext cx="2482596" cy="123596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48256" y="4648053"/>
              <a:ext cx="3544855" cy="78971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55891" y="4655819"/>
              <a:ext cx="3479292" cy="72390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26296" y="2927604"/>
              <a:ext cx="2622804" cy="13716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52203" y="2953511"/>
              <a:ext cx="2520696" cy="1269492"/>
            </a:xfrm>
            <a:prstGeom prst="rect">
              <a:avLst/>
            </a:prstGeom>
          </p:spPr>
        </p:pic>
      </p:grpSp>
      <p:pic>
        <p:nvPicPr>
          <p:cNvPr id="28" name="object 28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247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A</a:t>
            </a:r>
            <a:r>
              <a:rPr dirty="0" sz="3200" spc="-210"/>
              <a:t> </a:t>
            </a:r>
            <a:r>
              <a:rPr dirty="0" sz="3200"/>
              <a:t>range</a:t>
            </a:r>
            <a:r>
              <a:rPr dirty="0" sz="3200" spc="-25"/>
              <a:t> </a:t>
            </a:r>
            <a:r>
              <a:rPr dirty="0" sz="3200"/>
              <a:t>of</a:t>
            </a:r>
            <a:r>
              <a:rPr dirty="0" sz="3200" spc="-40"/>
              <a:t> </a:t>
            </a:r>
            <a:r>
              <a:rPr dirty="0" sz="3200"/>
              <a:t>products</a:t>
            </a:r>
            <a:r>
              <a:rPr dirty="0" sz="3200" spc="-30"/>
              <a:t> </a:t>
            </a:r>
            <a:r>
              <a:rPr dirty="0" sz="3200"/>
              <a:t>for</a:t>
            </a:r>
            <a:r>
              <a:rPr dirty="0" sz="3200" spc="-20"/>
              <a:t> </a:t>
            </a:r>
            <a:r>
              <a:rPr dirty="0" sz="3200" spc="-10"/>
              <a:t>learning</a:t>
            </a:r>
            <a:endParaRPr sz="3200"/>
          </a:p>
        </p:txBody>
      </p:sp>
      <p:sp>
        <p:nvSpPr>
          <p:cNvPr id="31" name="object 3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32" name="object 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0" name="object 30" descr=""/>
          <p:cNvSpPr txBox="1"/>
          <p:nvPr/>
        </p:nvSpPr>
        <p:spPr>
          <a:xfrm>
            <a:off x="6018657" y="5685840"/>
            <a:ext cx="47523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7"/>
              </a:rPr>
              <a:t>https://resolution.nhs.uk/resources/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5947" y="356615"/>
            <a:ext cx="11557000" cy="6073775"/>
            <a:chOff x="345947" y="356615"/>
            <a:chExt cx="11557000" cy="60737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1106373"/>
              <a:ext cx="3970020" cy="52989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667" y="1301496"/>
              <a:ext cx="3400044" cy="472897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2251" y="1106360"/>
              <a:ext cx="3927348" cy="530199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7324" y="1301496"/>
              <a:ext cx="3357372" cy="473202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0819" y="356615"/>
              <a:ext cx="1377696" cy="7254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84236" y="1106360"/>
              <a:ext cx="3918204" cy="530199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79307" y="1301496"/>
              <a:ext cx="3348228" cy="473202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Emergency</a:t>
            </a:r>
            <a:r>
              <a:rPr dirty="0" spc="-30"/>
              <a:t> </a:t>
            </a:r>
            <a:r>
              <a:rPr dirty="0"/>
              <a:t>medicine</a:t>
            </a:r>
            <a:r>
              <a:rPr dirty="0" spc="-10"/>
              <a:t> reports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58628" y="297179"/>
            <a:ext cx="1377696" cy="7254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6620" y="2502484"/>
            <a:ext cx="63938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dirty="0" sz="4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4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4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4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20" b="1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7524" y="3259327"/>
            <a:ext cx="6563995" cy="1647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276725">
              <a:lnSpc>
                <a:spcPct val="1556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www.resolution.nhs.uk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@NHSResolution</a:t>
            </a:r>
            <a:endParaRPr sz="1800">
              <a:latin typeface="Arial"/>
              <a:cs typeface="Arial"/>
            </a:endParaRPr>
          </a:p>
          <a:p>
            <a:pPr marL="45720">
              <a:lnSpc>
                <a:spcPts val="2520"/>
              </a:lnSpc>
              <a:spcBef>
                <a:spcPts val="775"/>
              </a:spcBef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Further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queries</a:t>
            </a:r>
            <a:r>
              <a:rPr dirty="0" sz="2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team:</a:t>
            </a:r>
            <a:endParaRPr sz="2100">
              <a:latin typeface="Arial"/>
              <a:cs typeface="Arial"/>
            </a:endParaRPr>
          </a:p>
          <a:p>
            <a:pPr marL="45720">
              <a:lnSpc>
                <a:spcPts val="2760"/>
              </a:lnSpc>
            </a:pPr>
            <a:r>
              <a:rPr dirty="0" sz="2300" spc="-10">
                <a:solidFill>
                  <a:srgbClr val="F1F1F1"/>
                </a:solidFill>
                <a:latin typeface="Arial"/>
                <a:cs typeface="Arial"/>
                <a:hlinkClick r:id="rId4"/>
              </a:rPr>
              <a:t>nhsr.safetyandlearningenquiries@nhs.net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880" y="3377184"/>
            <a:ext cx="374904" cy="374903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472440" y="3838955"/>
            <a:ext cx="556260" cy="928369"/>
            <a:chOff x="472440" y="3838955"/>
            <a:chExt cx="556260" cy="928369"/>
          </a:xfrm>
        </p:grpSpPr>
        <p:pic>
          <p:nvPicPr>
            <p:cNvPr id="9" name="object 9" descr="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880" y="3838955"/>
              <a:ext cx="408432" cy="33223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2440" y="4210811"/>
              <a:ext cx="556260" cy="55626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1195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14"/>
              </a:spcBef>
            </a:pPr>
            <a:r>
              <a:rPr dirty="0" sz="2650"/>
              <a:t>Role</a:t>
            </a:r>
            <a:r>
              <a:rPr dirty="0" sz="2650" spc="-5"/>
              <a:t> </a:t>
            </a:r>
            <a:r>
              <a:rPr dirty="0" sz="2650"/>
              <a:t>of</a:t>
            </a:r>
            <a:r>
              <a:rPr dirty="0" sz="2650" spc="-20"/>
              <a:t> </a:t>
            </a:r>
            <a:r>
              <a:rPr dirty="0" sz="2650"/>
              <a:t>the</a:t>
            </a:r>
            <a:r>
              <a:rPr dirty="0" sz="2650" spc="-25"/>
              <a:t> </a:t>
            </a:r>
            <a:r>
              <a:rPr dirty="0" sz="2650"/>
              <a:t>Safety</a:t>
            </a:r>
            <a:r>
              <a:rPr dirty="0" sz="2650" spc="-5"/>
              <a:t> </a:t>
            </a:r>
            <a:r>
              <a:rPr dirty="0" sz="2650"/>
              <a:t>and</a:t>
            </a:r>
            <a:r>
              <a:rPr dirty="0" sz="2650" spc="5"/>
              <a:t> </a:t>
            </a:r>
            <a:r>
              <a:rPr dirty="0" sz="2650"/>
              <a:t>Learning</a:t>
            </a:r>
            <a:r>
              <a:rPr dirty="0" sz="2650" spc="40"/>
              <a:t> </a:t>
            </a:r>
            <a:r>
              <a:rPr dirty="0" sz="2650" spc="-20"/>
              <a:t>team</a:t>
            </a:r>
            <a:endParaRPr sz="2650"/>
          </a:p>
        </p:txBody>
      </p:sp>
      <p:grpSp>
        <p:nvGrpSpPr>
          <p:cNvPr id="5" name="object 5" descr=""/>
          <p:cNvGrpSpPr/>
          <p:nvPr/>
        </p:nvGrpSpPr>
        <p:grpSpPr>
          <a:xfrm>
            <a:off x="5016944" y="4088828"/>
            <a:ext cx="2158365" cy="2105025"/>
            <a:chOff x="5016944" y="4088828"/>
            <a:chExt cx="2158365" cy="2105025"/>
          </a:xfrm>
        </p:grpSpPr>
        <p:sp>
          <p:nvSpPr>
            <p:cNvPr id="6" name="object 6" descr=""/>
            <p:cNvSpPr/>
            <p:nvPr/>
          </p:nvSpPr>
          <p:spPr>
            <a:xfrm>
              <a:off x="5029962" y="4101845"/>
              <a:ext cx="2132330" cy="2078989"/>
            </a:xfrm>
            <a:custGeom>
              <a:avLst/>
              <a:gdLst/>
              <a:ahLst/>
              <a:cxnLst/>
              <a:rect l="l" t="t" r="r" b="b"/>
              <a:pathLst>
                <a:path w="2132329" h="2078989">
                  <a:moveTo>
                    <a:pt x="1066038" y="0"/>
                  </a:moveTo>
                  <a:lnTo>
                    <a:pt x="1017239" y="1069"/>
                  </a:lnTo>
                  <a:lnTo>
                    <a:pt x="969004" y="4247"/>
                  </a:lnTo>
                  <a:lnTo>
                    <a:pt x="921379" y="9487"/>
                  </a:lnTo>
                  <a:lnTo>
                    <a:pt x="874412" y="16745"/>
                  </a:lnTo>
                  <a:lnTo>
                    <a:pt x="828149" y="25973"/>
                  </a:lnTo>
                  <a:lnTo>
                    <a:pt x="782637" y="37126"/>
                  </a:lnTo>
                  <a:lnTo>
                    <a:pt x="737924" y="50158"/>
                  </a:lnTo>
                  <a:lnTo>
                    <a:pt x="694056" y="65023"/>
                  </a:lnTo>
                  <a:lnTo>
                    <a:pt x="651081" y="81676"/>
                  </a:lnTo>
                  <a:lnTo>
                    <a:pt x="609045" y="100071"/>
                  </a:lnTo>
                  <a:lnTo>
                    <a:pt x="567996" y="120161"/>
                  </a:lnTo>
                  <a:lnTo>
                    <a:pt x="527981" y="141901"/>
                  </a:lnTo>
                  <a:lnTo>
                    <a:pt x="489046" y="165245"/>
                  </a:lnTo>
                  <a:lnTo>
                    <a:pt x="451239" y="190147"/>
                  </a:lnTo>
                  <a:lnTo>
                    <a:pt x="414607" y="216561"/>
                  </a:lnTo>
                  <a:lnTo>
                    <a:pt x="379196" y="244442"/>
                  </a:lnTo>
                  <a:lnTo>
                    <a:pt x="345055" y="273743"/>
                  </a:lnTo>
                  <a:lnTo>
                    <a:pt x="312229" y="304418"/>
                  </a:lnTo>
                  <a:lnTo>
                    <a:pt x="280766" y="336423"/>
                  </a:lnTo>
                  <a:lnTo>
                    <a:pt x="250713" y="369711"/>
                  </a:lnTo>
                  <a:lnTo>
                    <a:pt x="222117" y="404235"/>
                  </a:lnTo>
                  <a:lnTo>
                    <a:pt x="195025" y="439951"/>
                  </a:lnTo>
                  <a:lnTo>
                    <a:pt x="169484" y="476812"/>
                  </a:lnTo>
                  <a:lnTo>
                    <a:pt x="145542" y="514773"/>
                  </a:lnTo>
                  <a:lnTo>
                    <a:pt x="123244" y="553787"/>
                  </a:lnTo>
                  <a:lnTo>
                    <a:pt x="102638" y="593809"/>
                  </a:lnTo>
                  <a:lnTo>
                    <a:pt x="83772" y="634793"/>
                  </a:lnTo>
                  <a:lnTo>
                    <a:pt x="66692" y="676693"/>
                  </a:lnTo>
                  <a:lnTo>
                    <a:pt x="51445" y="719463"/>
                  </a:lnTo>
                  <a:lnTo>
                    <a:pt x="38078" y="763058"/>
                  </a:lnTo>
                  <a:lnTo>
                    <a:pt x="26639" y="807431"/>
                  </a:lnTo>
                  <a:lnTo>
                    <a:pt x="17174" y="852536"/>
                  </a:lnTo>
                  <a:lnTo>
                    <a:pt x="9731" y="898329"/>
                  </a:lnTo>
                  <a:lnTo>
                    <a:pt x="4356" y="944762"/>
                  </a:lnTo>
                  <a:lnTo>
                    <a:pt x="1096" y="991790"/>
                  </a:lnTo>
                  <a:lnTo>
                    <a:pt x="0" y="1039367"/>
                  </a:lnTo>
                  <a:lnTo>
                    <a:pt x="1096" y="1086944"/>
                  </a:lnTo>
                  <a:lnTo>
                    <a:pt x="4356" y="1133971"/>
                  </a:lnTo>
                  <a:lnTo>
                    <a:pt x="9731" y="1180404"/>
                  </a:lnTo>
                  <a:lnTo>
                    <a:pt x="17174" y="1226195"/>
                  </a:lnTo>
                  <a:lnTo>
                    <a:pt x="26639" y="1271300"/>
                  </a:lnTo>
                  <a:lnTo>
                    <a:pt x="38078" y="1315673"/>
                  </a:lnTo>
                  <a:lnTo>
                    <a:pt x="51445" y="1359267"/>
                  </a:lnTo>
                  <a:lnTo>
                    <a:pt x="66692" y="1402037"/>
                  </a:lnTo>
                  <a:lnTo>
                    <a:pt x="83772" y="1443937"/>
                  </a:lnTo>
                  <a:lnTo>
                    <a:pt x="102638" y="1484920"/>
                  </a:lnTo>
                  <a:lnTo>
                    <a:pt x="123244" y="1524942"/>
                  </a:lnTo>
                  <a:lnTo>
                    <a:pt x="145542" y="1563957"/>
                  </a:lnTo>
                  <a:lnTo>
                    <a:pt x="169484" y="1601917"/>
                  </a:lnTo>
                  <a:lnTo>
                    <a:pt x="195025" y="1638778"/>
                  </a:lnTo>
                  <a:lnTo>
                    <a:pt x="222117" y="1674494"/>
                  </a:lnTo>
                  <a:lnTo>
                    <a:pt x="250713" y="1709019"/>
                  </a:lnTo>
                  <a:lnTo>
                    <a:pt x="280766" y="1742307"/>
                  </a:lnTo>
                  <a:lnTo>
                    <a:pt x="312229" y="1774312"/>
                  </a:lnTo>
                  <a:lnTo>
                    <a:pt x="345055" y="1804988"/>
                  </a:lnTo>
                  <a:lnTo>
                    <a:pt x="379196" y="1834289"/>
                  </a:lnTo>
                  <a:lnTo>
                    <a:pt x="414607" y="1862170"/>
                  </a:lnTo>
                  <a:lnTo>
                    <a:pt x="451239" y="1888585"/>
                  </a:lnTo>
                  <a:lnTo>
                    <a:pt x="489046" y="1913487"/>
                  </a:lnTo>
                  <a:lnTo>
                    <a:pt x="527981" y="1936831"/>
                  </a:lnTo>
                  <a:lnTo>
                    <a:pt x="567996" y="1958572"/>
                  </a:lnTo>
                  <a:lnTo>
                    <a:pt x="609045" y="1978662"/>
                  </a:lnTo>
                  <a:lnTo>
                    <a:pt x="651081" y="1997057"/>
                  </a:lnTo>
                  <a:lnTo>
                    <a:pt x="694056" y="2013710"/>
                  </a:lnTo>
                  <a:lnTo>
                    <a:pt x="737924" y="2028576"/>
                  </a:lnTo>
                  <a:lnTo>
                    <a:pt x="782637" y="2041608"/>
                  </a:lnTo>
                  <a:lnTo>
                    <a:pt x="828149" y="2052762"/>
                  </a:lnTo>
                  <a:lnTo>
                    <a:pt x="874412" y="2061990"/>
                  </a:lnTo>
                  <a:lnTo>
                    <a:pt x="921379" y="2069247"/>
                  </a:lnTo>
                  <a:lnTo>
                    <a:pt x="969004" y="2074488"/>
                  </a:lnTo>
                  <a:lnTo>
                    <a:pt x="1017239" y="2077666"/>
                  </a:lnTo>
                  <a:lnTo>
                    <a:pt x="1066038" y="2078735"/>
                  </a:lnTo>
                  <a:lnTo>
                    <a:pt x="1114836" y="2077666"/>
                  </a:lnTo>
                  <a:lnTo>
                    <a:pt x="1163071" y="2074488"/>
                  </a:lnTo>
                  <a:lnTo>
                    <a:pt x="1210696" y="2069247"/>
                  </a:lnTo>
                  <a:lnTo>
                    <a:pt x="1257663" y="2061990"/>
                  </a:lnTo>
                  <a:lnTo>
                    <a:pt x="1303926" y="2052762"/>
                  </a:lnTo>
                  <a:lnTo>
                    <a:pt x="1349438" y="2041608"/>
                  </a:lnTo>
                  <a:lnTo>
                    <a:pt x="1394151" y="2028576"/>
                  </a:lnTo>
                  <a:lnTo>
                    <a:pt x="1438019" y="2013710"/>
                  </a:lnTo>
                  <a:lnTo>
                    <a:pt x="1480994" y="1997057"/>
                  </a:lnTo>
                  <a:lnTo>
                    <a:pt x="1523030" y="1978662"/>
                  </a:lnTo>
                  <a:lnTo>
                    <a:pt x="1564079" y="1958572"/>
                  </a:lnTo>
                  <a:lnTo>
                    <a:pt x="1604094" y="1936831"/>
                  </a:lnTo>
                  <a:lnTo>
                    <a:pt x="1643029" y="1913487"/>
                  </a:lnTo>
                  <a:lnTo>
                    <a:pt x="1680836" y="1888585"/>
                  </a:lnTo>
                  <a:lnTo>
                    <a:pt x="1717468" y="1862170"/>
                  </a:lnTo>
                  <a:lnTo>
                    <a:pt x="1752879" y="1834289"/>
                  </a:lnTo>
                  <a:lnTo>
                    <a:pt x="1787020" y="1804988"/>
                  </a:lnTo>
                  <a:lnTo>
                    <a:pt x="1819846" y="1774312"/>
                  </a:lnTo>
                  <a:lnTo>
                    <a:pt x="1851309" y="1742307"/>
                  </a:lnTo>
                  <a:lnTo>
                    <a:pt x="1881362" y="1709019"/>
                  </a:lnTo>
                  <a:lnTo>
                    <a:pt x="1909958" y="1674494"/>
                  </a:lnTo>
                  <a:lnTo>
                    <a:pt x="1937050" y="1638778"/>
                  </a:lnTo>
                  <a:lnTo>
                    <a:pt x="1962591" y="1601917"/>
                  </a:lnTo>
                  <a:lnTo>
                    <a:pt x="1986533" y="1563957"/>
                  </a:lnTo>
                  <a:lnTo>
                    <a:pt x="2008831" y="1524942"/>
                  </a:lnTo>
                  <a:lnTo>
                    <a:pt x="2029437" y="1484920"/>
                  </a:lnTo>
                  <a:lnTo>
                    <a:pt x="2048303" y="1443937"/>
                  </a:lnTo>
                  <a:lnTo>
                    <a:pt x="2065383" y="1402037"/>
                  </a:lnTo>
                  <a:lnTo>
                    <a:pt x="2080630" y="1359267"/>
                  </a:lnTo>
                  <a:lnTo>
                    <a:pt x="2093997" y="1315673"/>
                  </a:lnTo>
                  <a:lnTo>
                    <a:pt x="2105436" y="1271300"/>
                  </a:lnTo>
                  <a:lnTo>
                    <a:pt x="2114901" y="1226195"/>
                  </a:lnTo>
                  <a:lnTo>
                    <a:pt x="2122344" y="1180404"/>
                  </a:lnTo>
                  <a:lnTo>
                    <a:pt x="2127719" y="1133971"/>
                  </a:lnTo>
                  <a:lnTo>
                    <a:pt x="2130979" y="1086944"/>
                  </a:lnTo>
                  <a:lnTo>
                    <a:pt x="2132076" y="1039367"/>
                  </a:lnTo>
                  <a:lnTo>
                    <a:pt x="2130979" y="991790"/>
                  </a:lnTo>
                  <a:lnTo>
                    <a:pt x="2127719" y="944762"/>
                  </a:lnTo>
                  <a:lnTo>
                    <a:pt x="2122344" y="898329"/>
                  </a:lnTo>
                  <a:lnTo>
                    <a:pt x="2114901" y="852536"/>
                  </a:lnTo>
                  <a:lnTo>
                    <a:pt x="2105436" y="807431"/>
                  </a:lnTo>
                  <a:lnTo>
                    <a:pt x="2093997" y="763058"/>
                  </a:lnTo>
                  <a:lnTo>
                    <a:pt x="2080630" y="719463"/>
                  </a:lnTo>
                  <a:lnTo>
                    <a:pt x="2065383" y="676693"/>
                  </a:lnTo>
                  <a:lnTo>
                    <a:pt x="2048303" y="634793"/>
                  </a:lnTo>
                  <a:lnTo>
                    <a:pt x="2029437" y="593809"/>
                  </a:lnTo>
                  <a:lnTo>
                    <a:pt x="2008831" y="553787"/>
                  </a:lnTo>
                  <a:lnTo>
                    <a:pt x="1986533" y="514773"/>
                  </a:lnTo>
                  <a:lnTo>
                    <a:pt x="1962591" y="476812"/>
                  </a:lnTo>
                  <a:lnTo>
                    <a:pt x="1937050" y="439951"/>
                  </a:lnTo>
                  <a:lnTo>
                    <a:pt x="1909958" y="404235"/>
                  </a:lnTo>
                  <a:lnTo>
                    <a:pt x="1881362" y="369711"/>
                  </a:lnTo>
                  <a:lnTo>
                    <a:pt x="1851309" y="336423"/>
                  </a:lnTo>
                  <a:lnTo>
                    <a:pt x="1819846" y="304418"/>
                  </a:lnTo>
                  <a:lnTo>
                    <a:pt x="1787020" y="273743"/>
                  </a:lnTo>
                  <a:lnTo>
                    <a:pt x="1752879" y="244442"/>
                  </a:lnTo>
                  <a:lnTo>
                    <a:pt x="1717468" y="216561"/>
                  </a:lnTo>
                  <a:lnTo>
                    <a:pt x="1680836" y="190147"/>
                  </a:lnTo>
                  <a:lnTo>
                    <a:pt x="1643029" y="165245"/>
                  </a:lnTo>
                  <a:lnTo>
                    <a:pt x="1604094" y="141901"/>
                  </a:lnTo>
                  <a:lnTo>
                    <a:pt x="1564079" y="120161"/>
                  </a:lnTo>
                  <a:lnTo>
                    <a:pt x="1523030" y="100071"/>
                  </a:lnTo>
                  <a:lnTo>
                    <a:pt x="1480994" y="81676"/>
                  </a:lnTo>
                  <a:lnTo>
                    <a:pt x="1438019" y="65023"/>
                  </a:lnTo>
                  <a:lnTo>
                    <a:pt x="1394151" y="50158"/>
                  </a:lnTo>
                  <a:lnTo>
                    <a:pt x="1349438" y="37126"/>
                  </a:lnTo>
                  <a:lnTo>
                    <a:pt x="1303926" y="25973"/>
                  </a:lnTo>
                  <a:lnTo>
                    <a:pt x="1257663" y="16745"/>
                  </a:lnTo>
                  <a:lnTo>
                    <a:pt x="1210696" y="9487"/>
                  </a:lnTo>
                  <a:lnTo>
                    <a:pt x="1163071" y="4247"/>
                  </a:lnTo>
                  <a:lnTo>
                    <a:pt x="1114836" y="1069"/>
                  </a:lnTo>
                  <a:lnTo>
                    <a:pt x="1066038" y="0"/>
                  </a:lnTo>
                  <a:close/>
                </a:path>
              </a:pathLst>
            </a:custGeom>
            <a:solidFill>
              <a:srgbClr val="00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029962" y="4101845"/>
              <a:ext cx="2132330" cy="2078989"/>
            </a:xfrm>
            <a:custGeom>
              <a:avLst/>
              <a:gdLst/>
              <a:ahLst/>
              <a:cxnLst/>
              <a:rect l="l" t="t" r="r" b="b"/>
              <a:pathLst>
                <a:path w="2132329" h="2078989">
                  <a:moveTo>
                    <a:pt x="0" y="1039367"/>
                  </a:moveTo>
                  <a:lnTo>
                    <a:pt x="1096" y="991790"/>
                  </a:lnTo>
                  <a:lnTo>
                    <a:pt x="4356" y="944762"/>
                  </a:lnTo>
                  <a:lnTo>
                    <a:pt x="9731" y="898329"/>
                  </a:lnTo>
                  <a:lnTo>
                    <a:pt x="17174" y="852536"/>
                  </a:lnTo>
                  <a:lnTo>
                    <a:pt x="26639" y="807431"/>
                  </a:lnTo>
                  <a:lnTo>
                    <a:pt x="38078" y="763058"/>
                  </a:lnTo>
                  <a:lnTo>
                    <a:pt x="51445" y="719463"/>
                  </a:lnTo>
                  <a:lnTo>
                    <a:pt x="66692" y="676693"/>
                  </a:lnTo>
                  <a:lnTo>
                    <a:pt x="83772" y="634793"/>
                  </a:lnTo>
                  <a:lnTo>
                    <a:pt x="102638" y="593809"/>
                  </a:lnTo>
                  <a:lnTo>
                    <a:pt x="123244" y="553787"/>
                  </a:lnTo>
                  <a:lnTo>
                    <a:pt x="145542" y="514773"/>
                  </a:lnTo>
                  <a:lnTo>
                    <a:pt x="169484" y="476812"/>
                  </a:lnTo>
                  <a:lnTo>
                    <a:pt x="195025" y="439951"/>
                  </a:lnTo>
                  <a:lnTo>
                    <a:pt x="222117" y="404235"/>
                  </a:lnTo>
                  <a:lnTo>
                    <a:pt x="250713" y="369711"/>
                  </a:lnTo>
                  <a:lnTo>
                    <a:pt x="280766" y="336423"/>
                  </a:lnTo>
                  <a:lnTo>
                    <a:pt x="312229" y="304418"/>
                  </a:lnTo>
                  <a:lnTo>
                    <a:pt x="345055" y="273743"/>
                  </a:lnTo>
                  <a:lnTo>
                    <a:pt x="379196" y="244442"/>
                  </a:lnTo>
                  <a:lnTo>
                    <a:pt x="414607" y="216561"/>
                  </a:lnTo>
                  <a:lnTo>
                    <a:pt x="451239" y="190147"/>
                  </a:lnTo>
                  <a:lnTo>
                    <a:pt x="489046" y="165245"/>
                  </a:lnTo>
                  <a:lnTo>
                    <a:pt x="527981" y="141901"/>
                  </a:lnTo>
                  <a:lnTo>
                    <a:pt x="567996" y="120161"/>
                  </a:lnTo>
                  <a:lnTo>
                    <a:pt x="609045" y="100071"/>
                  </a:lnTo>
                  <a:lnTo>
                    <a:pt x="651081" y="81676"/>
                  </a:lnTo>
                  <a:lnTo>
                    <a:pt x="694056" y="65023"/>
                  </a:lnTo>
                  <a:lnTo>
                    <a:pt x="737924" y="50158"/>
                  </a:lnTo>
                  <a:lnTo>
                    <a:pt x="782637" y="37126"/>
                  </a:lnTo>
                  <a:lnTo>
                    <a:pt x="828149" y="25973"/>
                  </a:lnTo>
                  <a:lnTo>
                    <a:pt x="874412" y="16745"/>
                  </a:lnTo>
                  <a:lnTo>
                    <a:pt x="921379" y="9487"/>
                  </a:lnTo>
                  <a:lnTo>
                    <a:pt x="969004" y="4247"/>
                  </a:lnTo>
                  <a:lnTo>
                    <a:pt x="1017239" y="1069"/>
                  </a:lnTo>
                  <a:lnTo>
                    <a:pt x="1066038" y="0"/>
                  </a:lnTo>
                  <a:lnTo>
                    <a:pt x="1114836" y="1069"/>
                  </a:lnTo>
                  <a:lnTo>
                    <a:pt x="1163071" y="4247"/>
                  </a:lnTo>
                  <a:lnTo>
                    <a:pt x="1210696" y="9487"/>
                  </a:lnTo>
                  <a:lnTo>
                    <a:pt x="1257663" y="16745"/>
                  </a:lnTo>
                  <a:lnTo>
                    <a:pt x="1303926" y="25973"/>
                  </a:lnTo>
                  <a:lnTo>
                    <a:pt x="1349438" y="37126"/>
                  </a:lnTo>
                  <a:lnTo>
                    <a:pt x="1394151" y="50158"/>
                  </a:lnTo>
                  <a:lnTo>
                    <a:pt x="1438019" y="65023"/>
                  </a:lnTo>
                  <a:lnTo>
                    <a:pt x="1480994" y="81676"/>
                  </a:lnTo>
                  <a:lnTo>
                    <a:pt x="1523030" y="100071"/>
                  </a:lnTo>
                  <a:lnTo>
                    <a:pt x="1564079" y="120161"/>
                  </a:lnTo>
                  <a:lnTo>
                    <a:pt x="1604094" y="141901"/>
                  </a:lnTo>
                  <a:lnTo>
                    <a:pt x="1643029" y="165245"/>
                  </a:lnTo>
                  <a:lnTo>
                    <a:pt x="1680836" y="190147"/>
                  </a:lnTo>
                  <a:lnTo>
                    <a:pt x="1717468" y="216561"/>
                  </a:lnTo>
                  <a:lnTo>
                    <a:pt x="1752879" y="244442"/>
                  </a:lnTo>
                  <a:lnTo>
                    <a:pt x="1787020" y="273743"/>
                  </a:lnTo>
                  <a:lnTo>
                    <a:pt x="1819846" y="304418"/>
                  </a:lnTo>
                  <a:lnTo>
                    <a:pt x="1851309" y="336423"/>
                  </a:lnTo>
                  <a:lnTo>
                    <a:pt x="1881362" y="369711"/>
                  </a:lnTo>
                  <a:lnTo>
                    <a:pt x="1909958" y="404235"/>
                  </a:lnTo>
                  <a:lnTo>
                    <a:pt x="1937050" y="439951"/>
                  </a:lnTo>
                  <a:lnTo>
                    <a:pt x="1962591" y="476812"/>
                  </a:lnTo>
                  <a:lnTo>
                    <a:pt x="1986533" y="514773"/>
                  </a:lnTo>
                  <a:lnTo>
                    <a:pt x="2008831" y="553787"/>
                  </a:lnTo>
                  <a:lnTo>
                    <a:pt x="2029437" y="593809"/>
                  </a:lnTo>
                  <a:lnTo>
                    <a:pt x="2048303" y="634793"/>
                  </a:lnTo>
                  <a:lnTo>
                    <a:pt x="2065383" y="676693"/>
                  </a:lnTo>
                  <a:lnTo>
                    <a:pt x="2080630" y="719463"/>
                  </a:lnTo>
                  <a:lnTo>
                    <a:pt x="2093997" y="763058"/>
                  </a:lnTo>
                  <a:lnTo>
                    <a:pt x="2105436" y="807431"/>
                  </a:lnTo>
                  <a:lnTo>
                    <a:pt x="2114901" y="852536"/>
                  </a:lnTo>
                  <a:lnTo>
                    <a:pt x="2122344" y="898329"/>
                  </a:lnTo>
                  <a:lnTo>
                    <a:pt x="2127719" y="944762"/>
                  </a:lnTo>
                  <a:lnTo>
                    <a:pt x="2130979" y="991790"/>
                  </a:lnTo>
                  <a:lnTo>
                    <a:pt x="2132076" y="1039367"/>
                  </a:lnTo>
                  <a:lnTo>
                    <a:pt x="2130979" y="1086944"/>
                  </a:lnTo>
                  <a:lnTo>
                    <a:pt x="2127719" y="1133971"/>
                  </a:lnTo>
                  <a:lnTo>
                    <a:pt x="2122344" y="1180404"/>
                  </a:lnTo>
                  <a:lnTo>
                    <a:pt x="2114901" y="1226195"/>
                  </a:lnTo>
                  <a:lnTo>
                    <a:pt x="2105436" y="1271300"/>
                  </a:lnTo>
                  <a:lnTo>
                    <a:pt x="2093997" y="1315673"/>
                  </a:lnTo>
                  <a:lnTo>
                    <a:pt x="2080630" y="1359267"/>
                  </a:lnTo>
                  <a:lnTo>
                    <a:pt x="2065383" y="1402037"/>
                  </a:lnTo>
                  <a:lnTo>
                    <a:pt x="2048303" y="1443937"/>
                  </a:lnTo>
                  <a:lnTo>
                    <a:pt x="2029437" y="1484920"/>
                  </a:lnTo>
                  <a:lnTo>
                    <a:pt x="2008831" y="1524942"/>
                  </a:lnTo>
                  <a:lnTo>
                    <a:pt x="1986533" y="1563957"/>
                  </a:lnTo>
                  <a:lnTo>
                    <a:pt x="1962591" y="1601917"/>
                  </a:lnTo>
                  <a:lnTo>
                    <a:pt x="1937050" y="1638778"/>
                  </a:lnTo>
                  <a:lnTo>
                    <a:pt x="1909958" y="1674494"/>
                  </a:lnTo>
                  <a:lnTo>
                    <a:pt x="1881362" y="1709019"/>
                  </a:lnTo>
                  <a:lnTo>
                    <a:pt x="1851309" y="1742307"/>
                  </a:lnTo>
                  <a:lnTo>
                    <a:pt x="1819846" y="1774312"/>
                  </a:lnTo>
                  <a:lnTo>
                    <a:pt x="1787020" y="1804988"/>
                  </a:lnTo>
                  <a:lnTo>
                    <a:pt x="1752879" y="1834289"/>
                  </a:lnTo>
                  <a:lnTo>
                    <a:pt x="1717468" y="1862170"/>
                  </a:lnTo>
                  <a:lnTo>
                    <a:pt x="1680836" y="1888585"/>
                  </a:lnTo>
                  <a:lnTo>
                    <a:pt x="1643029" y="1913487"/>
                  </a:lnTo>
                  <a:lnTo>
                    <a:pt x="1604094" y="1936831"/>
                  </a:lnTo>
                  <a:lnTo>
                    <a:pt x="1564079" y="1958572"/>
                  </a:lnTo>
                  <a:lnTo>
                    <a:pt x="1523030" y="1978662"/>
                  </a:lnTo>
                  <a:lnTo>
                    <a:pt x="1480994" y="1997057"/>
                  </a:lnTo>
                  <a:lnTo>
                    <a:pt x="1438019" y="2013710"/>
                  </a:lnTo>
                  <a:lnTo>
                    <a:pt x="1394151" y="2028576"/>
                  </a:lnTo>
                  <a:lnTo>
                    <a:pt x="1349438" y="2041608"/>
                  </a:lnTo>
                  <a:lnTo>
                    <a:pt x="1303926" y="2052762"/>
                  </a:lnTo>
                  <a:lnTo>
                    <a:pt x="1257663" y="2061990"/>
                  </a:lnTo>
                  <a:lnTo>
                    <a:pt x="1210696" y="2069247"/>
                  </a:lnTo>
                  <a:lnTo>
                    <a:pt x="1163071" y="2074488"/>
                  </a:lnTo>
                  <a:lnTo>
                    <a:pt x="1114836" y="2077666"/>
                  </a:lnTo>
                  <a:lnTo>
                    <a:pt x="1066038" y="2078735"/>
                  </a:lnTo>
                  <a:lnTo>
                    <a:pt x="1017239" y="2077666"/>
                  </a:lnTo>
                  <a:lnTo>
                    <a:pt x="969004" y="2074488"/>
                  </a:lnTo>
                  <a:lnTo>
                    <a:pt x="921379" y="2069247"/>
                  </a:lnTo>
                  <a:lnTo>
                    <a:pt x="874412" y="2061990"/>
                  </a:lnTo>
                  <a:lnTo>
                    <a:pt x="828149" y="2052762"/>
                  </a:lnTo>
                  <a:lnTo>
                    <a:pt x="782637" y="2041608"/>
                  </a:lnTo>
                  <a:lnTo>
                    <a:pt x="737924" y="2028576"/>
                  </a:lnTo>
                  <a:lnTo>
                    <a:pt x="694056" y="2013710"/>
                  </a:lnTo>
                  <a:lnTo>
                    <a:pt x="651081" y="1997057"/>
                  </a:lnTo>
                  <a:lnTo>
                    <a:pt x="609045" y="1978662"/>
                  </a:lnTo>
                  <a:lnTo>
                    <a:pt x="567996" y="1958572"/>
                  </a:lnTo>
                  <a:lnTo>
                    <a:pt x="527981" y="1936831"/>
                  </a:lnTo>
                  <a:lnTo>
                    <a:pt x="489046" y="1913487"/>
                  </a:lnTo>
                  <a:lnTo>
                    <a:pt x="451239" y="1888585"/>
                  </a:lnTo>
                  <a:lnTo>
                    <a:pt x="414607" y="1862170"/>
                  </a:lnTo>
                  <a:lnTo>
                    <a:pt x="379196" y="1834289"/>
                  </a:lnTo>
                  <a:lnTo>
                    <a:pt x="345055" y="1804988"/>
                  </a:lnTo>
                  <a:lnTo>
                    <a:pt x="312229" y="1774312"/>
                  </a:lnTo>
                  <a:lnTo>
                    <a:pt x="280766" y="1742307"/>
                  </a:lnTo>
                  <a:lnTo>
                    <a:pt x="250713" y="1709019"/>
                  </a:lnTo>
                  <a:lnTo>
                    <a:pt x="222117" y="1674494"/>
                  </a:lnTo>
                  <a:lnTo>
                    <a:pt x="195025" y="1638778"/>
                  </a:lnTo>
                  <a:lnTo>
                    <a:pt x="169484" y="1601917"/>
                  </a:lnTo>
                  <a:lnTo>
                    <a:pt x="145542" y="1563957"/>
                  </a:lnTo>
                  <a:lnTo>
                    <a:pt x="123244" y="1524942"/>
                  </a:lnTo>
                  <a:lnTo>
                    <a:pt x="102638" y="1484920"/>
                  </a:lnTo>
                  <a:lnTo>
                    <a:pt x="83772" y="1443937"/>
                  </a:lnTo>
                  <a:lnTo>
                    <a:pt x="66692" y="1402037"/>
                  </a:lnTo>
                  <a:lnTo>
                    <a:pt x="51445" y="1359267"/>
                  </a:lnTo>
                  <a:lnTo>
                    <a:pt x="38078" y="1315673"/>
                  </a:lnTo>
                  <a:lnTo>
                    <a:pt x="26639" y="1271300"/>
                  </a:lnTo>
                  <a:lnTo>
                    <a:pt x="17174" y="1226195"/>
                  </a:lnTo>
                  <a:lnTo>
                    <a:pt x="9731" y="1180404"/>
                  </a:lnTo>
                  <a:lnTo>
                    <a:pt x="4356" y="1133971"/>
                  </a:lnTo>
                  <a:lnTo>
                    <a:pt x="1096" y="1086944"/>
                  </a:lnTo>
                  <a:lnTo>
                    <a:pt x="0" y="103936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362447" y="4491354"/>
            <a:ext cx="1463040" cy="122999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algn="ctr" marL="12700" marR="5080" indent="1905">
              <a:lnSpc>
                <a:spcPts val="3000"/>
              </a:lnSpc>
              <a:spcBef>
                <a:spcPts val="600"/>
              </a:spcBef>
            </a:pPr>
            <a:r>
              <a:rPr dirty="0" sz="2900" spc="-10">
                <a:solidFill>
                  <a:srgbClr val="FFFFFF"/>
                </a:solidFill>
                <a:latin typeface="Arial"/>
                <a:cs typeface="Arial"/>
              </a:rPr>
              <a:t>Safety </a:t>
            </a:r>
            <a:r>
              <a:rPr dirty="0" sz="29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900" spc="-1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840928" y="4574984"/>
            <a:ext cx="3057525" cy="1297305"/>
            <a:chOff x="1840928" y="4574984"/>
            <a:chExt cx="3057525" cy="1297305"/>
          </a:xfrm>
        </p:grpSpPr>
        <p:sp>
          <p:nvSpPr>
            <p:cNvPr id="10" name="object 10" descr=""/>
            <p:cNvSpPr/>
            <p:nvPr/>
          </p:nvSpPr>
          <p:spPr>
            <a:xfrm>
              <a:off x="1853946" y="4588001"/>
              <a:ext cx="3044190" cy="1271270"/>
            </a:xfrm>
            <a:custGeom>
              <a:avLst/>
              <a:gdLst/>
              <a:ahLst/>
              <a:cxnLst/>
              <a:rect l="l" t="t" r="r" b="b"/>
              <a:pathLst>
                <a:path w="3044190" h="1271270">
                  <a:moveTo>
                    <a:pt x="3044063" y="580644"/>
                  </a:moveTo>
                  <a:lnTo>
                    <a:pt x="2713101" y="264922"/>
                  </a:lnTo>
                  <a:lnTo>
                    <a:pt x="2716149" y="394335"/>
                  </a:lnTo>
                  <a:lnTo>
                    <a:pt x="1589532" y="421157"/>
                  </a:lnTo>
                  <a:lnTo>
                    <a:pt x="1589532" y="127127"/>
                  </a:lnTo>
                  <a:lnTo>
                    <a:pt x="1579537" y="77635"/>
                  </a:lnTo>
                  <a:lnTo>
                    <a:pt x="1552295" y="37236"/>
                  </a:lnTo>
                  <a:lnTo>
                    <a:pt x="1511896" y="9994"/>
                  </a:lnTo>
                  <a:lnTo>
                    <a:pt x="1462405" y="0"/>
                  </a:lnTo>
                  <a:lnTo>
                    <a:pt x="127127" y="0"/>
                  </a:lnTo>
                  <a:lnTo>
                    <a:pt x="77622" y="9994"/>
                  </a:lnTo>
                  <a:lnTo>
                    <a:pt x="37223" y="37236"/>
                  </a:lnTo>
                  <a:lnTo>
                    <a:pt x="9982" y="77635"/>
                  </a:lnTo>
                  <a:lnTo>
                    <a:pt x="0" y="127127"/>
                  </a:lnTo>
                  <a:lnTo>
                    <a:pt x="0" y="1143914"/>
                  </a:lnTo>
                  <a:lnTo>
                    <a:pt x="9982" y="1193393"/>
                  </a:lnTo>
                  <a:lnTo>
                    <a:pt x="37223" y="1233792"/>
                  </a:lnTo>
                  <a:lnTo>
                    <a:pt x="77622" y="1261033"/>
                  </a:lnTo>
                  <a:lnTo>
                    <a:pt x="127127" y="1271016"/>
                  </a:lnTo>
                  <a:lnTo>
                    <a:pt x="1462405" y="1271016"/>
                  </a:lnTo>
                  <a:lnTo>
                    <a:pt x="1511896" y="1261033"/>
                  </a:lnTo>
                  <a:lnTo>
                    <a:pt x="1552295" y="1233792"/>
                  </a:lnTo>
                  <a:lnTo>
                    <a:pt x="1579537" y="1193393"/>
                  </a:lnTo>
                  <a:lnTo>
                    <a:pt x="1589532" y="1143914"/>
                  </a:lnTo>
                  <a:lnTo>
                    <a:pt x="1589532" y="809358"/>
                  </a:lnTo>
                  <a:lnTo>
                    <a:pt x="2725420" y="782320"/>
                  </a:lnTo>
                  <a:lnTo>
                    <a:pt x="2728468" y="911606"/>
                  </a:lnTo>
                  <a:lnTo>
                    <a:pt x="3044063" y="580644"/>
                  </a:lnTo>
                  <a:close/>
                </a:path>
              </a:pathLst>
            </a:custGeom>
            <a:solidFill>
              <a:srgbClr val="002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853946" y="4588001"/>
              <a:ext cx="1590040" cy="1271270"/>
            </a:xfrm>
            <a:custGeom>
              <a:avLst/>
              <a:gdLst/>
              <a:ahLst/>
              <a:cxnLst/>
              <a:rect l="l" t="t" r="r" b="b"/>
              <a:pathLst>
                <a:path w="1590039" h="1271270">
                  <a:moveTo>
                    <a:pt x="0" y="127127"/>
                  </a:moveTo>
                  <a:lnTo>
                    <a:pt x="9987" y="77634"/>
                  </a:lnTo>
                  <a:lnTo>
                    <a:pt x="37226" y="37226"/>
                  </a:lnTo>
                  <a:lnTo>
                    <a:pt x="77634" y="9987"/>
                  </a:lnTo>
                  <a:lnTo>
                    <a:pt x="127127" y="0"/>
                  </a:lnTo>
                  <a:lnTo>
                    <a:pt x="1462405" y="0"/>
                  </a:lnTo>
                  <a:lnTo>
                    <a:pt x="1511897" y="9987"/>
                  </a:lnTo>
                  <a:lnTo>
                    <a:pt x="1552305" y="37226"/>
                  </a:lnTo>
                  <a:lnTo>
                    <a:pt x="1579544" y="77634"/>
                  </a:lnTo>
                  <a:lnTo>
                    <a:pt x="1589532" y="127127"/>
                  </a:lnTo>
                  <a:lnTo>
                    <a:pt x="1589532" y="1143914"/>
                  </a:lnTo>
                  <a:lnTo>
                    <a:pt x="1579544" y="1193386"/>
                  </a:lnTo>
                  <a:lnTo>
                    <a:pt x="1552305" y="1233787"/>
                  </a:lnTo>
                  <a:lnTo>
                    <a:pt x="1511897" y="1261027"/>
                  </a:lnTo>
                  <a:lnTo>
                    <a:pt x="1462405" y="1271016"/>
                  </a:lnTo>
                  <a:lnTo>
                    <a:pt x="127127" y="1271016"/>
                  </a:lnTo>
                  <a:lnTo>
                    <a:pt x="77634" y="1261027"/>
                  </a:lnTo>
                  <a:lnTo>
                    <a:pt x="37226" y="1233787"/>
                  </a:lnTo>
                  <a:lnTo>
                    <a:pt x="9987" y="1193386"/>
                  </a:lnTo>
                  <a:lnTo>
                    <a:pt x="0" y="1143914"/>
                  </a:lnTo>
                  <a:lnTo>
                    <a:pt x="0" y="1271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192273" y="4918328"/>
            <a:ext cx="909955" cy="56451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33985" marR="5080" indent="-121920">
              <a:lnSpc>
                <a:spcPts val="1970"/>
              </a:lnSpc>
              <a:spcBef>
                <a:spcPts val="420"/>
              </a:spcBef>
            </a:pP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Member facing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497772" y="2554160"/>
            <a:ext cx="2623185" cy="1990725"/>
            <a:chOff x="2497772" y="2554160"/>
            <a:chExt cx="2623185" cy="1990725"/>
          </a:xfrm>
        </p:grpSpPr>
        <p:sp>
          <p:nvSpPr>
            <p:cNvPr id="14" name="object 14" descr=""/>
            <p:cNvSpPr/>
            <p:nvPr/>
          </p:nvSpPr>
          <p:spPr>
            <a:xfrm>
              <a:off x="2510790" y="2567177"/>
              <a:ext cx="2610485" cy="1977389"/>
            </a:xfrm>
            <a:custGeom>
              <a:avLst/>
              <a:gdLst/>
              <a:ahLst/>
              <a:cxnLst/>
              <a:rect l="l" t="t" r="r" b="b"/>
              <a:pathLst>
                <a:path w="2610485" h="1977389">
                  <a:moveTo>
                    <a:pt x="2610104" y="1896364"/>
                  </a:moveTo>
                  <a:lnTo>
                    <a:pt x="2529078" y="1446149"/>
                  </a:lnTo>
                  <a:lnTo>
                    <a:pt x="2455291" y="1552448"/>
                  </a:lnTo>
                  <a:lnTo>
                    <a:pt x="1589532" y="950823"/>
                  </a:lnTo>
                  <a:lnTo>
                    <a:pt x="1589532" y="127127"/>
                  </a:lnTo>
                  <a:lnTo>
                    <a:pt x="1579537" y="77635"/>
                  </a:lnTo>
                  <a:lnTo>
                    <a:pt x="1552295" y="37236"/>
                  </a:lnTo>
                  <a:lnTo>
                    <a:pt x="1511896" y="9994"/>
                  </a:lnTo>
                  <a:lnTo>
                    <a:pt x="1462405" y="0"/>
                  </a:lnTo>
                  <a:lnTo>
                    <a:pt x="127127" y="0"/>
                  </a:lnTo>
                  <a:lnTo>
                    <a:pt x="77622" y="9994"/>
                  </a:lnTo>
                  <a:lnTo>
                    <a:pt x="37223" y="37236"/>
                  </a:lnTo>
                  <a:lnTo>
                    <a:pt x="9982" y="77635"/>
                  </a:lnTo>
                  <a:lnTo>
                    <a:pt x="0" y="127127"/>
                  </a:lnTo>
                  <a:lnTo>
                    <a:pt x="0" y="1143889"/>
                  </a:lnTo>
                  <a:lnTo>
                    <a:pt x="9982" y="1193393"/>
                  </a:lnTo>
                  <a:lnTo>
                    <a:pt x="37223" y="1233792"/>
                  </a:lnTo>
                  <a:lnTo>
                    <a:pt x="77622" y="1261033"/>
                  </a:lnTo>
                  <a:lnTo>
                    <a:pt x="127127" y="1271016"/>
                  </a:lnTo>
                  <a:lnTo>
                    <a:pt x="1370279" y="1271016"/>
                  </a:lnTo>
                  <a:lnTo>
                    <a:pt x="2233803" y="1871091"/>
                  </a:lnTo>
                  <a:lnTo>
                    <a:pt x="2160016" y="1977263"/>
                  </a:lnTo>
                  <a:lnTo>
                    <a:pt x="2610104" y="1896364"/>
                  </a:lnTo>
                  <a:close/>
                </a:path>
              </a:pathLst>
            </a:custGeom>
            <a:solidFill>
              <a:srgbClr val="41B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510790" y="2567178"/>
              <a:ext cx="1590040" cy="1271270"/>
            </a:xfrm>
            <a:custGeom>
              <a:avLst/>
              <a:gdLst/>
              <a:ahLst/>
              <a:cxnLst/>
              <a:rect l="l" t="t" r="r" b="b"/>
              <a:pathLst>
                <a:path w="1590039" h="1271270">
                  <a:moveTo>
                    <a:pt x="0" y="127126"/>
                  </a:moveTo>
                  <a:lnTo>
                    <a:pt x="9987" y="77634"/>
                  </a:lnTo>
                  <a:lnTo>
                    <a:pt x="37226" y="37226"/>
                  </a:lnTo>
                  <a:lnTo>
                    <a:pt x="77634" y="9987"/>
                  </a:lnTo>
                  <a:lnTo>
                    <a:pt x="127127" y="0"/>
                  </a:lnTo>
                  <a:lnTo>
                    <a:pt x="1462405" y="0"/>
                  </a:lnTo>
                  <a:lnTo>
                    <a:pt x="1511897" y="9987"/>
                  </a:lnTo>
                  <a:lnTo>
                    <a:pt x="1552305" y="37226"/>
                  </a:lnTo>
                  <a:lnTo>
                    <a:pt x="1579544" y="77634"/>
                  </a:lnTo>
                  <a:lnTo>
                    <a:pt x="1589532" y="127126"/>
                  </a:lnTo>
                  <a:lnTo>
                    <a:pt x="1589532" y="1143889"/>
                  </a:lnTo>
                  <a:lnTo>
                    <a:pt x="1579544" y="1193381"/>
                  </a:lnTo>
                  <a:lnTo>
                    <a:pt x="1552305" y="1233789"/>
                  </a:lnTo>
                  <a:lnTo>
                    <a:pt x="1511897" y="1261028"/>
                  </a:lnTo>
                  <a:lnTo>
                    <a:pt x="1462405" y="1271016"/>
                  </a:lnTo>
                  <a:lnTo>
                    <a:pt x="127127" y="1271016"/>
                  </a:lnTo>
                  <a:lnTo>
                    <a:pt x="77634" y="1261028"/>
                  </a:lnTo>
                  <a:lnTo>
                    <a:pt x="37226" y="1233789"/>
                  </a:lnTo>
                  <a:lnTo>
                    <a:pt x="9987" y="1193381"/>
                  </a:lnTo>
                  <a:lnTo>
                    <a:pt x="0" y="1143889"/>
                  </a:lnTo>
                  <a:lnTo>
                    <a:pt x="0" y="12712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2614041" y="2772282"/>
            <a:ext cx="1379220" cy="8147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 marL="12065" marR="5080">
              <a:lnSpc>
                <a:spcPts val="1970"/>
              </a:lnSpc>
              <a:spcBef>
                <a:spcPts val="420"/>
              </a:spcBef>
            </a:pP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regional events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216844" y="1304480"/>
            <a:ext cx="1713864" cy="2732405"/>
            <a:chOff x="4216844" y="1304480"/>
            <a:chExt cx="1713864" cy="2732405"/>
          </a:xfrm>
        </p:grpSpPr>
        <p:sp>
          <p:nvSpPr>
            <p:cNvPr id="18" name="object 18" descr=""/>
            <p:cNvSpPr/>
            <p:nvPr/>
          </p:nvSpPr>
          <p:spPr>
            <a:xfrm>
              <a:off x="4839843" y="1890521"/>
              <a:ext cx="1086485" cy="2141220"/>
            </a:xfrm>
            <a:custGeom>
              <a:avLst/>
              <a:gdLst/>
              <a:ahLst/>
              <a:cxnLst/>
              <a:rect l="l" t="t" r="r" b="b"/>
              <a:pathLst>
                <a:path w="1086485" h="2141220">
                  <a:moveTo>
                    <a:pt x="367792" y="0"/>
                  </a:moveTo>
                  <a:lnTo>
                    <a:pt x="0" y="123698"/>
                  </a:lnTo>
                  <a:lnTo>
                    <a:pt x="595503" y="1896364"/>
                  </a:lnTo>
                  <a:lnTo>
                    <a:pt x="472821" y="1937511"/>
                  </a:lnTo>
                  <a:lnTo>
                    <a:pt x="882396" y="2141092"/>
                  </a:lnTo>
                  <a:lnTo>
                    <a:pt x="1085977" y="1731645"/>
                  </a:lnTo>
                  <a:lnTo>
                    <a:pt x="963295" y="1772792"/>
                  </a:lnTo>
                  <a:lnTo>
                    <a:pt x="367792" y="0"/>
                  </a:lnTo>
                  <a:close/>
                </a:path>
              </a:pathLst>
            </a:custGeom>
            <a:solidFill>
              <a:srgbClr val="4254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839843" y="1890521"/>
              <a:ext cx="1086485" cy="2141220"/>
            </a:xfrm>
            <a:custGeom>
              <a:avLst/>
              <a:gdLst/>
              <a:ahLst/>
              <a:cxnLst/>
              <a:rect l="l" t="t" r="r" b="b"/>
              <a:pathLst>
                <a:path w="1086485" h="2141220">
                  <a:moveTo>
                    <a:pt x="882396" y="2141092"/>
                  </a:moveTo>
                  <a:lnTo>
                    <a:pt x="472821" y="1937511"/>
                  </a:lnTo>
                  <a:lnTo>
                    <a:pt x="595503" y="1896364"/>
                  </a:lnTo>
                  <a:lnTo>
                    <a:pt x="0" y="123698"/>
                  </a:lnTo>
                  <a:lnTo>
                    <a:pt x="367792" y="0"/>
                  </a:lnTo>
                  <a:lnTo>
                    <a:pt x="963295" y="1772792"/>
                  </a:lnTo>
                  <a:lnTo>
                    <a:pt x="1085977" y="1731645"/>
                  </a:lnTo>
                  <a:lnTo>
                    <a:pt x="882396" y="214109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229862" y="1317497"/>
              <a:ext cx="1590040" cy="1271270"/>
            </a:xfrm>
            <a:custGeom>
              <a:avLst/>
              <a:gdLst/>
              <a:ahLst/>
              <a:cxnLst/>
              <a:rect l="l" t="t" r="r" b="b"/>
              <a:pathLst>
                <a:path w="1590039" h="1271270">
                  <a:moveTo>
                    <a:pt x="1462404" y="0"/>
                  </a:moveTo>
                  <a:lnTo>
                    <a:pt x="127126" y="0"/>
                  </a:lnTo>
                  <a:lnTo>
                    <a:pt x="77634" y="9987"/>
                  </a:lnTo>
                  <a:lnTo>
                    <a:pt x="37226" y="37226"/>
                  </a:lnTo>
                  <a:lnTo>
                    <a:pt x="9987" y="77634"/>
                  </a:lnTo>
                  <a:lnTo>
                    <a:pt x="0" y="127126"/>
                  </a:lnTo>
                  <a:lnTo>
                    <a:pt x="0" y="1143889"/>
                  </a:lnTo>
                  <a:lnTo>
                    <a:pt x="9987" y="1193381"/>
                  </a:lnTo>
                  <a:lnTo>
                    <a:pt x="37226" y="1233789"/>
                  </a:lnTo>
                  <a:lnTo>
                    <a:pt x="77634" y="1261028"/>
                  </a:lnTo>
                  <a:lnTo>
                    <a:pt x="127126" y="1271015"/>
                  </a:lnTo>
                  <a:lnTo>
                    <a:pt x="1462404" y="1271015"/>
                  </a:lnTo>
                  <a:lnTo>
                    <a:pt x="1511897" y="1261028"/>
                  </a:lnTo>
                  <a:lnTo>
                    <a:pt x="1552305" y="1233789"/>
                  </a:lnTo>
                  <a:lnTo>
                    <a:pt x="1579544" y="1193381"/>
                  </a:lnTo>
                  <a:lnTo>
                    <a:pt x="1589532" y="1143889"/>
                  </a:lnTo>
                  <a:lnTo>
                    <a:pt x="1589532" y="127126"/>
                  </a:lnTo>
                  <a:lnTo>
                    <a:pt x="1579544" y="77634"/>
                  </a:lnTo>
                  <a:lnTo>
                    <a:pt x="1552305" y="37226"/>
                  </a:lnTo>
                  <a:lnTo>
                    <a:pt x="1511897" y="9987"/>
                  </a:lnTo>
                  <a:lnTo>
                    <a:pt x="1462404" y="0"/>
                  </a:lnTo>
                  <a:close/>
                </a:path>
              </a:pathLst>
            </a:custGeom>
            <a:solidFill>
              <a:srgbClr val="4254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229862" y="1317497"/>
              <a:ext cx="1590040" cy="1271270"/>
            </a:xfrm>
            <a:custGeom>
              <a:avLst/>
              <a:gdLst/>
              <a:ahLst/>
              <a:cxnLst/>
              <a:rect l="l" t="t" r="r" b="b"/>
              <a:pathLst>
                <a:path w="1590039" h="1271270">
                  <a:moveTo>
                    <a:pt x="0" y="127126"/>
                  </a:moveTo>
                  <a:lnTo>
                    <a:pt x="9987" y="77634"/>
                  </a:lnTo>
                  <a:lnTo>
                    <a:pt x="37226" y="37226"/>
                  </a:lnTo>
                  <a:lnTo>
                    <a:pt x="77634" y="9987"/>
                  </a:lnTo>
                  <a:lnTo>
                    <a:pt x="127126" y="0"/>
                  </a:lnTo>
                  <a:lnTo>
                    <a:pt x="1462404" y="0"/>
                  </a:lnTo>
                  <a:lnTo>
                    <a:pt x="1511897" y="9987"/>
                  </a:lnTo>
                  <a:lnTo>
                    <a:pt x="1552305" y="37226"/>
                  </a:lnTo>
                  <a:lnTo>
                    <a:pt x="1579544" y="77634"/>
                  </a:lnTo>
                  <a:lnTo>
                    <a:pt x="1589532" y="127126"/>
                  </a:lnTo>
                  <a:lnTo>
                    <a:pt x="1589532" y="1143889"/>
                  </a:lnTo>
                  <a:lnTo>
                    <a:pt x="1579544" y="1193381"/>
                  </a:lnTo>
                  <a:lnTo>
                    <a:pt x="1552305" y="1233789"/>
                  </a:lnTo>
                  <a:lnTo>
                    <a:pt x="1511897" y="1261028"/>
                  </a:lnTo>
                  <a:lnTo>
                    <a:pt x="1462404" y="1271015"/>
                  </a:lnTo>
                  <a:lnTo>
                    <a:pt x="127126" y="1271015"/>
                  </a:lnTo>
                  <a:lnTo>
                    <a:pt x="77634" y="1261028"/>
                  </a:lnTo>
                  <a:lnTo>
                    <a:pt x="37226" y="1233789"/>
                  </a:lnTo>
                  <a:lnTo>
                    <a:pt x="9987" y="1193381"/>
                  </a:lnTo>
                  <a:lnTo>
                    <a:pt x="0" y="1143889"/>
                  </a:lnTo>
                  <a:lnTo>
                    <a:pt x="0" y="12712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4488941" y="1647824"/>
            <a:ext cx="1069975" cy="56451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66040" marR="5080" indent="-53340">
              <a:lnSpc>
                <a:spcPts val="1970"/>
              </a:lnSpc>
              <a:spcBef>
                <a:spcPts val="420"/>
              </a:spcBef>
            </a:pP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Faculty</a:t>
            </a: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6256020" y="1304480"/>
            <a:ext cx="1701164" cy="2726055"/>
            <a:chOff x="6256020" y="1304480"/>
            <a:chExt cx="1701164" cy="2726055"/>
          </a:xfrm>
        </p:grpSpPr>
        <p:sp>
          <p:nvSpPr>
            <p:cNvPr id="24" name="object 24" descr=""/>
            <p:cNvSpPr/>
            <p:nvPr/>
          </p:nvSpPr>
          <p:spPr>
            <a:xfrm>
              <a:off x="6256020" y="1317497"/>
              <a:ext cx="1687830" cy="2712720"/>
            </a:xfrm>
            <a:custGeom>
              <a:avLst/>
              <a:gdLst/>
              <a:ahLst/>
              <a:cxnLst/>
              <a:rect l="l" t="t" r="r" b="b"/>
              <a:pathLst>
                <a:path w="1687829" h="2712720">
                  <a:moveTo>
                    <a:pt x="1687830" y="127127"/>
                  </a:moveTo>
                  <a:lnTo>
                    <a:pt x="1677835" y="77635"/>
                  </a:lnTo>
                  <a:lnTo>
                    <a:pt x="1650593" y="37236"/>
                  </a:lnTo>
                  <a:lnTo>
                    <a:pt x="1610194" y="9994"/>
                  </a:lnTo>
                  <a:lnTo>
                    <a:pt x="1560703" y="0"/>
                  </a:lnTo>
                  <a:lnTo>
                    <a:pt x="225425" y="0"/>
                  </a:lnTo>
                  <a:lnTo>
                    <a:pt x="175920" y="9994"/>
                  </a:lnTo>
                  <a:lnTo>
                    <a:pt x="135521" y="37236"/>
                  </a:lnTo>
                  <a:lnTo>
                    <a:pt x="108280" y="77635"/>
                  </a:lnTo>
                  <a:lnTo>
                    <a:pt x="98298" y="127127"/>
                  </a:lnTo>
                  <a:lnTo>
                    <a:pt x="98298" y="1143889"/>
                  </a:lnTo>
                  <a:lnTo>
                    <a:pt x="108280" y="1193393"/>
                  </a:lnTo>
                  <a:lnTo>
                    <a:pt x="135521" y="1233792"/>
                  </a:lnTo>
                  <a:lnTo>
                    <a:pt x="175920" y="1261033"/>
                  </a:lnTo>
                  <a:lnTo>
                    <a:pt x="225425" y="1271016"/>
                  </a:lnTo>
                  <a:lnTo>
                    <a:pt x="477799" y="1271016"/>
                  </a:lnTo>
                  <a:lnTo>
                    <a:pt x="122809" y="2344801"/>
                  </a:lnTo>
                  <a:lnTo>
                    <a:pt x="0" y="2304161"/>
                  </a:lnTo>
                  <a:lnTo>
                    <a:pt x="205486" y="2712720"/>
                  </a:lnTo>
                  <a:lnTo>
                    <a:pt x="614172" y="2507234"/>
                  </a:lnTo>
                  <a:lnTo>
                    <a:pt x="491236" y="2466594"/>
                  </a:lnTo>
                  <a:lnTo>
                    <a:pt x="886612" y="1271016"/>
                  </a:lnTo>
                  <a:lnTo>
                    <a:pt x="1560703" y="1271016"/>
                  </a:lnTo>
                  <a:lnTo>
                    <a:pt x="1610194" y="1261033"/>
                  </a:lnTo>
                  <a:lnTo>
                    <a:pt x="1650593" y="1233792"/>
                  </a:lnTo>
                  <a:lnTo>
                    <a:pt x="1677835" y="1193393"/>
                  </a:lnTo>
                  <a:lnTo>
                    <a:pt x="1687830" y="1143889"/>
                  </a:lnTo>
                  <a:lnTo>
                    <a:pt x="1687830" y="127127"/>
                  </a:lnTo>
                  <a:close/>
                </a:path>
              </a:pathLst>
            </a:custGeom>
            <a:solidFill>
              <a:srgbClr val="002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354318" y="1317497"/>
              <a:ext cx="1590040" cy="1271270"/>
            </a:xfrm>
            <a:custGeom>
              <a:avLst/>
              <a:gdLst/>
              <a:ahLst/>
              <a:cxnLst/>
              <a:rect l="l" t="t" r="r" b="b"/>
              <a:pathLst>
                <a:path w="1590040" h="1271270">
                  <a:moveTo>
                    <a:pt x="0" y="127126"/>
                  </a:moveTo>
                  <a:lnTo>
                    <a:pt x="9987" y="77634"/>
                  </a:lnTo>
                  <a:lnTo>
                    <a:pt x="37226" y="37226"/>
                  </a:lnTo>
                  <a:lnTo>
                    <a:pt x="77634" y="9987"/>
                  </a:lnTo>
                  <a:lnTo>
                    <a:pt x="127127" y="0"/>
                  </a:lnTo>
                  <a:lnTo>
                    <a:pt x="1462405" y="0"/>
                  </a:lnTo>
                  <a:lnTo>
                    <a:pt x="1511897" y="9987"/>
                  </a:lnTo>
                  <a:lnTo>
                    <a:pt x="1552305" y="37226"/>
                  </a:lnTo>
                  <a:lnTo>
                    <a:pt x="1579544" y="77634"/>
                  </a:lnTo>
                  <a:lnTo>
                    <a:pt x="1589532" y="127126"/>
                  </a:lnTo>
                  <a:lnTo>
                    <a:pt x="1589532" y="1143889"/>
                  </a:lnTo>
                  <a:lnTo>
                    <a:pt x="1579544" y="1193381"/>
                  </a:lnTo>
                  <a:lnTo>
                    <a:pt x="1552305" y="1233789"/>
                  </a:lnTo>
                  <a:lnTo>
                    <a:pt x="1511897" y="1261028"/>
                  </a:lnTo>
                  <a:lnTo>
                    <a:pt x="1462405" y="1271015"/>
                  </a:lnTo>
                  <a:lnTo>
                    <a:pt x="127127" y="1271015"/>
                  </a:lnTo>
                  <a:lnTo>
                    <a:pt x="77634" y="1261028"/>
                  </a:lnTo>
                  <a:lnTo>
                    <a:pt x="37226" y="1233789"/>
                  </a:lnTo>
                  <a:lnTo>
                    <a:pt x="9987" y="1193381"/>
                  </a:lnTo>
                  <a:lnTo>
                    <a:pt x="0" y="1143889"/>
                  </a:lnTo>
                  <a:lnTo>
                    <a:pt x="0" y="12712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6485890" y="1647824"/>
            <a:ext cx="1325880" cy="56451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33679" marR="5080" indent="-220979">
              <a:lnSpc>
                <a:spcPts val="1970"/>
              </a:lnSpc>
              <a:spcBef>
                <a:spcPts val="420"/>
              </a:spcBef>
            </a:pP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7065644" y="2554160"/>
            <a:ext cx="2610485" cy="1986914"/>
            <a:chOff x="7065644" y="2554160"/>
            <a:chExt cx="2610485" cy="1986914"/>
          </a:xfrm>
        </p:grpSpPr>
        <p:sp>
          <p:nvSpPr>
            <p:cNvPr id="28" name="object 28" descr=""/>
            <p:cNvSpPr/>
            <p:nvPr/>
          </p:nvSpPr>
          <p:spPr>
            <a:xfrm>
              <a:off x="7065645" y="2567177"/>
              <a:ext cx="2597785" cy="1974214"/>
            </a:xfrm>
            <a:custGeom>
              <a:avLst/>
              <a:gdLst/>
              <a:ahLst/>
              <a:cxnLst/>
              <a:rect l="l" t="t" r="r" b="b"/>
              <a:pathLst>
                <a:path w="2597784" h="1974214">
                  <a:moveTo>
                    <a:pt x="2597277" y="127127"/>
                  </a:moveTo>
                  <a:lnTo>
                    <a:pt x="2587282" y="77635"/>
                  </a:lnTo>
                  <a:lnTo>
                    <a:pt x="2560040" y="37236"/>
                  </a:lnTo>
                  <a:lnTo>
                    <a:pt x="2519642" y="9994"/>
                  </a:lnTo>
                  <a:lnTo>
                    <a:pt x="2470150" y="0"/>
                  </a:lnTo>
                  <a:lnTo>
                    <a:pt x="1134872" y="0"/>
                  </a:lnTo>
                  <a:lnTo>
                    <a:pt x="1085367" y="9994"/>
                  </a:lnTo>
                  <a:lnTo>
                    <a:pt x="1044968" y="37236"/>
                  </a:lnTo>
                  <a:lnTo>
                    <a:pt x="1017727" y="77635"/>
                  </a:lnTo>
                  <a:lnTo>
                    <a:pt x="1007745" y="127127"/>
                  </a:lnTo>
                  <a:lnTo>
                    <a:pt x="1007745" y="952665"/>
                  </a:lnTo>
                  <a:lnTo>
                    <a:pt x="153924" y="1549654"/>
                  </a:lnTo>
                  <a:lnTo>
                    <a:pt x="79756" y="1443609"/>
                  </a:lnTo>
                  <a:lnTo>
                    <a:pt x="0" y="1893951"/>
                  </a:lnTo>
                  <a:lnTo>
                    <a:pt x="450342" y="1973707"/>
                  </a:lnTo>
                  <a:lnTo>
                    <a:pt x="376301" y="1867662"/>
                  </a:lnTo>
                  <a:lnTo>
                    <a:pt x="1229626" y="1271016"/>
                  </a:lnTo>
                  <a:lnTo>
                    <a:pt x="2470150" y="1271016"/>
                  </a:lnTo>
                  <a:lnTo>
                    <a:pt x="2519642" y="1261033"/>
                  </a:lnTo>
                  <a:lnTo>
                    <a:pt x="2560040" y="1233792"/>
                  </a:lnTo>
                  <a:lnTo>
                    <a:pt x="2587282" y="1193393"/>
                  </a:lnTo>
                  <a:lnTo>
                    <a:pt x="2597277" y="1143889"/>
                  </a:lnTo>
                  <a:lnTo>
                    <a:pt x="2597277" y="127127"/>
                  </a:lnTo>
                  <a:close/>
                </a:path>
              </a:pathLst>
            </a:custGeom>
            <a:solidFill>
              <a:srgbClr val="41B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073389" y="2567178"/>
              <a:ext cx="1590040" cy="1271270"/>
            </a:xfrm>
            <a:custGeom>
              <a:avLst/>
              <a:gdLst/>
              <a:ahLst/>
              <a:cxnLst/>
              <a:rect l="l" t="t" r="r" b="b"/>
              <a:pathLst>
                <a:path w="1590040" h="1271270">
                  <a:moveTo>
                    <a:pt x="0" y="127126"/>
                  </a:moveTo>
                  <a:lnTo>
                    <a:pt x="9987" y="77634"/>
                  </a:lnTo>
                  <a:lnTo>
                    <a:pt x="37226" y="37226"/>
                  </a:lnTo>
                  <a:lnTo>
                    <a:pt x="77634" y="9987"/>
                  </a:lnTo>
                  <a:lnTo>
                    <a:pt x="127126" y="0"/>
                  </a:lnTo>
                  <a:lnTo>
                    <a:pt x="1462404" y="0"/>
                  </a:lnTo>
                  <a:lnTo>
                    <a:pt x="1511897" y="9987"/>
                  </a:lnTo>
                  <a:lnTo>
                    <a:pt x="1552305" y="37226"/>
                  </a:lnTo>
                  <a:lnTo>
                    <a:pt x="1579544" y="77634"/>
                  </a:lnTo>
                  <a:lnTo>
                    <a:pt x="1589531" y="127126"/>
                  </a:lnTo>
                  <a:lnTo>
                    <a:pt x="1589531" y="1143889"/>
                  </a:lnTo>
                  <a:lnTo>
                    <a:pt x="1579544" y="1193381"/>
                  </a:lnTo>
                  <a:lnTo>
                    <a:pt x="1552305" y="1233789"/>
                  </a:lnTo>
                  <a:lnTo>
                    <a:pt x="1511897" y="1261028"/>
                  </a:lnTo>
                  <a:lnTo>
                    <a:pt x="1462404" y="1271016"/>
                  </a:lnTo>
                  <a:lnTo>
                    <a:pt x="127126" y="1271016"/>
                  </a:lnTo>
                  <a:lnTo>
                    <a:pt x="77634" y="1261028"/>
                  </a:lnTo>
                  <a:lnTo>
                    <a:pt x="37226" y="1233789"/>
                  </a:lnTo>
                  <a:lnTo>
                    <a:pt x="9987" y="1193381"/>
                  </a:lnTo>
                  <a:lnTo>
                    <a:pt x="0" y="1143889"/>
                  </a:lnTo>
                  <a:lnTo>
                    <a:pt x="0" y="12712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8372982" y="2772282"/>
            <a:ext cx="989965" cy="8147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just" marL="12700" marR="5080" indent="60960">
              <a:lnSpc>
                <a:spcPts val="1970"/>
              </a:lnSpc>
              <a:spcBef>
                <a:spcPts val="420"/>
              </a:spcBef>
            </a:pP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Support incentive schemes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7290307" y="4575047"/>
            <a:ext cx="3042920" cy="1297305"/>
            <a:chOff x="7290307" y="4575047"/>
            <a:chExt cx="3042920" cy="1297305"/>
          </a:xfrm>
        </p:grpSpPr>
        <p:sp>
          <p:nvSpPr>
            <p:cNvPr id="32" name="object 32" descr=""/>
            <p:cNvSpPr/>
            <p:nvPr/>
          </p:nvSpPr>
          <p:spPr>
            <a:xfrm>
              <a:off x="7290308" y="4588001"/>
              <a:ext cx="3029585" cy="1271270"/>
            </a:xfrm>
            <a:custGeom>
              <a:avLst/>
              <a:gdLst/>
              <a:ahLst/>
              <a:cxnLst/>
              <a:rect l="l" t="t" r="r" b="b"/>
              <a:pathLst>
                <a:path w="3029584" h="1271270">
                  <a:moveTo>
                    <a:pt x="3029458" y="127127"/>
                  </a:moveTo>
                  <a:lnTo>
                    <a:pt x="3019463" y="77635"/>
                  </a:lnTo>
                  <a:lnTo>
                    <a:pt x="2992221" y="37236"/>
                  </a:lnTo>
                  <a:lnTo>
                    <a:pt x="2951823" y="9994"/>
                  </a:lnTo>
                  <a:lnTo>
                    <a:pt x="2902331" y="0"/>
                  </a:lnTo>
                  <a:lnTo>
                    <a:pt x="1567053" y="0"/>
                  </a:lnTo>
                  <a:lnTo>
                    <a:pt x="1517548" y="9994"/>
                  </a:lnTo>
                  <a:lnTo>
                    <a:pt x="1477149" y="37236"/>
                  </a:lnTo>
                  <a:lnTo>
                    <a:pt x="1449908" y="77635"/>
                  </a:lnTo>
                  <a:lnTo>
                    <a:pt x="1439926" y="127127"/>
                  </a:lnTo>
                  <a:lnTo>
                    <a:pt x="1439926" y="421081"/>
                  </a:lnTo>
                  <a:lnTo>
                    <a:pt x="327914" y="394462"/>
                  </a:lnTo>
                  <a:lnTo>
                    <a:pt x="330962" y="265176"/>
                  </a:lnTo>
                  <a:lnTo>
                    <a:pt x="0" y="580771"/>
                  </a:lnTo>
                  <a:lnTo>
                    <a:pt x="315595" y="911733"/>
                  </a:lnTo>
                  <a:lnTo>
                    <a:pt x="318643" y="782447"/>
                  </a:lnTo>
                  <a:lnTo>
                    <a:pt x="1439926" y="809282"/>
                  </a:lnTo>
                  <a:lnTo>
                    <a:pt x="1439926" y="1143914"/>
                  </a:lnTo>
                  <a:lnTo>
                    <a:pt x="1449908" y="1193393"/>
                  </a:lnTo>
                  <a:lnTo>
                    <a:pt x="1477149" y="1233792"/>
                  </a:lnTo>
                  <a:lnTo>
                    <a:pt x="1517548" y="1261033"/>
                  </a:lnTo>
                  <a:lnTo>
                    <a:pt x="1567053" y="1271016"/>
                  </a:lnTo>
                  <a:lnTo>
                    <a:pt x="2902331" y="1271016"/>
                  </a:lnTo>
                  <a:lnTo>
                    <a:pt x="2951823" y="1261033"/>
                  </a:lnTo>
                  <a:lnTo>
                    <a:pt x="2992221" y="1233792"/>
                  </a:lnTo>
                  <a:lnTo>
                    <a:pt x="3019463" y="1193393"/>
                  </a:lnTo>
                  <a:lnTo>
                    <a:pt x="3029458" y="1143914"/>
                  </a:lnTo>
                  <a:lnTo>
                    <a:pt x="3029458" y="127127"/>
                  </a:lnTo>
                  <a:close/>
                </a:path>
              </a:pathLst>
            </a:custGeom>
            <a:solidFill>
              <a:srgbClr val="4254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730233" y="4588001"/>
              <a:ext cx="1590040" cy="1271270"/>
            </a:xfrm>
            <a:custGeom>
              <a:avLst/>
              <a:gdLst/>
              <a:ahLst/>
              <a:cxnLst/>
              <a:rect l="l" t="t" r="r" b="b"/>
              <a:pathLst>
                <a:path w="1590040" h="1271270">
                  <a:moveTo>
                    <a:pt x="0" y="127127"/>
                  </a:moveTo>
                  <a:lnTo>
                    <a:pt x="9987" y="77634"/>
                  </a:lnTo>
                  <a:lnTo>
                    <a:pt x="37226" y="37226"/>
                  </a:lnTo>
                  <a:lnTo>
                    <a:pt x="77634" y="9987"/>
                  </a:lnTo>
                  <a:lnTo>
                    <a:pt x="127126" y="0"/>
                  </a:lnTo>
                  <a:lnTo>
                    <a:pt x="1462405" y="0"/>
                  </a:lnTo>
                  <a:lnTo>
                    <a:pt x="1511897" y="9987"/>
                  </a:lnTo>
                  <a:lnTo>
                    <a:pt x="1552305" y="37226"/>
                  </a:lnTo>
                  <a:lnTo>
                    <a:pt x="1579544" y="77634"/>
                  </a:lnTo>
                  <a:lnTo>
                    <a:pt x="1589532" y="127127"/>
                  </a:lnTo>
                  <a:lnTo>
                    <a:pt x="1589532" y="1143914"/>
                  </a:lnTo>
                  <a:lnTo>
                    <a:pt x="1579544" y="1193386"/>
                  </a:lnTo>
                  <a:lnTo>
                    <a:pt x="1552305" y="1233787"/>
                  </a:lnTo>
                  <a:lnTo>
                    <a:pt x="1511897" y="1261027"/>
                  </a:lnTo>
                  <a:lnTo>
                    <a:pt x="1462405" y="1271016"/>
                  </a:lnTo>
                  <a:lnTo>
                    <a:pt x="127126" y="1271016"/>
                  </a:lnTo>
                  <a:lnTo>
                    <a:pt x="77634" y="1261027"/>
                  </a:lnTo>
                  <a:lnTo>
                    <a:pt x="37226" y="1233787"/>
                  </a:lnTo>
                  <a:lnTo>
                    <a:pt x="9987" y="1193386"/>
                  </a:lnTo>
                  <a:lnTo>
                    <a:pt x="0" y="1143914"/>
                  </a:lnTo>
                  <a:lnTo>
                    <a:pt x="0" y="1271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8808466" y="4918328"/>
            <a:ext cx="1431925" cy="56451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301625" marR="5080" indent="-289560">
              <a:lnSpc>
                <a:spcPts val="1970"/>
              </a:lnSpc>
              <a:spcBef>
                <a:spcPts val="420"/>
              </a:spcBef>
            </a:pP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Collaborative working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36" name="object 3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172" y="356742"/>
            <a:ext cx="873887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The</a:t>
            </a:r>
            <a:r>
              <a:rPr dirty="0" sz="2400" spc="-45"/>
              <a:t> </a:t>
            </a:r>
            <a:r>
              <a:rPr dirty="0" sz="2400"/>
              <a:t>percentage</a:t>
            </a:r>
            <a:r>
              <a:rPr dirty="0" sz="2400" spc="-10"/>
              <a:t> </a:t>
            </a:r>
            <a:r>
              <a:rPr dirty="0" sz="2400"/>
              <a:t>of</a:t>
            </a:r>
            <a:r>
              <a:rPr dirty="0" sz="2400" spc="-30"/>
              <a:t> </a:t>
            </a:r>
            <a:r>
              <a:rPr dirty="0" sz="2400"/>
              <a:t>clinical</a:t>
            </a:r>
            <a:r>
              <a:rPr dirty="0" sz="2400" spc="10"/>
              <a:t> </a:t>
            </a:r>
            <a:r>
              <a:rPr dirty="0" sz="2400"/>
              <a:t>negligence</a:t>
            </a:r>
            <a:r>
              <a:rPr dirty="0" sz="2400" spc="20"/>
              <a:t> </a:t>
            </a:r>
            <a:r>
              <a:rPr dirty="0" sz="2400"/>
              <a:t>claims</a:t>
            </a:r>
            <a:r>
              <a:rPr dirty="0" sz="2400" spc="-15"/>
              <a:t> </a:t>
            </a:r>
            <a:r>
              <a:rPr dirty="0" sz="2400"/>
              <a:t>reported</a:t>
            </a:r>
            <a:r>
              <a:rPr dirty="0" sz="2400" spc="-25"/>
              <a:t> </a:t>
            </a:r>
            <a:r>
              <a:rPr dirty="0" sz="2400"/>
              <a:t>in</a:t>
            </a:r>
            <a:r>
              <a:rPr dirty="0" sz="2400" spc="-15"/>
              <a:t> </a:t>
            </a:r>
            <a:r>
              <a:rPr dirty="0" sz="2400" spc="-10"/>
              <a:t>2021/22 </a:t>
            </a:r>
            <a:r>
              <a:rPr dirty="0" sz="2400"/>
              <a:t>by</a:t>
            </a:r>
            <a:r>
              <a:rPr dirty="0" sz="2400" spc="-30"/>
              <a:t> </a:t>
            </a:r>
            <a:r>
              <a:rPr dirty="0" sz="2400" spc="-10"/>
              <a:t>specialty,</a:t>
            </a:r>
            <a:r>
              <a:rPr dirty="0" sz="2400" spc="-15"/>
              <a:t> </a:t>
            </a:r>
            <a:r>
              <a:rPr dirty="0" sz="2400"/>
              <a:t>with</a:t>
            </a:r>
            <a:r>
              <a:rPr dirty="0" sz="2400" spc="-5"/>
              <a:t> </a:t>
            </a:r>
            <a:r>
              <a:rPr dirty="0" sz="2400"/>
              <a:t>a</a:t>
            </a:r>
            <a:r>
              <a:rPr dirty="0" sz="2400" spc="-25"/>
              <a:t> </a:t>
            </a:r>
            <a:r>
              <a:rPr dirty="0" sz="2400"/>
              <a:t>breakdown</a:t>
            </a:r>
            <a:r>
              <a:rPr dirty="0" sz="2400" spc="-5"/>
              <a:t> </a:t>
            </a:r>
            <a:r>
              <a:rPr dirty="0" sz="2400"/>
              <a:t>by</a:t>
            </a:r>
            <a:r>
              <a:rPr dirty="0" sz="2400" spc="-25"/>
              <a:t> </a:t>
            </a:r>
            <a:r>
              <a:rPr dirty="0" sz="2400"/>
              <a:t>volume</a:t>
            </a:r>
            <a:r>
              <a:rPr dirty="0" sz="2400" spc="-10"/>
              <a:t> </a:t>
            </a:r>
            <a:r>
              <a:rPr dirty="0" sz="2400"/>
              <a:t>and</a:t>
            </a:r>
            <a:r>
              <a:rPr dirty="0" sz="2400" spc="-30"/>
              <a:t> </a:t>
            </a:r>
            <a:r>
              <a:rPr dirty="0" sz="2400"/>
              <a:t>by</a:t>
            </a:r>
            <a:r>
              <a:rPr dirty="0" sz="2400" spc="-20"/>
              <a:t> </a:t>
            </a:r>
            <a:r>
              <a:rPr dirty="0" sz="2400" spc="-10"/>
              <a:t>value</a:t>
            </a:r>
            <a:endParaRPr sz="24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696" y="2233494"/>
            <a:ext cx="5735955" cy="290111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0051" y="2036290"/>
            <a:ext cx="5783976" cy="3134091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34" y="2046732"/>
            <a:ext cx="4817108" cy="381537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6999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14"/>
              </a:spcBef>
            </a:pPr>
            <a:r>
              <a:rPr dirty="0" sz="2650" spc="-10"/>
              <a:t>Scorecards</a:t>
            </a:r>
            <a:endParaRPr sz="2650"/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368" y="1149096"/>
            <a:ext cx="5818632" cy="551688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7985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Claims:</a:t>
            </a:r>
            <a:r>
              <a:rPr dirty="0" sz="4400" spc="-35"/>
              <a:t> </a:t>
            </a:r>
            <a:r>
              <a:rPr dirty="0" sz="4400"/>
              <a:t>just the tip</a:t>
            </a:r>
            <a:r>
              <a:rPr dirty="0" sz="4400" spc="-5"/>
              <a:t> </a:t>
            </a:r>
            <a:r>
              <a:rPr dirty="0" sz="4400"/>
              <a:t>of the </a:t>
            </a:r>
            <a:r>
              <a:rPr dirty="0" sz="4400" spc="-10"/>
              <a:t>iceberg</a:t>
            </a:r>
            <a:endParaRPr sz="44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1732" y="1598485"/>
            <a:ext cx="1419677" cy="83468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388990" y="1840229"/>
            <a:ext cx="6457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Claims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8535" y="2305811"/>
            <a:ext cx="2846069" cy="102031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887214" y="2369565"/>
            <a:ext cx="1652270" cy="77406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algn="ctr" marL="12065" marR="5080">
              <a:lnSpc>
                <a:spcPct val="86400"/>
              </a:lnSpc>
              <a:spcBef>
                <a:spcPts val="390"/>
              </a:spcBef>
            </a:pPr>
            <a:r>
              <a:rPr dirty="0" sz="1800" spc="-10">
                <a:latin typeface="Arial"/>
                <a:cs typeface="Arial"/>
              </a:rPr>
              <a:t>Serious Untoward </a:t>
            </a:r>
            <a:r>
              <a:rPr dirty="0" sz="1800">
                <a:latin typeface="Arial"/>
                <a:cs typeface="Arial"/>
              </a:rPr>
              <a:t>Incidents</a:t>
            </a:r>
            <a:r>
              <a:rPr dirty="0" sz="1800" spc="-10">
                <a:latin typeface="Arial"/>
                <a:cs typeface="Arial"/>
              </a:rPr>
              <a:t> (SUIs)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8164" y="3183623"/>
            <a:ext cx="4226814" cy="87097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912614" y="3429761"/>
            <a:ext cx="1600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Incident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reports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07792" y="3930383"/>
            <a:ext cx="5607558" cy="870978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4430395" y="4176521"/>
            <a:ext cx="2566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Mistakes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leading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harm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17420" y="4715243"/>
            <a:ext cx="6988302" cy="870978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4614417" y="4961077"/>
            <a:ext cx="21977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Near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misses/no</a:t>
            </a:r>
            <a:r>
              <a:rPr dirty="0" sz="1800" spc="-20">
                <a:latin typeface="Arial"/>
                <a:cs typeface="Arial"/>
              </a:rPr>
              <a:t> harm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8775192" y="1539239"/>
            <a:ext cx="2809240" cy="3952240"/>
            <a:chOff x="8775192" y="1539239"/>
            <a:chExt cx="2809240" cy="3952240"/>
          </a:xfrm>
        </p:grpSpPr>
        <p:sp>
          <p:nvSpPr>
            <p:cNvPr id="16" name="object 16" descr=""/>
            <p:cNvSpPr/>
            <p:nvPr/>
          </p:nvSpPr>
          <p:spPr>
            <a:xfrm>
              <a:off x="8788146" y="1552193"/>
              <a:ext cx="2783205" cy="3926204"/>
            </a:xfrm>
            <a:custGeom>
              <a:avLst/>
              <a:gdLst/>
              <a:ahLst/>
              <a:cxnLst/>
              <a:rect l="l" t="t" r="r" b="b"/>
              <a:pathLst>
                <a:path w="2783204" h="3926204">
                  <a:moveTo>
                    <a:pt x="1391411" y="0"/>
                  </a:moveTo>
                  <a:lnTo>
                    <a:pt x="0" y="1391411"/>
                  </a:lnTo>
                  <a:lnTo>
                    <a:pt x="695705" y="1391411"/>
                  </a:lnTo>
                  <a:lnTo>
                    <a:pt x="695705" y="3925824"/>
                  </a:lnTo>
                  <a:lnTo>
                    <a:pt x="2087118" y="3925824"/>
                  </a:lnTo>
                  <a:lnTo>
                    <a:pt x="2087118" y="1391411"/>
                  </a:lnTo>
                  <a:lnTo>
                    <a:pt x="2782824" y="1391411"/>
                  </a:lnTo>
                  <a:lnTo>
                    <a:pt x="1391411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788146" y="1552193"/>
              <a:ext cx="2783205" cy="3926204"/>
            </a:xfrm>
            <a:custGeom>
              <a:avLst/>
              <a:gdLst/>
              <a:ahLst/>
              <a:cxnLst/>
              <a:rect l="l" t="t" r="r" b="b"/>
              <a:pathLst>
                <a:path w="2783204" h="3926204">
                  <a:moveTo>
                    <a:pt x="0" y="1391411"/>
                  </a:moveTo>
                  <a:lnTo>
                    <a:pt x="1391411" y="0"/>
                  </a:lnTo>
                  <a:lnTo>
                    <a:pt x="2782824" y="1391411"/>
                  </a:lnTo>
                  <a:lnTo>
                    <a:pt x="2087118" y="1391411"/>
                  </a:lnTo>
                  <a:lnTo>
                    <a:pt x="2087118" y="3925824"/>
                  </a:lnTo>
                  <a:lnTo>
                    <a:pt x="695705" y="3925824"/>
                  </a:lnTo>
                  <a:lnTo>
                    <a:pt x="695705" y="1391411"/>
                  </a:lnTo>
                  <a:lnTo>
                    <a:pt x="0" y="139141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9593071" y="2504312"/>
            <a:ext cx="1174115" cy="2708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opportunity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reduce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harm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improve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near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miss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harm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incidents</a:t>
            </a:r>
            <a:r>
              <a:rPr dirty="0" sz="1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handled.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dirty="0" spc="-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5447" y="234695"/>
            <a:ext cx="11609070" cy="1195705"/>
            <a:chOff x="155447" y="234695"/>
            <a:chExt cx="11609070" cy="1195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447" y="234695"/>
              <a:ext cx="5199126" cy="119557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234695"/>
              <a:ext cx="826770" cy="11955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8595" y="234695"/>
              <a:ext cx="5439917" cy="1195577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409194" y="6360414"/>
            <a:ext cx="11400155" cy="6985"/>
          </a:xfrm>
          <a:custGeom>
            <a:avLst/>
            <a:gdLst/>
            <a:ahLst/>
            <a:cxnLst/>
            <a:rect l="l" t="t" r="r" b="b"/>
            <a:pathLst>
              <a:path w="11400155" h="6985">
                <a:moveTo>
                  <a:pt x="11399647" y="0"/>
                </a:moveTo>
                <a:lnTo>
                  <a:pt x="0" y="6604"/>
                </a:lnTo>
              </a:path>
            </a:pathLst>
          </a:custGeom>
          <a:ln w="126492">
            <a:solidFill>
              <a:srgbClr val="41B6E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70819" y="356615"/>
            <a:ext cx="1377696" cy="7254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253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25"/>
              </a:spcBef>
            </a:pPr>
            <a:r>
              <a:rPr dirty="0"/>
              <a:t>Medication</a:t>
            </a:r>
            <a:r>
              <a:rPr dirty="0" spc="-20"/>
              <a:t> </a:t>
            </a:r>
            <a:r>
              <a:rPr dirty="0"/>
              <a:t>errors:</a:t>
            </a:r>
            <a:r>
              <a:rPr dirty="0" spc="-15"/>
              <a:t> </a:t>
            </a:r>
            <a:r>
              <a:rPr dirty="0"/>
              <a:t>learning</a:t>
            </a:r>
            <a:r>
              <a:rPr dirty="0" spc="5"/>
              <a:t> </a:t>
            </a:r>
            <a:r>
              <a:rPr dirty="0"/>
              <a:t>from</a:t>
            </a:r>
            <a:r>
              <a:rPr dirty="0" spc="-5"/>
              <a:t> </a:t>
            </a:r>
            <a:r>
              <a:rPr dirty="0" spc="-10"/>
              <a:t>claims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6277102" y="1624711"/>
            <a:ext cx="5273675" cy="3439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265" marR="5080" indent="-456565">
              <a:lnSpc>
                <a:spcPct val="100000"/>
              </a:lnSpc>
              <a:spcBef>
                <a:spcPts val="95"/>
              </a:spcBef>
              <a:buClr>
                <a:srgbClr val="002F86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2800">
                <a:latin typeface="Arial"/>
                <a:cs typeface="Arial"/>
              </a:rPr>
              <a:t>Medication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errors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are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any </a:t>
            </a:r>
            <a:r>
              <a:rPr dirty="0" sz="2800">
                <a:latin typeface="Arial"/>
                <a:cs typeface="Arial"/>
              </a:rPr>
              <a:t>Patient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Safety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Incidents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(PSI) </a:t>
            </a:r>
            <a:r>
              <a:rPr dirty="0" sz="2800">
                <a:latin typeface="Arial"/>
                <a:cs typeface="Arial"/>
              </a:rPr>
              <a:t>where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there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has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been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error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process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prescribing, </a:t>
            </a:r>
            <a:r>
              <a:rPr dirty="0" sz="2800">
                <a:latin typeface="Arial"/>
                <a:cs typeface="Arial"/>
              </a:rPr>
              <a:t>preparing,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dispensing, </a:t>
            </a:r>
            <a:r>
              <a:rPr dirty="0" sz="2800">
                <a:latin typeface="Arial"/>
                <a:cs typeface="Arial"/>
              </a:rPr>
              <a:t>administering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monitoring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providing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advice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on </a:t>
            </a:r>
            <a:r>
              <a:rPr dirty="0" sz="2800" spc="-10">
                <a:latin typeface="Arial"/>
                <a:cs typeface="Arial"/>
              </a:rPr>
              <a:t>medicines.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3316" y="2133600"/>
            <a:ext cx="5292852" cy="352806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319520" y="6507319"/>
            <a:ext cx="4225925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>
                <a:solidFill>
                  <a:srgbClr val="002F86"/>
                </a:solidFill>
                <a:latin typeface="Arial"/>
                <a:cs typeface="Arial"/>
                <a:hlinkClick r:id="rId7"/>
              </a:rPr>
              <a:t>nhsr.safetyandlearningenquiries@nhs.net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/>
              <a:t>Advise</a:t>
            </a:r>
            <a:r>
              <a:rPr dirty="0" spc="-55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20">
                <a:solidFill>
                  <a:srgbClr val="00A191"/>
                </a:solidFill>
              </a:rPr>
              <a:t> </a:t>
            </a:r>
            <a:r>
              <a:rPr dirty="0"/>
              <a:t>Resolve</a:t>
            </a:r>
            <a:r>
              <a:rPr dirty="0" spc="-40"/>
              <a:t> </a:t>
            </a:r>
            <a:r>
              <a:rPr dirty="0">
                <a:solidFill>
                  <a:srgbClr val="00A191"/>
                </a:solidFill>
              </a:rPr>
              <a:t>/</a:t>
            </a:r>
            <a:r>
              <a:rPr dirty="0" spc="-15">
                <a:solidFill>
                  <a:srgbClr val="00A191"/>
                </a:solidFill>
              </a:rPr>
              <a:t> </a:t>
            </a:r>
            <a:r>
              <a:rPr dirty="0" spc="-10"/>
              <a:t>Learn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11590146" y="6511010"/>
            <a:ext cx="12827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z="1600" spc="-5"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Yael Bradbury-Birrell (0207 189 5412)</dc:creator>
  <dc:title>PowerPoint Presentation</dc:title>
  <dcterms:created xsi:type="dcterms:W3CDTF">2022-10-14T15:11:57Z</dcterms:created>
  <dcterms:modified xsi:type="dcterms:W3CDTF">2022-10-14T15:11:57Z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2022-10-14T00:00:00Z</vt:filetime>
  </property>
  <property fmtid="{D5CDD505-2E9C-101B-9397-08002B2CF9AE}" pid="5" name="Producer">
    <vt:lpwstr>Microsoft® PowerPoint® 2016</vt:lpwstr>
  </property>
</Properties>
</file>