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85" r:id="rId3"/>
    <p:sldId id="260" r:id="rId4"/>
    <p:sldId id="286" r:id="rId5"/>
    <p:sldId id="287" r:id="rId6"/>
    <p:sldId id="396" r:id="rId7"/>
    <p:sldId id="397" r:id="rId8"/>
    <p:sldId id="398" r:id="rId9"/>
    <p:sldId id="403" r:id="rId10"/>
    <p:sldId id="399" r:id="rId11"/>
    <p:sldId id="400" r:id="rId12"/>
    <p:sldId id="401" r:id="rId13"/>
    <p:sldId id="402" r:id="rId14"/>
    <p:sldId id="40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7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7F817A-2165-4622-BBFF-20EAF2357D3B}" v="5" dt="2022-09-28T11:22:08.8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34" autoAdjust="0"/>
  </p:normalViewPr>
  <p:slideViewPr>
    <p:cSldViewPr snapToGrid="0">
      <p:cViewPr varScale="1">
        <p:scale>
          <a:sx n="55" d="100"/>
          <a:sy n="55" d="100"/>
        </p:scale>
        <p:origin x="348" y="48"/>
      </p:cViewPr>
      <p:guideLst/>
    </p:cSldViewPr>
  </p:slideViewPr>
  <p:outlineViewPr>
    <p:cViewPr>
      <p:scale>
        <a:sx n="33" d="100"/>
        <a:sy n="33" d="100"/>
      </p:scale>
      <p:origin x="0" y="-638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E9924F-8FFC-4CB0-8F76-411779E260A0}"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GB"/>
        </a:p>
      </dgm:t>
    </dgm:pt>
    <dgm:pt modelId="{FB7A5FB5-9C15-4944-BCCE-B7C3A545D896}">
      <dgm:prSet phldrT="[Text]"/>
      <dgm:spPr/>
      <dgm:t>
        <a:bodyPr/>
        <a:lstStyle/>
        <a:p>
          <a:r>
            <a:rPr lang="en-GB" b="1"/>
            <a:t>Autonomy/Control </a:t>
          </a:r>
          <a:r>
            <a:rPr lang="en-GB" b="0"/>
            <a:t>– The need to have control over our work lives, and to be able to act consistently with our values</a:t>
          </a:r>
        </a:p>
      </dgm:t>
    </dgm:pt>
    <dgm:pt modelId="{3FABCD6A-F7E6-4797-BAD3-AF0148656120}" type="parTrans" cxnId="{1552DF2E-37F3-4C7F-B4FC-7C0D836FB084}">
      <dgm:prSet/>
      <dgm:spPr/>
      <dgm:t>
        <a:bodyPr/>
        <a:lstStyle/>
        <a:p>
          <a:endParaRPr lang="en-GB"/>
        </a:p>
      </dgm:t>
    </dgm:pt>
    <dgm:pt modelId="{844AF319-0C01-4248-99F7-05D4E76BCD01}" type="sibTrans" cxnId="{1552DF2E-37F3-4C7F-B4FC-7C0D836FB084}">
      <dgm:prSet/>
      <dgm:spPr/>
      <dgm:t>
        <a:bodyPr/>
        <a:lstStyle/>
        <a:p>
          <a:endParaRPr lang="en-GB"/>
        </a:p>
      </dgm:t>
    </dgm:pt>
    <dgm:pt modelId="{D2F0D8C5-16DD-4908-9A60-F89934800C54}">
      <dgm:prSet phldrT="[Text]"/>
      <dgm:spPr/>
      <dgm:t>
        <a:bodyPr/>
        <a:lstStyle/>
        <a:p>
          <a:r>
            <a:rPr lang="en-GB" b="1"/>
            <a:t>Belonging </a:t>
          </a:r>
          <a:r>
            <a:rPr lang="en-GB" b="0"/>
            <a:t>– The need to </a:t>
          </a:r>
          <a:r>
            <a:rPr lang="en-GB"/>
            <a:t>be connected to, cared for by, and caring of those around us in the workplace, and to feel valued, respected and supported. </a:t>
          </a:r>
          <a:endParaRPr lang="en-GB" b="0"/>
        </a:p>
      </dgm:t>
    </dgm:pt>
    <dgm:pt modelId="{93E709B9-AACC-4846-BCED-E5C82B59F3B2}" type="parTrans" cxnId="{9732B49A-BB36-42FD-A522-C6A237AE8A05}">
      <dgm:prSet/>
      <dgm:spPr/>
      <dgm:t>
        <a:bodyPr/>
        <a:lstStyle/>
        <a:p>
          <a:endParaRPr lang="en-GB"/>
        </a:p>
      </dgm:t>
    </dgm:pt>
    <dgm:pt modelId="{B98281DC-3BEF-4FFD-B197-1E2A84A18EA7}" type="sibTrans" cxnId="{9732B49A-BB36-42FD-A522-C6A237AE8A05}">
      <dgm:prSet/>
      <dgm:spPr/>
      <dgm:t>
        <a:bodyPr/>
        <a:lstStyle/>
        <a:p>
          <a:endParaRPr lang="en-GB"/>
        </a:p>
      </dgm:t>
    </dgm:pt>
    <dgm:pt modelId="{A23DED56-BD48-4962-8BE9-ACE820B72B2B}">
      <dgm:prSet phldrT="[Text]"/>
      <dgm:spPr/>
      <dgm:t>
        <a:bodyPr/>
        <a:lstStyle/>
        <a:p>
          <a:r>
            <a:rPr lang="en-GB" b="1"/>
            <a:t>Competence/Effectiveness </a:t>
          </a:r>
          <a:r>
            <a:rPr lang="en-GB" b="0"/>
            <a:t>- </a:t>
          </a:r>
          <a:r>
            <a:rPr lang="en-GB"/>
            <a:t>The need to experience effectiveness in what we do and deliver valued outcomes like high-quality care. </a:t>
          </a:r>
          <a:endParaRPr lang="en-GB" b="0"/>
        </a:p>
      </dgm:t>
    </dgm:pt>
    <dgm:pt modelId="{3CF2E1F9-7694-4A9B-9584-FDDF2523F771}" type="parTrans" cxnId="{CB0800C0-61B7-4BB5-B208-724CD719E360}">
      <dgm:prSet/>
      <dgm:spPr/>
      <dgm:t>
        <a:bodyPr/>
        <a:lstStyle/>
        <a:p>
          <a:endParaRPr lang="en-GB"/>
        </a:p>
      </dgm:t>
    </dgm:pt>
    <dgm:pt modelId="{60A69FB0-B618-43B6-A5A4-5F32A6670A1B}" type="sibTrans" cxnId="{CB0800C0-61B7-4BB5-B208-724CD719E360}">
      <dgm:prSet/>
      <dgm:spPr/>
      <dgm:t>
        <a:bodyPr/>
        <a:lstStyle/>
        <a:p>
          <a:endParaRPr lang="en-GB"/>
        </a:p>
      </dgm:t>
    </dgm:pt>
    <dgm:pt modelId="{52749C16-D3B2-4882-B0A4-7AFE821A599A}" type="pres">
      <dgm:prSet presAssocID="{22E9924F-8FFC-4CB0-8F76-411779E260A0}" presName="Name0" presStyleCnt="0">
        <dgm:presLayoutVars>
          <dgm:chMax val="7"/>
          <dgm:chPref val="7"/>
          <dgm:dir/>
        </dgm:presLayoutVars>
      </dgm:prSet>
      <dgm:spPr/>
    </dgm:pt>
    <dgm:pt modelId="{8FE3FF9C-379B-4A30-8522-4F7569D56345}" type="pres">
      <dgm:prSet presAssocID="{22E9924F-8FFC-4CB0-8F76-411779E260A0}" presName="Name1" presStyleCnt="0"/>
      <dgm:spPr/>
    </dgm:pt>
    <dgm:pt modelId="{1359A0FB-371C-4592-8107-C7A5720A1837}" type="pres">
      <dgm:prSet presAssocID="{22E9924F-8FFC-4CB0-8F76-411779E260A0}" presName="cycle" presStyleCnt="0"/>
      <dgm:spPr/>
    </dgm:pt>
    <dgm:pt modelId="{7F812AAD-5896-409B-B747-26E55C073594}" type="pres">
      <dgm:prSet presAssocID="{22E9924F-8FFC-4CB0-8F76-411779E260A0}" presName="srcNode" presStyleLbl="node1" presStyleIdx="0" presStyleCnt="3"/>
      <dgm:spPr/>
    </dgm:pt>
    <dgm:pt modelId="{A95B3885-56DE-4B6C-BEFE-99CFE72F2643}" type="pres">
      <dgm:prSet presAssocID="{22E9924F-8FFC-4CB0-8F76-411779E260A0}" presName="conn" presStyleLbl="parChTrans1D2" presStyleIdx="0" presStyleCnt="1"/>
      <dgm:spPr/>
    </dgm:pt>
    <dgm:pt modelId="{07B90AFC-1136-4A02-9FB7-D5117CC77922}" type="pres">
      <dgm:prSet presAssocID="{22E9924F-8FFC-4CB0-8F76-411779E260A0}" presName="extraNode" presStyleLbl="node1" presStyleIdx="0" presStyleCnt="3"/>
      <dgm:spPr/>
    </dgm:pt>
    <dgm:pt modelId="{470CB176-0A60-4AD5-BC36-1A61A71E8B5C}" type="pres">
      <dgm:prSet presAssocID="{22E9924F-8FFC-4CB0-8F76-411779E260A0}" presName="dstNode" presStyleLbl="node1" presStyleIdx="0" presStyleCnt="3"/>
      <dgm:spPr/>
    </dgm:pt>
    <dgm:pt modelId="{3B9254B5-AC57-4321-AEC8-4B6B8FB829F5}" type="pres">
      <dgm:prSet presAssocID="{FB7A5FB5-9C15-4944-BCCE-B7C3A545D896}" presName="text_1" presStyleLbl="node1" presStyleIdx="0" presStyleCnt="3">
        <dgm:presLayoutVars>
          <dgm:bulletEnabled val="1"/>
        </dgm:presLayoutVars>
      </dgm:prSet>
      <dgm:spPr/>
    </dgm:pt>
    <dgm:pt modelId="{4264A062-2157-4BFE-8BDA-5CE0F21F453B}" type="pres">
      <dgm:prSet presAssocID="{FB7A5FB5-9C15-4944-BCCE-B7C3A545D896}" presName="accent_1" presStyleCnt="0"/>
      <dgm:spPr/>
    </dgm:pt>
    <dgm:pt modelId="{CE13CB22-0846-4384-B22A-DDEDD0DEE1C6}" type="pres">
      <dgm:prSet presAssocID="{FB7A5FB5-9C15-4944-BCCE-B7C3A545D896}" presName="accentRepeatNode" presStyleLbl="solidFgAcc1" presStyleIdx="0" presStyleCnt="3"/>
      <dgm:spPr/>
    </dgm:pt>
    <dgm:pt modelId="{0CD0540E-9553-4233-BD76-D49307F51DFA}" type="pres">
      <dgm:prSet presAssocID="{D2F0D8C5-16DD-4908-9A60-F89934800C54}" presName="text_2" presStyleLbl="node1" presStyleIdx="1" presStyleCnt="3">
        <dgm:presLayoutVars>
          <dgm:bulletEnabled val="1"/>
        </dgm:presLayoutVars>
      </dgm:prSet>
      <dgm:spPr/>
    </dgm:pt>
    <dgm:pt modelId="{11BDBEF3-E513-4A13-B611-3494FEBBFFA2}" type="pres">
      <dgm:prSet presAssocID="{D2F0D8C5-16DD-4908-9A60-F89934800C54}" presName="accent_2" presStyleCnt="0"/>
      <dgm:spPr/>
    </dgm:pt>
    <dgm:pt modelId="{520E4D48-F648-4B60-BA0E-11C446D4BE53}" type="pres">
      <dgm:prSet presAssocID="{D2F0D8C5-16DD-4908-9A60-F89934800C54}" presName="accentRepeatNode" presStyleLbl="solidFgAcc1" presStyleIdx="1" presStyleCnt="3"/>
      <dgm:spPr/>
    </dgm:pt>
    <dgm:pt modelId="{58574A65-2EA3-4551-9ABC-1B8FFC250AA2}" type="pres">
      <dgm:prSet presAssocID="{A23DED56-BD48-4962-8BE9-ACE820B72B2B}" presName="text_3" presStyleLbl="node1" presStyleIdx="2" presStyleCnt="3">
        <dgm:presLayoutVars>
          <dgm:bulletEnabled val="1"/>
        </dgm:presLayoutVars>
      </dgm:prSet>
      <dgm:spPr/>
    </dgm:pt>
    <dgm:pt modelId="{7ECC4F1B-FC5A-4110-8105-E023C8454718}" type="pres">
      <dgm:prSet presAssocID="{A23DED56-BD48-4962-8BE9-ACE820B72B2B}" presName="accent_3" presStyleCnt="0"/>
      <dgm:spPr/>
    </dgm:pt>
    <dgm:pt modelId="{7CAD6903-B39D-4676-BE27-84644A462C8C}" type="pres">
      <dgm:prSet presAssocID="{A23DED56-BD48-4962-8BE9-ACE820B72B2B}" presName="accentRepeatNode" presStyleLbl="solidFgAcc1" presStyleIdx="2" presStyleCnt="3"/>
      <dgm:spPr/>
    </dgm:pt>
  </dgm:ptLst>
  <dgm:cxnLst>
    <dgm:cxn modelId="{18525500-3A76-4354-9314-2FB21A7D2CAF}" type="presOf" srcId="{FB7A5FB5-9C15-4944-BCCE-B7C3A545D896}" destId="{3B9254B5-AC57-4321-AEC8-4B6B8FB829F5}" srcOrd="0" destOrd="0" presId="urn:microsoft.com/office/officeart/2008/layout/VerticalCurvedList"/>
    <dgm:cxn modelId="{1552DF2E-37F3-4C7F-B4FC-7C0D836FB084}" srcId="{22E9924F-8FFC-4CB0-8F76-411779E260A0}" destId="{FB7A5FB5-9C15-4944-BCCE-B7C3A545D896}" srcOrd="0" destOrd="0" parTransId="{3FABCD6A-F7E6-4797-BAD3-AF0148656120}" sibTransId="{844AF319-0C01-4248-99F7-05D4E76BCD01}"/>
    <dgm:cxn modelId="{70D7336B-677D-4DD1-9851-68A9D4BDDBF4}" type="presOf" srcId="{844AF319-0C01-4248-99F7-05D4E76BCD01}" destId="{A95B3885-56DE-4B6C-BEFE-99CFE72F2643}" srcOrd="0" destOrd="0" presId="urn:microsoft.com/office/officeart/2008/layout/VerticalCurvedList"/>
    <dgm:cxn modelId="{9732B49A-BB36-42FD-A522-C6A237AE8A05}" srcId="{22E9924F-8FFC-4CB0-8F76-411779E260A0}" destId="{D2F0D8C5-16DD-4908-9A60-F89934800C54}" srcOrd="1" destOrd="0" parTransId="{93E709B9-AACC-4846-BCED-E5C82B59F3B2}" sibTransId="{B98281DC-3BEF-4FFD-B197-1E2A84A18EA7}"/>
    <dgm:cxn modelId="{CB0800C0-61B7-4BB5-B208-724CD719E360}" srcId="{22E9924F-8FFC-4CB0-8F76-411779E260A0}" destId="{A23DED56-BD48-4962-8BE9-ACE820B72B2B}" srcOrd="2" destOrd="0" parTransId="{3CF2E1F9-7694-4A9B-9584-FDDF2523F771}" sibTransId="{60A69FB0-B618-43B6-A5A4-5F32A6670A1B}"/>
    <dgm:cxn modelId="{A4EA5DCB-1028-42D9-A331-93031458A2DC}" type="presOf" srcId="{D2F0D8C5-16DD-4908-9A60-F89934800C54}" destId="{0CD0540E-9553-4233-BD76-D49307F51DFA}" srcOrd="0" destOrd="0" presId="urn:microsoft.com/office/officeart/2008/layout/VerticalCurvedList"/>
    <dgm:cxn modelId="{E173D2D8-0757-452C-8237-6919B63A0C46}" type="presOf" srcId="{22E9924F-8FFC-4CB0-8F76-411779E260A0}" destId="{52749C16-D3B2-4882-B0A4-7AFE821A599A}" srcOrd="0" destOrd="0" presId="urn:microsoft.com/office/officeart/2008/layout/VerticalCurvedList"/>
    <dgm:cxn modelId="{BFEBCAE3-98AE-400C-9C58-2EE516B25A37}" type="presOf" srcId="{A23DED56-BD48-4962-8BE9-ACE820B72B2B}" destId="{58574A65-2EA3-4551-9ABC-1B8FFC250AA2}" srcOrd="0" destOrd="0" presId="urn:microsoft.com/office/officeart/2008/layout/VerticalCurvedList"/>
    <dgm:cxn modelId="{CA72C533-CF4D-4440-B81C-25BF7255E789}" type="presParOf" srcId="{52749C16-D3B2-4882-B0A4-7AFE821A599A}" destId="{8FE3FF9C-379B-4A30-8522-4F7569D56345}" srcOrd="0" destOrd="0" presId="urn:microsoft.com/office/officeart/2008/layout/VerticalCurvedList"/>
    <dgm:cxn modelId="{9E3E3D78-3496-4E7E-9346-DA98E100A68A}" type="presParOf" srcId="{8FE3FF9C-379B-4A30-8522-4F7569D56345}" destId="{1359A0FB-371C-4592-8107-C7A5720A1837}" srcOrd="0" destOrd="0" presId="urn:microsoft.com/office/officeart/2008/layout/VerticalCurvedList"/>
    <dgm:cxn modelId="{04F80755-835F-40DC-AD4D-011522995A92}" type="presParOf" srcId="{1359A0FB-371C-4592-8107-C7A5720A1837}" destId="{7F812AAD-5896-409B-B747-26E55C073594}" srcOrd="0" destOrd="0" presId="urn:microsoft.com/office/officeart/2008/layout/VerticalCurvedList"/>
    <dgm:cxn modelId="{7D0F81C4-BB2E-46E4-BBCD-9892785E1C7A}" type="presParOf" srcId="{1359A0FB-371C-4592-8107-C7A5720A1837}" destId="{A95B3885-56DE-4B6C-BEFE-99CFE72F2643}" srcOrd="1" destOrd="0" presId="urn:microsoft.com/office/officeart/2008/layout/VerticalCurvedList"/>
    <dgm:cxn modelId="{75C10511-5D8B-4300-AF5F-55A2672E4464}" type="presParOf" srcId="{1359A0FB-371C-4592-8107-C7A5720A1837}" destId="{07B90AFC-1136-4A02-9FB7-D5117CC77922}" srcOrd="2" destOrd="0" presId="urn:microsoft.com/office/officeart/2008/layout/VerticalCurvedList"/>
    <dgm:cxn modelId="{A1072D4C-0EEB-4B6D-B647-DE9B71D59C8E}" type="presParOf" srcId="{1359A0FB-371C-4592-8107-C7A5720A1837}" destId="{470CB176-0A60-4AD5-BC36-1A61A71E8B5C}" srcOrd="3" destOrd="0" presId="urn:microsoft.com/office/officeart/2008/layout/VerticalCurvedList"/>
    <dgm:cxn modelId="{9B898322-31A1-4AB2-9E84-24391EB5DE84}" type="presParOf" srcId="{8FE3FF9C-379B-4A30-8522-4F7569D56345}" destId="{3B9254B5-AC57-4321-AEC8-4B6B8FB829F5}" srcOrd="1" destOrd="0" presId="urn:microsoft.com/office/officeart/2008/layout/VerticalCurvedList"/>
    <dgm:cxn modelId="{01300834-527F-4350-9041-D5B05B9C2678}" type="presParOf" srcId="{8FE3FF9C-379B-4A30-8522-4F7569D56345}" destId="{4264A062-2157-4BFE-8BDA-5CE0F21F453B}" srcOrd="2" destOrd="0" presId="urn:microsoft.com/office/officeart/2008/layout/VerticalCurvedList"/>
    <dgm:cxn modelId="{EE7D46C6-C352-42F2-A366-003EBF1E20B2}" type="presParOf" srcId="{4264A062-2157-4BFE-8BDA-5CE0F21F453B}" destId="{CE13CB22-0846-4384-B22A-DDEDD0DEE1C6}" srcOrd="0" destOrd="0" presId="urn:microsoft.com/office/officeart/2008/layout/VerticalCurvedList"/>
    <dgm:cxn modelId="{A93FC2AB-3320-4B14-A662-BD0E2142A65B}" type="presParOf" srcId="{8FE3FF9C-379B-4A30-8522-4F7569D56345}" destId="{0CD0540E-9553-4233-BD76-D49307F51DFA}" srcOrd="3" destOrd="0" presId="urn:microsoft.com/office/officeart/2008/layout/VerticalCurvedList"/>
    <dgm:cxn modelId="{5E6E6BA1-D317-480C-82CD-77C112A4DDD4}" type="presParOf" srcId="{8FE3FF9C-379B-4A30-8522-4F7569D56345}" destId="{11BDBEF3-E513-4A13-B611-3494FEBBFFA2}" srcOrd="4" destOrd="0" presId="urn:microsoft.com/office/officeart/2008/layout/VerticalCurvedList"/>
    <dgm:cxn modelId="{E33872F1-0074-4A3B-9620-1EF239E06359}" type="presParOf" srcId="{11BDBEF3-E513-4A13-B611-3494FEBBFFA2}" destId="{520E4D48-F648-4B60-BA0E-11C446D4BE53}" srcOrd="0" destOrd="0" presId="urn:microsoft.com/office/officeart/2008/layout/VerticalCurvedList"/>
    <dgm:cxn modelId="{13E602BC-B565-4DC0-B92F-688E077065B1}" type="presParOf" srcId="{8FE3FF9C-379B-4A30-8522-4F7569D56345}" destId="{58574A65-2EA3-4551-9ABC-1B8FFC250AA2}" srcOrd="5" destOrd="0" presId="urn:microsoft.com/office/officeart/2008/layout/VerticalCurvedList"/>
    <dgm:cxn modelId="{987A8371-A174-4730-9423-53D1F0D140A0}" type="presParOf" srcId="{8FE3FF9C-379B-4A30-8522-4F7569D56345}" destId="{7ECC4F1B-FC5A-4110-8105-E023C8454718}" srcOrd="6" destOrd="0" presId="urn:microsoft.com/office/officeart/2008/layout/VerticalCurvedList"/>
    <dgm:cxn modelId="{50C1D519-BCBD-40BE-B3CE-BE08925BC99B}" type="presParOf" srcId="{7ECC4F1B-FC5A-4110-8105-E023C8454718}" destId="{7CAD6903-B39D-4676-BE27-84644A462C8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B3885-56DE-4B6C-BEFE-99CFE72F2643}">
      <dsp:nvSpPr>
        <dsp:cNvPr id="0" name=""/>
        <dsp:cNvSpPr/>
      </dsp:nvSpPr>
      <dsp:spPr>
        <a:xfrm>
          <a:off x="-5737372" y="-878350"/>
          <a:ext cx="6831991" cy="6831991"/>
        </a:xfrm>
        <a:prstGeom prst="blockArc">
          <a:avLst>
            <a:gd name="adj1" fmla="val 18900000"/>
            <a:gd name="adj2" fmla="val 2700000"/>
            <a:gd name="adj3" fmla="val 316"/>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9254B5-AC57-4321-AEC8-4B6B8FB829F5}">
      <dsp:nvSpPr>
        <dsp:cNvPr id="0" name=""/>
        <dsp:cNvSpPr/>
      </dsp:nvSpPr>
      <dsp:spPr>
        <a:xfrm>
          <a:off x="704450" y="507529"/>
          <a:ext cx="10359973" cy="101505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5702" tIns="58420" rIns="58420" bIns="58420" numCol="1" spcCol="1270" anchor="ctr" anchorCtr="0">
          <a:noAutofit/>
        </a:bodyPr>
        <a:lstStyle/>
        <a:p>
          <a:pPr marL="0" lvl="0" indent="0" algn="l" defTabSz="1022350">
            <a:lnSpc>
              <a:spcPct val="90000"/>
            </a:lnSpc>
            <a:spcBef>
              <a:spcPct val="0"/>
            </a:spcBef>
            <a:spcAft>
              <a:spcPct val="35000"/>
            </a:spcAft>
            <a:buNone/>
          </a:pPr>
          <a:r>
            <a:rPr lang="en-GB" sz="2300" b="1" kern="1200"/>
            <a:t>Autonomy/Control </a:t>
          </a:r>
          <a:r>
            <a:rPr lang="en-GB" sz="2300" b="0" kern="1200"/>
            <a:t>– The need to have control over our work lives, and to be able to act consistently with our values</a:t>
          </a:r>
        </a:p>
      </dsp:txBody>
      <dsp:txXfrm>
        <a:off x="704450" y="507529"/>
        <a:ext cx="10359973" cy="1015058"/>
      </dsp:txXfrm>
    </dsp:sp>
    <dsp:sp modelId="{CE13CB22-0846-4384-B22A-DDEDD0DEE1C6}">
      <dsp:nvSpPr>
        <dsp:cNvPr id="0" name=""/>
        <dsp:cNvSpPr/>
      </dsp:nvSpPr>
      <dsp:spPr>
        <a:xfrm>
          <a:off x="70039" y="380646"/>
          <a:ext cx="1268822" cy="126882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CD0540E-9553-4233-BD76-D49307F51DFA}">
      <dsp:nvSpPr>
        <dsp:cNvPr id="0" name=""/>
        <dsp:cNvSpPr/>
      </dsp:nvSpPr>
      <dsp:spPr>
        <a:xfrm>
          <a:off x="1073424" y="2030116"/>
          <a:ext cx="9990999" cy="1015058"/>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5702" tIns="58420" rIns="58420" bIns="58420" numCol="1" spcCol="1270" anchor="ctr" anchorCtr="0">
          <a:noAutofit/>
        </a:bodyPr>
        <a:lstStyle/>
        <a:p>
          <a:pPr marL="0" lvl="0" indent="0" algn="l" defTabSz="1022350">
            <a:lnSpc>
              <a:spcPct val="90000"/>
            </a:lnSpc>
            <a:spcBef>
              <a:spcPct val="0"/>
            </a:spcBef>
            <a:spcAft>
              <a:spcPct val="35000"/>
            </a:spcAft>
            <a:buNone/>
          </a:pPr>
          <a:r>
            <a:rPr lang="en-GB" sz="2300" b="1" kern="1200"/>
            <a:t>Belonging </a:t>
          </a:r>
          <a:r>
            <a:rPr lang="en-GB" sz="2300" b="0" kern="1200"/>
            <a:t>– The need to </a:t>
          </a:r>
          <a:r>
            <a:rPr lang="en-GB" sz="2300" kern="1200"/>
            <a:t>be connected to, cared for by, and caring of those around us in the workplace, and to feel valued, respected and supported. </a:t>
          </a:r>
          <a:endParaRPr lang="en-GB" sz="2300" b="0" kern="1200"/>
        </a:p>
      </dsp:txBody>
      <dsp:txXfrm>
        <a:off x="1073424" y="2030116"/>
        <a:ext cx="9990999" cy="1015058"/>
      </dsp:txXfrm>
    </dsp:sp>
    <dsp:sp modelId="{520E4D48-F648-4B60-BA0E-11C446D4BE53}">
      <dsp:nvSpPr>
        <dsp:cNvPr id="0" name=""/>
        <dsp:cNvSpPr/>
      </dsp:nvSpPr>
      <dsp:spPr>
        <a:xfrm>
          <a:off x="439012" y="1903234"/>
          <a:ext cx="1268822" cy="1268822"/>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574A65-2EA3-4551-9ABC-1B8FFC250AA2}">
      <dsp:nvSpPr>
        <dsp:cNvPr id="0" name=""/>
        <dsp:cNvSpPr/>
      </dsp:nvSpPr>
      <dsp:spPr>
        <a:xfrm>
          <a:off x="704450" y="3552703"/>
          <a:ext cx="10359973" cy="1015058"/>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5702" tIns="58420" rIns="58420" bIns="58420" numCol="1" spcCol="1270" anchor="ctr" anchorCtr="0">
          <a:noAutofit/>
        </a:bodyPr>
        <a:lstStyle/>
        <a:p>
          <a:pPr marL="0" lvl="0" indent="0" algn="l" defTabSz="1022350">
            <a:lnSpc>
              <a:spcPct val="90000"/>
            </a:lnSpc>
            <a:spcBef>
              <a:spcPct val="0"/>
            </a:spcBef>
            <a:spcAft>
              <a:spcPct val="35000"/>
            </a:spcAft>
            <a:buNone/>
          </a:pPr>
          <a:r>
            <a:rPr lang="en-GB" sz="2300" b="1" kern="1200"/>
            <a:t>Competence/Effectiveness </a:t>
          </a:r>
          <a:r>
            <a:rPr lang="en-GB" sz="2300" b="0" kern="1200"/>
            <a:t>- </a:t>
          </a:r>
          <a:r>
            <a:rPr lang="en-GB" sz="2300" kern="1200"/>
            <a:t>The need to experience effectiveness in what we do and deliver valued outcomes like high-quality care. </a:t>
          </a:r>
          <a:endParaRPr lang="en-GB" sz="2300" b="0" kern="1200"/>
        </a:p>
      </dsp:txBody>
      <dsp:txXfrm>
        <a:off x="704450" y="3552703"/>
        <a:ext cx="10359973" cy="1015058"/>
      </dsp:txXfrm>
    </dsp:sp>
    <dsp:sp modelId="{7CAD6903-B39D-4676-BE27-84644A462C8C}">
      <dsp:nvSpPr>
        <dsp:cNvPr id="0" name=""/>
        <dsp:cNvSpPr/>
      </dsp:nvSpPr>
      <dsp:spPr>
        <a:xfrm>
          <a:off x="70039" y="3425821"/>
          <a:ext cx="1268822" cy="126882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22A55B-20B0-4EEE-A8D8-32AAA77FAF4E}" type="datetimeFigureOut">
              <a:rPr lang="en-GB" smtClean="0"/>
              <a:t>28/09/2022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B5AEA7-DF9C-43F3-83D1-CEDF52056DB3}" type="slidenum">
              <a:rPr lang="en-GB" smtClean="0"/>
              <a:t>‹#›</a:t>
            </a:fld>
            <a:endParaRPr lang="en-GB" dirty="0"/>
          </a:p>
        </p:txBody>
      </p:sp>
    </p:spTree>
    <p:extLst>
      <p:ext uri="{BB962C8B-B14F-4D97-AF65-F5344CB8AC3E}">
        <p14:creationId xmlns:p14="http://schemas.microsoft.com/office/powerpoint/2010/main" val="3121459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5"/>
          </p:nvPr>
        </p:nvSpPr>
        <p:spPr/>
        <p:txBody>
          <a:bodyPr/>
          <a:lstStyle/>
          <a:p>
            <a:fld id="{2A7FE96B-C588-418F-98DC-47D2BFF7ABEB}" type="slidenum">
              <a:rPr lang="en-GB" smtClean="0"/>
              <a:pPr/>
              <a:t>6</a:t>
            </a:fld>
            <a:endParaRPr lang="en-GB"/>
          </a:p>
        </p:txBody>
      </p:sp>
    </p:spTree>
    <p:extLst>
      <p:ext uri="{BB962C8B-B14F-4D97-AF65-F5344CB8AC3E}">
        <p14:creationId xmlns:p14="http://schemas.microsoft.com/office/powerpoint/2010/main" val="83508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9626-3C6B-4AE0-8C23-3959E98266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11BF4AF-633D-4508-9282-07A8A2530B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9F9DE9-286F-468D-9C19-1F6FC14D8EDC}"/>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5" name="Footer Placeholder 4">
            <a:extLst>
              <a:ext uri="{FF2B5EF4-FFF2-40B4-BE49-F238E27FC236}">
                <a16:creationId xmlns:a16="http://schemas.microsoft.com/office/drawing/2014/main" id="{81E8E01A-BED4-4E17-8006-48B123C1572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2408F57-C072-4E2B-AB67-55E95698798E}"/>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418211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E9734-E71D-4CE4-842A-3739658D9F6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8DABAFE-3CE8-4E9E-8ABC-458BA61914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3B4F09-1AD7-43DC-9126-A6DC96A2EC69}"/>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5" name="Footer Placeholder 4">
            <a:extLst>
              <a:ext uri="{FF2B5EF4-FFF2-40B4-BE49-F238E27FC236}">
                <a16:creationId xmlns:a16="http://schemas.microsoft.com/office/drawing/2014/main" id="{8BF30D83-E120-4210-A08E-E54BF5FE3F9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F7BBD76-70C3-4178-B478-2B5255F9E030}"/>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3302905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74E6CB-00A1-4BB2-AA2D-A62A75FDD5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5EF5C6-7A1F-4E88-8F05-478907DE1E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62FC1-9773-4A28-86AF-FEB1E8EA7AC5}"/>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5" name="Footer Placeholder 4">
            <a:extLst>
              <a:ext uri="{FF2B5EF4-FFF2-40B4-BE49-F238E27FC236}">
                <a16:creationId xmlns:a16="http://schemas.microsoft.com/office/drawing/2014/main" id="{B2578CC0-05FA-40EB-8A14-518D7A5D7A0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C0FF7D6-A0AE-4BF3-8EFA-63A6ACFA2C19}"/>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3702699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body text full width">
    <p:spTree>
      <p:nvGrpSpPr>
        <p:cNvPr id="1" name=""/>
        <p:cNvGrpSpPr/>
        <p:nvPr/>
      </p:nvGrpSpPr>
      <p:grpSpPr>
        <a:xfrm>
          <a:off x="0" y="0"/>
          <a:ext cx="0" cy="0"/>
          <a:chOff x="0" y="0"/>
          <a:chExt cx="0" cy="0"/>
        </a:xfrm>
      </p:grpSpPr>
      <p:grpSp>
        <p:nvGrpSpPr>
          <p:cNvPr id="38" name="Group 37"/>
          <p:cNvGrpSpPr/>
          <p:nvPr userDrawn="1"/>
        </p:nvGrpSpPr>
        <p:grpSpPr bwMode="gray">
          <a:xfrm>
            <a:off x="2" y="0"/>
            <a:ext cx="12192001" cy="6865906"/>
            <a:chOff x="0" y="0"/>
            <a:chExt cx="9144001" cy="5154198"/>
          </a:xfrm>
        </p:grpSpPr>
        <p:sp>
          <p:nvSpPr>
            <p:cNvPr id="39" name="Rectangle 38"/>
            <p:cNvSpPr/>
            <p:nvPr userDrawn="1"/>
          </p:nvSpPr>
          <p:spPr bwMode="gray">
            <a:xfrm>
              <a:off x="1" y="4444998"/>
              <a:ext cx="9144000" cy="70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399"/>
            </a:p>
          </p:txBody>
        </p:sp>
        <p:sp>
          <p:nvSpPr>
            <p:cNvPr id="44" name="Rectangle 43"/>
            <p:cNvSpPr/>
            <p:nvPr userDrawn="1"/>
          </p:nvSpPr>
          <p:spPr bwMode="gray">
            <a:xfrm>
              <a:off x="0" y="0"/>
              <a:ext cx="395287" cy="514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399"/>
            </a:p>
          </p:txBody>
        </p:sp>
        <p:sp>
          <p:nvSpPr>
            <p:cNvPr id="45" name="Rectangle 44"/>
            <p:cNvSpPr/>
            <p:nvPr userDrawn="1"/>
          </p:nvSpPr>
          <p:spPr bwMode="gray">
            <a:xfrm>
              <a:off x="8748711" y="0"/>
              <a:ext cx="395287" cy="5148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399"/>
            </a:p>
          </p:txBody>
        </p:sp>
        <p:sp>
          <p:nvSpPr>
            <p:cNvPr id="46" name="Rectangle 45"/>
            <p:cNvSpPr/>
            <p:nvPr userDrawn="1"/>
          </p:nvSpPr>
          <p:spPr bwMode="gray">
            <a:xfrm>
              <a:off x="1" y="1"/>
              <a:ext cx="9144000" cy="412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399"/>
            </a:p>
          </p:txBody>
        </p:sp>
      </p:grpSp>
      <p:sp>
        <p:nvSpPr>
          <p:cNvPr id="2" name="Date Placeholder 1"/>
          <p:cNvSpPr>
            <a:spLocks noGrp="1"/>
          </p:cNvSpPr>
          <p:nvPr>
            <p:ph type="dt" sz="half" idx="10"/>
          </p:nvPr>
        </p:nvSpPr>
        <p:spPr/>
        <p:txBody>
          <a:bodyPr/>
          <a:lstStyle/>
          <a:p>
            <a:fld id="{CFC1A811-C82A-4F8F-B3CE-A05565CF5249}" type="datetime1">
              <a:rPr lang="en-GB" smtClean="0"/>
              <a:pPr/>
              <a:t>28/09/2022</a:t>
            </a:fld>
            <a:endParaRPr lang="en-GB"/>
          </a:p>
        </p:txBody>
      </p:sp>
      <p:sp>
        <p:nvSpPr>
          <p:cNvPr id="3" name="Footer Placeholder 2"/>
          <p:cNvSpPr>
            <a:spLocks noGrp="1"/>
          </p:cNvSpPr>
          <p:nvPr>
            <p:ph type="ftr" sz="quarter" idx="11"/>
          </p:nvPr>
        </p:nvSpPr>
        <p:spPr/>
        <p:txBody>
          <a:bodyPr/>
          <a:lstStyle/>
          <a:p>
            <a:r>
              <a:rPr lang="en-GB"/>
              <a:t>This is the footer area where text can be added if need be</a:t>
            </a:r>
          </a:p>
        </p:txBody>
      </p:sp>
      <p:sp>
        <p:nvSpPr>
          <p:cNvPr id="4" name="Slide Number Placeholder 3"/>
          <p:cNvSpPr>
            <a:spLocks noGrp="1"/>
          </p:cNvSpPr>
          <p:nvPr>
            <p:ph type="sldNum" sz="quarter" idx="12"/>
          </p:nvPr>
        </p:nvSpPr>
        <p:spPr>
          <a:xfrm>
            <a:off x="10512492" y="6613427"/>
            <a:ext cx="1315873" cy="244574"/>
          </a:xfrm>
        </p:spPr>
        <p:txBody>
          <a:bodyPr/>
          <a:lstStyle/>
          <a:p>
            <a:fld id="{1C9B8DB7-5E07-498D-BB05-949344748FB4}" type="slidenum">
              <a:rPr lang="en-GB" smtClean="0"/>
              <a:pPr/>
              <a:t>‹#›</a:t>
            </a:fld>
            <a:endParaRPr lang="en-GB"/>
          </a:p>
        </p:txBody>
      </p:sp>
      <p:sp>
        <p:nvSpPr>
          <p:cNvPr id="13" name="Title 12"/>
          <p:cNvSpPr>
            <a:spLocks noGrp="1"/>
          </p:cNvSpPr>
          <p:nvPr>
            <p:ph type="title" hasCustomPrompt="1"/>
          </p:nvPr>
        </p:nvSpPr>
        <p:spPr>
          <a:xfrm>
            <a:off x="527051" y="454003"/>
            <a:ext cx="11137900" cy="1055899"/>
          </a:xfrm>
        </p:spPr>
        <p:txBody>
          <a:bodyPr anchor="t">
            <a:normAutofit/>
          </a:bodyPr>
          <a:lstStyle>
            <a:lvl1pPr>
              <a:defRPr sz="3199">
                <a:solidFill>
                  <a:schemeClr val="accent1"/>
                </a:solidFill>
              </a:defRPr>
            </a:lvl1pPr>
          </a:lstStyle>
          <a:p>
            <a:r>
              <a:rPr lang="en-US"/>
              <a:t>Slide title on one line</a:t>
            </a:r>
            <a:endParaRPr lang="en-GB"/>
          </a:p>
        </p:txBody>
      </p:sp>
      <p:grpSp>
        <p:nvGrpSpPr>
          <p:cNvPr id="5" name="Group 12"/>
          <p:cNvGrpSpPr>
            <a:grpSpLocks noChangeAspect="1"/>
          </p:cNvGrpSpPr>
          <p:nvPr userDrawn="1"/>
        </p:nvGrpSpPr>
        <p:grpSpPr bwMode="auto">
          <a:xfrm>
            <a:off x="527381" y="6330138"/>
            <a:ext cx="2038208" cy="302120"/>
            <a:chOff x="317" y="1236"/>
            <a:chExt cx="5109" cy="758"/>
          </a:xfrm>
        </p:grpSpPr>
        <p:sp>
          <p:nvSpPr>
            <p:cNvPr id="1037" name="Freeform 13"/>
            <p:cNvSpPr>
              <a:spLocks/>
            </p:cNvSpPr>
            <p:nvPr userDrawn="1"/>
          </p:nvSpPr>
          <p:spPr bwMode="auto">
            <a:xfrm>
              <a:off x="2112" y="1390"/>
              <a:ext cx="103" cy="442"/>
            </a:xfrm>
            <a:custGeom>
              <a:avLst/>
              <a:gdLst/>
              <a:ahLst/>
              <a:cxnLst>
                <a:cxn ang="0">
                  <a:pos x="183" y="920"/>
                </a:cxn>
                <a:cxn ang="0">
                  <a:pos x="33" y="920"/>
                </a:cxn>
                <a:cxn ang="0">
                  <a:pos x="0" y="885"/>
                </a:cxn>
                <a:cxn ang="0">
                  <a:pos x="0" y="32"/>
                </a:cxn>
                <a:cxn ang="0">
                  <a:pos x="33" y="0"/>
                </a:cxn>
                <a:cxn ang="0">
                  <a:pos x="183" y="0"/>
                </a:cxn>
                <a:cxn ang="0">
                  <a:pos x="215" y="32"/>
                </a:cxn>
                <a:cxn ang="0">
                  <a:pos x="215" y="885"/>
                </a:cxn>
                <a:cxn ang="0">
                  <a:pos x="183" y="920"/>
                </a:cxn>
              </a:cxnLst>
              <a:rect l="0" t="0" r="r" b="b"/>
              <a:pathLst>
                <a:path w="215" h="920">
                  <a:moveTo>
                    <a:pt x="183" y="920"/>
                  </a:moveTo>
                  <a:lnTo>
                    <a:pt x="33" y="920"/>
                  </a:lnTo>
                  <a:cubicBezTo>
                    <a:pt x="15" y="920"/>
                    <a:pt x="0" y="903"/>
                    <a:pt x="0" y="885"/>
                  </a:cubicBezTo>
                  <a:lnTo>
                    <a:pt x="0" y="32"/>
                  </a:lnTo>
                  <a:cubicBezTo>
                    <a:pt x="0" y="14"/>
                    <a:pt x="15" y="0"/>
                    <a:pt x="33" y="0"/>
                  </a:cubicBezTo>
                  <a:lnTo>
                    <a:pt x="183" y="0"/>
                  </a:lnTo>
                  <a:cubicBezTo>
                    <a:pt x="201" y="0"/>
                    <a:pt x="215" y="14"/>
                    <a:pt x="215" y="32"/>
                  </a:cubicBezTo>
                  <a:lnTo>
                    <a:pt x="215" y="885"/>
                  </a:lnTo>
                  <a:cubicBezTo>
                    <a:pt x="215" y="903"/>
                    <a:pt x="201" y="920"/>
                    <a:pt x="183" y="920"/>
                  </a:cubicBezTo>
                  <a:close/>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38" name="Freeform 14"/>
            <p:cNvSpPr>
              <a:spLocks/>
            </p:cNvSpPr>
            <p:nvPr userDrawn="1"/>
          </p:nvSpPr>
          <p:spPr bwMode="auto">
            <a:xfrm>
              <a:off x="2280" y="1384"/>
              <a:ext cx="361" cy="448"/>
            </a:xfrm>
            <a:custGeom>
              <a:avLst/>
              <a:gdLst/>
              <a:ahLst/>
              <a:cxnLst>
                <a:cxn ang="0">
                  <a:pos x="720" y="932"/>
                </a:cxn>
                <a:cxn ang="0">
                  <a:pos x="570" y="932"/>
                </a:cxn>
                <a:cxn ang="0">
                  <a:pos x="538" y="897"/>
                </a:cxn>
                <a:cxn ang="0">
                  <a:pos x="538" y="366"/>
                </a:cxn>
                <a:cxn ang="0">
                  <a:pos x="399" y="183"/>
                </a:cxn>
                <a:cxn ang="0">
                  <a:pos x="215" y="242"/>
                </a:cxn>
                <a:cxn ang="0">
                  <a:pos x="215" y="897"/>
                </a:cxn>
                <a:cxn ang="0">
                  <a:pos x="182" y="932"/>
                </a:cxn>
                <a:cxn ang="0">
                  <a:pos x="32" y="932"/>
                </a:cxn>
                <a:cxn ang="0">
                  <a:pos x="0" y="897"/>
                </a:cxn>
                <a:cxn ang="0">
                  <a:pos x="0" y="44"/>
                </a:cxn>
                <a:cxn ang="0">
                  <a:pos x="32" y="12"/>
                </a:cxn>
                <a:cxn ang="0">
                  <a:pos x="174" y="12"/>
                </a:cxn>
                <a:cxn ang="0">
                  <a:pos x="207" y="44"/>
                </a:cxn>
                <a:cxn ang="0">
                  <a:pos x="207" y="78"/>
                </a:cxn>
                <a:cxn ang="0">
                  <a:pos x="471" y="0"/>
                </a:cxn>
                <a:cxn ang="0">
                  <a:pos x="753" y="366"/>
                </a:cxn>
                <a:cxn ang="0">
                  <a:pos x="753" y="897"/>
                </a:cxn>
                <a:cxn ang="0">
                  <a:pos x="720" y="932"/>
                </a:cxn>
              </a:cxnLst>
              <a:rect l="0" t="0" r="r" b="b"/>
              <a:pathLst>
                <a:path w="753" h="932">
                  <a:moveTo>
                    <a:pt x="720" y="932"/>
                  </a:moveTo>
                  <a:lnTo>
                    <a:pt x="570" y="932"/>
                  </a:lnTo>
                  <a:cubicBezTo>
                    <a:pt x="552" y="932"/>
                    <a:pt x="538" y="915"/>
                    <a:pt x="538" y="897"/>
                  </a:cubicBezTo>
                  <a:lnTo>
                    <a:pt x="538" y="366"/>
                  </a:lnTo>
                  <a:cubicBezTo>
                    <a:pt x="538" y="224"/>
                    <a:pt x="525" y="183"/>
                    <a:pt x="399" y="183"/>
                  </a:cubicBezTo>
                  <a:cubicBezTo>
                    <a:pt x="344" y="183"/>
                    <a:pt x="283" y="206"/>
                    <a:pt x="215" y="242"/>
                  </a:cubicBezTo>
                  <a:lnTo>
                    <a:pt x="215" y="897"/>
                  </a:lnTo>
                  <a:cubicBezTo>
                    <a:pt x="215" y="915"/>
                    <a:pt x="200" y="932"/>
                    <a:pt x="182" y="932"/>
                  </a:cubicBezTo>
                  <a:lnTo>
                    <a:pt x="32" y="932"/>
                  </a:lnTo>
                  <a:cubicBezTo>
                    <a:pt x="14" y="932"/>
                    <a:pt x="0" y="915"/>
                    <a:pt x="0" y="897"/>
                  </a:cubicBezTo>
                  <a:lnTo>
                    <a:pt x="0" y="44"/>
                  </a:lnTo>
                  <a:cubicBezTo>
                    <a:pt x="0" y="26"/>
                    <a:pt x="14" y="12"/>
                    <a:pt x="32" y="12"/>
                  </a:cubicBezTo>
                  <a:lnTo>
                    <a:pt x="174" y="12"/>
                  </a:lnTo>
                  <a:cubicBezTo>
                    <a:pt x="192" y="12"/>
                    <a:pt x="207" y="26"/>
                    <a:pt x="207" y="44"/>
                  </a:cubicBezTo>
                  <a:lnTo>
                    <a:pt x="207" y="78"/>
                  </a:lnTo>
                  <a:cubicBezTo>
                    <a:pt x="301" y="18"/>
                    <a:pt x="363" y="0"/>
                    <a:pt x="471" y="0"/>
                  </a:cubicBezTo>
                  <a:cubicBezTo>
                    <a:pt x="706" y="0"/>
                    <a:pt x="753" y="158"/>
                    <a:pt x="753" y="366"/>
                  </a:cubicBezTo>
                  <a:lnTo>
                    <a:pt x="753" y="897"/>
                  </a:lnTo>
                  <a:cubicBezTo>
                    <a:pt x="753" y="915"/>
                    <a:pt x="738" y="932"/>
                    <a:pt x="720" y="932"/>
                  </a:cubicBez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39" name="Freeform 15"/>
            <p:cNvSpPr>
              <a:spLocks/>
            </p:cNvSpPr>
            <p:nvPr userDrawn="1"/>
          </p:nvSpPr>
          <p:spPr bwMode="auto">
            <a:xfrm>
              <a:off x="3101" y="1387"/>
              <a:ext cx="312" cy="453"/>
            </a:xfrm>
            <a:custGeom>
              <a:avLst/>
              <a:gdLst/>
              <a:ahLst/>
              <a:cxnLst>
                <a:cxn ang="0">
                  <a:pos x="331" y="944"/>
                </a:cxn>
                <a:cxn ang="0">
                  <a:pos x="39" y="912"/>
                </a:cxn>
                <a:cxn ang="0">
                  <a:pos x="8" y="874"/>
                </a:cxn>
                <a:cxn ang="0">
                  <a:pos x="8" y="776"/>
                </a:cxn>
                <a:cxn ang="0">
                  <a:pos x="36" y="750"/>
                </a:cxn>
                <a:cxn ang="0">
                  <a:pos x="42" y="750"/>
                </a:cxn>
                <a:cxn ang="0">
                  <a:pos x="316" y="768"/>
                </a:cxn>
                <a:cxn ang="0">
                  <a:pos x="432" y="690"/>
                </a:cxn>
                <a:cxn ang="0">
                  <a:pos x="360" y="607"/>
                </a:cxn>
                <a:cxn ang="0">
                  <a:pos x="137" y="470"/>
                </a:cxn>
                <a:cxn ang="0">
                  <a:pos x="0" y="245"/>
                </a:cxn>
                <a:cxn ang="0">
                  <a:pos x="310" y="0"/>
                </a:cxn>
                <a:cxn ang="0">
                  <a:pos x="600" y="33"/>
                </a:cxn>
                <a:cxn ang="0">
                  <a:pos x="630" y="70"/>
                </a:cxn>
                <a:cxn ang="0">
                  <a:pos x="630" y="165"/>
                </a:cxn>
                <a:cxn ang="0">
                  <a:pos x="603" y="196"/>
                </a:cxn>
                <a:cxn ang="0">
                  <a:pos x="597" y="196"/>
                </a:cxn>
                <a:cxn ang="0">
                  <a:pos x="328" y="176"/>
                </a:cxn>
                <a:cxn ang="0">
                  <a:pos x="215" y="245"/>
                </a:cxn>
                <a:cxn ang="0">
                  <a:pos x="281" y="312"/>
                </a:cxn>
                <a:cxn ang="0">
                  <a:pos x="494" y="442"/>
                </a:cxn>
                <a:cxn ang="0">
                  <a:pos x="651" y="690"/>
                </a:cxn>
                <a:cxn ang="0">
                  <a:pos x="331" y="944"/>
                </a:cxn>
              </a:cxnLst>
              <a:rect l="0" t="0" r="r" b="b"/>
              <a:pathLst>
                <a:path w="651" h="944">
                  <a:moveTo>
                    <a:pt x="331" y="944"/>
                  </a:moveTo>
                  <a:cubicBezTo>
                    <a:pt x="267" y="944"/>
                    <a:pt x="130" y="936"/>
                    <a:pt x="39" y="912"/>
                  </a:cubicBezTo>
                  <a:cubicBezTo>
                    <a:pt x="20" y="907"/>
                    <a:pt x="8" y="894"/>
                    <a:pt x="8" y="874"/>
                  </a:cubicBezTo>
                  <a:lnTo>
                    <a:pt x="8" y="776"/>
                  </a:lnTo>
                  <a:cubicBezTo>
                    <a:pt x="8" y="763"/>
                    <a:pt x="20" y="750"/>
                    <a:pt x="36" y="750"/>
                  </a:cubicBezTo>
                  <a:lnTo>
                    <a:pt x="42" y="750"/>
                  </a:lnTo>
                  <a:cubicBezTo>
                    <a:pt x="121" y="760"/>
                    <a:pt x="267" y="768"/>
                    <a:pt x="316" y="768"/>
                  </a:cubicBezTo>
                  <a:cubicBezTo>
                    <a:pt x="418" y="768"/>
                    <a:pt x="432" y="734"/>
                    <a:pt x="432" y="690"/>
                  </a:cubicBezTo>
                  <a:cubicBezTo>
                    <a:pt x="432" y="659"/>
                    <a:pt x="413" y="639"/>
                    <a:pt x="360" y="607"/>
                  </a:cubicBezTo>
                  <a:lnTo>
                    <a:pt x="137" y="470"/>
                  </a:lnTo>
                  <a:cubicBezTo>
                    <a:pt x="57" y="421"/>
                    <a:pt x="0" y="339"/>
                    <a:pt x="0" y="245"/>
                  </a:cubicBezTo>
                  <a:cubicBezTo>
                    <a:pt x="0" y="82"/>
                    <a:pt x="103" y="0"/>
                    <a:pt x="310" y="0"/>
                  </a:cubicBezTo>
                  <a:cubicBezTo>
                    <a:pt x="442" y="0"/>
                    <a:pt x="517" y="15"/>
                    <a:pt x="600" y="33"/>
                  </a:cubicBezTo>
                  <a:cubicBezTo>
                    <a:pt x="620" y="38"/>
                    <a:pt x="630" y="51"/>
                    <a:pt x="630" y="70"/>
                  </a:cubicBezTo>
                  <a:lnTo>
                    <a:pt x="630" y="165"/>
                  </a:lnTo>
                  <a:cubicBezTo>
                    <a:pt x="630" y="184"/>
                    <a:pt x="620" y="196"/>
                    <a:pt x="603" y="196"/>
                  </a:cubicBezTo>
                  <a:lnTo>
                    <a:pt x="597" y="196"/>
                  </a:lnTo>
                  <a:cubicBezTo>
                    <a:pt x="551" y="189"/>
                    <a:pt x="421" y="176"/>
                    <a:pt x="328" y="176"/>
                  </a:cubicBezTo>
                  <a:cubicBezTo>
                    <a:pt x="250" y="176"/>
                    <a:pt x="215" y="194"/>
                    <a:pt x="215" y="245"/>
                  </a:cubicBezTo>
                  <a:cubicBezTo>
                    <a:pt x="215" y="271"/>
                    <a:pt x="240" y="287"/>
                    <a:pt x="281" y="312"/>
                  </a:cubicBezTo>
                  <a:lnTo>
                    <a:pt x="494" y="442"/>
                  </a:lnTo>
                  <a:cubicBezTo>
                    <a:pt x="631" y="525"/>
                    <a:pt x="651" y="607"/>
                    <a:pt x="651" y="690"/>
                  </a:cubicBezTo>
                  <a:cubicBezTo>
                    <a:pt x="651" y="832"/>
                    <a:pt x="545" y="944"/>
                    <a:pt x="331" y="944"/>
                  </a:cubicBez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0" name="Freeform 16"/>
            <p:cNvSpPr>
              <a:spLocks/>
            </p:cNvSpPr>
            <p:nvPr userDrawn="1"/>
          </p:nvSpPr>
          <p:spPr bwMode="auto">
            <a:xfrm>
              <a:off x="3525" y="1244"/>
              <a:ext cx="346" cy="588"/>
            </a:xfrm>
            <a:custGeom>
              <a:avLst/>
              <a:gdLst/>
              <a:ahLst/>
              <a:cxnLst>
                <a:cxn ang="0">
                  <a:pos x="686" y="194"/>
                </a:cxn>
                <a:cxn ang="0">
                  <a:pos x="353" y="194"/>
                </a:cxn>
                <a:cxn ang="0">
                  <a:pos x="225" y="334"/>
                </a:cxn>
                <a:cxn ang="0">
                  <a:pos x="225" y="510"/>
                </a:cxn>
                <a:cxn ang="0">
                  <a:pos x="547" y="510"/>
                </a:cxn>
                <a:cxn ang="0">
                  <a:pos x="579" y="543"/>
                </a:cxn>
                <a:cxn ang="0">
                  <a:pos x="579" y="660"/>
                </a:cxn>
                <a:cxn ang="0">
                  <a:pos x="547" y="693"/>
                </a:cxn>
                <a:cxn ang="0">
                  <a:pos x="225" y="693"/>
                </a:cxn>
                <a:cxn ang="0">
                  <a:pos x="225" y="1192"/>
                </a:cxn>
                <a:cxn ang="0">
                  <a:pos x="192" y="1225"/>
                </a:cxn>
                <a:cxn ang="0">
                  <a:pos x="32" y="1225"/>
                </a:cxn>
                <a:cxn ang="0">
                  <a:pos x="0" y="1192"/>
                </a:cxn>
                <a:cxn ang="0">
                  <a:pos x="0" y="334"/>
                </a:cxn>
                <a:cxn ang="0">
                  <a:pos x="376" y="0"/>
                </a:cxn>
                <a:cxn ang="0">
                  <a:pos x="686" y="22"/>
                </a:cxn>
                <a:cxn ang="0">
                  <a:pos x="719" y="57"/>
                </a:cxn>
                <a:cxn ang="0">
                  <a:pos x="719" y="161"/>
                </a:cxn>
                <a:cxn ang="0">
                  <a:pos x="686" y="194"/>
                </a:cxn>
              </a:cxnLst>
              <a:rect l="0" t="0" r="r" b="b"/>
              <a:pathLst>
                <a:path w="719" h="1225">
                  <a:moveTo>
                    <a:pt x="686" y="194"/>
                  </a:moveTo>
                  <a:lnTo>
                    <a:pt x="353" y="194"/>
                  </a:lnTo>
                  <a:cubicBezTo>
                    <a:pt x="259" y="194"/>
                    <a:pt x="225" y="226"/>
                    <a:pt x="225" y="334"/>
                  </a:cubicBezTo>
                  <a:lnTo>
                    <a:pt x="225" y="510"/>
                  </a:lnTo>
                  <a:lnTo>
                    <a:pt x="547" y="510"/>
                  </a:lnTo>
                  <a:cubicBezTo>
                    <a:pt x="565" y="510"/>
                    <a:pt x="579" y="525"/>
                    <a:pt x="579" y="543"/>
                  </a:cubicBezTo>
                  <a:lnTo>
                    <a:pt x="579" y="660"/>
                  </a:lnTo>
                  <a:cubicBezTo>
                    <a:pt x="579" y="678"/>
                    <a:pt x="565" y="693"/>
                    <a:pt x="547" y="693"/>
                  </a:cubicBezTo>
                  <a:lnTo>
                    <a:pt x="225" y="693"/>
                  </a:lnTo>
                  <a:lnTo>
                    <a:pt x="225" y="1192"/>
                  </a:lnTo>
                  <a:cubicBezTo>
                    <a:pt x="225" y="1210"/>
                    <a:pt x="210" y="1225"/>
                    <a:pt x="192" y="1225"/>
                  </a:cubicBezTo>
                  <a:lnTo>
                    <a:pt x="32" y="1225"/>
                  </a:lnTo>
                  <a:cubicBezTo>
                    <a:pt x="14" y="1225"/>
                    <a:pt x="0" y="1210"/>
                    <a:pt x="0" y="1192"/>
                  </a:cubicBezTo>
                  <a:lnTo>
                    <a:pt x="0" y="334"/>
                  </a:lnTo>
                  <a:cubicBezTo>
                    <a:pt x="0" y="57"/>
                    <a:pt x="164" y="0"/>
                    <a:pt x="376" y="0"/>
                  </a:cubicBezTo>
                  <a:cubicBezTo>
                    <a:pt x="570" y="0"/>
                    <a:pt x="634" y="14"/>
                    <a:pt x="686" y="22"/>
                  </a:cubicBezTo>
                  <a:cubicBezTo>
                    <a:pt x="711" y="26"/>
                    <a:pt x="719" y="34"/>
                    <a:pt x="719" y="57"/>
                  </a:cubicBezTo>
                  <a:lnTo>
                    <a:pt x="719" y="161"/>
                  </a:lnTo>
                  <a:cubicBezTo>
                    <a:pt x="719" y="179"/>
                    <a:pt x="704" y="194"/>
                    <a:pt x="686" y="194"/>
                  </a:cubicBezTo>
                  <a:close/>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1" name="Freeform 17"/>
            <p:cNvSpPr>
              <a:spLocks/>
            </p:cNvSpPr>
            <p:nvPr userDrawn="1"/>
          </p:nvSpPr>
          <p:spPr bwMode="auto">
            <a:xfrm>
              <a:off x="3862" y="1390"/>
              <a:ext cx="362" cy="447"/>
            </a:xfrm>
            <a:custGeom>
              <a:avLst/>
              <a:gdLst/>
              <a:ahLst/>
              <a:cxnLst>
                <a:cxn ang="0">
                  <a:pos x="721" y="920"/>
                </a:cxn>
                <a:cxn ang="0">
                  <a:pos x="571" y="920"/>
                </a:cxn>
                <a:cxn ang="0">
                  <a:pos x="539" y="887"/>
                </a:cxn>
                <a:cxn ang="0">
                  <a:pos x="539" y="849"/>
                </a:cxn>
                <a:cxn ang="0">
                  <a:pos x="282" y="931"/>
                </a:cxn>
                <a:cxn ang="0">
                  <a:pos x="82" y="862"/>
                </a:cxn>
                <a:cxn ang="0">
                  <a:pos x="0" y="566"/>
                </a:cxn>
                <a:cxn ang="0">
                  <a:pos x="0" y="34"/>
                </a:cxn>
                <a:cxn ang="0">
                  <a:pos x="33" y="0"/>
                </a:cxn>
                <a:cxn ang="0">
                  <a:pos x="183" y="0"/>
                </a:cxn>
                <a:cxn ang="0">
                  <a:pos x="216" y="34"/>
                </a:cxn>
                <a:cxn ang="0">
                  <a:pos x="216" y="566"/>
                </a:cxn>
                <a:cxn ang="0">
                  <a:pos x="253" y="722"/>
                </a:cxn>
                <a:cxn ang="0">
                  <a:pos x="354" y="752"/>
                </a:cxn>
                <a:cxn ang="0">
                  <a:pos x="539" y="686"/>
                </a:cxn>
                <a:cxn ang="0">
                  <a:pos x="539" y="34"/>
                </a:cxn>
                <a:cxn ang="0">
                  <a:pos x="571" y="0"/>
                </a:cxn>
                <a:cxn ang="0">
                  <a:pos x="721" y="0"/>
                </a:cxn>
                <a:cxn ang="0">
                  <a:pos x="754" y="34"/>
                </a:cxn>
                <a:cxn ang="0">
                  <a:pos x="754" y="887"/>
                </a:cxn>
                <a:cxn ang="0">
                  <a:pos x="721" y="920"/>
                </a:cxn>
              </a:cxnLst>
              <a:rect l="0" t="0" r="r" b="b"/>
              <a:pathLst>
                <a:path w="754" h="931">
                  <a:moveTo>
                    <a:pt x="721" y="920"/>
                  </a:moveTo>
                  <a:lnTo>
                    <a:pt x="571" y="920"/>
                  </a:lnTo>
                  <a:cubicBezTo>
                    <a:pt x="553" y="920"/>
                    <a:pt x="539" y="905"/>
                    <a:pt x="539" y="887"/>
                  </a:cubicBezTo>
                  <a:lnTo>
                    <a:pt x="539" y="849"/>
                  </a:lnTo>
                  <a:cubicBezTo>
                    <a:pt x="454" y="905"/>
                    <a:pt x="387" y="931"/>
                    <a:pt x="282" y="931"/>
                  </a:cubicBezTo>
                  <a:cubicBezTo>
                    <a:pt x="201" y="931"/>
                    <a:pt x="129" y="910"/>
                    <a:pt x="82" y="862"/>
                  </a:cubicBezTo>
                  <a:cubicBezTo>
                    <a:pt x="21" y="802"/>
                    <a:pt x="0" y="701"/>
                    <a:pt x="0" y="566"/>
                  </a:cubicBezTo>
                  <a:lnTo>
                    <a:pt x="0" y="34"/>
                  </a:lnTo>
                  <a:cubicBezTo>
                    <a:pt x="0" y="16"/>
                    <a:pt x="15" y="0"/>
                    <a:pt x="33" y="0"/>
                  </a:cubicBezTo>
                  <a:lnTo>
                    <a:pt x="183" y="0"/>
                  </a:lnTo>
                  <a:cubicBezTo>
                    <a:pt x="201" y="0"/>
                    <a:pt x="216" y="16"/>
                    <a:pt x="216" y="34"/>
                  </a:cubicBezTo>
                  <a:lnTo>
                    <a:pt x="216" y="566"/>
                  </a:lnTo>
                  <a:cubicBezTo>
                    <a:pt x="216" y="647"/>
                    <a:pt x="222" y="694"/>
                    <a:pt x="253" y="722"/>
                  </a:cubicBezTo>
                  <a:cubicBezTo>
                    <a:pt x="276" y="742"/>
                    <a:pt x="304" y="752"/>
                    <a:pt x="354" y="752"/>
                  </a:cubicBezTo>
                  <a:cubicBezTo>
                    <a:pt x="415" y="752"/>
                    <a:pt x="493" y="711"/>
                    <a:pt x="539" y="686"/>
                  </a:cubicBezTo>
                  <a:lnTo>
                    <a:pt x="539" y="34"/>
                  </a:lnTo>
                  <a:cubicBezTo>
                    <a:pt x="539" y="16"/>
                    <a:pt x="553" y="0"/>
                    <a:pt x="571" y="0"/>
                  </a:cubicBezTo>
                  <a:lnTo>
                    <a:pt x="721" y="0"/>
                  </a:lnTo>
                  <a:cubicBezTo>
                    <a:pt x="739" y="0"/>
                    <a:pt x="754" y="16"/>
                    <a:pt x="754" y="34"/>
                  </a:cubicBezTo>
                  <a:lnTo>
                    <a:pt x="754" y="887"/>
                  </a:lnTo>
                  <a:cubicBezTo>
                    <a:pt x="754" y="905"/>
                    <a:pt x="739" y="920"/>
                    <a:pt x="721" y="920"/>
                  </a:cubicBez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2" name="Freeform 18"/>
            <p:cNvSpPr>
              <a:spLocks/>
            </p:cNvSpPr>
            <p:nvPr userDrawn="1"/>
          </p:nvSpPr>
          <p:spPr bwMode="auto">
            <a:xfrm>
              <a:off x="4286" y="1384"/>
              <a:ext cx="362" cy="448"/>
            </a:xfrm>
            <a:custGeom>
              <a:avLst/>
              <a:gdLst/>
              <a:ahLst/>
              <a:cxnLst>
                <a:cxn ang="0">
                  <a:pos x="721" y="932"/>
                </a:cxn>
                <a:cxn ang="0">
                  <a:pos x="571" y="932"/>
                </a:cxn>
                <a:cxn ang="0">
                  <a:pos x="538" y="897"/>
                </a:cxn>
                <a:cxn ang="0">
                  <a:pos x="538" y="366"/>
                </a:cxn>
                <a:cxn ang="0">
                  <a:pos x="400" y="183"/>
                </a:cxn>
                <a:cxn ang="0">
                  <a:pos x="215" y="242"/>
                </a:cxn>
                <a:cxn ang="0">
                  <a:pos x="215" y="897"/>
                </a:cxn>
                <a:cxn ang="0">
                  <a:pos x="183" y="932"/>
                </a:cxn>
                <a:cxn ang="0">
                  <a:pos x="33" y="932"/>
                </a:cxn>
                <a:cxn ang="0">
                  <a:pos x="0" y="897"/>
                </a:cxn>
                <a:cxn ang="0">
                  <a:pos x="0" y="44"/>
                </a:cxn>
                <a:cxn ang="0">
                  <a:pos x="33" y="12"/>
                </a:cxn>
                <a:cxn ang="0">
                  <a:pos x="174" y="12"/>
                </a:cxn>
                <a:cxn ang="0">
                  <a:pos x="207" y="44"/>
                </a:cxn>
                <a:cxn ang="0">
                  <a:pos x="207" y="78"/>
                </a:cxn>
                <a:cxn ang="0">
                  <a:pos x="471" y="0"/>
                </a:cxn>
                <a:cxn ang="0">
                  <a:pos x="753" y="366"/>
                </a:cxn>
                <a:cxn ang="0">
                  <a:pos x="753" y="897"/>
                </a:cxn>
                <a:cxn ang="0">
                  <a:pos x="721" y="932"/>
                </a:cxn>
              </a:cxnLst>
              <a:rect l="0" t="0" r="r" b="b"/>
              <a:pathLst>
                <a:path w="753" h="932">
                  <a:moveTo>
                    <a:pt x="721" y="932"/>
                  </a:moveTo>
                  <a:lnTo>
                    <a:pt x="571" y="932"/>
                  </a:lnTo>
                  <a:cubicBezTo>
                    <a:pt x="553" y="932"/>
                    <a:pt x="538" y="915"/>
                    <a:pt x="538" y="897"/>
                  </a:cubicBezTo>
                  <a:lnTo>
                    <a:pt x="538" y="366"/>
                  </a:lnTo>
                  <a:cubicBezTo>
                    <a:pt x="538" y="224"/>
                    <a:pt x="525" y="183"/>
                    <a:pt x="400" y="183"/>
                  </a:cubicBezTo>
                  <a:cubicBezTo>
                    <a:pt x="344" y="183"/>
                    <a:pt x="284" y="206"/>
                    <a:pt x="215" y="242"/>
                  </a:cubicBezTo>
                  <a:lnTo>
                    <a:pt x="215" y="897"/>
                  </a:lnTo>
                  <a:cubicBezTo>
                    <a:pt x="215" y="915"/>
                    <a:pt x="201" y="932"/>
                    <a:pt x="183" y="932"/>
                  </a:cubicBezTo>
                  <a:lnTo>
                    <a:pt x="33" y="932"/>
                  </a:lnTo>
                  <a:cubicBezTo>
                    <a:pt x="15" y="932"/>
                    <a:pt x="0" y="915"/>
                    <a:pt x="0" y="897"/>
                  </a:cubicBezTo>
                  <a:lnTo>
                    <a:pt x="0" y="44"/>
                  </a:lnTo>
                  <a:cubicBezTo>
                    <a:pt x="0" y="26"/>
                    <a:pt x="15" y="12"/>
                    <a:pt x="33" y="12"/>
                  </a:cubicBezTo>
                  <a:lnTo>
                    <a:pt x="174" y="12"/>
                  </a:lnTo>
                  <a:cubicBezTo>
                    <a:pt x="192" y="12"/>
                    <a:pt x="207" y="26"/>
                    <a:pt x="207" y="44"/>
                  </a:cubicBezTo>
                  <a:lnTo>
                    <a:pt x="207" y="78"/>
                  </a:lnTo>
                  <a:cubicBezTo>
                    <a:pt x="302" y="18"/>
                    <a:pt x="364" y="0"/>
                    <a:pt x="471" y="0"/>
                  </a:cubicBezTo>
                  <a:cubicBezTo>
                    <a:pt x="706" y="0"/>
                    <a:pt x="753" y="158"/>
                    <a:pt x="753" y="366"/>
                  </a:cubicBezTo>
                  <a:lnTo>
                    <a:pt x="753" y="897"/>
                  </a:lnTo>
                  <a:cubicBezTo>
                    <a:pt x="753" y="915"/>
                    <a:pt x="739" y="932"/>
                    <a:pt x="721" y="932"/>
                  </a:cubicBezTo>
                  <a:close/>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3" name="Freeform 19"/>
            <p:cNvSpPr>
              <a:spLocks noEditPoints="1"/>
            </p:cNvSpPr>
            <p:nvPr userDrawn="1"/>
          </p:nvSpPr>
          <p:spPr bwMode="auto">
            <a:xfrm>
              <a:off x="4696" y="1248"/>
              <a:ext cx="366" cy="590"/>
            </a:xfrm>
            <a:custGeom>
              <a:avLst/>
              <a:gdLst/>
              <a:ahLst/>
              <a:cxnLst>
                <a:cxn ang="0">
                  <a:pos x="546" y="471"/>
                </a:cxn>
                <a:cxn ang="0">
                  <a:pos x="390" y="459"/>
                </a:cxn>
                <a:cxn ang="0">
                  <a:pos x="215" y="693"/>
                </a:cxn>
                <a:cxn ang="0">
                  <a:pos x="215" y="818"/>
                </a:cxn>
                <a:cxn ang="0">
                  <a:pos x="390" y="1051"/>
                </a:cxn>
                <a:cxn ang="0">
                  <a:pos x="546" y="1040"/>
                </a:cxn>
                <a:cxn ang="0">
                  <a:pos x="546" y="471"/>
                </a:cxn>
                <a:cxn ang="0">
                  <a:pos x="718" y="1185"/>
                </a:cxn>
                <a:cxn ang="0">
                  <a:pos x="390" y="1228"/>
                </a:cxn>
                <a:cxn ang="0">
                  <a:pos x="0" y="818"/>
                </a:cxn>
                <a:cxn ang="0">
                  <a:pos x="0" y="693"/>
                </a:cxn>
                <a:cxn ang="0">
                  <a:pos x="390" y="283"/>
                </a:cxn>
                <a:cxn ang="0">
                  <a:pos x="546" y="295"/>
                </a:cxn>
                <a:cxn ang="0">
                  <a:pos x="546" y="32"/>
                </a:cxn>
                <a:cxn ang="0">
                  <a:pos x="579" y="0"/>
                </a:cxn>
                <a:cxn ang="0">
                  <a:pos x="729" y="0"/>
                </a:cxn>
                <a:cxn ang="0">
                  <a:pos x="762" y="32"/>
                </a:cxn>
                <a:cxn ang="0">
                  <a:pos x="762" y="1141"/>
                </a:cxn>
                <a:cxn ang="0">
                  <a:pos x="718" y="1185"/>
                </a:cxn>
              </a:cxnLst>
              <a:rect l="0" t="0" r="r" b="b"/>
              <a:pathLst>
                <a:path w="762" h="1228">
                  <a:moveTo>
                    <a:pt x="546" y="471"/>
                  </a:moveTo>
                  <a:cubicBezTo>
                    <a:pt x="501" y="464"/>
                    <a:pt x="429" y="459"/>
                    <a:pt x="390" y="459"/>
                  </a:cubicBezTo>
                  <a:cubicBezTo>
                    <a:pt x="249" y="459"/>
                    <a:pt x="215" y="559"/>
                    <a:pt x="215" y="693"/>
                  </a:cubicBezTo>
                  <a:lnTo>
                    <a:pt x="215" y="818"/>
                  </a:lnTo>
                  <a:cubicBezTo>
                    <a:pt x="215" y="952"/>
                    <a:pt x="249" y="1051"/>
                    <a:pt x="390" y="1051"/>
                  </a:cubicBezTo>
                  <a:cubicBezTo>
                    <a:pt x="448" y="1051"/>
                    <a:pt x="515" y="1047"/>
                    <a:pt x="546" y="1040"/>
                  </a:cubicBezTo>
                  <a:lnTo>
                    <a:pt x="546" y="471"/>
                  </a:lnTo>
                  <a:close/>
                  <a:moveTo>
                    <a:pt x="718" y="1185"/>
                  </a:moveTo>
                  <a:cubicBezTo>
                    <a:pt x="616" y="1211"/>
                    <a:pt x="494" y="1228"/>
                    <a:pt x="390" y="1228"/>
                  </a:cubicBezTo>
                  <a:cubicBezTo>
                    <a:pt x="127" y="1228"/>
                    <a:pt x="0" y="1073"/>
                    <a:pt x="0" y="818"/>
                  </a:cubicBezTo>
                  <a:lnTo>
                    <a:pt x="0" y="693"/>
                  </a:lnTo>
                  <a:cubicBezTo>
                    <a:pt x="0" y="438"/>
                    <a:pt x="127" y="283"/>
                    <a:pt x="390" y="283"/>
                  </a:cubicBezTo>
                  <a:cubicBezTo>
                    <a:pt x="429" y="283"/>
                    <a:pt x="486" y="286"/>
                    <a:pt x="546" y="295"/>
                  </a:cubicBezTo>
                  <a:lnTo>
                    <a:pt x="546" y="32"/>
                  </a:lnTo>
                  <a:cubicBezTo>
                    <a:pt x="546" y="14"/>
                    <a:pt x="561" y="0"/>
                    <a:pt x="579" y="0"/>
                  </a:cubicBezTo>
                  <a:lnTo>
                    <a:pt x="729" y="0"/>
                  </a:lnTo>
                  <a:cubicBezTo>
                    <a:pt x="747" y="0"/>
                    <a:pt x="762" y="14"/>
                    <a:pt x="762" y="32"/>
                  </a:cubicBezTo>
                  <a:lnTo>
                    <a:pt x="762" y="1141"/>
                  </a:lnTo>
                  <a:cubicBezTo>
                    <a:pt x="762" y="1166"/>
                    <a:pt x="755" y="1175"/>
                    <a:pt x="718" y="1185"/>
                  </a:cubicBez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4" name="Freeform 20"/>
            <p:cNvSpPr>
              <a:spLocks/>
            </p:cNvSpPr>
            <p:nvPr userDrawn="1"/>
          </p:nvSpPr>
          <p:spPr bwMode="auto">
            <a:xfrm>
              <a:off x="1667" y="1250"/>
              <a:ext cx="423" cy="582"/>
            </a:xfrm>
            <a:custGeom>
              <a:avLst/>
              <a:gdLst/>
              <a:ahLst/>
              <a:cxnLst>
                <a:cxn ang="0">
                  <a:pos x="458" y="605"/>
                </a:cxn>
                <a:cxn ang="0">
                  <a:pos x="458" y="605"/>
                </a:cxn>
                <a:cxn ang="0">
                  <a:pos x="458" y="605"/>
                </a:cxn>
                <a:cxn ang="0">
                  <a:pos x="870" y="46"/>
                </a:cxn>
                <a:cxn ang="0">
                  <a:pos x="882" y="19"/>
                </a:cxn>
                <a:cxn ang="0">
                  <a:pos x="851" y="0"/>
                </a:cxn>
                <a:cxn ang="0">
                  <a:pos x="665" y="0"/>
                </a:cxn>
                <a:cxn ang="0">
                  <a:pos x="627" y="13"/>
                </a:cxn>
                <a:cxn ang="0">
                  <a:pos x="232" y="571"/>
                </a:cxn>
                <a:cxn ang="0">
                  <a:pos x="226" y="579"/>
                </a:cxn>
                <a:cxn ang="0">
                  <a:pos x="226" y="31"/>
                </a:cxn>
                <a:cxn ang="0">
                  <a:pos x="194" y="0"/>
                </a:cxn>
                <a:cxn ang="0">
                  <a:pos x="32" y="0"/>
                </a:cxn>
                <a:cxn ang="0">
                  <a:pos x="0" y="31"/>
                </a:cxn>
                <a:cxn ang="0">
                  <a:pos x="0" y="1178"/>
                </a:cxn>
                <a:cxn ang="0">
                  <a:pos x="32" y="1211"/>
                </a:cxn>
                <a:cxn ang="0">
                  <a:pos x="194" y="1211"/>
                </a:cxn>
                <a:cxn ang="0">
                  <a:pos x="226" y="1178"/>
                </a:cxn>
                <a:cxn ang="0">
                  <a:pos x="226" y="632"/>
                </a:cxn>
                <a:cxn ang="0">
                  <a:pos x="229" y="637"/>
                </a:cxn>
                <a:cxn ang="0">
                  <a:pos x="627" y="1198"/>
                </a:cxn>
                <a:cxn ang="0">
                  <a:pos x="664" y="1211"/>
                </a:cxn>
                <a:cxn ang="0">
                  <a:pos x="851" y="1211"/>
                </a:cxn>
                <a:cxn ang="0">
                  <a:pos x="882" y="1191"/>
                </a:cxn>
                <a:cxn ang="0">
                  <a:pos x="870" y="1165"/>
                </a:cxn>
                <a:cxn ang="0">
                  <a:pos x="458" y="605"/>
                </a:cxn>
              </a:cxnLst>
              <a:rect l="0" t="0" r="r" b="b"/>
              <a:pathLst>
                <a:path w="882" h="1211">
                  <a:moveTo>
                    <a:pt x="458" y="605"/>
                  </a:moveTo>
                  <a:lnTo>
                    <a:pt x="458" y="605"/>
                  </a:lnTo>
                  <a:lnTo>
                    <a:pt x="458" y="605"/>
                  </a:lnTo>
                  <a:lnTo>
                    <a:pt x="870" y="46"/>
                  </a:lnTo>
                  <a:cubicBezTo>
                    <a:pt x="877" y="37"/>
                    <a:pt x="882" y="28"/>
                    <a:pt x="882" y="19"/>
                  </a:cubicBezTo>
                  <a:cubicBezTo>
                    <a:pt x="882" y="8"/>
                    <a:pt x="872" y="0"/>
                    <a:pt x="851" y="0"/>
                  </a:cubicBezTo>
                  <a:lnTo>
                    <a:pt x="665" y="0"/>
                  </a:lnTo>
                  <a:cubicBezTo>
                    <a:pt x="647" y="0"/>
                    <a:pt x="635" y="2"/>
                    <a:pt x="627" y="13"/>
                  </a:cubicBezTo>
                  <a:lnTo>
                    <a:pt x="232" y="571"/>
                  </a:lnTo>
                  <a:cubicBezTo>
                    <a:pt x="230" y="573"/>
                    <a:pt x="228" y="576"/>
                    <a:pt x="226" y="579"/>
                  </a:cubicBezTo>
                  <a:lnTo>
                    <a:pt x="226" y="31"/>
                  </a:lnTo>
                  <a:cubicBezTo>
                    <a:pt x="226" y="13"/>
                    <a:pt x="212" y="0"/>
                    <a:pt x="194" y="0"/>
                  </a:cubicBezTo>
                  <a:lnTo>
                    <a:pt x="32" y="0"/>
                  </a:lnTo>
                  <a:cubicBezTo>
                    <a:pt x="14" y="0"/>
                    <a:pt x="0" y="13"/>
                    <a:pt x="0" y="31"/>
                  </a:cubicBezTo>
                  <a:lnTo>
                    <a:pt x="0" y="1178"/>
                  </a:lnTo>
                  <a:cubicBezTo>
                    <a:pt x="0" y="1196"/>
                    <a:pt x="14" y="1211"/>
                    <a:pt x="32" y="1211"/>
                  </a:cubicBezTo>
                  <a:lnTo>
                    <a:pt x="194" y="1211"/>
                  </a:lnTo>
                  <a:cubicBezTo>
                    <a:pt x="212" y="1211"/>
                    <a:pt x="226" y="1196"/>
                    <a:pt x="226" y="1178"/>
                  </a:cubicBezTo>
                  <a:lnTo>
                    <a:pt x="226" y="632"/>
                  </a:lnTo>
                  <a:cubicBezTo>
                    <a:pt x="227" y="633"/>
                    <a:pt x="228" y="635"/>
                    <a:pt x="229" y="637"/>
                  </a:cubicBezTo>
                  <a:lnTo>
                    <a:pt x="627" y="1198"/>
                  </a:lnTo>
                  <a:cubicBezTo>
                    <a:pt x="635" y="1209"/>
                    <a:pt x="646" y="1211"/>
                    <a:pt x="664" y="1211"/>
                  </a:cubicBezTo>
                  <a:lnTo>
                    <a:pt x="851" y="1211"/>
                  </a:lnTo>
                  <a:cubicBezTo>
                    <a:pt x="872" y="1211"/>
                    <a:pt x="882" y="1202"/>
                    <a:pt x="882" y="1191"/>
                  </a:cubicBezTo>
                  <a:cubicBezTo>
                    <a:pt x="882" y="1183"/>
                    <a:pt x="877" y="1173"/>
                    <a:pt x="870" y="1165"/>
                  </a:cubicBezTo>
                  <a:lnTo>
                    <a:pt x="458" y="605"/>
                  </a:ln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5" name="Freeform 21"/>
            <p:cNvSpPr>
              <a:spLocks/>
            </p:cNvSpPr>
            <p:nvPr userDrawn="1"/>
          </p:nvSpPr>
          <p:spPr bwMode="auto">
            <a:xfrm>
              <a:off x="317" y="1250"/>
              <a:ext cx="414" cy="582"/>
            </a:xfrm>
            <a:custGeom>
              <a:avLst/>
              <a:gdLst/>
              <a:ahLst/>
              <a:cxnLst>
                <a:cxn ang="0">
                  <a:pos x="830" y="189"/>
                </a:cxn>
                <a:cxn ang="0">
                  <a:pos x="545" y="189"/>
                </a:cxn>
                <a:cxn ang="0">
                  <a:pos x="545" y="1180"/>
                </a:cxn>
                <a:cxn ang="0">
                  <a:pos x="512" y="1212"/>
                </a:cxn>
                <a:cxn ang="0">
                  <a:pos x="351" y="1212"/>
                </a:cxn>
                <a:cxn ang="0">
                  <a:pos x="318" y="1180"/>
                </a:cxn>
                <a:cxn ang="0">
                  <a:pos x="318" y="189"/>
                </a:cxn>
                <a:cxn ang="0">
                  <a:pos x="33" y="189"/>
                </a:cxn>
                <a:cxn ang="0">
                  <a:pos x="0" y="160"/>
                </a:cxn>
                <a:cxn ang="0">
                  <a:pos x="0" y="31"/>
                </a:cxn>
                <a:cxn ang="0">
                  <a:pos x="33" y="0"/>
                </a:cxn>
                <a:cxn ang="0">
                  <a:pos x="830" y="0"/>
                </a:cxn>
                <a:cxn ang="0">
                  <a:pos x="863" y="31"/>
                </a:cxn>
                <a:cxn ang="0">
                  <a:pos x="863" y="160"/>
                </a:cxn>
                <a:cxn ang="0">
                  <a:pos x="830" y="189"/>
                </a:cxn>
              </a:cxnLst>
              <a:rect l="0" t="0" r="r" b="b"/>
              <a:pathLst>
                <a:path w="863" h="1212">
                  <a:moveTo>
                    <a:pt x="830" y="189"/>
                  </a:moveTo>
                  <a:lnTo>
                    <a:pt x="545" y="189"/>
                  </a:lnTo>
                  <a:lnTo>
                    <a:pt x="545" y="1180"/>
                  </a:lnTo>
                  <a:cubicBezTo>
                    <a:pt x="545" y="1198"/>
                    <a:pt x="530" y="1212"/>
                    <a:pt x="512" y="1212"/>
                  </a:cubicBezTo>
                  <a:lnTo>
                    <a:pt x="351" y="1212"/>
                  </a:lnTo>
                  <a:cubicBezTo>
                    <a:pt x="333" y="1212"/>
                    <a:pt x="318" y="1198"/>
                    <a:pt x="318" y="1180"/>
                  </a:cubicBezTo>
                  <a:lnTo>
                    <a:pt x="318" y="189"/>
                  </a:lnTo>
                  <a:lnTo>
                    <a:pt x="33" y="189"/>
                  </a:lnTo>
                  <a:cubicBezTo>
                    <a:pt x="15" y="189"/>
                    <a:pt x="0" y="178"/>
                    <a:pt x="0" y="160"/>
                  </a:cubicBezTo>
                  <a:lnTo>
                    <a:pt x="0" y="31"/>
                  </a:lnTo>
                  <a:cubicBezTo>
                    <a:pt x="0" y="13"/>
                    <a:pt x="15" y="0"/>
                    <a:pt x="33" y="0"/>
                  </a:cubicBezTo>
                  <a:lnTo>
                    <a:pt x="830" y="0"/>
                  </a:lnTo>
                  <a:cubicBezTo>
                    <a:pt x="848" y="0"/>
                    <a:pt x="863" y="13"/>
                    <a:pt x="863" y="31"/>
                  </a:cubicBezTo>
                  <a:lnTo>
                    <a:pt x="863" y="160"/>
                  </a:lnTo>
                  <a:cubicBezTo>
                    <a:pt x="863" y="178"/>
                    <a:pt x="848" y="189"/>
                    <a:pt x="830" y="189"/>
                  </a:cubicBezTo>
                  <a:close/>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6" name="Freeform 22"/>
            <p:cNvSpPr>
              <a:spLocks/>
            </p:cNvSpPr>
            <p:nvPr userDrawn="1"/>
          </p:nvSpPr>
          <p:spPr bwMode="auto">
            <a:xfrm>
              <a:off x="773" y="1236"/>
              <a:ext cx="362" cy="596"/>
            </a:xfrm>
            <a:custGeom>
              <a:avLst/>
              <a:gdLst/>
              <a:ahLst/>
              <a:cxnLst>
                <a:cxn ang="0">
                  <a:pos x="721" y="1241"/>
                </a:cxn>
                <a:cxn ang="0">
                  <a:pos x="571" y="1241"/>
                </a:cxn>
                <a:cxn ang="0">
                  <a:pos x="538" y="1207"/>
                </a:cxn>
                <a:cxn ang="0">
                  <a:pos x="538" y="670"/>
                </a:cxn>
                <a:cxn ang="0">
                  <a:pos x="404" y="492"/>
                </a:cxn>
                <a:cxn ang="0">
                  <a:pos x="215" y="548"/>
                </a:cxn>
                <a:cxn ang="0">
                  <a:pos x="215" y="1207"/>
                </a:cxn>
                <a:cxn ang="0">
                  <a:pos x="182" y="1241"/>
                </a:cxn>
                <a:cxn ang="0">
                  <a:pos x="32" y="1241"/>
                </a:cxn>
                <a:cxn ang="0">
                  <a:pos x="0" y="1207"/>
                </a:cxn>
                <a:cxn ang="0">
                  <a:pos x="0" y="33"/>
                </a:cxn>
                <a:cxn ang="0">
                  <a:pos x="32" y="0"/>
                </a:cxn>
                <a:cxn ang="0">
                  <a:pos x="182" y="0"/>
                </a:cxn>
                <a:cxn ang="0">
                  <a:pos x="215" y="33"/>
                </a:cxn>
                <a:cxn ang="0">
                  <a:pos x="215" y="370"/>
                </a:cxn>
                <a:cxn ang="0">
                  <a:pos x="461" y="310"/>
                </a:cxn>
                <a:cxn ang="0">
                  <a:pos x="753" y="670"/>
                </a:cxn>
                <a:cxn ang="0">
                  <a:pos x="753" y="1207"/>
                </a:cxn>
                <a:cxn ang="0">
                  <a:pos x="721" y="1241"/>
                </a:cxn>
              </a:cxnLst>
              <a:rect l="0" t="0" r="r" b="b"/>
              <a:pathLst>
                <a:path w="753" h="1241">
                  <a:moveTo>
                    <a:pt x="721" y="1241"/>
                  </a:moveTo>
                  <a:lnTo>
                    <a:pt x="571" y="1241"/>
                  </a:lnTo>
                  <a:cubicBezTo>
                    <a:pt x="553" y="1241"/>
                    <a:pt x="538" y="1225"/>
                    <a:pt x="538" y="1207"/>
                  </a:cubicBezTo>
                  <a:lnTo>
                    <a:pt x="538" y="670"/>
                  </a:lnTo>
                  <a:cubicBezTo>
                    <a:pt x="538" y="528"/>
                    <a:pt x="514" y="492"/>
                    <a:pt x="404" y="492"/>
                  </a:cubicBezTo>
                  <a:cubicBezTo>
                    <a:pt x="349" y="492"/>
                    <a:pt x="284" y="512"/>
                    <a:pt x="215" y="548"/>
                  </a:cubicBezTo>
                  <a:lnTo>
                    <a:pt x="215" y="1207"/>
                  </a:lnTo>
                  <a:cubicBezTo>
                    <a:pt x="215" y="1225"/>
                    <a:pt x="200" y="1241"/>
                    <a:pt x="182" y="1241"/>
                  </a:cubicBezTo>
                  <a:lnTo>
                    <a:pt x="32" y="1241"/>
                  </a:lnTo>
                  <a:cubicBezTo>
                    <a:pt x="14" y="1241"/>
                    <a:pt x="0" y="1225"/>
                    <a:pt x="0" y="1207"/>
                  </a:cubicBezTo>
                  <a:lnTo>
                    <a:pt x="0" y="33"/>
                  </a:lnTo>
                  <a:cubicBezTo>
                    <a:pt x="0" y="15"/>
                    <a:pt x="14" y="0"/>
                    <a:pt x="32" y="0"/>
                  </a:cubicBezTo>
                  <a:lnTo>
                    <a:pt x="182" y="0"/>
                  </a:lnTo>
                  <a:cubicBezTo>
                    <a:pt x="200" y="0"/>
                    <a:pt x="215" y="15"/>
                    <a:pt x="215" y="33"/>
                  </a:cubicBezTo>
                  <a:lnTo>
                    <a:pt x="215" y="370"/>
                  </a:lnTo>
                  <a:cubicBezTo>
                    <a:pt x="277" y="333"/>
                    <a:pt x="346" y="310"/>
                    <a:pt x="461" y="310"/>
                  </a:cubicBezTo>
                  <a:cubicBezTo>
                    <a:pt x="686" y="310"/>
                    <a:pt x="753" y="470"/>
                    <a:pt x="753" y="670"/>
                  </a:cubicBezTo>
                  <a:lnTo>
                    <a:pt x="753" y="1207"/>
                  </a:lnTo>
                  <a:cubicBezTo>
                    <a:pt x="753" y="1225"/>
                    <a:pt x="739" y="1241"/>
                    <a:pt x="721" y="1241"/>
                  </a:cubicBez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7" name="Freeform 23"/>
            <p:cNvSpPr>
              <a:spLocks noEditPoints="1"/>
            </p:cNvSpPr>
            <p:nvPr userDrawn="1"/>
          </p:nvSpPr>
          <p:spPr bwMode="auto">
            <a:xfrm>
              <a:off x="1180" y="1385"/>
              <a:ext cx="375" cy="453"/>
            </a:xfrm>
            <a:custGeom>
              <a:avLst/>
              <a:gdLst/>
              <a:ahLst/>
              <a:cxnLst>
                <a:cxn ang="0">
                  <a:pos x="563" y="386"/>
                </a:cxn>
                <a:cxn ang="0">
                  <a:pos x="392" y="186"/>
                </a:cxn>
                <a:cxn ang="0">
                  <a:pos x="217" y="386"/>
                </a:cxn>
                <a:cxn ang="0">
                  <a:pos x="217" y="393"/>
                </a:cxn>
                <a:cxn ang="0">
                  <a:pos x="563" y="393"/>
                </a:cxn>
                <a:cxn ang="0">
                  <a:pos x="563" y="386"/>
                </a:cxn>
                <a:cxn ang="0">
                  <a:pos x="747" y="546"/>
                </a:cxn>
                <a:cxn ang="0">
                  <a:pos x="216" y="546"/>
                </a:cxn>
                <a:cxn ang="0">
                  <a:pos x="216" y="551"/>
                </a:cxn>
                <a:cxn ang="0">
                  <a:pos x="411" y="758"/>
                </a:cxn>
                <a:cxn ang="0">
                  <a:pos x="712" y="742"/>
                </a:cxn>
                <a:cxn ang="0">
                  <a:pos x="716" y="742"/>
                </a:cxn>
                <a:cxn ang="0">
                  <a:pos x="746" y="766"/>
                </a:cxn>
                <a:cxn ang="0">
                  <a:pos x="746" y="874"/>
                </a:cxn>
                <a:cxn ang="0">
                  <a:pos x="712" y="917"/>
                </a:cxn>
                <a:cxn ang="0">
                  <a:pos x="395" y="944"/>
                </a:cxn>
                <a:cxn ang="0">
                  <a:pos x="0" y="535"/>
                </a:cxn>
                <a:cxn ang="0">
                  <a:pos x="0" y="414"/>
                </a:cxn>
                <a:cxn ang="0">
                  <a:pos x="392" y="0"/>
                </a:cxn>
                <a:cxn ang="0">
                  <a:pos x="780" y="414"/>
                </a:cxn>
                <a:cxn ang="0">
                  <a:pos x="780" y="505"/>
                </a:cxn>
                <a:cxn ang="0">
                  <a:pos x="747" y="546"/>
                </a:cxn>
              </a:cxnLst>
              <a:rect l="0" t="0" r="r" b="b"/>
              <a:pathLst>
                <a:path w="780" h="944">
                  <a:moveTo>
                    <a:pt x="563" y="386"/>
                  </a:moveTo>
                  <a:cubicBezTo>
                    <a:pt x="563" y="259"/>
                    <a:pt x="493" y="186"/>
                    <a:pt x="392" y="186"/>
                  </a:cubicBezTo>
                  <a:cubicBezTo>
                    <a:pt x="291" y="186"/>
                    <a:pt x="217" y="258"/>
                    <a:pt x="217" y="386"/>
                  </a:cubicBezTo>
                  <a:lnTo>
                    <a:pt x="217" y="393"/>
                  </a:lnTo>
                  <a:lnTo>
                    <a:pt x="563" y="393"/>
                  </a:lnTo>
                  <a:lnTo>
                    <a:pt x="563" y="386"/>
                  </a:lnTo>
                  <a:close/>
                  <a:moveTo>
                    <a:pt x="747" y="546"/>
                  </a:moveTo>
                  <a:lnTo>
                    <a:pt x="216" y="546"/>
                  </a:lnTo>
                  <a:lnTo>
                    <a:pt x="216" y="551"/>
                  </a:lnTo>
                  <a:cubicBezTo>
                    <a:pt x="216" y="646"/>
                    <a:pt x="255" y="758"/>
                    <a:pt x="411" y="758"/>
                  </a:cubicBezTo>
                  <a:cubicBezTo>
                    <a:pt x="530" y="758"/>
                    <a:pt x="643" y="748"/>
                    <a:pt x="712" y="742"/>
                  </a:cubicBezTo>
                  <a:lnTo>
                    <a:pt x="716" y="742"/>
                  </a:lnTo>
                  <a:cubicBezTo>
                    <a:pt x="733" y="742"/>
                    <a:pt x="746" y="750"/>
                    <a:pt x="746" y="766"/>
                  </a:cubicBezTo>
                  <a:lnTo>
                    <a:pt x="746" y="874"/>
                  </a:lnTo>
                  <a:cubicBezTo>
                    <a:pt x="746" y="900"/>
                    <a:pt x="741" y="912"/>
                    <a:pt x="712" y="917"/>
                  </a:cubicBezTo>
                  <a:cubicBezTo>
                    <a:pt x="606" y="936"/>
                    <a:pt x="542" y="944"/>
                    <a:pt x="395" y="944"/>
                  </a:cubicBezTo>
                  <a:cubicBezTo>
                    <a:pt x="232" y="944"/>
                    <a:pt x="0" y="856"/>
                    <a:pt x="0" y="535"/>
                  </a:cubicBezTo>
                  <a:lnTo>
                    <a:pt x="0" y="414"/>
                  </a:lnTo>
                  <a:cubicBezTo>
                    <a:pt x="0" y="160"/>
                    <a:pt x="142" y="0"/>
                    <a:pt x="392" y="0"/>
                  </a:cubicBezTo>
                  <a:cubicBezTo>
                    <a:pt x="643" y="0"/>
                    <a:pt x="780" y="171"/>
                    <a:pt x="780" y="414"/>
                  </a:cubicBezTo>
                  <a:lnTo>
                    <a:pt x="780" y="505"/>
                  </a:lnTo>
                  <a:cubicBezTo>
                    <a:pt x="780" y="532"/>
                    <a:pt x="770" y="546"/>
                    <a:pt x="747" y="546"/>
                  </a:cubicBez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8" name="Freeform 24"/>
            <p:cNvSpPr>
              <a:spLocks/>
            </p:cNvSpPr>
            <p:nvPr userDrawn="1"/>
          </p:nvSpPr>
          <p:spPr bwMode="auto">
            <a:xfrm>
              <a:off x="5108" y="1250"/>
              <a:ext cx="318" cy="582"/>
            </a:xfrm>
            <a:custGeom>
              <a:avLst/>
              <a:gdLst/>
              <a:ahLst/>
              <a:cxnLst>
                <a:cxn ang="0">
                  <a:pos x="423" y="605"/>
                </a:cxn>
                <a:cxn ang="0">
                  <a:pos x="423" y="605"/>
                </a:cxn>
                <a:cxn ang="0">
                  <a:pos x="423" y="605"/>
                </a:cxn>
                <a:cxn ang="0">
                  <a:pos x="11" y="1165"/>
                </a:cxn>
                <a:cxn ang="0">
                  <a:pos x="0" y="1191"/>
                </a:cxn>
                <a:cxn ang="0">
                  <a:pos x="31" y="1211"/>
                </a:cxn>
                <a:cxn ang="0">
                  <a:pos x="217" y="1211"/>
                </a:cxn>
                <a:cxn ang="0">
                  <a:pos x="254" y="1198"/>
                </a:cxn>
                <a:cxn ang="0">
                  <a:pos x="650" y="640"/>
                </a:cxn>
                <a:cxn ang="0">
                  <a:pos x="662" y="607"/>
                </a:cxn>
                <a:cxn ang="0">
                  <a:pos x="662" y="607"/>
                </a:cxn>
                <a:cxn ang="0">
                  <a:pos x="662" y="603"/>
                </a:cxn>
                <a:cxn ang="0">
                  <a:pos x="662" y="603"/>
                </a:cxn>
                <a:cxn ang="0">
                  <a:pos x="652" y="574"/>
                </a:cxn>
                <a:cxn ang="0">
                  <a:pos x="254" y="13"/>
                </a:cxn>
                <a:cxn ang="0">
                  <a:pos x="217" y="0"/>
                </a:cxn>
                <a:cxn ang="0">
                  <a:pos x="31" y="0"/>
                </a:cxn>
                <a:cxn ang="0">
                  <a:pos x="0" y="20"/>
                </a:cxn>
                <a:cxn ang="0">
                  <a:pos x="11" y="46"/>
                </a:cxn>
                <a:cxn ang="0">
                  <a:pos x="423" y="605"/>
                </a:cxn>
              </a:cxnLst>
              <a:rect l="0" t="0" r="r" b="b"/>
              <a:pathLst>
                <a:path w="662" h="1211">
                  <a:moveTo>
                    <a:pt x="423" y="605"/>
                  </a:moveTo>
                  <a:lnTo>
                    <a:pt x="423" y="605"/>
                  </a:lnTo>
                  <a:lnTo>
                    <a:pt x="423" y="605"/>
                  </a:lnTo>
                  <a:lnTo>
                    <a:pt x="11" y="1165"/>
                  </a:lnTo>
                  <a:cubicBezTo>
                    <a:pt x="4" y="1173"/>
                    <a:pt x="0" y="1183"/>
                    <a:pt x="0" y="1191"/>
                  </a:cubicBezTo>
                  <a:cubicBezTo>
                    <a:pt x="0" y="1203"/>
                    <a:pt x="9" y="1211"/>
                    <a:pt x="31" y="1211"/>
                  </a:cubicBezTo>
                  <a:lnTo>
                    <a:pt x="217" y="1211"/>
                  </a:lnTo>
                  <a:cubicBezTo>
                    <a:pt x="235" y="1211"/>
                    <a:pt x="246" y="1209"/>
                    <a:pt x="254" y="1198"/>
                  </a:cubicBezTo>
                  <a:lnTo>
                    <a:pt x="650" y="640"/>
                  </a:lnTo>
                  <a:cubicBezTo>
                    <a:pt x="657" y="629"/>
                    <a:pt x="661" y="618"/>
                    <a:pt x="662" y="607"/>
                  </a:cubicBezTo>
                  <a:lnTo>
                    <a:pt x="662" y="607"/>
                  </a:lnTo>
                  <a:lnTo>
                    <a:pt x="662" y="603"/>
                  </a:lnTo>
                  <a:lnTo>
                    <a:pt x="662" y="603"/>
                  </a:lnTo>
                  <a:cubicBezTo>
                    <a:pt x="662" y="593"/>
                    <a:pt x="658" y="584"/>
                    <a:pt x="652" y="574"/>
                  </a:cubicBezTo>
                  <a:lnTo>
                    <a:pt x="254" y="13"/>
                  </a:lnTo>
                  <a:cubicBezTo>
                    <a:pt x="246" y="2"/>
                    <a:pt x="235" y="0"/>
                    <a:pt x="217" y="0"/>
                  </a:cubicBezTo>
                  <a:lnTo>
                    <a:pt x="31" y="0"/>
                  </a:lnTo>
                  <a:cubicBezTo>
                    <a:pt x="10" y="0"/>
                    <a:pt x="0" y="8"/>
                    <a:pt x="0" y="20"/>
                  </a:cubicBezTo>
                  <a:cubicBezTo>
                    <a:pt x="0" y="28"/>
                    <a:pt x="5" y="38"/>
                    <a:pt x="11" y="46"/>
                  </a:cubicBezTo>
                  <a:lnTo>
                    <a:pt x="423" y="605"/>
                  </a:ln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sp>
          <p:nvSpPr>
            <p:cNvPr id="1049" name="Freeform 25"/>
            <p:cNvSpPr>
              <a:spLocks noEditPoints="1"/>
            </p:cNvSpPr>
            <p:nvPr userDrawn="1"/>
          </p:nvSpPr>
          <p:spPr bwMode="auto">
            <a:xfrm>
              <a:off x="2681" y="1294"/>
              <a:ext cx="446" cy="700"/>
            </a:xfrm>
            <a:custGeom>
              <a:avLst/>
              <a:gdLst/>
              <a:ahLst/>
              <a:cxnLst>
                <a:cxn ang="0">
                  <a:pos x="571" y="524"/>
                </a:cxn>
                <a:cxn ang="0">
                  <a:pos x="397" y="653"/>
                </a:cxn>
                <a:cxn ang="0">
                  <a:pos x="220" y="524"/>
                </a:cxn>
                <a:cxn ang="0">
                  <a:pos x="220" y="511"/>
                </a:cxn>
                <a:cxn ang="0">
                  <a:pos x="397" y="373"/>
                </a:cxn>
                <a:cxn ang="0">
                  <a:pos x="571" y="511"/>
                </a:cxn>
                <a:cxn ang="0">
                  <a:pos x="571" y="524"/>
                </a:cxn>
                <a:cxn ang="0">
                  <a:pos x="211" y="1174"/>
                </a:cxn>
                <a:cxn ang="0">
                  <a:pos x="251" y="1060"/>
                </a:cxn>
                <a:cxn ang="0">
                  <a:pos x="397" y="1094"/>
                </a:cxn>
                <a:cxn ang="0">
                  <a:pos x="589" y="1192"/>
                </a:cxn>
                <a:cxn ang="0">
                  <a:pos x="589" y="1203"/>
                </a:cxn>
                <a:cxn ang="0">
                  <a:pos x="405" y="1296"/>
                </a:cxn>
                <a:cxn ang="0">
                  <a:pos x="211" y="1188"/>
                </a:cxn>
                <a:cxn ang="0">
                  <a:pos x="211" y="1174"/>
                </a:cxn>
                <a:cxn ang="0">
                  <a:pos x="899" y="0"/>
                </a:cxn>
                <a:cxn ang="0">
                  <a:pos x="750" y="0"/>
                </a:cxn>
                <a:cxn ang="0">
                  <a:pos x="722" y="26"/>
                </a:cxn>
                <a:cxn ang="0">
                  <a:pos x="685" y="175"/>
                </a:cxn>
                <a:cxn ang="0">
                  <a:pos x="660" y="274"/>
                </a:cxn>
                <a:cxn ang="0">
                  <a:pos x="397" y="208"/>
                </a:cxn>
                <a:cxn ang="0">
                  <a:pos x="8" y="508"/>
                </a:cxn>
                <a:cxn ang="0">
                  <a:pos x="8" y="520"/>
                </a:cxn>
                <a:cxn ang="0">
                  <a:pos x="75" y="710"/>
                </a:cxn>
                <a:cxn ang="0">
                  <a:pos x="10" y="843"/>
                </a:cxn>
                <a:cxn ang="0">
                  <a:pos x="10" y="844"/>
                </a:cxn>
                <a:cxn ang="0">
                  <a:pos x="83" y="994"/>
                </a:cxn>
                <a:cxn ang="0">
                  <a:pos x="0" y="1174"/>
                </a:cxn>
                <a:cxn ang="0">
                  <a:pos x="0" y="1188"/>
                </a:cxn>
                <a:cxn ang="0">
                  <a:pos x="405" y="1459"/>
                </a:cxn>
                <a:cxn ang="0">
                  <a:pos x="804" y="1203"/>
                </a:cxn>
                <a:cxn ang="0">
                  <a:pos x="804" y="1192"/>
                </a:cxn>
                <a:cxn ang="0">
                  <a:pos x="439" y="931"/>
                </a:cxn>
                <a:cxn ang="0">
                  <a:pos x="247" y="885"/>
                </a:cxn>
                <a:cxn ang="0">
                  <a:pos x="191" y="831"/>
                </a:cxn>
                <a:cxn ang="0">
                  <a:pos x="219" y="789"/>
                </a:cxn>
                <a:cxn ang="0">
                  <a:pos x="397" y="816"/>
                </a:cxn>
                <a:cxn ang="0">
                  <a:pos x="783" y="520"/>
                </a:cxn>
                <a:cxn ang="0">
                  <a:pos x="750" y="374"/>
                </a:cxn>
                <a:cxn ang="0">
                  <a:pos x="844" y="256"/>
                </a:cxn>
                <a:cxn ang="0">
                  <a:pos x="925" y="34"/>
                </a:cxn>
                <a:cxn ang="0">
                  <a:pos x="927" y="23"/>
                </a:cxn>
                <a:cxn ang="0">
                  <a:pos x="899" y="0"/>
                </a:cxn>
              </a:cxnLst>
              <a:rect l="0" t="0" r="r" b="b"/>
              <a:pathLst>
                <a:path w="927" h="1459">
                  <a:moveTo>
                    <a:pt x="571" y="524"/>
                  </a:moveTo>
                  <a:cubicBezTo>
                    <a:pt x="571" y="606"/>
                    <a:pt x="532" y="653"/>
                    <a:pt x="397" y="653"/>
                  </a:cubicBezTo>
                  <a:cubicBezTo>
                    <a:pt x="245" y="653"/>
                    <a:pt x="220" y="585"/>
                    <a:pt x="220" y="524"/>
                  </a:cubicBezTo>
                  <a:lnTo>
                    <a:pt x="220" y="511"/>
                  </a:lnTo>
                  <a:cubicBezTo>
                    <a:pt x="220" y="435"/>
                    <a:pt x="258" y="373"/>
                    <a:pt x="397" y="373"/>
                  </a:cubicBezTo>
                  <a:cubicBezTo>
                    <a:pt x="537" y="373"/>
                    <a:pt x="571" y="433"/>
                    <a:pt x="571" y="511"/>
                  </a:cubicBezTo>
                  <a:lnTo>
                    <a:pt x="571" y="524"/>
                  </a:lnTo>
                  <a:close/>
                  <a:moveTo>
                    <a:pt x="211" y="1174"/>
                  </a:moveTo>
                  <a:cubicBezTo>
                    <a:pt x="211" y="1115"/>
                    <a:pt x="227" y="1094"/>
                    <a:pt x="251" y="1060"/>
                  </a:cubicBezTo>
                  <a:lnTo>
                    <a:pt x="397" y="1094"/>
                  </a:lnTo>
                  <a:cubicBezTo>
                    <a:pt x="568" y="1135"/>
                    <a:pt x="589" y="1156"/>
                    <a:pt x="589" y="1192"/>
                  </a:cubicBezTo>
                  <a:lnTo>
                    <a:pt x="589" y="1203"/>
                  </a:lnTo>
                  <a:cubicBezTo>
                    <a:pt x="589" y="1262"/>
                    <a:pt x="561" y="1296"/>
                    <a:pt x="405" y="1296"/>
                  </a:cubicBezTo>
                  <a:cubicBezTo>
                    <a:pt x="251" y="1296"/>
                    <a:pt x="211" y="1255"/>
                    <a:pt x="211" y="1188"/>
                  </a:cubicBezTo>
                  <a:lnTo>
                    <a:pt x="211" y="1174"/>
                  </a:lnTo>
                  <a:close/>
                  <a:moveTo>
                    <a:pt x="899" y="0"/>
                  </a:moveTo>
                  <a:lnTo>
                    <a:pt x="750" y="0"/>
                  </a:lnTo>
                  <a:cubicBezTo>
                    <a:pt x="737" y="0"/>
                    <a:pt x="725" y="13"/>
                    <a:pt x="722" y="26"/>
                  </a:cubicBezTo>
                  <a:lnTo>
                    <a:pt x="685" y="175"/>
                  </a:lnTo>
                  <a:lnTo>
                    <a:pt x="660" y="274"/>
                  </a:lnTo>
                  <a:cubicBezTo>
                    <a:pt x="599" y="233"/>
                    <a:pt x="513" y="208"/>
                    <a:pt x="397" y="208"/>
                  </a:cubicBezTo>
                  <a:cubicBezTo>
                    <a:pt x="114" y="208"/>
                    <a:pt x="8" y="345"/>
                    <a:pt x="8" y="508"/>
                  </a:cubicBezTo>
                  <a:lnTo>
                    <a:pt x="8" y="520"/>
                  </a:lnTo>
                  <a:cubicBezTo>
                    <a:pt x="8" y="601"/>
                    <a:pt x="26" y="660"/>
                    <a:pt x="75" y="710"/>
                  </a:cubicBezTo>
                  <a:cubicBezTo>
                    <a:pt x="31" y="741"/>
                    <a:pt x="10" y="792"/>
                    <a:pt x="10" y="843"/>
                  </a:cubicBezTo>
                  <a:lnTo>
                    <a:pt x="10" y="844"/>
                  </a:lnTo>
                  <a:cubicBezTo>
                    <a:pt x="10" y="903"/>
                    <a:pt x="38" y="960"/>
                    <a:pt x="83" y="994"/>
                  </a:cubicBezTo>
                  <a:cubicBezTo>
                    <a:pt x="31" y="1042"/>
                    <a:pt x="0" y="1107"/>
                    <a:pt x="0" y="1174"/>
                  </a:cubicBezTo>
                  <a:lnTo>
                    <a:pt x="0" y="1188"/>
                  </a:lnTo>
                  <a:cubicBezTo>
                    <a:pt x="0" y="1360"/>
                    <a:pt x="140" y="1459"/>
                    <a:pt x="405" y="1459"/>
                  </a:cubicBezTo>
                  <a:cubicBezTo>
                    <a:pt x="682" y="1459"/>
                    <a:pt x="804" y="1369"/>
                    <a:pt x="804" y="1203"/>
                  </a:cubicBezTo>
                  <a:lnTo>
                    <a:pt x="804" y="1192"/>
                  </a:lnTo>
                  <a:cubicBezTo>
                    <a:pt x="804" y="1017"/>
                    <a:pt x="661" y="983"/>
                    <a:pt x="439" y="931"/>
                  </a:cubicBezTo>
                  <a:lnTo>
                    <a:pt x="247" y="885"/>
                  </a:lnTo>
                  <a:cubicBezTo>
                    <a:pt x="209" y="877"/>
                    <a:pt x="191" y="864"/>
                    <a:pt x="191" y="831"/>
                  </a:cubicBezTo>
                  <a:cubicBezTo>
                    <a:pt x="191" y="816"/>
                    <a:pt x="199" y="802"/>
                    <a:pt x="219" y="789"/>
                  </a:cubicBezTo>
                  <a:cubicBezTo>
                    <a:pt x="251" y="802"/>
                    <a:pt x="310" y="816"/>
                    <a:pt x="397" y="816"/>
                  </a:cubicBezTo>
                  <a:cubicBezTo>
                    <a:pt x="643" y="816"/>
                    <a:pt x="783" y="723"/>
                    <a:pt x="783" y="520"/>
                  </a:cubicBezTo>
                  <a:cubicBezTo>
                    <a:pt x="783" y="468"/>
                    <a:pt x="773" y="418"/>
                    <a:pt x="750" y="374"/>
                  </a:cubicBezTo>
                  <a:cubicBezTo>
                    <a:pt x="782" y="365"/>
                    <a:pt x="814" y="338"/>
                    <a:pt x="844" y="256"/>
                  </a:cubicBezTo>
                  <a:lnTo>
                    <a:pt x="925" y="34"/>
                  </a:lnTo>
                  <a:cubicBezTo>
                    <a:pt x="927" y="29"/>
                    <a:pt x="927" y="26"/>
                    <a:pt x="927" y="23"/>
                  </a:cubicBezTo>
                  <a:cubicBezTo>
                    <a:pt x="927" y="9"/>
                    <a:pt x="918" y="0"/>
                    <a:pt x="899" y="0"/>
                  </a:cubicBezTo>
                </a:path>
              </a:pathLst>
            </a:custGeom>
            <a:solidFill>
              <a:srgbClr val="231F20"/>
            </a:solidFill>
            <a:ln w="9525">
              <a:noFill/>
              <a:round/>
              <a:headEnd/>
              <a:tailEnd/>
            </a:ln>
          </p:spPr>
          <p:txBody>
            <a:bodyPr vert="horz" wrap="square" lIns="91440" tIns="45720" rIns="91440" bIns="45720" numCol="1" anchor="t" anchorCtr="0" compatLnSpc="1">
              <a:prstTxWarp prst="textNoShape">
                <a:avLst/>
              </a:prstTxWarp>
            </a:bodyPr>
            <a:lstStyle/>
            <a:p>
              <a:endParaRPr lang="en-GB" sz="2399"/>
            </a:p>
          </p:txBody>
        </p:sp>
      </p:grpSp>
      <p:grpSp>
        <p:nvGrpSpPr>
          <p:cNvPr id="6" name="Group 11"/>
          <p:cNvGrpSpPr/>
          <p:nvPr userDrawn="1"/>
        </p:nvGrpSpPr>
        <p:grpSpPr>
          <a:xfrm>
            <a:off x="-2544960" y="71736"/>
            <a:ext cx="2496277" cy="3396683"/>
            <a:chOff x="6195941" y="562596"/>
            <a:chExt cx="1872208" cy="2549871"/>
          </a:xfrm>
        </p:grpSpPr>
        <p:grpSp>
          <p:nvGrpSpPr>
            <p:cNvPr id="7" name="Group 113"/>
            <p:cNvGrpSpPr/>
            <p:nvPr/>
          </p:nvGrpSpPr>
          <p:grpSpPr>
            <a:xfrm>
              <a:off x="6195941" y="832626"/>
              <a:ext cx="1872208" cy="2279841"/>
              <a:chOff x="-1872716" y="660661"/>
              <a:chExt cx="1872208" cy="1709882"/>
            </a:xfrm>
          </p:grpSpPr>
          <p:sp>
            <p:nvSpPr>
              <p:cNvPr id="42" name="TextBox 41"/>
              <p:cNvSpPr txBox="1"/>
              <p:nvPr/>
            </p:nvSpPr>
            <p:spPr>
              <a:xfrm>
                <a:off x="-1872716" y="984698"/>
                <a:ext cx="1872208" cy="1385845"/>
              </a:xfrm>
              <a:prstGeom prst="rect">
                <a:avLst/>
              </a:prstGeom>
              <a:noFill/>
            </p:spPr>
            <p:txBody>
              <a:bodyPr wrap="square" lIns="0" tIns="0" rIns="0" bIns="0" rtlCol="0">
                <a:spAutoFit/>
              </a:bodyPr>
              <a:lstStyle/>
              <a:p>
                <a:r>
                  <a:rPr lang="en-GB" sz="1333">
                    <a:solidFill>
                      <a:schemeClr val="tx1"/>
                    </a:solidFill>
                  </a:rPr>
                  <a:t>To format</a:t>
                </a:r>
                <a:r>
                  <a:rPr lang="en-GB" sz="1333" baseline="0">
                    <a:solidFill>
                      <a:schemeClr val="tx1"/>
                    </a:solidFill>
                  </a:rPr>
                  <a:t> the body text, simply highlight the specific line(s) of text and click ‘tab’ or press ‘increase/decrease list level’ button. If you continue to click the ‘Tab’ button and the text turns red you have tabbed too far and should use the ‘decrease level’ button to return to compliant text.</a:t>
                </a:r>
              </a:p>
              <a:p>
                <a:endParaRPr lang="en-GB" sz="1333" baseline="0">
                  <a:solidFill>
                    <a:schemeClr val="tx1"/>
                  </a:solidFill>
                </a:endParaRPr>
              </a:p>
              <a:p>
                <a:r>
                  <a:rPr lang="en-GB" sz="1333" baseline="0">
                    <a:solidFill>
                      <a:schemeClr val="tx1"/>
                    </a:solidFill>
                  </a:rPr>
                  <a:t>Do not use the bullet point button to format your text.</a:t>
                </a:r>
                <a:endParaRPr lang="en-GB" sz="1333">
                  <a:solidFill>
                    <a:schemeClr val="tx1"/>
                  </a:solidFill>
                </a:endParaRPr>
              </a:p>
            </p:txBody>
          </p:sp>
          <p:pic>
            <p:nvPicPr>
              <p:cNvPr id="43" name="Picture 42" descr="icon_information-white.png"/>
              <p:cNvPicPr>
                <a:picLocks noChangeAspect="1"/>
              </p:cNvPicPr>
              <p:nvPr/>
            </p:nvPicPr>
            <p:blipFill>
              <a:blip r:embed="rId2" cstate="print">
                <a:lum bright="-100000"/>
              </a:blip>
              <a:stretch>
                <a:fillRect/>
              </a:stretch>
            </p:blipFill>
            <p:spPr>
              <a:xfrm>
                <a:off x="-1764703" y="660661"/>
                <a:ext cx="121592" cy="240085"/>
              </a:xfrm>
              <a:prstGeom prst="rect">
                <a:avLst/>
              </a:prstGeom>
            </p:spPr>
          </p:pic>
        </p:grpSp>
        <p:grpSp>
          <p:nvGrpSpPr>
            <p:cNvPr id="8" name="Group 120"/>
            <p:cNvGrpSpPr/>
            <p:nvPr/>
          </p:nvGrpSpPr>
          <p:grpSpPr>
            <a:xfrm>
              <a:off x="6303954" y="562596"/>
              <a:ext cx="540060" cy="540060"/>
              <a:chOff x="6303954" y="562596"/>
              <a:chExt cx="540060" cy="540060"/>
            </a:xfrm>
          </p:grpSpPr>
          <p:sp>
            <p:nvSpPr>
              <p:cNvPr id="40" name="Donut 39"/>
              <p:cNvSpPr/>
              <p:nvPr/>
            </p:nvSpPr>
            <p:spPr>
              <a:xfrm>
                <a:off x="6303954" y="562596"/>
                <a:ext cx="540060" cy="540060"/>
              </a:xfrm>
              <a:prstGeom prst="donut">
                <a:avLst>
                  <a:gd name="adj" fmla="val 7083"/>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399">
                  <a:solidFill>
                    <a:schemeClr val="tx1"/>
                  </a:solidFill>
                </a:endParaRPr>
              </a:p>
            </p:txBody>
          </p:sp>
          <p:pic>
            <p:nvPicPr>
              <p:cNvPr id="41" name="Picture 40" descr="increase_indent.png"/>
              <p:cNvPicPr>
                <a:picLocks noChangeAspect="1"/>
              </p:cNvPicPr>
              <p:nvPr/>
            </p:nvPicPr>
            <p:blipFill>
              <a:blip r:embed="rId3" cstate="print">
                <a:lum bright="-100000"/>
              </a:blip>
              <a:stretch>
                <a:fillRect/>
              </a:stretch>
            </p:blipFill>
            <p:spPr>
              <a:xfrm>
                <a:off x="6425212" y="679422"/>
                <a:ext cx="317520" cy="317520"/>
              </a:xfrm>
              <a:prstGeom prst="rect">
                <a:avLst/>
              </a:prstGeom>
            </p:spPr>
          </p:pic>
        </p:grpSp>
      </p:grpSp>
      <p:sp>
        <p:nvSpPr>
          <p:cNvPr id="32" name="Content Placeholder 31"/>
          <p:cNvSpPr>
            <a:spLocks noGrp="1"/>
          </p:cNvSpPr>
          <p:nvPr>
            <p:ph sz="quarter" idx="13" hasCustomPrompt="1"/>
          </p:nvPr>
        </p:nvSpPr>
        <p:spPr>
          <a:xfrm>
            <a:off x="527053" y="1509903"/>
            <a:ext cx="11137900" cy="4411282"/>
          </a:xfrm>
        </p:spPr>
        <p:txBody>
          <a:bodyPr/>
          <a:lstStyle>
            <a:lvl1pPr>
              <a:defRPr/>
            </a:lvl1pPr>
          </a:lstStyle>
          <a:p>
            <a:pPr lvl="0"/>
            <a:r>
              <a:rPr lang="en-GB"/>
              <a:t>Click on an icon below to add content. To add text click here - see user tip on the left on how to style this body text. Keep text size to 16pt.</a:t>
            </a:r>
          </a:p>
          <a:p>
            <a:pPr lvl="1"/>
            <a:r>
              <a:rPr lang="en-US"/>
              <a:t>Second level</a:t>
            </a:r>
          </a:p>
          <a:p>
            <a:pPr lvl="2"/>
            <a:r>
              <a:rPr lang="en-US"/>
              <a:t>Third level</a:t>
            </a:r>
          </a:p>
          <a:p>
            <a:pPr lvl="3"/>
            <a:r>
              <a:rPr lang="en-US"/>
              <a:t>Fourth level</a:t>
            </a:r>
          </a:p>
          <a:p>
            <a:pPr lvl="4"/>
            <a:r>
              <a:rPr lang="en-US"/>
              <a:t>Fifth level</a:t>
            </a:r>
            <a:endParaRPr lang="en-GB"/>
          </a:p>
        </p:txBody>
      </p:sp>
      <p:sp>
        <p:nvSpPr>
          <p:cNvPr id="53" name="TextBox 52"/>
          <p:cNvSpPr txBox="1"/>
          <p:nvPr userDrawn="1"/>
        </p:nvSpPr>
        <p:spPr>
          <a:xfrm>
            <a:off x="10667470" y="6378094"/>
            <a:ext cx="1160895" cy="215444"/>
          </a:xfrm>
          <a:prstGeom prst="rect">
            <a:avLst/>
          </a:prstGeom>
          <a:noFill/>
        </p:spPr>
        <p:txBody>
          <a:bodyPr wrap="none" rtlCol="0">
            <a:spAutoFit/>
          </a:bodyPr>
          <a:lstStyle/>
          <a:p>
            <a:pPr algn="r"/>
            <a:r>
              <a:rPr lang="en-GB" sz="800">
                <a:solidFill>
                  <a:schemeClr val="tx1"/>
                </a:solidFill>
                <a:latin typeface="+mj-lt"/>
              </a:rPr>
              <a:t>© The King's Fund 2018</a:t>
            </a:r>
          </a:p>
        </p:txBody>
      </p:sp>
      <p:sp>
        <p:nvSpPr>
          <p:cNvPr id="34" name="Content Placeholder 33"/>
          <p:cNvSpPr>
            <a:spLocks noGrp="1"/>
          </p:cNvSpPr>
          <p:nvPr>
            <p:ph sz="quarter" idx="17" hasCustomPrompt="1"/>
          </p:nvPr>
        </p:nvSpPr>
        <p:spPr>
          <a:xfrm>
            <a:off x="9082079" y="6036537"/>
            <a:ext cx="1334400" cy="710542"/>
          </a:xfrm>
        </p:spPr>
        <p:txBody>
          <a:bodyPr>
            <a:normAutofit/>
          </a:bodyPr>
          <a:lstStyle>
            <a:lvl1pPr algn="ctr">
              <a:defRPr sz="800"/>
            </a:lvl1pPr>
          </a:lstStyle>
          <a:p>
            <a:pPr lvl="0"/>
            <a:r>
              <a:rPr lang="en-US"/>
              <a:t>Click picture icon to add partner logo</a:t>
            </a:r>
            <a:endParaRPr lang="en-GB"/>
          </a:p>
        </p:txBody>
      </p:sp>
      <p:sp>
        <p:nvSpPr>
          <p:cNvPr id="35" name="Content Placeholder 33"/>
          <p:cNvSpPr>
            <a:spLocks noGrp="1"/>
          </p:cNvSpPr>
          <p:nvPr>
            <p:ph sz="quarter" idx="18" hasCustomPrompt="1"/>
          </p:nvPr>
        </p:nvSpPr>
        <p:spPr>
          <a:xfrm>
            <a:off x="7709054" y="6036537"/>
            <a:ext cx="1333500" cy="710542"/>
          </a:xfrm>
        </p:spPr>
        <p:txBody>
          <a:bodyPr>
            <a:normAutofit/>
          </a:bodyPr>
          <a:lstStyle>
            <a:lvl1pPr algn="ctr">
              <a:defRPr sz="800"/>
            </a:lvl1pPr>
          </a:lstStyle>
          <a:p>
            <a:pPr lvl="0"/>
            <a:r>
              <a:rPr lang="en-US"/>
              <a:t>Click picture icon to add partner logo</a:t>
            </a:r>
            <a:endParaRPr lang="en-GB"/>
          </a:p>
        </p:txBody>
      </p:sp>
      <p:sp>
        <p:nvSpPr>
          <p:cNvPr id="36" name="Content Placeholder 33"/>
          <p:cNvSpPr>
            <a:spLocks noGrp="1"/>
          </p:cNvSpPr>
          <p:nvPr>
            <p:ph sz="quarter" idx="19" hasCustomPrompt="1"/>
          </p:nvPr>
        </p:nvSpPr>
        <p:spPr>
          <a:xfrm>
            <a:off x="6336027" y="6036537"/>
            <a:ext cx="1333500" cy="710542"/>
          </a:xfrm>
        </p:spPr>
        <p:txBody>
          <a:bodyPr>
            <a:normAutofit/>
          </a:bodyPr>
          <a:lstStyle>
            <a:lvl1pPr algn="ctr">
              <a:defRPr sz="800"/>
            </a:lvl1pPr>
          </a:lstStyle>
          <a:p>
            <a:pPr lvl="0"/>
            <a:r>
              <a:rPr lang="en-US"/>
              <a:t>Click picture icon to add partner logo</a:t>
            </a:r>
            <a:endParaRPr lang="en-GB"/>
          </a:p>
        </p:txBody>
      </p:sp>
    </p:spTree>
    <p:extLst>
      <p:ext uri="{BB962C8B-B14F-4D97-AF65-F5344CB8AC3E}">
        <p14:creationId xmlns:p14="http://schemas.microsoft.com/office/powerpoint/2010/main" val="580544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87EA-2139-4894-A65A-2C91B67D10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C7DA8C6-3486-430E-AF20-15B28A4C82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013B6E-D52F-4737-B3A0-00B6E5BEAFBB}"/>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5" name="Footer Placeholder 4">
            <a:extLst>
              <a:ext uri="{FF2B5EF4-FFF2-40B4-BE49-F238E27FC236}">
                <a16:creationId xmlns:a16="http://schemas.microsoft.com/office/drawing/2014/main" id="{3E720201-5149-4F71-9C1E-BD7972582AF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B110084-779B-4226-B280-9033BDC55D3F}"/>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407483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B0496-073F-4BC5-A10E-09734B8880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5F97722-CD08-4C2E-8349-7EEE3491B8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7923CD-72EB-4247-826F-EFF1DA3374BA}"/>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5" name="Footer Placeholder 4">
            <a:extLst>
              <a:ext uri="{FF2B5EF4-FFF2-40B4-BE49-F238E27FC236}">
                <a16:creationId xmlns:a16="http://schemas.microsoft.com/office/drawing/2014/main" id="{DF83535E-EF8E-4DA0-AF34-15B87FDCB7D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B505E5F-3E09-42A7-BBCB-14AAFC5224A2}"/>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348798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94D28-8A0C-4899-B791-C28D6C8E93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19B4A7-8DB0-4655-9EFC-990C8B7A8D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3F95D49-D632-44C0-B045-07F165749D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BC4998-A847-43FE-AA7E-E7C2E107F689}"/>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6" name="Footer Placeholder 5">
            <a:extLst>
              <a:ext uri="{FF2B5EF4-FFF2-40B4-BE49-F238E27FC236}">
                <a16:creationId xmlns:a16="http://schemas.microsoft.com/office/drawing/2014/main" id="{71129DEF-D7BB-4247-8A18-786C127ACB9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B548EBE-91C7-42BD-8C9D-F4B988212FE0}"/>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140129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4C3AD-DADE-47E6-8E40-5446C73F382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6190B2-8EC9-4811-B506-5509A4F224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A846B6-C3BA-4378-9AD0-F8BF0A8652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0DF2B3-C391-4AC8-A6A4-429BFCE26A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76C4C2-9F51-4303-B0AE-D8373D55C7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2CC10FB-0EAC-4E01-8207-DA71EDA83665}"/>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8" name="Footer Placeholder 7">
            <a:extLst>
              <a:ext uri="{FF2B5EF4-FFF2-40B4-BE49-F238E27FC236}">
                <a16:creationId xmlns:a16="http://schemas.microsoft.com/office/drawing/2014/main" id="{8BD36436-D1E7-4E8B-AA94-CDDCB9A4E0D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27468F2-417F-474A-A3BA-52E641C6E6C0}"/>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4044242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69171-E7EC-4D01-82CB-6BE931D5FE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02AED4-EC86-4F9F-9DAE-90E6E40671EA}"/>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4" name="Footer Placeholder 3">
            <a:extLst>
              <a:ext uri="{FF2B5EF4-FFF2-40B4-BE49-F238E27FC236}">
                <a16:creationId xmlns:a16="http://schemas.microsoft.com/office/drawing/2014/main" id="{38FD8BD4-95EC-43D2-88A0-CC717111DD0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E55CF294-CBBF-4AA3-8D8B-C6AE70A5C543}"/>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185531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D3D7B5-1445-47B8-B1F1-081BF64F6C06}"/>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3" name="Footer Placeholder 2">
            <a:extLst>
              <a:ext uri="{FF2B5EF4-FFF2-40B4-BE49-F238E27FC236}">
                <a16:creationId xmlns:a16="http://schemas.microsoft.com/office/drawing/2014/main" id="{D014A15E-B5C9-4D5F-B3B9-B698C4D106F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46E0301-088D-4D7B-BC95-DC80C2187781}"/>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747830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E138B-B958-48FA-AE62-3939AE4768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D48A93-1D17-4557-8777-F4FB4C733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FA400A-8DAC-4964-BCD7-E48245127D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C5ED14-9B78-4649-A6E3-EA337BD0D67A}"/>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6" name="Footer Placeholder 5">
            <a:extLst>
              <a:ext uri="{FF2B5EF4-FFF2-40B4-BE49-F238E27FC236}">
                <a16:creationId xmlns:a16="http://schemas.microsoft.com/office/drawing/2014/main" id="{363CF053-F57C-41D1-8983-249ADD1C9B1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CDEEB12-21FB-46DC-9229-BED802CB0391}"/>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1475397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79041-3BB0-417A-8AFE-D8DB68A870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0FC1F10-3AC2-4FEF-8D74-8C8EC12D78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F259D279-C442-4FCE-801D-FF92FFAB8B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5CBC28-8B1F-4229-920E-6B91340F9299}"/>
              </a:ext>
            </a:extLst>
          </p:cNvPr>
          <p:cNvSpPr>
            <a:spLocks noGrp="1"/>
          </p:cNvSpPr>
          <p:nvPr>
            <p:ph type="dt" sz="half" idx="10"/>
          </p:nvPr>
        </p:nvSpPr>
        <p:spPr/>
        <p:txBody>
          <a:bodyPr/>
          <a:lstStyle/>
          <a:p>
            <a:fld id="{AED916E9-BDED-43BB-958A-4470A9136FDB}" type="datetimeFigureOut">
              <a:rPr lang="en-GB" smtClean="0"/>
              <a:t>28/09/2022</a:t>
            </a:fld>
            <a:endParaRPr lang="en-GB" dirty="0"/>
          </a:p>
        </p:txBody>
      </p:sp>
      <p:sp>
        <p:nvSpPr>
          <p:cNvPr id="6" name="Footer Placeholder 5">
            <a:extLst>
              <a:ext uri="{FF2B5EF4-FFF2-40B4-BE49-F238E27FC236}">
                <a16:creationId xmlns:a16="http://schemas.microsoft.com/office/drawing/2014/main" id="{6EB6242D-D133-4C3E-BB0C-9E7FDBCC8F4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EBD96C6-FFBB-4898-A343-060A59939710}"/>
              </a:ext>
            </a:extLst>
          </p:cNvPr>
          <p:cNvSpPr>
            <a:spLocks noGrp="1"/>
          </p:cNvSpPr>
          <p:nvPr>
            <p:ph type="sldNum" sz="quarter" idx="12"/>
          </p:nvPr>
        </p:nvSpPr>
        <p:spPr/>
        <p:txBody>
          <a:bodyPr/>
          <a:lstStyle/>
          <a:p>
            <a:fld id="{E44069C1-104B-4BBC-878B-2F097316EC9B}" type="slidenum">
              <a:rPr lang="en-GB" smtClean="0"/>
              <a:t>‹#›</a:t>
            </a:fld>
            <a:endParaRPr lang="en-GB" dirty="0"/>
          </a:p>
        </p:txBody>
      </p:sp>
    </p:spTree>
    <p:extLst>
      <p:ext uri="{BB962C8B-B14F-4D97-AF65-F5344CB8AC3E}">
        <p14:creationId xmlns:p14="http://schemas.microsoft.com/office/powerpoint/2010/main" val="393771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6E0E94-2B1A-49A4-B491-D93EB29A0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F651B7-D3D3-49D7-96AE-2ED18D86A4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CBA8A4-A3E2-4604-A2A6-B8D7DD67DA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916E9-BDED-43BB-958A-4470A9136FDB}" type="datetimeFigureOut">
              <a:rPr lang="en-GB" smtClean="0"/>
              <a:t>28/09/2022</a:t>
            </a:fld>
            <a:endParaRPr lang="en-GB" dirty="0"/>
          </a:p>
        </p:txBody>
      </p:sp>
      <p:sp>
        <p:nvSpPr>
          <p:cNvPr id="5" name="Footer Placeholder 4">
            <a:extLst>
              <a:ext uri="{FF2B5EF4-FFF2-40B4-BE49-F238E27FC236}">
                <a16:creationId xmlns:a16="http://schemas.microsoft.com/office/drawing/2014/main" id="{EBEFB2E5-73D3-4E68-9B64-D972AAF42E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0890E64-91AF-47A0-A344-D93FB76975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069C1-104B-4BBC-878B-2F097316EC9B}" type="slidenum">
              <a:rPr lang="en-GB" smtClean="0"/>
              <a:t>‹#›</a:t>
            </a:fld>
            <a:endParaRPr lang="en-GB" dirty="0"/>
          </a:p>
        </p:txBody>
      </p:sp>
    </p:spTree>
    <p:extLst>
      <p:ext uri="{BB962C8B-B14F-4D97-AF65-F5344CB8AC3E}">
        <p14:creationId xmlns:p14="http://schemas.microsoft.com/office/powerpoint/2010/main" val="3962912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wirlingleafpress.com/compassionate-leadershi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Diagram&#10;&#10;Description automatically generated">
            <a:extLst>
              <a:ext uri="{FF2B5EF4-FFF2-40B4-BE49-F238E27FC236}">
                <a16:creationId xmlns:a16="http://schemas.microsoft.com/office/drawing/2014/main" id="{A0EC28DD-705C-4CE6-86EC-DCA33A81BF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8340434" y="1122363"/>
            <a:ext cx="3182782" cy="2387600"/>
          </a:xfrm>
        </p:spPr>
        <p:txBody>
          <a:bodyPr>
            <a:normAutofit fontScale="90000"/>
          </a:bodyPr>
          <a:lstStyle/>
          <a:p>
            <a:pPr algn="l"/>
            <a:r>
              <a:rPr lang="en-US" sz="3200" dirty="0">
                <a:solidFill>
                  <a:srgbClr val="0097A1"/>
                </a:solidFill>
                <a:latin typeface="Montserrat Bold" panose="00000800000000000000" pitchFamily="2" charset="0"/>
              </a:rPr>
              <a:t>Delivering Compassionate Leadership in Nursing and Midwifery</a:t>
            </a:r>
            <a:endParaRPr lang="en-GB" sz="3200" dirty="0">
              <a:solidFill>
                <a:srgbClr val="0097A1"/>
              </a:solidFill>
              <a:latin typeface="Montserrat Bold" panose="00000800000000000000" pitchFamily="2" charset="0"/>
            </a:endParaRP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8340436" y="3602038"/>
            <a:ext cx="3182780" cy="1655762"/>
          </a:xfrm>
        </p:spPr>
        <p:txBody>
          <a:bodyPr>
            <a:normAutofit/>
          </a:bodyPr>
          <a:lstStyle/>
          <a:p>
            <a:pPr algn="l"/>
            <a:r>
              <a:rPr lang="en-US" dirty="0">
                <a:latin typeface="Public Sans Light" pitchFamily="2" charset="0"/>
              </a:rPr>
              <a:t>Dr Sarah McGloin Head of Grants </a:t>
            </a:r>
            <a:r>
              <a:rPr lang="en-US">
                <a:latin typeface="Public Sans Light" pitchFamily="2" charset="0"/>
              </a:rPr>
              <a:t>and Impact</a:t>
            </a:r>
            <a:endParaRPr lang="en-GB" dirty="0">
              <a:latin typeface="Public Sans Light" pitchFamily="2" charset="0"/>
            </a:endParaRPr>
          </a:p>
        </p:txBody>
      </p:sp>
    </p:spTree>
    <p:extLst>
      <p:ext uri="{BB962C8B-B14F-4D97-AF65-F5344CB8AC3E}">
        <p14:creationId xmlns:p14="http://schemas.microsoft.com/office/powerpoint/2010/main" val="3541168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8" y="0"/>
            <a:ext cx="7892249" cy="2558406"/>
          </a:xfrm>
        </p:spPr>
        <p:txBody>
          <a:bodyPr>
            <a:normAutofit fontScale="90000"/>
          </a:bodyPr>
          <a:lstStyle/>
          <a:p>
            <a:r>
              <a:rPr lang="en-GB" dirty="0">
                <a:solidFill>
                  <a:srgbClr val="0097A1"/>
                </a:solidFill>
                <a:latin typeface="Montserrat Bold" panose="00000800000000000000" pitchFamily="2" charset="0"/>
              </a:rPr>
              <a:t>Courage of Compassion recommendations</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397" y="2370796"/>
            <a:ext cx="7892249" cy="4313583"/>
          </a:xfrm>
        </p:spPr>
        <p:txBody>
          <a:bodyPr>
            <a:normAutofit fontScale="92500"/>
          </a:bodyPr>
          <a:lstStyle/>
          <a:p>
            <a:pPr algn="l">
              <a:spcBef>
                <a:spcPts val="600"/>
              </a:spcBef>
              <a:spcAft>
                <a:spcPts val="600"/>
              </a:spcAft>
              <a:tabLst>
                <a:tab pos="228600" algn="l"/>
              </a:tabLst>
            </a:pPr>
            <a:r>
              <a:rPr lang="en-GB" sz="2400" b="1" dirty="0"/>
              <a:t>1: Authority, empowerment and influence</a:t>
            </a:r>
          </a:p>
          <a:p>
            <a:pPr algn="l">
              <a:spcBef>
                <a:spcPts val="600"/>
              </a:spcBef>
              <a:spcAft>
                <a:spcPts val="600"/>
              </a:spcAft>
              <a:tabLst>
                <a:tab pos="228600" algn="l"/>
              </a:tabLst>
            </a:pPr>
            <a:r>
              <a:rPr lang="en-GB" sz="2400" dirty="0"/>
              <a:t> Introduce mechanisms for nursing and midwifery staff to shape the cultures and processes of their organisations and influence decisions about how care is structured and delivered. </a:t>
            </a:r>
          </a:p>
          <a:p>
            <a:pPr algn="l">
              <a:spcBef>
                <a:spcPts val="600"/>
              </a:spcBef>
              <a:spcAft>
                <a:spcPts val="600"/>
              </a:spcAft>
              <a:tabLst>
                <a:tab pos="228600" algn="l"/>
              </a:tabLst>
            </a:pPr>
            <a:r>
              <a:rPr lang="en-GB" sz="2400" b="1" dirty="0"/>
              <a:t>2: Justice and fairness </a:t>
            </a:r>
          </a:p>
          <a:p>
            <a:pPr algn="l">
              <a:spcBef>
                <a:spcPts val="600"/>
              </a:spcBef>
              <a:spcAft>
                <a:spcPts val="600"/>
              </a:spcAft>
              <a:tabLst>
                <a:tab pos="228600" algn="l"/>
              </a:tabLst>
            </a:pPr>
            <a:r>
              <a:rPr lang="en-GB" sz="2400" dirty="0"/>
              <a:t>Nurture and sustain just, fair and psychologically safe cultures and ensure equity, proactive and positive approaches to diversity and universal inclusion. </a:t>
            </a:r>
            <a:endParaRPr lang="en-GB" dirty="0"/>
          </a:p>
          <a:p>
            <a:pPr algn="l">
              <a:spcBef>
                <a:spcPts val="600"/>
              </a:spcBef>
              <a:spcAft>
                <a:spcPts val="600"/>
              </a:spcAft>
              <a:tabLst>
                <a:tab pos="228600" algn="l"/>
              </a:tabLst>
            </a:pPr>
            <a:r>
              <a:rPr lang="en-GB" sz="2400" b="1" dirty="0"/>
              <a:t>3: Work conditions and working schedules </a:t>
            </a:r>
            <a:endParaRPr lang="en-GB" b="1" dirty="0"/>
          </a:p>
          <a:p>
            <a:pPr algn="l">
              <a:spcBef>
                <a:spcPts val="600"/>
              </a:spcBef>
              <a:spcAft>
                <a:spcPts val="600"/>
              </a:spcAft>
              <a:tabLst>
                <a:tab pos="228600" algn="l"/>
              </a:tabLst>
            </a:pPr>
            <a:r>
              <a:rPr lang="en-GB" sz="2400" dirty="0"/>
              <a:t>minimum standards for facilities and working conditions for nursing and midwifery staff in all health and care organisations. </a:t>
            </a:r>
            <a:endParaRPr lang="en-GB" sz="3200" dirty="0">
              <a:solidFill>
                <a:schemeClr val="tx2"/>
              </a:solidFill>
            </a:endParaRPr>
          </a:p>
        </p:txBody>
      </p:sp>
    </p:spTree>
    <p:extLst>
      <p:ext uri="{BB962C8B-B14F-4D97-AF65-F5344CB8AC3E}">
        <p14:creationId xmlns:p14="http://schemas.microsoft.com/office/powerpoint/2010/main" val="2027585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9" y="520460"/>
            <a:ext cx="7892249" cy="1105932"/>
          </a:xfrm>
        </p:spPr>
        <p:txBody>
          <a:bodyPr>
            <a:normAutofit fontScale="90000"/>
          </a:bodyPr>
          <a:lstStyle/>
          <a:p>
            <a:r>
              <a:rPr lang="en-GB" dirty="0">
                <a:solidFill>
                  <a:srgbClr val="0097A1"/>
                </a:solidFill>
                <a:latin typeface="Montserrat Bold" panose="00000800000000000000" pitchFamily="2" charset="0"/>
              </a:rPr>
              <a:t>Courage of Compassion recommendations</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399" y="1626392"/>
            <a:ext cx="7892249" cy="4313583"/>
          </a:xfrm>
        </p:spPr>
        <p:txBody>
          <a:bodyPr>
            <a:noAutofit/>
          </a:bodyPr>
          <a:lstStyle/>
          <a:p>
            <a:pPr lvl="0" algn="l">
              <a:spcBef>
                <a:spcPts val="600"/>
              </a:spcBef>
              <a:spcAft>
                <a:spcPts val="600"/>
              </a:spcAft>
              <a:tabLst>
                <a:tab pos="228600" algn="l"/>
              </a:tabLst>
            </a:pPr>
            <a:r>
              <a:rPr lang="en-GB" b="1" dirty="0"/>
              <a:t>4: Teamworking Develop and support effective </a:t>
            </a:r>
            <a:r>
              <a:rPr lang="en-GB" dirty="0"/>
              <a:t>multidisciplinary teamworking for all nursing and midwifery staff across health and care services. </a:t>
            </a:r>
            <a:endParaRPr lang="en-GB" dirty="0">
              <a:solidFill>
                <a:srgbClr val="141414"/>
              </a:solidFill>
            </a:endParaRPr>
          </a:p>
          <a:p>
            <a:pPr lvl="0" algn="l">
              <a:spcBef>
                <a:spcPts val="600"/>
              </a:spcBef>
              <a:spcAft>
                <a:spcPts val="600"/>
              </a:spcAft>
              <a:tabLst>
                <a:tab pos="228600" algn="l"/>
              </a:tabLst>
            </a:pPr>
            <a:r>
              <a:rPr lang="en-GB" b="1" dirty="0"/>
              <a:t>5: Culture and leadership </a:t>
            </a:r>
          </a:p>
          <a:p>
            <a:pPr lvl="0" algn="l">
              <a:spcBef>
                <a:spcPts val="600"/>
              </a:spcBef>
              <a:spcAft>
                <a:spcPts val="600"/>
              </a:spcAft>
              <a:tabLst>
                <a:tab pos="228600" algn="l"/>
              </a:tabLst>
            </a:pPr>
            <a:r>
              <a:rPr lang="en-GB" dirty="0"/>
              <a:t>Ensure health and care environments have compassionate leadership and nurturing cultures that enable both care and staff support to be high-quality, continually improving and compassionate.</a:t>
            </a:r>
          </a:p>
          <a:p>
            <a:pPr lvl="0" algn="l">
              <a:spcBef>
                <a:spcPts val="600"/>
              </a:spcBef>
              <a:spcAft>
                <a:spcPts val="600"/>
              </a:spcAft>
              <a:tabLst>
                <a:tab pos="228600" algn="l"/>
              </a:tabLst>
            </a:pPr>
            <a:r>
              <a:rPr lang="en-GB" b="1" dirty="0"/>
              <a:t>6: Workload </a:t>
            </a:r>
          </a:p>
          <a:p>
            <a:pPr lvl="0" algn="l">
              <a:spcBef>
                <a:spcPts val="600"/>
              </a:spcBef>
              <a:spcAft>
                <a:spcPts val="600"/>
              </a:spcAft>
              <a:tabLst>
                <a:tab pos="228600" algn="l"/>
              </a:tabLst>
            </a:pPr>
            <a:r>
              <a:rPr lang="en-GB" dirty="0"/>
              <a:t>Tackle chronic excessive work demands in nursing and midwifery, which exceed the capacity of nurses and midwives to sustainably lead and deliver safe, high-quality care and which damage their health and wellbeing. </a:t>
            </a:r>
          </a:p>
          <a:p>
            <a:pPr lvl="0" algn="l">
              <a:spcBef>
                <a:spcPts val="600"/>
              </a:spcBef>
              <a:spcAft>
                <a:spcPts val="600"/>
              </a:spcAft>
              <a:tabLst>
                <a:tab pos="228600" algn="l"/>
              </a:tabLst>
            </a:pPr>
            <a:endParaRPr lang="en-GB" dirty="0"/>
          </a:p>
          <a:p>
            <a:pPr lvl="0" algn="l">
              <a:spcBef>
                <a:spcPts val="600"/>
              </a:spcBef>
              <a:spcAft>
                <a:spcPts val="600"/>
              </a:spcAft>
              <a:tabLst>
                <a:tab pos="228600" algn="l"/>
              </a:tabLst>
            </a:pPr>
            <a:endParaRPr lang="en-GB" dirty="0">
              <a:cs typeface="Arial" panose="020B0604020202020204" pitchFamily="34" charset="0"/>
            </a:endParaRPr>
          </a:p>
        </p:txBody>
      </p:sp>
    </p:spTree>
    <p:extLst>
      <p:ext uri="{BB962C8B-B14F-4D97-AF65-F5344CB8AC3E}">
        <p14:creationId xmlns:p14="http://schemas.microsoft.com/office/powerpoint/2010/main" val="3644076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8" y="92197"/>
            <a:ext cx="7892249" cy="2558406"/>
          </a:xfrm>
        </p:spPr>
        <p:txBody>
          <a:bodyPr>
            <a:normAutofit fontScale="90000"/>
          </a:bodyPr>
          <a:lstStyle/>
          <a:p>
            <a:r>
              <a:rPr lang="en-GB" dirty="0">
                <a:solidFill>
                  <a:srgbClr val="0097A1"/>
                </a:solidFill>
                <a:latin typeface="Montserrat Bold" panose="00000800000000000000" pitchFamily="2" charset="0"/>
              </a:rPr>
              <a:t>Courage of Compassion recommendations</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399" y="2544417"/>
            <a:ext cx="7892249" cy="4313583"/>
          </a:xfrm>
        </p:spPr>
        <p:txBody>
          <a:bodyPr>
            <a:normAutofit/>
          </a:bodyPr>
          <a:lstStyle/>
          <a:p>
            <a:pPr lvl="0" algn="l">
              <a:spcBef>
                <a:spcPts val="600"/>
              </a:spcBef>
              <a:spcAft>
                <a:spcPts val="600"/>
              </a:spcAft>
              <a:tabLst>
                <a:tab pos="228600" algn="l"/>
              </a:tabLst>
            </a:pPr>
            <a:r>
              <a:rPr lang="en-GB" b="1" dirty="0"/>
              <a:t>7. Management and supervision </a:t>
            </a:r>
          </a:p>
          <a:p>
            <a:pPr lvl="0" algn="l">
              <a:spcBef>
                <a:spcPts val="600"/>
              </a:spcBef>
              <a:spcAft>
                <a:spcPts val="600"/>
              </a:spcAft>
              <a:tabLst>
                <a:tab pos="228600" algn="l"/>
              </a:tabLst>
            </a:pPr>
            <a:r>
              <a:rPr lang="en-GB" dirty="0"/>
              <a:t>Ensure all nursing and midwifery staff have the effective support, professional reflection, mentorship and supervision needed to thrive in their roles.</a:t>
            </a:r>
          </a:p>
          <a:p>
            <a:pPr lvl="0" algn="l">
              <a:spcBef>
                <a:spcPts val="600"/>
              </a:spcBef>
              <a:spcAft>
                <a:spcPts val="600"/>
              </a:spcAft>
              <a:tabLst>
                <a:tab pos="228600" algn="l"/>
              </a:tabLst>
            </a:pPr>
            <a:r>
              <a:rPr lang="en-GB" b="1" dirty="0"/>
              <a:t>8. Learning, education and development </a:t>
            </a:r>
          </a:p>
          <a:p>
            <a:pPr lvl="0" algn="l">
              <a:spcBef>
                <a:spcPts val="600"/>
              </a:spcBef>
              <a:spcAft>
                <a:spcPts val="600"/>
              </a:spcAft>
              <a:tabLst>
                <a:tab pos="228600" algn="l"/>
              </a:tabLst>
            </a:pPr>
            <a:r>
              <a:rPr lang="en-GB" dirty="0"/>
              <a:t>Ensure the right systems, frameworks and processes are in place for nurses’ and midwives’ learning, education and development throughout their careers. These must also promote fair and equitable outcomes. </a:t>
            </a:r>
            <a:endParaRPr lang="en-GB" dirty="0">
              <a:cs typeface="Arial" panose="020B0604020202020204" pitchFamily="34" charset="0"/>
            </a:endParaRPr>
          </a:p>
        </p:txBody>
      </p:sp>
    </p:spTree>
    <p:extLst>
      <p:ext uri="{BB962C8B-B14F-4D97-AF65-F5344CB8AC3E}">
        <p14:creationId xmlns:p14="http://schemas.microsoft.com/office/powerpoint/2010/main" val="269750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8" y="1365412"/>
            <a:ext cx="7892249" cy="1105932"/>
          </a:xfrm>
        </p:spPr>
        <p:txBody>
          <a:bodyPr>
            <a:normAutofit fontScale="90000"/>
          </a:bodyPr>
          <a:lstStyle/>
          <a:p>
            <a:r>
              <a:rPr lang="en-GB" dirty="0">
                <a:solidFill>
                  <a:srgbClr val="0097A1"/>
                </a:solidFill>
                <a:latin typeface="Montserrat Bold" panose="00000800000000000000" pitchFamily="2" charset="0"/>
              </a:rPr>
              <a:t>Courage of Compassion: Where are we now?</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397" y="2580953"/>
            <a:ext cx="7892249" cy="3032769"/>
          </a:xfrm>
        </p:spPr>
        <p:txBody>
          <a:bodyPr>
            <a:noAutofit/>
          </a:bodyPr>
          <a:lstStyle/>
          <a:p>
            <a:pPr lvl="0" algn="l">
              <a:spcBef>
                <a:spcPts val="600"/>
              </a:spcBef>
              <a:spcAft>
                <a:spcPts val="600"/>
              </a:spcAft>
              <a:tabLst>
                <a:tab pos="228600" algn="l"/>
              </a:tabLst>
            </a:pPr>
            <a:r>
              <a:rPr lang="en-GB" dirty="0">
                <a:cs typeface="Arial" panose="020B0604020202020204" pitchFamily="34" charset="0"/>
              </a:rPr>
              <a:t>Free online open access course at the Kings Fund:</a:t>
            </a:r>
          </a:p>
          <a:p>
            <a:pPr lvl="0" algn="l">
              <a:spcBef>
                <a:spcPts val="600"/>
              </a:spcBef>
              <a:spcAft>
                <a:spcPts val="600"/>
              </a:spcAft>
              <a:tabLst>
                <a:tab pos="228600" algn="l"/>
              </a:tabLst>
            </a:pPr>
            <a:r>
              <a:rPr lang="en-GB" i="1" dirty="0">
                <a:cs typeface="Arial" panose="020B0604020202020204" pitchFamily="34" charset="0"/>
              </a:rPr>
              <a:t>An introduction to leading with kindness and compassion in health and social care</a:t>
            </a:r>
            <a:r>
              <a:rPr lang="en-GB" dirty="0">
                <a:cs typeface="Arial" panose="020B0604020202020204" pitchFamily="34" charset="0"/>
              </a:rPr>
              <a:t>.</a:t>
            </a:r>
          </a:p>
          <a:p>
            <a:pPr lvl="0" algn="l">
              <a:spcBef>
                <a:spcPts val="600"/>
              </a:spcBef>
              <a:spcAft>
                <a:spcPts val="600"/>
              </a:spcAft>
              <a:tabLst>
                <a:tab pos="228600" algn="l"/>
              </a:tabLst>
            </a:pPr>
            <a:endParaRPr lang="en-GB" dirty="0">
              <a:cs typeface="Arial" panose="020B0604020202020204" pitchFamily="34" charset="0"/>
            </a:endParaRPr>
          </a:p>
          <a:p>
            <a:pPr lvl="0" algn="l">
              <a:spcBef>
                <a:spcPts val="600"/>
              </a:spcBef>
              <a:spcAft>
                <a:spcPts val="600"/>
              </a:spcAft>
              <a:tabLst>
                <a:tab pos="228600" algn="l"/>
              </a:tabLst>
            </a:pPr>
            <a:r>
              <a:rPr lang="en-GB" dirty="0">
                <a:cs typeface="Arial" panose="020B0604020202020204" pitchFamily="34" charset="0"/>
              </a:rPr>
              <a:t>RCNF funded Queen Margaret University, HeaLiN study</a:t>
            </a:r>
          </a:p>
          <a:p>
            <a:pPr algn="l">
              <a:spcBef>
                <a:spcPts val="600"/>
              </a:spcBef>
              <a:spcAft>
                <a:spcPts val="600"/>
              </a:spcAft>
              <a:tabLst>
                <a:tab pos="228600" algn="l"/>
              </a:tabLst>
            </a:pPr>
            <a:r>
              <a:rPr lang="en-GB" b="0" i="0" dirty="0">
                <a:solidFill>
                  <a:srgbClr val="FFFFFF"/>
                </a:solidFill>
                <a:effectLst/>
                <a:latin typeface="Neosans"/>
              </a:rPr>
              <a:t>An introduction to leading with kindness and compassion in health and social care</a:t>
            </a:r>
          </a:p>
          <a:p>
            <a:pPr lvl="0" algn="l">
              <a:spcBef>
                <a:spcPts val="600"/>
              </a:spcBef>
              <a:spcAft>
                <a:spcPts val="600"/>
              </a:spcAft>
              <a:tabLst>
                <a:tab pos="228600" algn="l"/>
              </a:tabLst>
            </a:pPr>
            <a:endParaRPr lang="en-GB" dirty="0">
              <a:cs typeface="Arial" panose="020B0604020202020204" pitchFamily="34" charset="0"/>
            </a:endParaRPr>
          </a:p>
        </p:txBody>
      </p:sp>
    </p:spTree>
    <p:extLst>
      <p:ext uri="{BB962C8B-B14F-4D97-AF65-F5344CB8AC3E}">
        <p14:creationId xmlns:p14="http://schemas.microsoft.com/office/powerpoint/2010/main" val="725617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8" y="92197"/>
            <a:ext cx="7892249" cy="2558406"/>
          </a:xfrm>
        </p:spPr>
        <p:txBody>
          <a:bodyPr>
            <a:normAutofit/>
          </a:bodyPr>
          <a:lstStyle/>
          <a:p>
            <a:r>
              <a:rPr lang="en-GB" dirty="0">
                <a:solidFill>
                  <a:srgbClr val="0097A1"/>
                </a:solidFill>
                <a:latin typeface="Montserrat Bold" panose="00000800000000000000" pitchFamily="2" charset="0"/>
              </a:rPr>
              <a:t>References</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399" y="2544417"/>
            <a:ext cx="7892249" cy="4313583"/>
          </a:xfrm>
        </p:spPr>
        <p:txBody>
          <a:bodyPr>
            <a:normAutofit/>
          </a:bodyPr>
          <a:lstStyle/>
          <a:p>
            <a:pPr lvl="0" algn="l">
              <a:spcBef>
                <a:spcPts val="600"/>
              </a:spcBef>
              <a:spcAft>
                <a:spcPts val="600"/>
              </a:spcAft>
              <a:tabLst>
                <a:tab pos="228600" algn="l"/>
              </a:tabLst>
            </a:pPr>
            <a:r>
              <a:rPr lang="en-GB" b="1" dirty="0">
                <a:cs typeface="Arial" panose="020B0604020202020204" pitchFamily="34" charset="0"/>
              </a:rPr>
              <a:t>Gallo, A. 2017 Dealing with Conflict; Harvard Business School; Harvard.</a:t>
            </a:r>
          </a:p>
          <a:p>
            <a:pPr lvl="0" algn="l">
              <a:spcBef>
                <a:spcPts val="600"/>
              </a:spcBef>
              <a:spcAft>
                <a:spcPts val="600"/>
              </a:spcAft>
              <a:tabLst>
                <a:tab pos="228600" algn="l"/>
              </a:tabLst>
            </a:pPr>
            <a:r>
              <a:rPr lang="en-GB" b="1" dirty="0">
                <a:cs typeface="Arial" panose="020B0604020202020204" pitchFamily="34" charset="0"/>
              </a:rPr>
              <a:t>Gilbert, P. 2017 Compassion: Concepts, research and applications. Routledge. Oxford.</a:t>
            </a:r>
          </a:p>
          <a:p>
            <a:pPr lvl="0" algn="l">
              <a:spcBef>
                <a:spcPts val="600"/>
              </a:spcBef>
              <a:spcAft>
                <a:spcPts val="600"/>
              </a:spcAft>
              <a:tabLst>
                <a:tab pos="228600" algn="l"/>
              </a:tabLst>
            </a:pPr>
            <a:r>
              <a:rPr lang="en-GB" b="1" dirty="0">
                <a:cs typeface="Arial" panose="020B0604020202020204" pitchFamily="34" charset="0"/>
              </a:rPr>
              <a:t>McCauley, C. and Fick-Cooper, L. 2020. Direction, alignment, commitment: Achieving better results through leadership CCL Press. North Carolina</a:t>
            </a:r>
          </a:p>
          <a:p>
            <a:pPr lvl="0" algn="l">
              <a:spcBef>
                <a:spcPts val="600"/>
              </a:spcBef>
              <a:spcAft>
                <a:spcPts val="600"/>
              </a:spcAft>
              <a:tabLst>
                <a:tab pos="228600" algn="l"/>
              </a:tabLst>
            </a:pPr>
            <a:r>
              <a:rPr lang="en-GB" b="1" dirty="0">
                <a:cs typeface="Arial" panose="020B0604020202020204" pitchFamily="34" charset="0"/>
              </a:rPr>
              <a:t>West, M. 2021 Compassionate Leadership; Swirling Leaf Press; London</a:t>
            </a:r>
          </a:p>
          <a:p>
            <a:pPr lvl="0" algn="l">
              <a:spcBef>
                <a:spcPts val="600"/>
              </a:spcBef>
              <a:spcAft>
                <a:spcPts val="600"/>
              </a:spcAft>
              <a:tabLst>
                <a:tab pos="228600" algn="l"/>
              </a:tabLst>
            </a:pPr>
            <a:endParaRPr lang="en-GB" dirty="0">
              <a:cs typeface="Arial" panose="020B0604020202020204" pitchFamily="34" charset="0"/>
            </a:endParaRPr>
          </a:p>
        </p:txBody>
      </p:sp>
    </p:spTree>
    <p:extLst>
      <p:ext uri="{BB962C8B-B14F-4D97-AF65-F5344CB8AC3E}">
        <p14:creationId xmlns:p14="http://schemas.microsoft.com/office/powerpoint/2010/main" val="229180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9" y="520460"/>
            <a:ext cx="7892249" cy="1105932"/>
          </a:xfrm>
        </p:spPr>
        <p:txBody>
          <a:bodyPr>
            <a:normAutofit fontScale="90000"/>
          </a:bodyPr>
          <a:lstStyle/>
          <a:p>
            <a:r>
              <a:rPr lang="en-US" dirty="0">
                <a:solidFill>
                  <a:srgbClr val="0097A1"/>
                </a:solidFill>
                <a:latin typeface="Montserrat Bold" panose="00000800000000000000" pitchFamily="2" charset="0"/>
              </a:rPr>
              <a:t>The RCN Foundation</a:t>
            </a:r>
            <a:endParaRPr lang="en-GB" dirty="0">
              <a:solidFill>
                <a:srgbClr val="0097A1"/>
              </a:solidFill>
              <a:latin typeface="Montserrat Bold" panose="00000800000000000000" pitchFamily="2" charset="0"/>
            </a:endParaRP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400" y="2146852"/>
            <a:ext cx="7892249" cy="4313583"/>
          </a:xfrm>
        </p:spPr>
        <p:txBody>
          <a:bodyPr>
            <a:normAutofit/>
          </a:bodyPr>
          <a:lstStyle/>
          <a:p>
            <a:pPr marL="457200" indent="-457200" algn="l">
              <a:buFont typeface="Arial" panose="020B0604020202020204" pitchFamily="34" charset="0"/>
              <a:buChar char="•"/>
            </a:pPr>
            <a:r>
              <a:rPr lang="en-GB" sz="3200" dirty="0">
                <a:latin typeface="Arial" panose="020B0604020202020204" pitchFamily="34" charset="0"/>
                <a:cs typeface="Arial" panose="020B0604020202020204" pitchFamily="34" charset="0"/>
              </a:rPr>
              <a:t>Set up in 2010 as an independent charity and grant maker with the purpose to support and strengthen nursing and midwifery to improve the health an wellbeing of the population.</a:t>
            </a:r>
          </a:p>
          <a:p>
            <a:pPr marL="457200" indent="-457200" algn="l">
              <a:buFont typeface="Arial" panose="020B0604020202020204" pitchFamily="34" charset="0"/>
              <a:buChar char="•"/>
            </a:pPr>
            <a:r>
              <a:rPr lang="en-GB" sz="3200" dirty="0">
                <a:latin typeface="Arial" panose="020B0604020202020204" pitchFamily="34" charset="0"/>
                <a:cs typeface="Arial" panose="020B0604020202020204" pitchFamily="34" charset="0"/>
              </a:rPr>
              <a:t>The Foundation supports all nurses, midwives and HCSW you do </a:t>
            </a:r>
            <a:r>
              <a:rPr lang="en-GB" sz="3200" u="sng" dirty="0">
                <a:latin typeface="Arial" panose="020B0604020202020204" pitchFamily="34" charset="0"/>
                <a:cs typeface="Arial" panose="020B0604020202020204" pitchFamily="34" charset="0"/>
              </a:rPr>
              <a:t>not </a:t>
            </a:r>
            <a:r>
              <a:rPr lang="en-GB" sz="3200" dirty="0">
                <a:latin typeface="Arial" panose="020B0604020202020204" pitchFamily="34" charset="0"/>
                <a:cs typeface="Arial" panose="020B0604020202020204" pitchFamily="34" charset="0"/>
              </a:rPr>
              <a:t>need to be a member of the RCN to receive support.</a:t>
            </a:r>
            <a:endParaRPr lang="en-GB" sz="3200" u="sng" dirty="0">
              <a:latin typeface="Arial" panose="020B0604020202020204" pitchFamily="34" charset="0"/>
              <a:cs typeface="Arial" panose="020B0604020202020204" pitchFamily="34" charset="0"/>
            </a:endParaRPr>
          </a:p>
          <a:p>
            <a:pPr marL="342900" lvl="0" indent="-342900" algn="l">
              <a:spcBef>
                <a:spcPts val="600"/>
              </a:spcBef>
              <a:spcAft>
                <a:spcPts val="600"/>
              </a:spcAft>
              <a:buFont typeface="Arial" panose="020B0604020202020204" pitchFamily="34" charset="0"/>
              <a:buChar char="•"/>
              <a:tabLst>
                <a:tab pos="228600" algn="l"/>
              </a:tabLst>
            </a:pPr>
            <a:endParaRPr lang="en-GB" sz="3200" b="0" kern="150" dirty="0">
              <a:effectLst/>
              <a:latin typeface="Arial" panose="020B0604020202020204" pitchFamily="34" charset="0"/>
              <a:ea typeface="Times New Roman" panose="02020603050405020304" pitchFamily="18" charset="0"/>
              <a:cs typeface="Arial" panose="020B0604020202020204" pitchFamily="34" charset="0"/>
            </a:endParaRPr>
          </a:p>
          <a:p>
            <a:pPr algn="l"/>
            <a:endParaRPr lang="en-GB" sz="3600" dirty="0"/>
          </a:p>
        </p:txBody>
      </p:sp>
    </p:spTree>
    <p:extLst>
      <p:ext uri="{BB962C8B-B14F-4D97-AF65-F5344CB8AC3E}">
        <p14:creationId xmlns:p14="http://schemas.microsoft.com/office/powerpoint/2010/main" val="1842364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9" y="520460"/>
            <a:ext cx="7892249" cy="1105932"/>
          </a:xfrm>
        </p:spPr>
        <p:txBody>
          <a:bodyPr/>
          <a:lstStyle/>
          <a:p>
            <a:r>
              <a:rPr lang="en-US" dirty="0">
                <a:solidFill>
                  <a:srgbClr val="0097A1"/>
                </a:solidFill>
                <a:latin typeface="Montserrat Bold" panose="00000800000000000000" pitchFamily="2" charset="0"/>
              </a:rPr>
              <a:t>Strategic Aims</a:t>
            </a:r>
            <a:endParaRPr lang="en-GB" dirty="0">
              <a:solidFill>
                <a:srgbClr val="0097A1"/>
              </a:solidFill>
              <a:latin typeface="Montserrat Bold" panose="00000800000000000000" pitchFamily="2" charset="0"/>
            </a:endParaRP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400" y="2146852"/>
            <a:ext cx="7892249" cy="4313583"/>
          </a:xfrm>
        </p:spPr>
        <p:txBody>
          <a:bodyPr>
            <a:normAutofit fontScale="85000" lnSpcReduction="20000"/>
          </a:bodyPr>
          <a:lstStyle/>
          <a:p>
            <a:pPr lvl="0" algn="l">
              <a:spcBef>
                <a:spcPts val="600"/>
              </a:spcBef>
              <a:spcAft>
                <a:spcPts val="600"/>
              </a:spcAft>
              <a:tabLst>
                <a:tab pos="228600" algn="l"/>
              </a:tabLst>
            </a:pPr>
            <a:endParaRPr lang="en-GB" sz="3200" b="0" kern="15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l">
              <a:spcBef>
                <a:spcPts val="600"/>
              </a:spcBef>
              <a:spcAft>
                <a:spcPts val="600"/>
              </a:spcAft>
              <a:buFont typeface="Arial" panose="020B0604020202020204" pitchFamily="34" charset="0"/>
              <a:buChar char="•"/>
              <a:tabLst>
                <a:tab pos="228600" algn="l"/>
              </a:tabLst>
            </a:pPr>
            <a:r>
              <a:rPr lang="en-GB" sz="3200" b="0" kern="150" dirty="0">
                <a:effectLst/>
                <a:latin typeface="Arial" panose="020B0604020202020204" pitchFamily="34" charset="0"/>
                <a:ea typeface="Times New Roman" panose="02020603050405020304" pitchFamily="18" charset="0"/>
                <a:cs typeface="Arial" panose="020B0604020202020204" pitchFamily="34" charset="0"/>
              </a:rPr>
              <a:t>Supporting the nursing community in times of need and improving their health and wellbeing.</a:t>
            </a:r>
            <a:endParaRPr lang="en-GB" sz="3200" b="1" kern="15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l">
              <a:spcBef>
                <a:spcPts val="600"/>
              </a:spcBef>
              <a:spcAft>
                <a:spcPts val="600"/>
              </a:spcAft>
              <a:buFont typeface="Arial" panose="020B0604020202020204" pitchFamily="34" charset="0"/>
              <a:buChar char="•"/>
              <a:tabLst>
                <a:tab pos="228600" algn="l"/>
              </a:tabLst>
            </a:pPr>
            <a:r>
              <a:rPr lang="en-GB" sz="3200" b="0" kern="150" dirty="0">
                <a:effectLst/>
                <a:latin typeface="Arial" panose="020B0604020202020204" pitchFamily="34" charset="0"/>
                <a:ea typeface="Times New Roman" panose="02020603050405020304" pitchFamily="18" charset="0"/>
                <a:cs typeface="Arial" panose="020B0604020202020204" pitchFamily="34" charset="0"/>
              </a:rPr>
              <a:t>Investing in the future of nursing through our programme of education grants and scholarships.</a:t>
            </a:r>
            <a:endParaRPr lang="en-GB" sz="3200" b="1" kern="15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l">
              <a:spcBef>
                <a:spcPts val="600"/>
              </a:spcBef>
              <a:spcAft>
                <a:spcPts val="600"/>
              </a:spcAft>
              <a:buFont typeface="Arial" panose="020B0604020202020204" pitchFamily="34" charset="0"/>
              <a:buChar char="•"/>
              <a:tabLst>
                <a:tab pos="228600" algn="l"/>
              </a:tabLst>
            </a:pPr>
            <a:r>
              <a:rPr lang="en-GB" sz="3200" b="0" kern="150" dirty="0">
                <a:effectLst/>
                <a:latin typeface="Arial" panose="020B0604020202020204" pitchFamily="34" charset="0"/>
                <a:ea typeface="Times New Roman" panose="02020603050405020304" pitchFamily="18" charset="0"/>
                <a:cs typeface="Arial" panose="020B0604020202020204" pitchFamily="34" charset="0"/>
              </a:rPr>
              <a:t>Developing nursing-led projects that improve patient care, health and wellbeing.</a:t>
            </a:r>
            <a:endParaRPr lang="en-GB" sz="3200" b="1" kern="15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l">
              <a:spcBef>
                <a:spcPts val="600"/>
              </a:spcBef>
              <a:spcAft>
                <a:spcPts val="600"/>
              </a:spcAft>
              <a:buFont typeface="Arial" panose="020B0604020202020204" pitchFamily="34" charset="0"/>
              <a:buChar char="•"/>
              <a:tabLst>
                <a:tab pos="228600" algn="l"/>
              </a:tabLst>
            </a:pPr>
            <a:r>
              <a:rPr lang="en-GB" sz="3200" b="0" kern="150" dirty="0">
                <a:effectLst/>
                <a:latin typeface="Arial" panose="020B0604020202020204" pitchFamily="34" charset="0"/>
                <a:ea typeface="Times New Roman" panose="02020603050405020304" pitchFamily="18" charset="0"/>
                <a:cs typeface="Arial" panose="020B0604020202020204" pitchFamily="34" charset="0"/>
              </a:rPr>
              <a:t>Increasing the visibility, profile and public understanding of the role and contribution of nursing to maintaining and improving the nation’s health.</a:t>
            </a:r>
            <a:endParaRPr lang="en-GB" sz="3200" b="1" kern="150" dirty="0">
              <a:effectLst/>
              <a:latin typeface="Arial" panose="020B0604020202020204" pitchFamily="34" charset="0"/>
              <a:ea typeface="Times New Roman" panose="02020603050405020304" pitchFamily="18" charset="0"/>
              <a:cs typeface="Arial" panose="020B0604020202020204" pitchFamily="34" charset="0"/>
            </a:endParaRPr>
          </a:p>
          <a:p>
            <a:pPr algn="l"/>
            <a:endParaRPr lang="en-GB" sz="3600" dirty="0"/>
          </a:p>
        </p:txBody>
      </p:sp>
    </p:spTree>
    <p:extLst>
      <p:ext uri="{BB962C8B-B14F-4D97-AF65-F5344CB8AC3E}">
        <p14:creationId xmlns:p14="http://schemas.microsoft.com/office/powerpoint/2010/main" val="103542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9" y="520460"/>
            <a:ext cx="7892249" cy="1105932"/>
          </a:xfrm>
        </p:spPr>
        <p:txBody>
          <a:bodyPr>
            <a:normAutofit fontScale="90000"/>
          </a:bodyPr>
          <a:lstStyle/>
          <a:p>
            <a:r>
              <a:rPr lang="en-GB" dirty="0">
                <a:solidFill>
                  <a:srgbClr val="0097A1"/>
                </a:solidFill>
                <a:latin typeface="Montserrat Bold" panose="00000800000000000000" pitchFamily="2" charset="0"/>
              </a:rPr>
              <a:t>Mental health and emotional wellbeing</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763929" y="1626392"/>
            <a:ext cx="7892249" cy="4313583"/>
          </a:xfrm>
        </p:spPr>
        <p:txBody>
          <a:bodyPr>
            <a:normAutofit fontScale="85000" lnSpcReduction="10000"/>
          </a:bodyPr>
          <a:lstStyle/>
          <a:p>
            <a:pPr algn="l">
              <a:spcBef>
                <a:spcPts val="600"/>
              </a:spcBef>
              <a:spcAft>
                <a:spcPts val="600"/>
              </a:spcAft>
              <a:tabLst>
                <a:tab pos="228600" algn="l"/>
              </a:tabLst>
            </a:pPr>
            <a:endParaRPr lang="en-GB" sz="3200" dirty="0">
              <a:solidFill>
                <a:schemeClr val="tx2"/>
              </a:solidFill>
            </a:endParaRPr>
          </a:p>
          <a:p>
            <a:pPr marL="457200" lvl="0" indent="-457200" algn="l">
              <a:spcBef>
                <a:spcPts val="600"/>
              </a:spcBef>
              <a:spcAft>
                <a:spcPts val="600"/>
              </a:spcAft>
              <a:buFont typeface="Arial" panose="020B0604020202020204" pitchFamily="34" charset="0"/>
              <a:buChar char="•"/>
              <a:tabLst>
                <a:tab pos="228600" algn="l"/>
              </a:tabLst>
            </a:pPr>
            <a:r>
              <a:rPr lang="en-GB" sz="3300" b="0" kern="150" dirty="0">
                <a:effectLst/>
                <a:latin typeface="Arial" panose="020B0604020202020204" pitchFamily="34" charset="0"/>
                <a:ea typeface="Times New Roman" panose="02020603050405020304" pitchFamily="18" charset="0"/>
                <a:cs typeface="Arial" panose="020B0604020202020204" pitchFamily="34" charset="0"/>
              </a:rPr>
              <a:t>Mental health and emotional wellbeing of nursing and midwifery staff is a key priority for the Foundation heightened by the pandemic.</a:t>
            </a:r>
          </a:p>
          <a:p>
            <a:pPr marL="571500" indent="-571500" algn="l">
              <a:buFont typeface="Arial" panose="020B0604020202020204" pitchFamily="34" charset="0"/>
              <a:buChar char="•"/>
            </a:pPr>
            <a:r>
              <a:rPr lang="en-GB" sz="3300" dirty="0">
                <a:latin typeface="Arial" panose="020B0604020202020204" pitchFamily="34" charset="0"/>
                <a:cs typeface="Arial" panose="020B0604020202020204" pitchFamily="34" charset="0"/>
              </a:rPr>
              <a:t>Early into the Pandemic, we commissioned the Kings Fund to undertake a piece of work to explore the effect of working through the pandemic on the mental health and emotional wellbeing of nurses, midwives, HCSW and student nurses </a:t>
            </a:r>
          </a:p>
        </p:txBody>
      </p:sp>
    </p:spTree>
    <p:extLst>
      <p:ext uri="{BB962C8B-B14F-4D97-AF65-F5344CB8AC3E}">
        <p14:creationId xmlns:p14="http://schemas.microsoft.com/office/powerpoint/2010/main" val="426746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23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title"/>
          </p:nvPr>
        </p:nvSpPr>
        <p:spPr/>
        <p:txBody>
          <a:bodyPr>
            <a:normAutofit fontScale="90000"/>
          </a:bodyPr>
          <a:lstStyle/>
          <a:p>
            <a:br>
              <a:rPr lang="en-GB" dirty="0">
                <a:solidFill>
                  <a:srgbClr val="0097A1"/>
                </a:solidFill>
                <a:latin typeface="+mn-lt"/>
              </a:rPr>
            </a:br>
            <a:br>
              <a:rPr lang="en-GB" dirty="0">
                <a:solidFill>
                  <a:srgbClr val="0097A1"/>
                </a:solidFill>
                <a:latin typeface="+mn-lt"/>
              </a:rPr>
            </a:br>
            <a:endParaRPr lang="en-GB" sz="4400" dirty="0">
              <a:solidFill>
                <a:srgbClr val="0097A1"/>
              </a:solidFill>
              <a:latin typeface="+mn-lt"/>
            </a:endParaRPr>
          </a:p>
        </p:txBody>
      </p:sp>
      <p:sp>
        <p:nvSpPr>
          <p:cNvPr id="6" name="Content Placeholder 5">
            <a:extLst>
              <a:ext uri="{FF2B5EF4-FFF2-40B4-BE49-F238E27FC236}">
                <a16:creationId xmlns:a16="http://schemas.microsoft.com/office/drawing/2014/main" id="{38F54ADE-FA2B-2B9D-312E-6C5CD22F7BAE}"/>
              </a:ext>
            </a:extLst>
          </p:cNvPr>
          <p:cNvSpPr>
            <a:spLocks noGrp="1"/>
          </p:cNvSpPr>
          <p:nvPr>
            <p:ph sz="half" idx="1"/>
          </p:nvPr>
        </p:nvSpPr>
        <p:spPr>
          <a:xfrm>
            <a:off x="720032" y="752199"/>
            <a:ext cx="5181600" cy="4351338"/>
          </a:xfrm>
        </p:spPr>
        <p:txBody>
          <a:bodyPr>
            <a:normAutofit/>
          </a:bodyPr>
          <a:lstStyle/>
          <a:p>
            <a:endParaRPr lang="en-GB" dirty="0">
              <a:solidFill>
                <a:srgbClr val="0097A1"/>
              </a:solidFill>
              <a:latin typeface="+mn-lt"/>
            </a:endParaRPr>
          </a:p>
          <a:p>
            <a:endParaRPr lang="en-GB" dirty="0">
              <a:solidFill>
                <a:srgbClr val="0097A1"/>
              </a:solidFill>
            </a:endParaRPr>
          </a:p>
          <a:p>
            <a:endParaRPr lang="en-GB" dirty="0">
              <a:solidFill>
                <a:srgbClr val="0097A1"/>
              </a:solidFill>
              <a:latin typeface="+mn-lt"/>
            </a:endParaRPr>
          </a:p>
          <a:p>
            <a:r>
              <a:rPr lang="en-GB" dirty="0"/>
              <a:t>This review investigated how to transform nurses’ and midwives’ workplaces so that they can thrive and flourish and are better able to provide the compassionate, high-quality care that they wish to offer.</a:t>
            </a:r>
          </a:p>
        </p:txBody>
      </p:sp>
      <p:pic>
        <p:nvPicPr>
          <p:cNvPr id="8" name="Picture 2" descr="The courage of compassion | The King's Fund">
            <a:extLst>
              <a:ext uri="{FF2B5EF4-FFF2-40B4-BE49-F238E27FC236}">
                <a16:creationId xmlns:a16="http://schemas.microsoft.com/office/drawing/2014/main" id="{BEF32033-5191-6865-3A95-6D9D78AD4C0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290370" y="1258712"/>
            <a:ext cx="3051385" cy="4351338"/>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a:extLst>
              <a:ext uri="{FF2B5EF4-FFF2-40B4-BE49-F238E27FC236}">
                <a16:creationId xmlns:a16="http://schemas.microsoft.com/office/drawing/2014/main" id="{509EE845-B636-49DF-3CD0-B90D2E2F5199}"/>
              </a:ext>
            </a:extLst>
          </p:cNvPr>
          <p:cNvSpPr txBox="1">
            <a:spLocks/>
          </p:cNvSpPr>
          <p:nvPr/>
        </p:nvSpPr>
        <p:spPr>
          <a:xfrm>
            <a:off x="625032" y="199233"/>
            <a:ext cx="7892249" cy="1105932"/>
          </a:xfrm>
          <a:prstGeom prst="rect">
            <a:avLst/>
          </a:prstGeom>
        </p:spPr>
        <p:txBody>
          <a:bodyPr vert="horz" lIns="91440" tIns="45720" rIns="91440" bIns="45720" rtlCol="0" anchor="ct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0097A1"/>
                </a:solidFill>
                <a:latin typeface="+mn-lt"/>
              </a:rPr>
              <a:t>The Courage of Compassion – </a:t>
            </a:r>
            <a:r>
              <a:rPr lang="en-GB" sz="4400" dirty="0">
                <a:solidFill>
                  <a:srgbClr val="0097A1"/>
                </a:solidFill>
                <a:latin typeface="+mn-lt"/>
              </a:rPr>
              <a:t>supporting nurse and midwives to deliver high quality care (Kings Fund, 2020)</a:t>
            </a:r>
          </a:p>
        </p:txBody>
      </p:sp>
    </p:spTree>
    <p:extLst>
      <p:ext uri="{BB962C8B-B14F-4D97-AF65-F5344CB8AC3E}">
        <p14:creationId xmlns:p14="http://schemas.microsoft.com/office/powerpoint/2010/main" val="2311358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2FA6F-8E12-46EC-B16E-90F54115B628}"/>
              </a:ext>
            </a:extLst>
          </p:cNvPr>
          <p:cNvSpPr>
            <a:spLocks noGrp="1"/>
          </p:cNvSpPr>
          <p:nvPr>
            <p:ph type="title"/>
          </p:nvPr>
        </p:nvSpPr>
        <p:spPr>
          <a:xfrm>
            <a:off x="528769" y="454003"/>
            <a:ext cx="11359341" cy="1055899"/>
          </a:xfrm>
        </p:spPr>
        <p:txBody>
          <a:bodyPr>
            <a:normAutofit/>
          </a:bodyPr>
          <a:lstStyle/>
          <a:p>
            <a:r>
              <a:rPr lang="en-GB" dirty="0">
                <a:solidFill>
                  <a:srgbClr val="0097A1"/>
                </a:solidFill>
                <a:latin typeface="Montserrat Bold" panose="00000800000000000000" pitchFamily="2" charset="0"/>
              </a:rPr>
              <a:t>The ABC of nurses’ and midwives’ core needs</a:t>
            </a:r>
            <a:endParaRPr lang="en-GB" dirty="0"/>
          </a:p>
        </p:txBody>
      </p:sp>
      <p:graphicFrame>
        <p:nvGraphicFramePr>
          <p:cNvPr id="7" name="Content Placeholder 6">
            <a:extLst>
              <a:ext uri="{FF2B5EF4-FFF2-40B4-BE49-F238E27FC236}">
                <a16:creationId xmlns:a16="http://schemas.microsoft.com/office/drawing/2014/main" id="{6740ECF9-4DE2-4782-8117-062407F37A22}"/>
              </a:ext>
            </a:extLst>
          </p:cNvPr>
          <p:cNvGraphicFramePr>
            <a:graphicFrameLocks noGrp="1"/>
          </p:cNvGraphicFramePr>
          <p:nvPr>
            <p:ph sz="quarter" idx="13"/>
          </p:nvPr>
        </p:nvGraphicFramePr>
        <p:xfrm>
          <a:off x="629485" y="1209728"/>
          <a:ext cx="11134463" cy="50752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ontent Placeholder 2">
            <a:extLst>
              <a:ext uri="{FF2B5EF4-FFF2-40B4-BE49-F238E27FC236}">
                <a16:creationId xmlns:a16="http://schemas.microsoft.com/office/drawing/2014/main" id="{3BD9DE1D-8190-4FAA-AF6A-1A371445C69E}"/>
              </a:ext>
            </a:extLst>
          </p:cNvPr>
          <p:cNvSpPr txBox="1">
            <a:spLocks/>
          </p:cNvSpPr>
          <p:nvPr/>
        </p:nvSpPr>
        <p:spPr>
          <a:xfrm>
            <a:off x="2092529" y="2361195"/>
            <a:ext cx="14012150" cy="5798205"/>
          </a:xfrm>
          <a:prstGeom prst="rect">
            <a:avLst/>
          </a:prstGeom>
        </p:spPr>
        <p:txBody>
          <a:bodyPr>
            <a:normAutofit/>
          </a:bodyPr>
          <a:lstStyle>
            <a:lvl1pPr marL="0" indent="0" algn="l" defTabSz="914400" rtl="0" eaLnBrk="1" latinLnBrk="0" hangingPunct="1">
              <a:spcBef>
                <a:spcPts val="400"/>
              </a:spcBef>
              <a:spcAft>
                <a:spcPts val="400"/>
              </a:spcAft>
              <a:buFont typeface="Arial" pitchFamily="34" charset="0"/>
              <a:buNone/>
              <a:defRPr sz="1600" kern="1200">
                <a:solidFill>
                  <a:schemeClr val="tx1"/>
                </a:solidFill>
                <a:latin typeface="+mn-lt"/>
                <a:ea typeface="+mn-ea"/>
                <a:cs typeface="+mn-cs"/>
              </a:defRPr>
            </a:lvl1pPr>
            <a:lvl2pPr marL="270000" indent="-270000" algn="l" defTabSz="914400" rtl="0" eaLnBrk="1" latinLnBrk="0" hangingPunct="1">
              <a:spcBef>
                <a:spcPts val="400"/>
              </a:spcBef>
              <a:spcAft>
                <a:spcPts val="400"/>
              </a:spcAft>
              <a:buSzPct val="125000"/>
              <a:buFontTx/>
              <a:buBlip>
                <a:blip r:embed="rId8"/>
              </a:buBlip>
              <a:defRPr sz="1600" kern="1200">
                <a:solidFill>
                  <a:schemeClr val="tx1"/>
                </a:solidFill>
                <a:latin typeface="+mn-lt"/>
                <a:ea typeface="+mn-ea"/>
                <a:cs typeface="+mn-cs"/>
              </a:defRPr>
            </a:lvl2pPr>
            <a:lvl3pPr marL="540000" indent="-270000" algn="l" defTabSz="914400" rtl="0" eaLnBrk="1" latinLnBrk="0" hangingPunct="1">
              <a:spcBef>
                <a:spcPts val="400"/>
              </a:spcBef>
              <a:spcAft>
                <a:spcPts val="400"/>
              </a:spcAft>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rgbClr val="FF000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rgbClr val="FF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sz="2133" b="1"/>
          </a:p>
          <a:p>
            <a:endParaRPr lang="en-GB" sz="2133" b="1"/>
          </a:p>
          <a:p>
            <a:endParaRPr lang="en-GB" sz="2133" b="1"/>
          </a:p>
          <a:p>
            <a:endParaRPr lang="en-GB" sz="2133" b="1"/>
          </a:p>
        </p:txBody>
      </p:sp>
    </p:spTree>
    <p:extLst>
      <p:ext uri="{BB962C8B-B14F-4D97-AF65-F5344CB8AC3E}">
        <p14:creationId xmlns:p14="http://schemas.microsoft.com/office/powerpoint/2010/main" val="29309242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399" y="520460"/>
            <a:ext cx="7892249" cy="1105932"/>
          </a:xfrm>
        </p:spPr>
        <p:txBody>
          <a:bodyPr>
            <a:normAutofit fontScale="90000"/>
          </a:bodyPr>
          <a:lstStyle/>
          <a:p>
            <a:r>
              <a:rPr lang="en-GB" dirty="0">
                <a:solidFill>
                  <a:srgbClr val="0097A1"/>
                </a:solidFill>
                <a:latin typeface="Montserrat Bold" panose="00000800000000000000" pitchFamily="2" charset="0"/>
              </a:rPr>
              <a:t>Compassionate Leadership</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400" y="2146852"/>
            <a:ext cx="7892249" cy="4313583"/>
          </a:xfrm>
        </p:spPr>
        <p:txBody>
          <a:bodyPr>
            <a:normAutofit lnSpcReduction="10000"/>
          </a:bodyPr>
          <a:lstStyle/>
          <a:p>
            <a:pPr lvl="0" algn="l">
              <a:spcBef>
                <a:spcPts val="600"/>
              </a:spcBef>
              <a:spcAft>
                <a:spcPts val="600"/>
              </a:spcAft>
              <a:tabLst>
                <a:tab pos="228600" algn="l"/>
              </a:tabLst>
            </a:pPr>
            <a:r>
              <a:rPr lang="en-GB" sz="2800" b="0" i="0" dirty="0">
                <a:solidFill>
                  <a:srgbClr val="141414"/>
                </a:solidFill>
                <a:effectLst/>
                <a:latin typeface="Lato" panose="020F0502020204030203" pitchFamily="34" charset="0"/>
              </a:rPr>
              <a:t>“Compassionate leadership involves a focus on relationships through careful listening to, understanding, empathising with and supporting other people, enabling those we lead to feel valued, respected and cared for, so they can reach their potential and do their best work. There is clear evidence that compassionate leadership results in more engaged and motivated staff with high levels of wellbeing, which in turn results in high-quality care “(</a:t>
            </a:r>
            <a:r>
              <a:rPr lang="en-GB" sz="2800" b="0" i="0" dirty="0">
                <a:effectLst/>
                <a:latin typeface="Lato" panose="020F0502020204030203" pitchFamily="34" charset="0"/>
                <a:hlinkClick r:id="rId3"/>
              </a:rPr>
              <a:t>West 2021</a:t>
            </a:r>
            <a:r>
              <a:rPr lang="en-GB" sz="2800" b="0" i="0" dirty="0">
                <a:solidFill>
                  <a:srgbClr val="141414"/>
                </a:solidFill>
                <a:effectLst/>
                <a:latin typeface="Lato" panose="020F0502020204030203" pitchFamily="34" charset="0"/>
              </a:rPr>
              <a:t>). </a:t>
            </a:r>
            <a:endParaRPr lang="en-GB" sz="3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4067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400" y="1122344"/>
            <a:ext cx="7892249" cy="1105932"/>
          </a:xfrm>
        </p:spPr>
        <p:txBody>
          <a:bodyPr>
            <a:normAutofit fontScale="90000"/>
          </a:bodyPr>
          <a:lstStyle/>
          <a:p>
            <a:r>
              <a:rPr lang="en-GB" dirty="0">
                <a:solidFill>
                  <a:srgbClr val="0097A1"/>
                </a:solidFill>
                <a:latin typeface="Montserrat Bold" panose="00000800000000000000" pitchFamily="2" charset="0"/>
              </a:rPr>
              <a:t>How do compassionate leaders behave?</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400" y="2146852"/>
            <a:ext cx="7892249" cy="4313583"/>
          </a:xfrm>
        </p:spPr>
        <p:txBody>
          <a:bodyPr>
            <a:normAutofit/>
          </a:bodyPr>
          <a:lstStyle/>
          <a:p>
            <a:pPr marL="457200" lvl="0" indent="-457200" algn="l">
              <a:spcBef>
                <a:spcPts val="600"/>
              </a:spcBef>
              <a:spcAft>
                <a:spcPts val="600"/>
              </a:spcAft>
              <a:buFont typeface="Arial" panose="020B0604020202020204" pitchFamily="34" charset="0"/>
              <a:buChar char="•"/>
              <a:tabLst>
                <a:tab pos="228600" algn="l"/>
              </a:tabLst>
            </a:pPr>
            <a:r>
              <a:rPr lang="en-GB" sz="2800" dirty="0">
                <a:solidFill>
                  <a:srgbClr val="141414"/>
                </a:solidFill>
                <a:latin typeface="Lato" panose="020F0502020204030203" pitchFamily="34" charset="0"/>
              </a:rPr>
              <a:t>E</a:t>
            </a:r>
            <a:r>
              <a:rPr lang="en-GB" sz="2800" b="0" i="0" dirty="0">
                <a:solidFill>
                  <a:srgbClr val="141414"/>
                </a:solidFill>
                <a:effectLst/>
                <a:latin typeface="Lato" panose="020F0502020204030203" pitchFamily="34" charset="0"/>
              </a:rPr>
              <a:t>mpathise with their colleagues </a:t>
            </a:r>
          </a:p>
          <a:p>
            <a:pPr marL="457200" lvl="0" indent="-457200" algn="l">
              <a:spcBef>
                <a:spcPts val="600"/>
              </a:spcBef>
              <a:spcAft>
                <a:spcPts val="600"/>
              </a:spcAft>
              <a:buFont typeface="Arial" panose="020B0604020202020204" pitchFamily="34" charset="0"/>
              <a:buChar char="•"/>
              <a:tabLst>
                <a:tab pos="228600" algn="l"/>
              </a:tabLst>
            </a:pPr>
            <a:endParaRPr lang="en-GB" sz="2800" dirty="0">
              <a:solidFill>
                <a:srgbClr val="141414"/>
              </a:solidFill>
              <a:latin typeface="Lato" panose="020F0502020204030203" pitchFamily="34" charset="0"/>
            </a:endParaRPr>
          </a:p>
          <a:p>
            <a:pPr marL="457200" lvl="0" indent="-457200" algn="l">
              <a:spcBef>
                <a:spcPts val="600"/>
              </a:spcBef>
              <a:spcAft>
                <a:spcPts val="600"/>
              </a:spcAft>
              <a:buFont typeface="Arial" panose="020B0604020202020204" pitchFamily="34" charset="0"/>
              <a:buChar char="•"/>
              <a:tabLst>
                <a:tab pos="228600" algn="l"/>
              </a:tabLst>
            </a:pPr>
            <a:r>
              <a:rPr lang="en-GB" sz="2800" dirty="0">
                <a:solidFill>
                  <a:srgbClr val="141414"/>
                </a:solidFill>
                <a:latin typeface="Lato" panose="020F0502020204030203" pitchFamily="34" charset="0"/>
              </a:rPr>
              <a:t>S</a:t>
            </a:r>
            <a:r>
              <a:rPr lang="en-GB" sz="2800" b="0" i="0" dirty="0">
                <a:solidFill>
                  <a:srgbClr val="141414"/>
                </a:solidFill>
                <a:effectLst/>
                <a:latin typeface="Lato" panose="020F0502020204030203" pitchFamily="34" charset="0"/>
              </a:rPr>
              <a:t>eek to understand the challenges they face</a:t>
            </a:r>
            <a:endParaRPr lang="en-GB" sz="2800" dirty="0">
              <a:solidFill>
                <a:srgbClr val="141414"/>
              </a:solidFill>
              <a:latin typeface="Lato" panose="020F0502020204030203" pitchFamily="34" charset="0"/>
            </a:endParaRPr>
          </a:p>
          <a:p>
            <a:pPr marL="457200" lvl="0" indent="-457200" algn="l">
              <a:spcBef>
                <a:spcPts val="600"/>
              </a:spcBef>
              <a:spcAft>
                <a:spcPts val="600"/>
              </a:spcAft>
              <a:buFont typeface="Arial" panose="020B0604020202020204" pitchFamily="34" charset="0"/>
              <a:buChar char="•"/>
              <a:tabLst>
                <a:tab pos="228600" algn="l"/>
              </a:tabLst>
            </a:pPr>
            <a:endParaRPr lang="en-GB" sz="2800" b="0" i="0" dirty="0">
              <a:solidFill>
                <a:srgbClr val="141414"/>
              </a:solidFill>
              <a:effectLst/>
              <a:latin typeface="Lato" panose="020F0502020204030203" pitchFamily="34" charset="0"/>
            </a:endParaRPr>
          </a:p>
          <a:p>
            <a:pPr marL="457200" lvl="0" indent="-457200" algn="l">
              <a:spcBef>
                <a:spcPts val="600"/>
              </a:spcBef>
              <a:spcAft>
                <a:spcPts val="600"/>
              </a:spcAft>
              <a:buFont typeface="Arial" panose="020B0604020202020204" pitchFamily="34" charset="0"/>
              <a:buChar char="•"/>
              <a:tabLst>
                <a:tab pos="228600" algn="l"/>
              </a:tabLst>
            </a:pPr>
            <a:r>
              <a:rPr lang="en-GB" sz="2800" b="0" i="0" dirty="0">
                <a:solidFill>
                  <a:srgbClr val="141414"/>
                </a:solidFill>
                <a:effectLst/>
                <a:latin typeface="Lato" panose="020F0502020204030203" pitchFamily="34" charset="0"/>
              </a:rPr>
              <a:t>Committed to supporting others to cope with and respond successfully to work challenges</a:t>
            </a:r>
          </a:p>
          <a:p>
            <a:pPr marL="457200" lvl="0" indent="-457200" algn="l">
              <a:spcBef>
                <a:spcPts val="600"/>
              </a:spcBef>
              <a:spcAft>
                <a:spcPts val="600"/>
              </a:spcAft>
              <a:buFont typeface="Arial" panose="020B0604020202020204" pitchFamily="34" charset="0"/>
              <a:buChar char="•"/>
              <a:tabLst>
                <a:tab pos="228600" algn="l"/>
              </a:tabLst>
            </a:pPr>
            <a:r>
              <a:rPr lang="en-GB" sz="2800" dirty="0">
                <a:solidFill>
                  <a:srgbClr val="141414"/>
                </a:solidFill>
                <a:latin typeface="Lato" panose="020F0502020204030203" pitchFamily="34" charset="0"/>
              </a:rPr>
              <a:t>F</a:t>
            </a:r>
            <a:r>
              <a:rPr lang="en-GB" sz="2800" b="0" i="0" dirty="0">
                <a:solidFill>
                  <a:srgbClr val="141414"/>
                </a:solidFill>
                <a:effectLst/>
                <a:latin typeface="Lato" panose="020F0502020204030203" pitchFamily="34" charset="0"/>
              </a:rPr>
              <a:t>ocused on enabling those they lead to be effective and thrive in their work. </a:t>
            </a:r>
            <a:endParaRPr lang="en-GB" sz="3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9949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descr="Graphical user interface&#10;&#10;Description automatically generated with low confidence">
            <a:extLst>
              <a:ext uri="{FF2B5EF4-FFF2-40B4-BE49-F238E27FC236}">
                <a16:creationId xmlns:a16="http://schemas.microsoft.com/office/drawing/2014/main" id="{CE1F4806-2286-4749-8EA3-A3E3958E50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19" y="0"/>
            <a:ext cx="12192000" cy="6858000"/>
          </a:xfrm>
          <a:prstGeom prst="rect">
            <a:avLst/>
          </a:prstGeom>
        </p:spPr>
      </p:pic>
      <p:sp>
        <p:nvSpPr>
          <p:cNvPr id="2" name="Title 1">
            <a:extLst>
              <a:ext uri="{FF2B5EF4-FFF2-40B4-BE49-F238E27FC236}">
                <a16:creationId xmlns:a16="http://schemas.microsoft.com/office/drawing/2014/main" id="{14DCF972-3C7B-4E6B-AAE1-BE0CB4AF70B8}"/>
              </a:ext>
            </a:extLst>
          </p:cNvPr>
          <p:cNvSpPr>
            <a:spLocks noGrp="1"/>
          </p:cNvSpPr>
          <p:nvPr>
            <p:ph type="ctrTitle"/>
          </p:nvPr>
        </p:nvSpPr>
        <p:spPr>
          <a:xfrm>
            <a:off x="914400" y="1122344"/>
            <a:ext cx="7892249" cy="1105932"/>
          </a:xfrm>
        </p:spPr>
        <p:txBody>
          <a:bodyPr>
            <a:normAutofit fontScale="90000"/>
          </a:bodyPr>
          <a:lstStyle/>
          <a:p>
            <a:r>
              <a:rPr lang="en-GB" dirty="0">
                <a:solidFill>
                  <a:srgbClr val="0097A1"/>
                </a:solidFill>
                <a:latin typeface="Montserrat Bold" panose="00000800000000000000" pitchFamily="2" charset="0"/>
              </a:rPr>
              <a:t>Four behaviours of Compassionate leadership</a:t>
            </a:r>
          </a:p>
        </p:txBody>
      </p:sp>
      <p:sp>
        <p:nvSpPr>
          <p:cNvPr id="3" name="Subtitle 2">
            <a:extLst>
              <a:ext uri="{FF2B5EF4-FFF2-40B4-BE49-F238E27FC236}">
                <a16:creationId xmlns:a16="http://schemas.microsoft.com/office/drawing/2014/main" id="{44466308-AC67-4B7D-8572-C1A1EAD465A6}"/>
              </a:ext>
            </a:extLst>
          </p:cNvPr>
          <p:cNvSpPr>
            <a:spLocks noGrp="1"/>
          </p:cNvSpPr>
          <p:nvPr>
            <p:ph type="subTitle" idx="1"/>
          </p:nvPr>
        </p:nvSpPr>
        <p:spPr>
          <a:xfrm>
            <a:off x="914400" y="2146852"/>
            <a:ext cx="7892249" cy="4313583"/>
          </a:xfrm>
        </p:spPr>
        <p:txBody>
          <a:bodyPr>
            <a:normAutofit fontScale="92500" lnSpcReduction="10000"/>
          </a:bodyPr>
          <a:lstStyle/>
          <a:p>
            <a:pPr marL="457200" lvl="0" indent="-457200" algn="l">
              <a:spcBef>
                <a:spcPts val="600"/>
              </a:spcBef>
              <a:spcAft>
                <a:spcPts val="600"/>
              </a:spcAft>
              <a:buFont typeface="Arial" panose="020B0604020202020204" pitchFamily="34" charset="0"/>
              <a:buChar char="•"/>
              <a:tabLst>
                <a:tab pos="228600" algn="l"/>
              </a:tabLst>
            </a:pPr>
            <a:r>
              <a:rPr lang="en-GB" sz="2800" dirty="0">
                <a:solidFill>
                  <a:srgbClr val="141414"/>
                </a:solidFill>
              </a:rPr>
              <a:t>Attending and listening </a:t>
            </a:r>
            <a:r>
              <a:rPr lang="en-GB" sz="2000" b="0" i="0" dirty="0">
                <a:solidFill>
                  <a:srgbClr val="666666"/>
                </a:solidFill>
                <a:effectLst/>
              </a:rPr>
              <a:t>take time to listen to the challenges, obstacles, frustrations and harms colleagues experience as well as listening to accounts of their successes and joys (West 2021)</a:t>
            </a:r>
            <a:endParaRPr lang="en-GB" sz="2800" dirty="0">
              <a:solidFill>
                <a:srgbClr val="141414"/>
              </a:solidFill>
            </a:endParaRPr>
          </a:p>
          <a:p>
            <a:pPr marL="457200" lvl="0" indent="-457200" algn="l">
              <a:spcBef>
                <a:spcPts val="600"/>
              </a:spcBef>
              <a:spcAft>
                <a:spcPts val="600"/>
              </a:spcAft>
              <a:buFont typeface="Arial" panose="020B0604020202020204" pitchFamily="34" charset="0"/>
              <a:buChar char="•"/>
              <a:tabLst>
                <a:tab pos="228600" algn="l"/>
              </a:tabLst>
            </a:pPr>
            <a:r>
              <a:rPr lang="en-GB" sz="2800" b="0" i="0" dirty="0">
                <a:solidFill>
                  <a:srgbClr val="141414"/>
                </a:solidFill>
                <a:effectLst/>
              </a:rPr>
              <a:t>Empathising </a:t>
            </a:r>
            <a:r>
              <a:rPr lang="en-GB" sz="2000" b="0" i="0" dirty="0">
                <a:solidFill>
                  <a:srgbClr val="666666"/>
                </a:solidFill>
                <a:effectLst/>
              </a:rPr>
              <a:t>mirroring and feeling colleagues’ distress, frustration, joy, etc, without being overwhelmed by the emotion and becoming unable to help (Gilbert, 2017)</a:t>
            </a:r>
            <a:endParaRPr lang="en-GB" sz="2800" dirty="0">
              <a:solidFill>
                <a:srgbClr val="141414"/>
              </a:solidFill>
            </a:endParaRPr>
          </a:p>
          <a:p>
            <a:pPr marL="457200" lvl="0" indent="-457200" algn="l">
              <a:spcBef>
                <a:spcPts val="600"/>
              </a:spcBef>
              <a:spcAft>
                <a:spcPts val="600"/>
              </a:spcAft>
              <a:buFont typeface="Arial" panose="020B0604020202020204" pitchFamily="34" charset="0"/>
              <a:buChar char="•"/>
              <a:tabLst>
                <a:tab pos="228600" algn="l"/>
              </a:tabLst>
            </a:pPr>
            <a:r>
              <a:rPr lang="en-GB" sz="2800" b="0" i="0" dirty="0">
                <a:solidFill>
                  <a:srgbClr val="141414"/>
                </a:solidFill>
                <a:effectLst/>
              </a:rPr>
              <a:t>Understanding </a:t>
            </a:r>
            <a:r>
              <a:rPr lang="en-GB" sz="2000" b="0" i="0" dirty="0">
                <a:solidFill>
                  <a:srgbClr val="666666"/>
                </a:solidFill>
                <a:effectLst/>
              </a:rPr>
              <a:t> taking time to properly explore and understand the situations people are struggling with. It implies valuing and exploring conflicting perspectives (Gallo,2017)</a:t>
            </a:r>
            <a:endParaRPr lang="en-GB" sz="2800" b="0" i="0" dirty="0">
              <a:solidFill>
                <a:srgbClr val="141414"/>
              </a:solidFill>
              <a:effectLst/>
            </a:endParaRPr>
          </a:p>
          <a:p>
            <a:pPr marL="457200" lvl="0" indent="-457200" algn="l">
              <a:spcBef>
                <a:spcPts val="600"/>
              </a:spcBef>
              <a:spcAft>
                <a:spcPts val="600"/>
              </a:spcAft>
              <a:buFont typeface="Arial" panose="020B0604020202020204" pitchFamily="34" charset="0"/>
              <a:buChar char="•"/>
              <a:tabLst>
                <a:tab pos="228600" algn="l"/>
              </a:tabLst>
            </a:pPr>
            <a:r>
              <a:rPr lang="en-GB" sz="2800" b="0" i="0" dirty="0">
                <a:solidFill>
                  <a:srgbClr val="141414"/>
                </a:solidFill>
                <a:effectLst/>
              </a:rPr>
              <a:t>Helping</a:t>
            </a:r>
            <a:r>
              <a:rPr lang="en-GB" sz="2000" dirty="0">
                <a:solidFill>
                  <a:srgbClr val="666666"/>
                </a:solidFill>
              </a:rPr>
              <a:t> taking</a:t>
            </a:r>
            <a:r>
              <a:rPr lang="en-GB" sz="2000" b="0" i="0" dirty="0">
                <a:solidFill>
                  <a:srgbClr val="666666"/>
                </a:solidFill>
                <a:effectLst/>
              </a:rPr>
              <a:t> thoughtful and intelligent action to support individuals and teams. Removing obstacles that get in the way of people doing their work (e.g., chronic excessive workloads, conflicts between departments) and providing the resources people and services need (McCauley and  Fick-Cooper, 2020)</a:t>
            </a:r>
            <a:endParaRPr lang="en-GB" sz="2800" b="0" i="0" dirty="0">
              <a:solidFill>
                <a:srgbClr val="141414"/>
              </a:solidFill>
              <a:effectLst/>
            </a:endParaRPr>
          </a:p>
        </p:txBody>
      </p:sp>
    </p:spTree>
    <p:extLst>
      <p:ext uri="{BB962C8B-B14F-4D97-AF65-F5344CB8AC3E}">
        <p14:creationId xmlns:p14="http://schemas.microsoft.com/office/powerpoint/2010/main" val="4033471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3c8a716-e1e6-4b72-b6a0-d46b00f2d941}" enabled="1" method="Standard" siteId="{0b5cffc7-20db-49d9-abc6-4261d1459e26}" removed="0"/>
</clbl:labelList>
</file>

<file path=docProps/app.xml><?xml version="1.0" encoding="utf-8"?>
<Properties xmlns="http://schemas.openxmlformats.org/officeDocument/2006/extended-properties" xmlns:vt="http://schemas.openxmlformats.org/officeDocument/2006/docPropsVTypes">
  <TotalTime>488</TotalTime>
  <Words>1017</Words>
  <Application>Microsoft Office PowerPoint</Application>
  <PresentationFormat>Widescreen</PresentationFormat>
  <Paragraphs>71</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Lato</vt:lpstr>
      <vt:lpstr>Montserrat Bold</vt:lpstr>
      <vt:lpstr>Neosans</vt:lpstr>
      <vt:lpstr>Public Sans Light</vt:lpstr>
      <vt:lpstr>Office Theme</vt:lpstr>
      <vt:lpstr>Delivering Compassionate Leadership in Nursing and Midwifery</vt:lpstr>
      <vt:lpstr>The RCN Foundation</vt:lpstr>
      <vt:lpstr>Strategic Aims</vt:lpstr>
      <vt:lpstr>Mental health and emotional wellbeing</vt:lpstr>
      <vt:lpstr>  </vt:lpstr>
      <vt:lpstr>The ABC of nurses’ and midwives’ core needs</vt:lpstr>
      <vt:lpstr>Compassionate Leadership</vt:lpstr>
      <vt:lpstr>How do compassionate leaders behave?</vt:lpstr>
      <vt:lpstr>Four behaviours of Compassionate leadership</vt:lpstr>
      <vt:lpstr>Courage of Compassion recommendations</vt:lpstr>
      <vt:lpstr>Courage of Compassion recommendations</vt:lpstr>
      <vt:lpstr>Courage of Compassion recommendations</vt:lpstr>
      <vt:lpstr>Courage of Compassion: Where are we now?</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Fern Bale</dc:creator>
  <cp:lastModifiedBy>Sarah McGloin</cp:lastModifiedBy>
  <cp:revision>19</cp:revision>
  <dcterms:created xsi:type="dcterms:W3CDTF">2022-01-19T12:00:37Z</dcterms:created>
  <dcterms:modified xsi:type="dcterms:W3CDTF">2022-09-28T11:29:27Z</dcterms:modified>
</cp:coreProperties>
</file>