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1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12631CC-0B6B-43BB-AEE5-9F50786FCFB3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3ECA0EF-7A3C-402E-8F9C-DA9764C6042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and.nhs.u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Developing your skills and leadership as a prescriber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7"/>
            <a:ext cx="6400800" cy="1368153"/>
          </a:xfrm>
        </p:spPr>
        <p:txBody>
          <a:bodyPr>
            <a:normAutofit fontScale="47500" lnSpcReduction="20000"/>
          </a:bodyPr>
          <a:lstStyle/>
          <a:p>
            <a:r>
              <a:rPr lang="en-GB" sz="3600" dirty="0" err="1" smtClean="0"/>
              <a:t>Dr.</a:t>
            </a:r>
            <a:r>
              <a:rPr lang="en-GB" sz="3600" dirty="0" smtClean="0"/>
              <a:t> Q. Wang</a:t>
            </a:r>
          </a:p>
          <a:p>
            <a:r>
              <a:rPr lang="en-GB" sz="3600" dirty="0" smtClean="0"/>
              <a:t>Nurse Consultant Geriatrics</a:t>
            </a:r>
          </a:p>
          <a:p>
            <a:r>
              <a:rPr lang="en-GB" sz="3600" dirty="0" smtClean="0"/>
              <a:t>Trust Lead for Non-Medical Prescribing</a:t>
            </a:r>
          </a:p>
          <a:p>
            <a:endParaRPr lang="en-GB" sz="3000" dirty="0" smtClean="0"/>
          </a:p>
          <a:p>
            <a:r>
              <a:rPr lang="en-GB" sz="2400" dirty="0" smtClean="0"/>
              <a:t>                                                       05.10.2022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4802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87 </a:t>
            </a:r>
            <a:r>
              <a:rPr lang="en-GB" dirty="0" err="1"/>
              <a:t>Y</a:t>
            </a:r>
            <a:r>
              <a:rPr lang="en-GB" dirty="0" err="1" smtClean="0"/>
              <a:t>rs</a:t>
            </a:r>
            <a:r>
              <a:rPr lang="en-GB" dirty="0" smtClean="0"/>
              <a:t>, George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BG: </a:t>
            </a:r>
            <a:r>
              <a:rPr lang="en-GB" dirty="0" err="1" smtClean="0"/>
              <a:t>A/w</a:t>
            </a:r>
            <a:r>
              <a:rPr lang="en-GB" dirty="0" smtClean="0"/>
              <a:t> delirium, right sided </a:t>
            </a:r>
            <a:r>
              <a:rPr lang="en-GB" dirty="0" err="1" smtClean="0"/>
              <a:t>abd</a:t>
            </a:r>
            <a:r>
              <a:rPr lang="en-GB" dirty="0" smtClean="0"/>
              <a:t> pain radiates to his back; fast AF; AKI on CKD; USS: cholecystitis</a:t>
            </a:r>
            <a:r>
              <a:rPr lang="en-GB" dirty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PMH: Smoker 40/day for over 50 </a:t>
            </a:r>
            <a:r>
              <a:rPr lang="en-GB" dirty="0" err="1" smtClean="0"/>
              <a:t>yrs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CABG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Gall stones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CKD stage 3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PAF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TIA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HTN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AAA repair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59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SH: lives with wife, normally independent, mobile with a stick, still drives.</a:t>
            </a:r>
          </a:p>
          <a:p>
            <a:endParaRPr lang="en-GB" dirty="0"/>
          </a:p>
          <a:p>
            <a:r>
              <a:rPr lang="en-GB" dirty="0" smtClean="0"/>
              <a:t>DH: Ciprofloxacin/Metronidazole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</a:t>
            </a:r>
            <a:r>
              <a:rPr lang="en-GB" dirty="0" err="1" smtClean="0"/>
              <a:t>Clopidogrel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</a:t>
            </a:r>
            <a:r>
              <a:rPr lang="en-GB" dirty="0" err="1" smtClean="0"/>
              <a:t>Bisoprolol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Simvastatin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Morphine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Heparin injection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Omeprazole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Ramipril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85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4000" dirty="0" smtClean="0"/>
              <a:t>Surgical Plan: IVI 6 hourly; IV </a:t>
            </a:r>
            <a:r>
              <a:rPr lang="en-GB" sz="4000" dirty="0" err="1" smtClean="0"/>
              <a:t>Abx</a:t>
            </a:r>
            <a:r>
              <a:rPr lang="en-GB" sz="4000" dirty="0" smtClean="0"/>
              <a:t>; Further radiology</a:t>
            </a:r>
          </a:p>
          <a:p>
            <a:pPr marL="0" indent="0">
              <a:buNone/>
            </a:pPr>
            <a:r>
              <a:rPr lang="en-GB" sz="4000" dirty="0" smtClean="0"/>
              <a:t>              investigations, pain control, HR control</a:t>
            </a:r>
          </a:p>
          <a:p>
            <a:pPr marL="0" indent="0">
              <a:buNone/>
            </a:pPr>
            <a:endParaRPr lang="en-GB" sz="4000" dirty="0" smtClean="0"/>
          </a:p>
          <a:p>
            <a:pPr marL="0" indent="0">
              <a:buNone/>
            </a:pPr>
            <a:r>
              <a:rPr lang="en-GB" sz="4000" dirty="0" smtClean="0"/>
              <a:t>Referred To COTE 3 days later: (despite inflammatory markers normalising, more confused, unwell)</a:t>
            </a:r>
          </a:p>
          <a:p>
            <a:pPr marL="0" indent="0">
              <a:buNone/>
            </a:pPr>
            <a:endParaRPr lang="en-GB" sz="4000" dirty="0" smtClean="0"/>
          </a:p>
          <a:p>
            <a:r>
              <a:rPr lang="en-GB" sz="4000" dirty="0"/>
              <a:t>EWS: 5 BP: 110/50</a:t>
            </a:r>
          </a:p>
          <a:p>
            <a:pPr marL="0" indent="0">
              <a:buNone/>
            </a:pPr>
            <a:r>
              <a:rPr lang="en-GB" sz="4000" dirty="0"/>
              <a:t>                  </a:t>
            </a:r>
            <a:r>
              <a:rPr lang="en-GB" sz="4000" dirty="0" smtClean="0"/>
              <a:t>  P</a:t>
            </a:r>
            <a:r>
              <a:rPr lang="en-GB" sz="4000" dirty="0"/>
              <a:t>: 150</a:t>
            </a:r>
          </a:p>
          <a:p>
            <a:pPr marL="0" indent="0">
              <a:buNone/>
            </a:pPr>
            <a:r>
              <a:rPr lang="en-GB" sz="4000" dirty="0"/>
              <a:t>                  </a:t>
            </a:r>
            <a:r>
              <a:rPr lang="en-GB" sz="4000" dirty="0" smtClean="0"/>
              <a:t>  RR</a:t>
            </a:r>
            <a:r>
              <a:rPr lang="en-GB" sz="4000" dirty="0"/>
              <a:t>: 24; SPO2:96% on 3 L O2</a:t>
            </a:r>
          </a:p>
          <a:p>
            <a:pPr marL="0" indent="0">
              <a:buNone/>
            </a:pPr>
            <a:r>
              <a:rPr lang="en-GB" sz="4000" dirty="0"/>
              <a:t>                  </a:t>
            </a:r>
            <a:r>
              <a:rPr lang="en-GB" sz="4000" dirty="0" smtClean="0"/>
              <a:t>  T:37.8</a:t>
            </a:r>
          </a:p>
          <a:p>
            <a:r>
              <a:rPr lang="en-GB" sz="4000" dirty="0" smtClean="0"/>
              <a:t>OE: bi-basal crackles; BLL oedema; breathless; HR:120.</a:t>
            </a:r>
          </a:p>
          <a:p>
            <a:r>
              <a:rPr lang="en-GB" sz="4000" dirty="0" smtClean="0"/>
              <a:t>BNP: 1350. </a:t>
            </a:r>
          </a:p>
          <a:p>
            <a:r>
              <a:rPr lang="en-GB" sz="4000" dirty="0" err="1" smtClean="0"/>
              <a:t>CxR</a:t>
            </a:r>
            <a:r>
              <a:rPr lang="en-GB" sz="4000" dirty="0" smtClean="0"/>
              <a:t>: </a:t>
            </a:r>
            <a:r>
              <a:rPr lang="en-GB" sz="4000" dirty="0" err="1" smtClean="0"/>
              <a:t>Bil</a:t>
            </a:r>
            <a:r>
              <a:rPr lang="en-GB" sz="4000" dirty="0" smtClean="0"/>
              <a:t> Pleural effusion, consolidation RLL, Cardiomegaly</a:t>
            </a:r>
          </a:p>
          <a:p>
            <a:r>
              <a:rPr lang="en-GB" sz="4000" dirty="0" smtClean="0"/>
              <a:t>Echo: LVEF: 45% ( over 50% a </a:t>
            </a:r>
            <a:r>
              <a:rPr lang="en-GB" sz="4000" dirty="0" err="1" smtClean="0"/>
              <a:t>yr</a:t>
            </a:r>
            <a:r>
              <a:rPr lang="en-GB" sz="4000" dirty="0" smtClean="0"/>
              <a:t> ago) </a:t>
            </a:r>
          </a:p>
          <a:p>
            <a:r>
              <a:rPr lang="en-GB" sz="4000" dirty="0" smtClean="0"/>
              <a:t>ECG: fast AF</a:t>
            </a:r>
          </a:p>
          <a:p>
            <a:endParaRPr lang="en-GB" sz="4000" dirty="0"/>
          </a:p>
          <a:p>
            <a:r>
              <a:rPr lang="en-GB" sz="4000" dirty="0" smtClean="0"/>
              <a:t>Diagnosis: Acute HF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69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 smtClean="0"/>
              <a:t>COTE Plan (medication review</a:t>
            </a:r>
            <a:r>
              <a:rPr lang="en-GB" dirty="0" smtClean="0"/>
              <a:t>):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Stop Morphine </a:t>
            </a:r>
          </a:p>
          <a:p>
            <a:r>
              <a:rPr lang="en-GB" dirty="0" smtClean="0"/>
              <a:t>CHA2DS2-VASc Score (AF stroke risk): 5, needs coagulation treatment (warfarin commenced)</a:t>
            </a:r>
          </a:p>
          <a:p>
            <a:r>
              <a:rPr lang="en-GB" dirty="0" smtClean="0"/>
              <a:t>Stop IVI, Fluid restriction 1.5L/day for 3 days</a:t>
            </a:r>
          </a:p>
          <a:p>
            <a:r>
              <a:rPr lang="en-GB" dirty="0" smtClean="0"/>
              <a:t>Furosemide 40 IV stat, followed by 40mg Po daily</a:t>
            </a:r>
          </a:p>
          <a:p>
            <a:r>
              <a:rPr lang="en-GB" dirty="0" smtClean="0"/>
              <a:t>Daily UEs, repeat Echo in 3months, COTE O.P follow up in 3 months.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66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u="sng" dirty="0" smtClean="0"/>
              <a:t>Prescribing is a process</a:t>
            </a:r>
            <a:r>
              <a:rPr lang="en-GB" dirty="0" smtClean="0"/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/>
              <a:t>Sound knowledge </a:t>
            </a:r>
            <a:r>
              <a:rPr lang="en-GB" sz="2400" dirty="0"/>
              <a:t>&amp; skills within specialty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/>
              <a:t>Know the patient’s </a:t>
            </a:r>
            <a:r>
              <a:rPr lang="en-GB" sz="2400" dirty="0" err="1" smtClean="0"/>
              <a:t>Hx</a:t>
            </a:r>
            <a:r>
              <a:rPr lang="en-GB" sz="2400" dirty="0" smtClean="0"/>
              <a:t>, presentation, PE, interpretation of laboratory tests/radiological examination results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/>
              <a:t>Clear diagnosis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M</a:t>
            </a:r>
            <a:r>
              <a:rPr lang="en-GB" sz="2400" dirty="0" smtClean="0"/>
              <a:t>anagement (phraseological/non-pharmacological)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/>
              <a:t>Close monitor and organising follow up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dirty="0" smtClean="0"/>
              <a:t>Use prescribing framework as guideline</a:t>
            </a:r>
          </a:p>
          <a:p>
            <a:r>
              <a:rPr lang="en-GB" dirty="0" smtClean="0"/>
              <a:t>Work with the team </a:t>
            </a:r>
          </a:p>
          <a:p>
            <a:r>
              <a:rPr lang="en-GB" dirty="0" smtClean="0"/>
              <a:t>Patient-centred care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42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NHS England (2014). Five year forward review. Accessed online at: </a:t>
            </a:r>
            <a:r>
              <a:rPr lang="en-GB" dirty="0" smtClean="0">
                <a:hlinkClick r:id="rId2"/>
              </a:rPr>
              <a:t>www.england.nhs.uk</a:t>
            </a:r>
            <a:r>
              <a:rPr lang="en-GB" dirty="0" smtClean="0"/>
              <a:t>. </a:t>
            </a:r>
          </a:p>
          <a:p>
            <a:r>
              <a:rPr lang="en-GB" dirty="0" smtClean="0"/>
              <a:t>A competency framework for all prescribers (RPS, 2021). </a:t>
            </a:r>
            <a:r>
              <a:rPr lang="en-GB" dirty="0"/>
              <a:t>Online </a:t>
            </a:r>
            <a:r>
              <a:rPr lang="en-GB" dirty="0" smtClean="0"/>
              <a:t>access (20.09.22): </a:t>
            </a:r>
            <a:r>
              <a:rPr lang="en-GB" dirty="0"/>
              <a:t>https://www.rpharms.com/resources/frameworks/prescribing-competency-framework/competency-framework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3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85184"/>
            <a:ext cx="762642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412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 Non-Medical Prescribers (NMP) need</a:t>
            </a:r>
          </a:p>
          <a:p>
            <a:r>
              <a:rPr lang="en-GB" dirty="0" smtClean="0"/>
              <a:t>Developing your skills as a NMP</a:t>
            </a:r>
          </a:p>
          <a:p>
            <a:r>
              <a:rPr lang="en-GB" dirty="0" smtClean="0"/>
              <a:t>Scope of Practice and safe prescribing</a:t>
            </a:r>
          </a:p>
          <a:p>
            <a:r>
              <a:rPr lang="en-GB" dirty="0" smtClean="0"/>
              <a:t>Prescribing leadership-prescribing is integrated into service development</a:t>
            </a:r>
          </a:p>
          <a:p>
            <a:r>
              <a:rPr lang="en-GB" dirty="0" smtClean="0"/>
              <a:t>Difference you can make to the service as a NMP</a:t>
            </a:r>
          </a:p>
          <a:p>
            <a:r>
              <a:rPr lang="en-GB" dirty="0" smtClean="0"/>
              <a:t>Case study-older people’s care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798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Competency guidance-National prescribing </a:t>
            </a:r>
            <a:r>
              <a:rPr lang="en-GB" dirty="0"/>
              <a:t>c</a:t>
            </a:r>
            <a:r>
              <a:rPr lang="en-GB" dirty="0" smtClean="0"/>
              <a:t>ompetency framework (RCP, 2021).</a:t>
            </a:r>
          </a:p>
          <a:p>
            <a:r>
              <a:rPr lang="en-GB" dirty="0" smtClean="0"/>
              <a:t>Local guidelines</a:t>
            </a:r>
          </a:p>
          <a:p>
            <a:r>
              <a:rPr lang="en-GB" dirty="0" smtClean="0"/>
              <a:t>Individual organisation’s </a:t>
            </a:r>
            <a:r>
              <a:rPr lang="en-GB" dirty="0" smtClean="0"/>
              <a:t>NMP governance</a:t>
            </a:r>
            <a:endParaRPr lang="en-GB" dirty="0" smtClean="0"/>
          </a:p>
          <a:p>
            <a:r>
              <a:rPr lang="en-GB" dirty="0" smtClean="0"/>
              <a:t>Clinical </a:t>
            </a:r>
            <a:r>
              <a:rPr lang="en-GB" dirty="0" smtClean="0"/>
              <a:t>support from multi-professionals</a:t>
            </a:r>
            <a:endParaRPr lang="en-GB" dirty="0" smtClean="0"/>
          </a:p>
          <a:p>
            <a:r>
              <a:rPr lang="en-GB" dirty="0" smtClean="0"/>
              <a:t>CPD support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drive for developing NMP is to provide high quality, patient-centred care where and when is needed within constricted financial recourses (NHS England, 2014)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needed as NMPs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94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Trust Governance: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Aims to ensure all NMPs are prescribing within the law, with Trust approval, compatible with service development, and provide benefits for patient care.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Roles and responsibilities of NMPs; Designated Prescribing Practitioners (DPPs); Heads </a:t>
            </a:r>
            <a:r>
              <a:rPr lang="en-GB" dirty="0"/>
              <a:t>o</a:t>
            </a:r>
            <a:r>
              <a:rPr lang="en-GB" dirty="0" smtClean="0"/>
              <a:t>f  Nursing(</a:t>
            </a:r>
            <a:r>
              <a:rPr lang="en-GB" dirty="0" err="1" smtClean="0"/>
              <a:t>HoN</a:t>
            </a:r>
            <a:r>
              <a:rPr lang="en-GB" dirty="0" smtClean="0"/>
              <a:t>), Divisional directors (DDs), NMP committee.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Process for qualifying as a NMP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Accountability and professional Indemnity of NMPs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Safe prescribing monitoring(audit)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needed as NMPs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47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NMP competency/confidence</a:t>
            </a:r>
          </a:p>
          <a:p>
            <a:r>
              <a:rPr lang="en-GB" dirty="0" smtClean="0"/>
              <a:t>Clinical supervision</a:t>
            </a:r>
          </a:p>
          <a:p>
            <a:r>
              <a:rPr lang="en-GB" dirty="0" smtClean="0"/>
              <a:t>Organisational factors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skills as a NMP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5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Competency and confidence as a NMP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Qualifying ≠ Competence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Competence ≠ Confidence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C</a:t>
            </a:r>
            <a:r>
              <a:rPr lang="en-GB" dirty="0" smtClean="0"/>
              <a:t>onfidence ≠ Competence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skills as a NMP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12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Self-awareness: </a:t>
            </a:r>
            <a:r>
              <a:rPr lang="en-GB" dirty="0" smtClean="0"/>
              <a:t>strength/limitations ( within scope of practice)</a:t>
            </a:r>
            <a:endParaRPr lang="en-GB" dirty="0" smtClean="0"/>
          </a:p>
          <a:p>
            <a:r>
              <a:rPr lang="en-GB" dirty="0" smtClean="0"/>
              <a:t>Team work: inter-professional and multi-professional </a:t>
            </a:r>
          </a:p>
          <a:p>
            <a:r>
              <a:rPr lang="en-GB" dirty="0" smtClean="0"/>
              <a:t>Updated Knowledge and skills</a:t>
            </a:r>
            <a:endParaRPr lang="en-GB" dirty="0" smtClean="0"/>
          </a:p>
          <a:p>
            <a:r>
              <a:rPr lang="en-GB" dirty="0" smtClean="0"/>
              <a:t>Shared learning</a:t>
            </a:r>
          </a:p>
          <a:p>
            <a:r>
              <a:rPr lang="en-GB" dirty="0" smtClean="0"/>
              <a:t>Accountability </a:t>
            </a:r>
            <a:endParaRPr lang="en-GB" dirty="0" smtClean="0"/>
          </a:p>
          <a:p>
            <a:r>
              <a:rPr lang="en-GB" dirty="0" smtClean="0"/>
              <a:t>Prioritise patient-centred care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Scope of Practice and safe prescribing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60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Systemic support to integrate NMP into service development</a:t>
            </a:r>
          </a:p>
          <a:p>
            <a:r>
              <a:rPr lang="en-GB" dirty="0" smtClean="0"/>
              <a:t>Appropriate NMP governance</a:t>
            </a:r>
          </a:p>
          <a:p>
            <a:r>
              <a:rPr lang="en-GB" dirty="0" smtClean="0"/>
              <a:t>Quality and safety of prescribing </a:t>
            </a:r>
          </a:p>
          <a:p>
            <a:r>
              <a:rPr lang="en-GB" dirty="0" smtClean="0"/>
              <a:t>Support for NMPs’ education and CPD</a:t>
            </a:r>
          </a:p>
          <a:p>
            <a:r>
              <a:rPr lang="en-GB" dirty="0"/>
              <a:t>Robust </a:t>
            </a:r>
            <a:r>
              <a:rPr lang="en-GB" dirty="0" smtClean="0"/>
              <a:t>clinical training </a:t>
            </a:r>
            <a:r>
              <a:rPr lang="en-GB" dirty="0"/>
              <a:t>for trainee </a:t>
            </a:r>
            <a:r>
              <a:rPr lang="en-GB" dirty="0" smtClean="0"/>
              <a:t>NMPs</a:t>
            </a:r>
          </a:p>
          <a:p>
            <a:r>
              <a:rPr lang="en-GB" dirty="0" smtClean="0"/>
              <a:t>Responsibility as DPP/supervisor/assessor</a:t>
            </a:r>
            <a:endParaRPr lang="en-GB" dirty="0" smtClean="0"/>
          </a:p>
          <a:p>
            <a:r>
              <a:rPr lang="en-GB" dirty="0" smtClean="0"/>
              <a:t>Leadership to inspire and influence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Prescribing Leadership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00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ability to prescribe enhances the roles of non-medical workforce</a:t>
            </a:r>
          </a:p>
          <a:p>
            <a:r>
              <a:rPr lang="en-GB" dirty="0" smtClean="0"/>
              <a:t>Improve patient care through facilitating patients’ safety and treatment</a:t>
            </a:r>
          </a:p>
          <a:p>
            <a:r>
              <a:rPr lang="en-GB" dirty="0" smtClean="0"/>
              <a:t>Make a quicker and easier access for patients to get the medicines they need, improve clinical output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Make difference through prescribing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02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278</TotalTime>
  <Words>688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Developing your skills and leadership as a prescriber</vt:lpstr>
      <vt:lpstr>Objectives</vt:lpstr>
      <vt:lpstr>Support needed as NMPs</vt:lpstr>
      <vt:lpstr>Support needed as NMPs</vt:lpstr>
      <vt:lpstr>Developing skills as a NMP</vt:lpstr>
      <vt:lpstr>Developing skills as a NMP</vt:lpstr>
      <vt:lpstr>Scope of Practice and safe prescribing</vt:lpstr>
      <vt:lpstr>Prescribing Leadership</vt:lpstr>
      <vt:lpstr>Make difference through prescribing</vt:lpstr>
      <vt:lpstr>Case study</vt:lpstr>
      <vt:lpstr>Case study</vt:lpstr>
      <vt:lpstr>Case study</vt:lpstr>
      <vt:lpstr>Case study</vt:lpstr>
      <vt:lpstr>Conclusion</vt:lpstr>
      <vt:lpstr>References</vt:lpstr>
      <vt:lpstr>PowerPoint Presentation</vt:lpstr>
    </vt:vector>
  </TitlesOfParts>
  <Company>Epsom &amp; St. Helier University Hospitals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your skills and leadership as a prescriber</dc:title>
  <dc:creator>Qun Wang</dc:creator>
  <cp:lastModifiedBy>Qun Wang</cp:lastModifiedBy>
  <cp:revision>24</cp:revision>
  <dcterms:created xsi:type="dcterms:W3CDTF">2022-07-12T12:20:27Z</dcterms:created>
  <dcterms:modified xsi:type="dcterms:W3CDTF">2022-09-22T11:26:21Z</dcterms:modified>
</cp:coreProperties>
</file>