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9" r:id="rId4"/>
    <p:sldId id="267" r:id="rId5"/>
    <p:sldId id="263" r:id="rId6"/>
    <p:sldId id="262" r:id="rId7"/>
    <p:sldId id="279" r:id="rId8"/>
    <p:sldId id="280" r:id="rId9"/>
    <p:sldId id="274" r:id="rId10"/>
    <p:sldId id="275" r:id="rId11"/>
    <p:sldId id="281" r:id="rId12"/>
    <p:sldId id="282" r:id="rId13"/>
    <p:sldId id="284" r:id="rId14"/>
    <p:sldId id="271" r:id="rId15"/>
    <p:sldId id="258" r:id="rId16"/>
    <p:sldId id="264" r:id="rId17"/>
    <p:sldId id="276" r:id="rId18"/>
    <p:sldId id="277" r:id="rId19"/>
    <p:sldId id="269" r:id="rId20"/>
    <p:sldId id="266" r:id="rId21"/>
    <p:sldId id="278" r:id="rId22"/>
    <p:sldId id="283"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62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110" d="100"/>
          <a:sy n="110" d="100"/>
        </p:scale>
        <p:origin x="4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F5365-8B30-4A9D-AC79-E6C166A803F1}" type="datetimeFigureOut">
              <a:rPr lang="en-GB" smtClean="0"/>
              <a:t>10/10/2022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CCC7AC-4132-45DA-8B73-659190C39A0D}" type="slidenum">
              <a:rPr lang="en-GB" smtClean="0"/>
              <a:t>‹#›</a:t>
            </a:fld>
            <a:endParaRPr lang="en-GB" dirty="0"/>
          </a:p>
        </p:txBody>
      </p:sp>
    </p:spTree>
    <p:extLst>
      <p:ext uri="{BB962C8B-B14F-4D97-AF65-F5344CB8AC3E}">
        <p14:creationId xmlns:p14="http://schemas.microsoft.com/office/powerpoint/2010/main" val="1498913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C932-3900-4B20-985F-81EFE58A02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1BDBBD-8C7D-491C-BC92-5A33E00FEE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56E0820-3D0C-489B-85A2-414D96A7AF9A}"/>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5" name="Footer Placeholder 4">
            <a:extLst>
              <a:ext uri="{FF2B5EF4-FFF2-40B4-BE49-F238E27FC236}">
                <a16:creationId xmlns:a16="http://schemas.microsoft.com/office/drawing/2014/main" id="{BD615B0E-7749-41CD-8323-F6EF8032DB7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97C7BE-3399-4B4F-A346-F1B5501D294F}"/>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172387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FE838-515C-4CD2-AF9A-9BC8521F96E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AFBA48-49CC-41FF-B126-319188856E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DF7918-2919-40A8-ABB6-C80304C084CF}"/>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5" name="Footer Placeholder 4">
            <a:extLst>
              <a:ext uri="{FF2B5EF4-FFF2-40B4-BE49-F238E27FC236}">
                <a16:creationId xmlns:a16="http://schemas.microsoft.com/office/drawing/2014/main" id="{E3CBCFAD-9850-4747-A446-6510FE4A9F5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1D72D9-0187-4465-8029-268180773A70}"/>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258272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4CD8C6-6828-440D-A5CB-1C45CC48DA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74FC57-FC86-4E8C-8CFC-DF16B56376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B32842-6EBB-4144-8126-571E34752B63}"/>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5" name="Footer Placeholder 4">
            <a:extLst>
              <a:ext uri="{FF2B5EF4-FFF2-40B4-BE49-F238E27FC236}">
                <a16:creationId xmlns:a16="http://schemas.microsoft.com/office/drawing/2014/main" id="{C8E81555-9A42-41A6-A41A-5ED753E18DF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F7C53B6-8C93-41EE-93E4-3A4A08195C8A}"/>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517207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CE2BE-993C-4454-A82F-6F34A25BE3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D90D016-5220-42A9-93CB-EAAAEEFE3B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8DA8A4-7624-4272-A71E-4AF99983904B}"/>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5" name="Footer Placeholder 4">
            <a:extLst>
              <a:ext uri="{FF2B5EF4-FFF2-40B4-BE49-F238E27FC236}">
                <a16:creationId xmlns:a16="http://schemas.microsoft.com/office/drawing/2014/main" id="{096F094D-BE82-495F-8D75-4BB1591A174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EECD38E-A777-4DF7-9998-17C231C598CE}"/>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797746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6EC78-D142-4275-936E-3EF6F0E851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A701E2-8E96-4F69-AA0A-464728E2D5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F43411-591C-4814-83AB-395118994320}"/>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5" name="Footer Placeholder 4">
            <a:extLst>
              <a:ext uri="{FF2B5EF4-FFF2-40B4-BE49-F238E27FC236}">
                <a16:creationId xmlns:a16="http://schemas.microsoft.com/office/drawing/2014/main" id="{FB4C1757-84D5-4CA2-A5C6-64558B746E1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2EF0DF4-82B6-484C-B3C9-52901D742E31}"/>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405092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A5028-BC04-4EBC-8C5E-845E8C47E7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60598F-AD3D-40C4-8404-B10C76794E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DFE5C91-E078-4906-83AF-CFD7A09BC2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C07D0E-EAE9-45F5-9D9C-509778D0B8C6}"/>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6" name="Footer Placeholder 5">
            <a:extLst>
              <a:ext uri="{FF2B5EF4-FFF2-40B4-BE49-F238E27FC236}">
                <a16:creationId xmlns:a16="http://schemas.microsoft.com/office/drawing/2014/main" id="{1B2918B1-03AD-4047-A65E-44867FAEBF8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E946365-6B0B-4D29-9206-2C2FD0B1E4EF}"/>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361899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0DDD-90A6-4D30-AD92-BB46E378F3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59E678-1B9D-4627-9CA1-489598A6D3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AB0634-962C-442C-92CC-5EC7E7A73F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62AFAD0-2AF8-4FEB-A053-E9D60A06E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0F90D9-F048-4FAC-9AFD-B848BE3A05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F27F097-7A9F-4230-94DC-BC481C23E78F}"/>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8" name="Footer Placeholder 7">
            <a:extLst>
              <a:ext uri="{FF2B5EF4-FFF2-40B4-BE49-F238E27FC236}">
                <a16:creationId xmlns:a16="http://schemas.microsoft.com/office/drawing/2014/main" id="{586133AE-5D19-4D71-949E-A182EF24283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74851491-B740-41CB-90A6-0ECEF12F3CFF}"/>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364379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FB84-1329-43E0-A8D3-0BEC0601CAE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7B43DCF-E482-4D95-9699-E27CD7BB413E}"/>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4" name="Footer Placeholder 3">
            <a:extLst>
              <a:ext uri="{FF2B5EF4-FFF2-40B4-BE49-F238E27FC236}">
                <a16:creationId xmlns:a16="http://schemas.microsoft.com/office/drawing/2014/main" id="{D24E4904-952B-439B-BD99-1762282D7D9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3B9386E-C1F8-4D2F-81E9-63F8570EE4AE}"/>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424378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E3C245-97E1-4646-A35C-B366C0BE413B}"/>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3" name="Footer Placeholder 2">
            <a:extLst>
              <a:ext uri="{FF2B5EF4-FFF2-40B4-BE49-F238E27FC236}">
                <a16:creationId xmlns:a16="http://schemas.microsoft.com/office/drawing/2014/main" id="{A4BBA609-5F96-4E1B-8E2F-A79E059FDEA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47B330C5-1B8D-4E26-8E74-4DE75EB96E1D}"/>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239588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FE9E-1CC1-4F72-B34C-E9B78613E9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E9E3F03-3CBE-4B68-A056-D8F500D9A2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810C15C-472D-4903-BD38-2C2ED9BAC7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4F31F4-FB01-4045-97EC-E1B5B64A20AD}"/>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6" name="Footer Placeholder 5">
            <a:extLst>
              <a:ext uri="{FF2B5EF4-FFF2-40B4-BE49-F238E27FC236}">
                <a16:creationId xmlns:a16="http://schemas.microsoft.com/office/drawing/2014/main" id="{C09C31DF-D8DA-4730-B191-760B8F4B8FE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DBB743B-1A01-4018-B680-36C235B78F3C}"/>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284873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9E210-1EBF-4B70-AC7A-16AC769136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452E86C-62DF-4124-A185-039358FE64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B3BE671-D996-404A-96BA-54C3364B81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AE9DF1-79E5-4E0D-9003-E886BF58C008}"/>
              </a:ext>
            </a:extLst>
          </p:cNvPr>
          <p:cNvSpPr>
            <a:spLocks noGrp="1"/>
          </p:cNvSpPr>
          <p:nvPr>
            <p:ph type="dt" sz="half" idx="10"/>
          </p:nvPr>
        </p:nvSpPr>
        <p:spPr/>
        <p:txBody>
          <a:bodyPr/>
          <a:lstStyle/>
          <a:p>
            <a:fld id="{E17E2BFB-6EA9-455B-8DAB-6306594E69B4}" type="datetimeFigureOut">
              <a:rPr lang="en-GB" smtClean="0"/>
              <a:t>10/10/2022</a:t>
            </a:fld>
            <a:endParaRPr lang="en-GB" dirty="0"/>
          </a:p>
        </p:txBody>
      </p:sp>
      <p:sp>
        <p:nvSpPr>
          <p:cNvPr id="6" name="Footer Placeholder 5">
            <a:extLst>
              <a:ext uri="{FF2B5EF4-FFF2-40B4-BE49-F238E27FC236}">
                <a16:creationId xmlns:a16="http://schemas.microsoft.com/office/drawing/2014/main" id="{938A3543-291A-4D0B-9DC6-4855D7E8CE2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64FED77-882C-4523-B44B-0B7B953AD6D7}"/>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3849104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DC6397-A15B-43C1-A783-C6471DE178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AA9497-6F50-4A4E-BC63-4784D111B4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1737AD-B6CA-4E96-AFD9-9156C24177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E2BFB-6EA9-455B-8DAB-6306594E69B4}" type="datetimeFigureOut">
              <a:rPr lang="en-GB" smtClean="0"/>
              <a:t>10/10/2022</a:t>
            </a:fld>
            <a:endParaRPr lang="en-GB" dirty="0"/>
          </a:p>
        </p:txBody>
      </p:sp>
      <p:sp>
        <p:nvSpPr>
          <p:cNvPr id="5" name="Footer Placeholder 4">
            <a:extLst>
              <a:ext uri="{FF2B5EF4-FFF2-40B4-BE49-F238E27FC236}">
                <a16:creationId xmlns:a16="http://schemas.microsoft.com/office/drawing/2014/main" id="{7D09CF69-9A00-4132-9AFC-8F1BBF30F6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1A1F2765-DC7F-4050-8E01-BF57614C1C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252453-D025-4431-8014-31CCD0339137}" type="slidenum">
              <a:rPr lang="en-GB" smtClean="0"/>
              <a:t>‹#›</a:t>
            </a:fld>
            <a:endParaRPr lang="en-GB" dirty="0"/>
          </a:p>
        </p:txBody>
      </p:sp>
    </p:spTree>
    <p:extLst>
      <p:ext uri="{BB962C8B-B14F-4D97-AF65-F5344CB8AC3E}">
        <p14:creationId xmlns:p14="http://schemas.microsoft.com/office/powerpoint/2010/main" val="6178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hyperlink" Target="https://humbersidefire.gov.uk/your-safety/safety-in-the-home/hoarding"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www.sunderlandsab.org.uk/" TargetMode="External"/><Relationship Id="rId4" Type="http://schemas.openxmlformats.org/officeDocument/2006/relationships/hyperlink" Target="http://www.helpforhoarders.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osite_extended small RGB.jpg">
            <a:extLst>
              <a:ext uri="{FF2B5EF4-FFF2-40B4-BE49-F238E27FC236}">
                <a16:creationId xmlns:a16="http://schemas.microsoft.com/office/drawing/2014/main" id="{02194176-892F-4D34-8591-CB9EBB73D3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599636"/>
            <a:ext cx="9144000" cy="2944038"/>
          </a:xfrm>
          <a:prstGeom prst="rect">
            <a:avLst/>
          </a:prstGeom>
        </p:spPr>
      </p:pic>
      <p:pic>
        <p:nvPicPr>
          <p:cNvPr id="3" name="Picture 2">
            <a:extLst>
              <a:ext uri="{FF2B5EF4-FFF2-40B4-BE49-F238E27FC236}">
                <a16:creationId xmlns:a16="http://schemas.microsoft.com/office/drawing/2014/main" id="{D63CFF06-792C-4254-BFAD-D8391BA659E5}"/>
              </a:ext>
            </a:extLst>
          </p:cNvPr>
          <p:cNvPicPr>
            <a:picLocks noChangeAspect="1"/>
          </p:cNvPicPr>
          <p:nvPr/>
        </p:nvPicPr>
        <p:blipFill>
          <a:blip r:embed="rId3"/>
          <a:stretch>
            <a:fillRect/>
          </a:stretch>
        </p:blipFill>
        <p:spPr>
          <a:xfrm>
            <a:off x="0" y="6543674"/>
            <a:ext cx="12192000" cy="306235"/>
          </a:xfrm>
          <a:prstGeom prst="rect">
            <a:avLst/>
          </a:prstGeom>
        </p:spPr>
      </p:pic>
      <p:sp>
        <p:nvSpPr>
          <p:cNvPr id="2" name="Title 1">
            <a:extLst>
              <a:ext uri="{FF2B5EF4-FFF2-40B4-BE49-F238E27FC236}">
                <a16:creationId xmlns:a16="http://schemas.microsoft.com/office/drawing/2014/main" id="{609728FD-ABD0-4B9A-B378-0A3E9A9399DF}"/>
              </a:ext>
            </a:extLst>
          </p:cNvPr>
          <p:cNvSpPr>
            <a:spLocks noGrp="1"/>
          </p:cNvSpPr>
          <p:nvPr>
            <p:ph type="ctrTitle"/>
          </p:nvPr>
        </p:nvSpPr>
        <p:spPr>
          <a:xfrm>
            <a:off x="619125" y="703263"/>
            <a:ext cx="9867900" cy="2154237"/>
          </a:xfrm>
        </p:spPr>
        <p:txBody>
          <a:bodyPr>
            <a:normAutofit fontScale="90000"/>
          </a:bodyPr>
          <a:lstStyle/>
          <a:p>
            <a:r>
              <a:rPr lang="en-GB" sz="4400" dirty="0">
                <a:solidFill>
                  <a:srgbClr val="0C62B4"/>
                </a:solidFill>
                <a:latin typeface="Arial" panose="020B0604020202020204" pitchFamily="34" charset="0"/>
                <a:cs typeface="Arial" panose="020B0604020202020204" pitchFamily="34" charset="0"/>
              </a:rPr>
              <a:t>Self Neglect and Covid </a:t>
            </a:r>
            <a:br>
              <a:rPr lang="en-GB" sz="4400" dirty="0">
                <a:solidFill>
                  <a:srgbClr val="0C62B4"/>
                </a:solidFill>
                <a:latin typeface="Arial" panose="020B0604020202020204" pitchFamily="34" charset="0"/>
                <a:cs typeface="Arial" panose="020B0604020202020204" pitchFamily="34" charset="0"/>
              </a:rPr>
            </a:br>
            <a:r>
              <a:rPr lang="en-GB" sz="4400" dirty="0">
                <a:solidFill>
                  <a:srgbClr val="0C62B4"/>
                </a:solidFill>
                <a:latin typeface="Arial" panose="020B0604020202020204" pitchFamily="34" charset="0"/>
                <a:cs typeface="Arial" panose="020B0604020202020204" pitchFamily="34" charset="0"/>
              </a:rPr>
              <a:t>Risk Management </a:t>
            </a:r>
            <a:br>
              <a:rPr lang="en-GB" sz="4400" dirty="0">
                <a:solidFill>
                  <a:srgbClr val="0C62B4"/>
                </a:solidFill>
                <a:latin typeface="Arial" panose="020B0604020202020204" pitchFamily="34" charset="0"/>
                <a:cs typeface="Arial" panose="020B0604020202020204" pitchFamily="34" charset="0"/>
              </a:rPr>
            </a:br>
            <a:r>
              <a:rPr lang="en-GB" sz="4400" dirty="0">
                <a:solidFill>
                  <a:srgbClr val="0C62B4"/>
                </a:solidFill>
                <a:latin typeface="Arial" panose="020B0604020202020204" pitchFamily="34" charset="0"/>
                <a:cs typeface="Arial" panose="020B0604020202020204" pitchFamily="34" charset="0"/>
              </a:rPr>
              <a:t>Identification</a:t>
            </a:r>
            <a:br>
              <a:rPr lang="en-GB" sz="4400" dirty="0">
                <a:solidFill>
                  <a:srgbClr val="0C62B4"/>
                </a:solidFill>
                <a:latin typeface="Arial" panose="020B0604020202020204" pitchFamily="34" charset="0"/>
                <a:cs typeface="Arial" panose="020B0604020202020204" pitchFamily="34" charset="0"/>
              </a:rPr>
            </a:br>
            <a:r>
              <a:rPr lang="en-GB" sz="4400" dirty="0">
                <a:solidFill>
                  <a:srgbClr val="0C62B4"/>
                </a:solidFill>
                <a:latin typeface="Arial" panose="020B0604020202020204" pitchFamily="34" charset="0"/>
                <a:cs typeface="Arial" panose="020B0604020202020204" pitchFamily="34" charset="0"/>
              </a:rPr>
              <a:t>Working together </a:t>
            </a:r>
            <a:br>
              <a:rPr lang="en-GB" sz="2800" dirty="0"/>
            </a:br>
            <a:endParaRPr lang="en-GB" sz="2800" dirty="0"/>
          </a:p>
        </p:txBody>
      </p:sp>
      <p:sp>
        <p:nvSpPr>
          <p:cNvPr id="6" name="Subtitle 5">
            <a:extLst>
              <a:ext uri="{FF2B5EF4-FFF2-40B4-BE49-F238E27FC236}">
                <a16:creationId xmlns:a16="http://schemas.microsoft.com/office/drawing/2014/main" id="{9DE21919-59A8-4DE6-BCBB-0A394A98699A}"/>
              </a:ext>
            </a:extLst>
          </p:cNvPr>
          <p:cNvSpPr>
            <a:spLocks noGrp="1"/>
          </p:cNvSpPr>
          <p:nvPr>
            <p:ph type="subTitle" idx="1"/>
          </p:nvPr>
        </p:nvSpPr>
        <p:spPr>
          <a:xfrm>
            <a:off x="762000" y="2771755"/>
            <a:ext cx="9144000" cy="1047770"/>
          </a:xfrm>
        </p:spPr>
        <p:txBody>
          <a:bodyPr/>
          <a:lstStyle/>
          <a:p>
            <a:r>
              <a:rPr lang="en-GB" dirty="0">
                <a:solidFill>
                  <a:srgbClr val="0C62B4"/>
                </a:solidFill>
                <a:latin typeface="Arial" panose="020B0604020202020204" pitchFamily="34" charset="0"/>
                <a:cs typeface="Arial" panose="020B0604020202020204" pitchFamily="34" charset="0"/>
              </a:rPr>
              <a:t>Wendy Proctor </a:t>
            </a:r>
          </a:p>
          <a:p>
            <a:r>
              <a:rPr lang="en-GB" dirty="0">
                <a:solidFill>
                  <a:srgbClr val="0C62B4"/>
                </a:solidFill>
                <a:latin typeface="Arial" panose="020B0604020202020204" pitchFamily="34" charset="0"/>
                <a:cs typeface="Arial" panose="020B0604020202020204" pitchFamily="34" charset="0"/>
              </a:rPr>
              <a:t>Designated </a:t>
            </a:r>
            <a:r>
              <a:rPr lang="en-GB">
                <a:solidFill>
                  <a:srgbClr val="0C62B4"/>
                </a:solidFill>
                <a:latin typeface="Arial" panose="020B0604020202020204" pitchFamily="34" charset="0"/>
                <a:cs typeface="Arial" panose="020B0604020202020204" pitchFamily="34" charset="0"/>
              </a:rPr>
              <a:t>Professional North </a:t>
            </a:r>
            <a:r>
              <a:rPr lang="en-GB" dirty="0">
                <a:solidFill>
                  <a:srgbClr val="0C62B4"/>
                </a:solidFill>
                <a:latin typeface="Arial" panose="020B0604020202020204" pitchFamily="34" charset="0"/>
                <a:cs typeface="Arial" panose="020B0604020202020204" pitchFamily="34" charset="0"/>
              </a:rPr>
              <a:t>East and North Cumbria ICB</a:t>
            </a:r>
          </a:p>
        </p:txBody>
      </p:sp>
      <p:pic>
        <p:nvPicPr>
          <p:cNvPr id="7" name="Picture 6">
            <a:extLst>
              <a:ext uri="{FF2B5EF4-FFF2-40B4-BE49-F238E27FC236}">
                <a16:creationId xmlns:a16="http://schemas.microsoft.com/office/drawing/2014/main" id="{BABEFEB7-FB85-49EE-9BA6-AA0366D3CB1C}"/>
              </a:ext>
            </a:extLst>
          </p:cNvPr>
          <p:cNvPicPr>
            <a:picLocks noChangeAspect="1"/>
          </p:cNvPicPr>
          <p:nvPr/>
        </p:nvPicPr>
        <p:blipFill>
          <a:blip r:embed="rId4"/>
          <a:stretch>
            <a:fillRect/>
          </a:stretch>
        </p:blipFill>
        <p:spPr>
          <a:xfrm>
            <a:off x="8831075" y="212493"/>
            <a:ext cx="3360925" cy="814923"/>
          </a:xfrm>
          <a:prstGeom prst="rect">
            <a:avLst/>
          </a:prstGeom>
        </p:spPr>
      </p:pic>
    </p:spTree>
    <p:extLst>
      <p:ext uri="{BB962C8B-B14F-4D97-AF65-F5344CB8AC3E}">
        <p14:creationId xmlns:p14="http://schemas.microsoft.com/office/powerpoint/2010/main" val="1822523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F51E2BE-409B-4133-941B-77B98B9077A5}"/>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CDBFD15E-5C7E-4AA0-8150-0AF3B33EF695}"/>
              </a:ext>
            </a:extLst>
          </p:cNvPr>
          <p:cNvSpPr>
            <a:spLocks noGrp="1"/>
          </p:cNvSpPr>
          <p:nvPr>
            <p:ph type="title"/>
          </p:nvPr>
        </p:nvSpPr>
        <p:spPr>
          <a:xfrm>
            <a:off x="838200" y="365126"/>
            <a:ext cx="10515600" cy="1187450"/>
          </a:xfrm>
        </p:spPr>
        <p:txBody>
          <a:bodyPr/>
          <a:lstStyle/>
          <a:p>
            <a:pPr algn="ctr"/>
            <a:r>
              <a:rPr lang="en-GB" dirty="0">
                <a:solidFill>
                  <a:srgbClr val="0C62B4"/>
                </a:solidFill>
                <a:latin typeface="Arial" panose="020B0604020202020204" pitchFamily="34" charset="0"/>
                <a:cs typeface="Arial" panose="020B0604020202020204" pitchFamily="34" charset="0"/>
              </a:rPr>
              <a:t>SCIE research 2014</a:t>
            </a:r>
          </a:p>
        </p:txBody>
      </p:sp>
      <p:sp>
        <p:nvSpPr>
          <p:cNvPr id="3" name="Content Placeholder 2">
            <a:extLst>
              <a:ext uri="{FF2B5EF4-FFF2-40B4-BE49-F238E27FC236}">
                <a16:creationId xmlns:a16="http://schemas.microsoft.com/office/drawing/2014/main" id="{DDAA4E5C-DF4F-4D5A-A8A4-3D7F52AB8BCC}"/>
              </a:ext>
            </a:extLst>
          </p:cNvPr>
          <p:cNvSpPr>
            <a:spLocks noGrp="1"/>
          </p:cNvSpPr>
          <p:nvPr>
            <p:ph idx="1"/>
          </p:nvPr>
        </p:nvSpPr>
        <p:spPr>
          <a:xfrm>
            <a:off x="838200" y="1193800"/>
            <a:ext cx="10515600" cy="5299073"/>
          </a:xfrm>
        </p:spPr>
        <p:txBody>
          <a:bodyPr>
            <a:noAutofit/>
          </a:bodyPr>
          <a:lstStyle/>
          <a:p>
            <a:pPr marL="0" indent="0">
              <a:lnSpc>
                <a:spcPct val="100000"/>
              </a:lnSpc>
              <a:spcBef>
                <a:spcPts val="0"/>
              </a:spcBef>
              <a:buNone/>
            </a:pPr>
            <a:r>
              <a:rPr lang="en-GB" sz="2000" b="1" dirty="0">
                <a:latin typeface="Arial" panose="020B0604020202020204" pitchFamily="34" charset="0"/>
                <a:cs typeface="Arial" panose="020B0604020202020204" pitchFamily="34" charset="0"/>
              </a:rPr>
              <a:t>In turn, the organisational arrangements that best supported such work included:</a:t>
            </a:r>
          </a:p>
          <a:p>
            <a:pPr marL="0" indent="0">
              <a:lnSpc>
                <a:spcPct val="100000"/>
              </a:lnSpc>
              <a:spcBef>
                <a:spcPts val="0"/>
              </a:spcBef>
              <a:buNone/>
            </a:pPr>
            <a:endParaRPr lang="en-GB" sz="2000" b="1" dirty="0">
              <a:latin typeface="Arial" panose="020B0604020202020204" pitchFamily="34" charset="0"/>
              <a:cs typeface="Arial" panose="020B0604020202020204" pitchFamily="34" charset="0"/>
            </a:endParaRPr>
          </a:p>
          <a:p>
            <a:pPr>
              <a:lnSpc>
                <a:spcPct val="100000"/>
              </a:lnSpc>
              <a:spcBef>
                <a:spcPts val="0"/>
              </a:spcBef>
            </a:pPr>
            <a:r>
              <a:rPr lang="en-GB" sz="2000" dirty="0">
                <a:latin typeface="Arial" panose="020B0604020202020204" pitchFamily="34" charset="0"/>
                <a:cs typeface="Arial" panose="020B0604020202020204" pitchFamily="34" charset="0"/>
              </a:rPr>
              <a:t>A clear location for strategic responsibility for self-neglect, often the Local</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Safeguarding Adults Board (LSAB)</a:t>
            </a:r>
          </a:p>
          <a:p>
            <a:pPr>
              <a:lnSpc>
                <a:spcPct val="100000"/>
              </a:lnSpc>
              <a:spcBef>
                <a:spcPts val="0"/>
              </a:spcBef>
            </a:pPr>
            <a:r>
              <a:rPr lang="en-GB" sz="2000" dirty="0">
                <a:latin typeface="Arial" panose="020B0604020202020204" pitchFamily="34" charset="0"/>
                <a:cs typeface="Arial" panose="020B0604020202020204" pitchFamily="34" charset="0"/>
              </a:rPr>
              <a:t>Shared understandings between agencies of how self-neglect might be defined</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and understood</a:t>
            </a:r>
          </a:p>
          <a:p>
            <a:pPr>
              <a:lnSpc>
                <a:spcPct val="100000"/>
              </a:lnSpc>
              <a:spcBef>
                <a:spcPts val="0"/>
              </a:spcBef>
            </a:pPr>
            <a:r>
              <a:rPr lang="en-GB" sz="2000" dirty="0">
                <a:latin typeface="Arial" panose="020B0604020202020204" pitchFamily="34" charset="0"/>
                <a:cs typeface="Arial" panose="020B0604020202020204" pitchFamily="34" charset="0"/>
              </a:rPr>
              <a:t>Data collection on self-neglect referrals, interventions and outcomes</a:t>
            </a:r>
          </a:p>
          <a:p>
            <a:pPr>
              <a:lnSpc>
                <a:spcPct val="100000"/>
              </a:lnSpc>
              <a:spcBef>
                <a:spcPts val="0"/>
              </a:spcBef>
            </a:pPr>
            <a:r>
              <a:rPr lang="en-GB" sz="2000" dirty="0">
                <a:latin typeface="Arial" panose="020B0604020202020204" pitchFamily="34" charset="0"/>
                <a:cs typeface="Arial" panose="020B0604020202020204" pitchFamily="34" charset="0"/>
              </a:rPr>
              <a:t>Clear referral routes</a:t>
            </a:r>
          </a:p>
          <a:p>
            <a:pPr>
              <a:lnSpc>
                <a:spcPct val="100000"/>
              </a:lnSpc>
              <a:spcBef>
                <a:spcPts val="0"/>
              </a:spcBef>
            </a:pPr>
            <a:r>
              <a:rPr lang="en-GB" sz="2000" dirty="0">
                <a:latin typeface="Arial" panose="020B0604020202020204" pitchFamily="34" charset="0"/>
                <a:cs typeface="Arial" panose="020B0604020202020204" pitchFamily="34" charset="0"/>
              </a:rPr>
              <a:t>Systems in place to ensure coordination and shared risk management between</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agencies</a:t>
            </a:r>
          </a:p>
          <a:p>
            <a:pPr>
              <a:lnSpc>
                <a:spcPct val="100000"/>
              </a:lnSpc>
              <a:spcBef>
                <a:spcPts val="0"/>
              </a:spcBef>
            </a:pPr>
            <a:r>
              <a:rPr lang="en-GB" sz="2000" dirty="0">
                <a:latin typeface="Arial" panose="020B0604020202020204" pitchFamily="34" charset="0"/>
                <a:cs typeface="Arial" panose="020B0604020202020204" pitchFamily="34" charset="0"/>
              </a:rPr>
              <a:t>Time allocations within workflow patterns that allow for longer-term supportive,</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relationship-based involvement</a:t>
            </a:r>
          </a:p>
          <a:p>
            <a:pPr>
              <a:lnSpc>
                <a:spcPct val="100000"/>
              </a:lnSpc>
              <a:spcBef>
                <a:spcPts val="0"/>
              </a:spcBef>
            </a:pPr>
            <a:r>
              <a:rPr lang="en-GB" sz="2000" dirty="0">
                <a:latin typeface="Arial" panose="020B0604020202020204" pitchFamily="34" charset="0"/>
                <a:cs typeface="Arial" panose="020B0604020202020204" pitchFamily="34" charset="0"/>
              </a:rPr>
              <a:t>Training and practice development around the ethical challenges, legal options</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and skills involved in working with adults who self-neglect</a:t>
            </a:r>
          </a:p>
          <a:p>
            <a:pPr>
              <a:lnSpc>
                <a:spcPct val="100000"/>
              </a:lnSpc>
              <a:spcBef>
                <a:spcPts val="0"/>
              </a:spcBef>
            </a:pPr>
            <a:r>
              <a:rPr lang="en-GB" sz="2000" dirty="0">
                <a:latin typeface="Arial" panose="020B0604020202020204" pitchFamily="34" charset="0"/>
                <a:cs typeface="Arial" panose="020B0604020202020204" pitchFamily="34" charset="0"/>
              </a:rPr>
              <a:t>Supervision systems that both challenge and support practitioners.</a:t>
            </a:r>
          </a:p>
        </p:txBody>
      </p:sp>
      <p:pic>
        <p:nvPicPr>
          <p:cNvPr id="6" name="Picture 5">
            <a:extLst>
              <a:ext uri="{FF2B5EF4-FFF2-40B4-BE49-F238E27FC236}">
                <a16:creationId xmlns:a16="http://schemas.microsoft.com/office/drawing/2014/main" id="{1C096D7E-4EE8-46C3-B91C-EAF4BA94794B}"/>
              </a:ext>
            </a:extLst>
          </p:cNvPr>
          <p:cNvPicPr>
            <a:picLocks noChangeAspect="1"/>
          </p:cNvPicPr>
          <p:nvPr/>
        </p:nvPicPr>
        <p:blipFill>
          <a:blip r:embed="rId3"/>
          <a:stretch>
            <a:fillRect/>
          </a:stretch>
        </p:blipFill>
        <p:spPr>
          <a:xfrm>
            <a:off x="9021805" y="184592"/>
            <a:ext cx="3170195" cy="774259"/>
          </a:xfrm>
          <a:prstGeom prst="rect">
            <a:avLst/>
          </a:prstGeom>
        </p:spPr>
      </p:pic>
    </p:spTree>
    <p:extLst>
      <p:ext uri="{BB962C8B-B14F-4D97-AF65-F5344CB8AC3E}">
        <p14:creationId xmlns:p14="http://schemas.microsoft.com/office/powerpoint/2010/main" val="559635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9E05FED-0284-40BB-8941-CCAD2C057036}"/>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03405396-DE6A-4B5A-B839-F52DA4742411}"/>
              </a:ext>
            </a:extLst>
          </p:cNvPr>
          <p:cNvSpPr>
            <a:spLocks noGrp="1"/>
          </p:cNvSpPr>
          <p:nvPr>
            <p:ph type="title"/>
          </p:nvPr>
        </p:nvSpPr>
        <p:spPr>
          <a:xfrm>
            <a:off x="304800" y="462756"/>
            <a:ext cx="10515600" cy="1130300"/>
          </a:xfrm>
        </p:spPr>
        <p:txBody>
          <a:bodyPr/>
          <a:lstStyle/>
          <a:p>
            <a:pPr algn="ctr"/>
            <a:r>
              <a:rPr lang="en-GB" dirty="0">
                <a:solidFill>
                  <a:srgbClr val="0C62B4"/>
                </a:solidFill>
                <a:latin typeface="Arial" panose="020B0604020202020204" pitchFamily="34" charset="0"/>
                <a:cs typeface="Arial" panose="020B0604020202020204" pitchFamily="34" charset="0"/>
              </a:rPr>
              <a:t>Mental Capacity and Self neglect </a:t>
            </a:r>
          </a:p>
        </p:txBody>
      </p:sp>
      <p:sp>
        <p:nvSpPr>
          <p:cNvPr id="3" name="Content Placeholder 2">
            <a:extLst>
              <a:ext uri="{FF2B5EF4-FFF2-40B4-BE49-F238E27FC236}">
                <a16:creationId xmlns:a16="http://schemas.microsoft.com/office/drawing/2014/main" id="{A2FF4F28-89CE-4175-82A0-437275E7A30C}"/>
              </a:ext>
            </a:extLst>
          </p:cNvPr>
          <p:cNvSpPr>
            <a:spLocks noGrp="1"/>
          </p:cNvSpPr>
          <p:nvPr>
            <p:ph idx="1"/>
          </p:nvPr>
        </p:nvSpPr>
        <p:spPr>
          <a:xfrm>
            <a:off x="838200" y="1371600"/>
            <a:ext cx="10515600" cy="5023644"/>
          </a:xfrm>
        </p:spPr>
        <p:txBody>
          <a:bodyPr>
            <a:noAutofit/>
          </a:bodyPr>
          <a:lstStyle/>
          <a:p>
            <a:pPr>
              <a:lnSpc>
                <a:spcPct val="100000"/>
              </a:lnSpc>
              <a:spcBef>
                <a:spcPts val="0"/>
              </a:spcBef>
            </a:pPr>
            <a:r>
              <a:rPr lang="en-GB" sz="1600" kern="100" dirty="0">
                <a:effectLst/>
                <a:latin typeface="Arial" panose="020B0604020202020204" pitchFamily="34" charset="0"/>
                <a:ea typeface="Arial" panose="020B0604020202020204" pitchFamily="34" charset="0"/>
              </a:rPr>
              <a:t>When there are concerns regarding self-neglect, it needs to be clear about an adult’s mental capacity in respect of any proposed intervention.</a:t>
            </a:r>
            <a:endParaRPr lang="en-GB" sz="1600" dirty="0">
              <a:effectLst/>
              <a:latin typeface="Arial" panose="020B0604020202020204" pitchFamily="34" charset="0"/>
              <a:ea typeface="Arial" panose="020B0604020202020204" pitchFamily="34" charset="0"/>
            </a:endParaRPr>
          </a:p>
          <a:p>
            <a:pPr marL="0" indent="0">
              <a:lnSpc>
                <a:spcPct val="100000"/>
              </a:lnSpc>
              <a:spcBef>
                <a:spcPts val="0"/>
              </a:spcBef>
              <a:buNone/>
            </a:pPr>
            <a:r>
              <a:rPr lang="en-GB" sz="1600" kern="100" dirty="0">
                <a:effectLst/>
                <a:latin typeface="Arial" panose="020B0604020202020204" pitchFamily="34" charset="0"/>
                <a:ea typeface="Arial" panose="020B0604020202020204" pitchFamily="34" charset="0"/>
              </a:rPr>
              <a:t> </a:t>
            </a:r>
            <a:endParaRPr lang="en-GB" sz="1600" dirty="0">
              <a:effectLst/>
              <a:latin typeface="Arial" panose="020B0604020202020204" pitchFamily="34" charset="0"/>
              <a:ea typeface="Arial" panose="020B0604020202020204" pitchFamily="34" charset="0"/>
            </a:endParaRPr>
          </a:p>
          <a:p>
            <a:pPr>
              <a:lnSpc>
                <a:spcPct val="100000"/>
              </a:lnSpc>
              <a:spcBef>
                <a:spcPts val="0"/>
              </a:spcBef>
            </a:pPr>
            <a:r>
              <a:rPr lang="en-GB" sz="1600" kern="100" dirty="0">
                <a:effectLst/>
                <a:latin typeface="Arial" panose="020B0604020202020204" pitchFamily="34" charset="0"/>
                <a:ea typeface="Arial" panose="020B0604020202020204" pitchFamily="34" charset="0"/>
              </a:rPr>
              <a:t>Where there are concerns regarding an individual’s mental capacity in relation to refusing care or choosing their living conditions, a mental capacity assessment must be undertaken. In extreme cases of self-neglect and extreme hoarding, professionals should question whether an individual has capacity to consent to the proposed intervention.</a:t>
            </a:r>
            <a:endParaRPr lang="en-GB" sz="1600" dirty="0">
              <a:effectLst/>
              <a:latin typeface="Arial" panose="020B0604020202020204" pitchFamily="34" charset="0"/>
              <a:ea typeface="Arial" panose="020B0604020202020204" pitchFamily="34" charset="0"/>
            </a:endParaRPr>
          </a:p>
          <a:p>
            <a:pPr marL="0" indent="0">
              <a:lnSpc>
                <a:spcPct val="100000"/>
              </a:lnSpc>
              <a:spcBef>
                <a:spcPts val="0"/>
              </a:spcBef>
              <a:buNone/>
            </a:pPr>
            <a:r>
              <a:rPr lang="en-GB" sz="1600" kern="100" dirty="0">
                <a:effectLst/>
                <a:latin typeface="Arial" panose="020B0604020202020204" pitchFamily="34" charset="0"/>
                <a:ea typeface="Arial" panose="020B0604020202020204" pitchFamily="34" charset="0"/>
              </a:rPr>
              <a:t> </a:t>
            </a:r>
            <a:endParaRPr lang="en-GB" sz="1600" dirty="0">
              <a:effectLst/>
              <a:latin typeface="Arial" panose="020B0604020202020204" pitchFamily="34" charset="0"/>
              <a:ea typeface="Arial" panose="020B0604020202020204" pitchFamily="34" charset="0"/>
            </a:endParaRPr>
          </a:p>
          <a:p>
            <a:pPr>
              <a:lnSpc>
                <a:spcPct val="100000"/>
              </a:lnSpc>
              <a:spcBef>
                <a:spcPts val="0"/>
              </a:spcBef>
            </a:pPr>
            <a:r>
              <a:rPr lang="en-GB" sz="1600" kern="100" dirty="0">
                <a:effectLst/>
                <a:latin typeface="Arial" panose="020B0604020202020204" pitchFamily="34" charset="0"/>
                <a:ea typeface="Arial" panose="020B0604020202020204" pitchFamily="34" charset="0"/>
              </a:rPr>
              <a:t>The five key principles outlined in the Mental Capacity Act Codes of Practice must be followed when considering cases involving self-neglect and hoarding:</a:t>
            </a:r>
            <a:endParaRPr lang="en-GB" sz="1600" dirty="0">
              <a:effectLst/>
              <a:latin typeface="Arial" panose="020B0604020202020204" pitchFamily="34" charset="0"/>
              <a:ea typeface="Arial" panose="020B0604020202020204" pitchFamily="34" charset="0"/>
            </a:endParaRPr>
          </a:p>
          <a:p>
            <a:pPr marL="0" indent="0">
              <a:lnSpc>
                <a:spcPct val="100000"/>
              </a:lnSpc>
              <a:spcBef>
                <a:spcPts val="0"/>
              </a:spcBef>
              <a:buNone/>
            </a:pPr>
            <a:r>
              <a:rPr lang="en-GB" sz="1600" kern="100" dirty="0">
                <a:effectLst/>
                <a:latin typeface="Arial" panose="020B0604020202020204" pitchFamily="34" charset="0"/>
                <a:ea typeface="Arial" panose="020B0604020202020204" pitchFamily="34" charset="0"/>
              </a:rPr>
              <a:t> </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Assumption of capacity</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All practicable steps to support the individual</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Unwise decisions</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Best Interests</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Least restrictive option</a:t>
            </a:r>
            <a:endParaRPr lang="en-GB" sz="1600" dirty="0">
              <a:effectLst/>
              <a:latin typeface="Arial" panose="020B0604020202020204" pitchFamily="34" charset="0"/>
              <a:ea typeface="Arial" panose="020B0604020202020204" pitchFamily="34" charset="0"/>
            </a:endParaRPr>
          </a:p>
          <a:p>
            <a:pPr marL="0" indent="0">
              <a:lnSpc>
                <a:spcPct val="100000"/>
              </a:lnSpc>
              <a:spcBef>
                <a:spcPts val="0"/>
              </a:spcBef>
              <a:buNone/>
            </a:pPr>
            <a:r>
              <a:rPr lang="en-GB" sz="1600" kern="100" dirty="0">
                <a:effectLst/>
                <a:latin typeface="Arial" panose="020B0604020202020204" pitchFamily="34" charset="0"/>
                <a:ea typeface="Arial" panose="020B0604020202020204" pitchFamily="34" charset="0"/>
              </a:rPr>
              <a:t> </a:t>
            </a:r>
            <a:endParaRPr lang="en-GB" sz="1600" dirty="0">
              <a:effectLst/>
              <a:latin typeface="Arial" panose="020B0604020202020204" pitchFamily="34" charset="0"/>
              <a:ea typeface="Arial" panose="020B0604020202020204" pitchFamily="34" charset="0"/>
            </a:endParaRPr>
          </a:p>
          <a:p>
            <a:pPr>
              <a:lnSpc>
                <a:spcPct val="100000"/>
              </a:lnSpc>
              <a:spcBef>
                <a:spcPts val="0"/>
              </a:spcBef>
            </a:pPr>
            <a:r>
              <a:rPr lang="en-GB" sz="1600" kern="100" dirty="0">
                <a:effectLst/>
                <a:latin typeface="Arial" panose="020B0604020202020204" pitchFamily="34" charset="0"/>
                <a:ea typeface="Arial" panose="020B0604020202020204" pitchFamily="34" charset="0"/>
              </a:rPr>
              <a:t>The Mental Capacity Act 2005 is particularly relevant to cases of self-neglect and                                       hoarding, one of the key principles is that an individual ‘is not to be treated as                                               unable to make a decision merely because he makes an unwise decision’.</a:t>
            </a:r>
            <a:endParaRPr lang="en-GB" sz="1600" dirty="0"/>
          </a:p>
        </p:txBody>
      </p:sp>
      <p:pic>
        <p:nvPicPr>
          <p:cNvPr id="6" name="Picture 5">
            <a:extLst>
              <a:ext uri="{FF2B5EF4-FFF2-40B4-BE49-F238E27FC236}">
                <a16:creationId xmlns:a16="http://schemas.microsoft.com/office/drawing/2014/main" id="{0B72C5D4-475F-4522-82EE-5AAD4D13B8B0}"/>
              </a:ext>
            </a:extLst>
          </p:cNvPr>
          <p:cNvPicPr>
            <a:picLocks noChangeAspect="1"/>
          </p:cNvPicPr>
          <p:nvPr/>
        </p:nvPicPr>
        <p:blipFill>
          <a:blip r:embed="rId3"/>
          <a:stretch>
            <a:fillRect/>
          </a:stretch>
        </p:blipFill>
        <p:spPr>
          <a:xfrm>
            <a:off x="9021805" y="0"/>
            <a:ext cx="3170195" cy="774259"/>
          </a:xfrm>
          <a:prstGeom prst="rect">
            <a:avLst/>
          </a:prstGeom>
        </p:spPr>
      </p:pic>
    </p:spTree>
    <p:extLst>
      <p:ext uri="{BB962C8B-B14F-4D97-AF65-F5344CB8AC3E}">
        <p14:creationId xmlns:p14="http://schemas.microsoft.com/office/powerpoint/2010/main" val="3144959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B7B282-E6F3-4C95-A264-4782C1267805}"/>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D9452B5E-AEF7-494B-A77D-24B50E7949F1}"/>
              </a:ext>
            </a:extLst>
          </p:cNvPr>
          <p:cNvSpPr>
            <a:spLocks noGrp="1"/>
          </p:cNvSpPr>
          <p:nvPr>
            <p:ph type="title"/>
          </p:nvPr>
        </p:nvSpPr>
        <p:spPr>
          <a:xfrm>
            <a:off x="838200" y="365125"/>
            <a:ext cx="9810750" cy="1325563"/>
          </a:xfrm>
        </p:spPr>
        <p:txBody>
          <a:bodyPr/>
          <a:lstStyle/>
          <a:p>
            <a:pPr algn="ctr"/>
            <a:r>
              <a:rPr lang="en-GB" dirty="0">
                <a:solidFill>
                  <a:srgbClr val="0C62B4"/>
                </a:solidFill>
                <a:latin typeface="Arial" panose="020B0604020202020204" pitchFamily="34" charset="0"/>
                <a:cs typeface="Arial" panose="020B0604020202020204" pitchFamily="34" charset="0"/>
              </a:rPr>
              <a:t>Mental Capacity and Self Neglect </a:t>
            </a:r>
          </a:p>
        </p:txBody>
      </p:sp>
      <p:sp>
        <p:nvSpPr>
          <p:cNvPr id="3" name="Content Placeholder 2">
            <a:extLst>
              <a:ext uri="{FF2B5EF4-FFF2-40B4-BE49-F238E27FC236}">
                <a16:creationId xmlns:a16="http://schemas.microsoft.com/office/drawing/2014/main" id="{412F002C-42AF-416C-8ECF-2448291DBD38}"/>
              </a:ext>
            </a:extLst>
          </p:cNvPr>
          <p:cNvSpPr>
            <a:spLocks noGrp="1"/>
          </p:cNvSpPr>
          <p:nvPr>
            <p:ph idx="1"/>
          </p:nvPr>
        </p:nvSpPr>
        <p:spPr>
          <a:xfrm>
            <a:off x="838200" y="1489753"/>
            <a:ext cx="10515600" cy="4687210"/>
          </a:xfrm>
        </p:spPr>
        <p:txBody>
          <a:bodyPr>
            <a:normAutofit fontScale="62500" lnSpcReduction="20000"/>
          </a:bodyPr>
          <a:lstStyle/>
          <a:p>
            <a:endParaRPr lang="en-GB" sz="2800" dirty="0">
              <a:effectLst/>
              <a:latin typeface="Arial" panose="020B0604020202020204" pitchFamily="34" charset="0"/>
              <a:ea typeface="Arial" panose="020B0604020202020204" pitchFamily="34" charset="0"/>
            </a:endParaRPr>
          </a:p>
          <a:p>
            <a:pPr>
              <a:lnSpc>
                <a:spcPct val="120000"/>
              </a:lnSpc>
              <a:spcBef>
                <a:spcPts val="0"/>
              </a:spcBef>
            </a:pPr>
            <a:r>
              <a:rPr lang="en-GB" sz="2800" kern="100" dirty="0">
                <a:effectLst/>
                <a:latin typeface="Arial" panose="020B0604020202020204" pitchFamily="34" charset="0"/>
                <a:ea typeface="Arial" panose="020B0604020202020204" pitchFamily="34" charset="0"/>
              </a:rPr>
              <a:t>Assessment of capacity in relation to self-neglect or hoarding behaviour must be time and question specific, and relate to the specific intervention. The professional responsible for undertaking the capacity assessment, will be the professional who is proposing the specific intervention.</a:t>
            </a:r>
            <a:endParaRPr lang="en-GB" sz="2800" dirty="0">
              <a:effectLst/>
              <a:latin typeface="Arial" panose="020B0604020202020204" pitchFamily="34" charset="0"/>
              <a:ea typeface="Arial" panose="020B0604020202020204" pitchFamily="34" charset="0"/>
            </a:endParaRPr>
          </a:p>
          <a:p>
            <a:pPr marL="0" indent="0">
              <a:lnSpc>
                <a:spcPct val="120000"/>
              </a:lnSpc>
              <a:spcBef>
                <a:spcPts val="0"/>
              </a:spcBef>
              <a:buNone/>
            </a:pPr>
            <a:r>
              <a:rPr lang="en-GB" sz="2800" kern="100" dirty="0">
                <a:effectLst/>
                <a:latin typeface="Arial" panose="020B0604020202020204" pitchFamily="34" charset="0"/>
                <a:ea typeface="Arial" panose="020B0604020202020204" pitchFamily="34" charset="0"/>
              </a:rPr>
              <a:t> </a:t>
            </a:r>
            <a:endParaRPr lang="en-GB" sz="2800" dirty="0">
              <a:effectLst/>
              <a:latin typeface="Arial" panose="020B0604020202020204" pitchFamily="34" charset="0"/>
              <a:ea typeface="Arial" panose="020B0604020202020204" pitchFamily="34" charset="0"/>
            </a:endParaRPr>
          </a:p>
          <a:p>
            <a:pPr>
              <a:lnSpc>
                <a:spcPct val="120000"/>
              </a:lnSpc>
              <a:spcBef>
                <a:spcPts val="0"/>
              </a:spcBef>
            </a:pPr>
            <a:r>
              <a:rPr lang="en-GB" sz="2800" kern="100" dirty="0">
                <a:effectLst/>
                <a:latin typeface="Arial" panose="020B0604020202020204" pitchFamily="34" charset="0"/>
                <a:ea typeface="Arial" panose="020B0604020202020204" pitchFamily="34" charset="0"/>
              </a:rPr>
              <a:t>When assessing an individual’s mental capacity careful consideration should be given to the difference between the ability to make a decision (decisional capacity) and capacity to actually carry out the decision (executive capacity). An individual who self-neglects may have decisional capacity but may lack the ability to execute their decision.</a:t>
            </a:r>
            <a:endParaRPr lang="en-GB" sz="2800" dirty="0">
              <a:effectLst/>
              <a:latin typeface="Arial" panose="020B0604020202020204" pitchFamily="34" charset="0"/>
              <a:ea typeface="Arial" panose="020B0604020202020204" pitchFamily="34" charset="0"/>
            </a:endParaRPr>
          </a:p>
          <a:p>
            <a:pPr marL="0" indent="0">
              <a:lnSpc>
                <a:spcPct val="120000"/>
              </a:lnSpc>
              <a:spcBef>
                <a:spcPts val="0"/>
              </a:spcBef>
              <a:buNone/>
            </a:pPr>
            <a:r>
              <a:rPr lang="en-GB" sz="2800" kern="100" dirty="0">
                <a:effectLst/>
                <a:latin typeface="Arial" panose="020B0604020202020204" pitchFamily="34" charset="0"/>
                <a:ea typeface="Arial" panose="020B0604020202020204" pitchFamily="34" charset="0"/>
              </a:rPr>
              <a:t> </a:t>
            </a:r>
            <a:endParaRPr lang="en-GB" sz="2800" dirty="0">
              <a:effectLst/>
              <a:latin typeface="Arial" panose="020B0604020202020204" pitchFamily="34" charset="0"/>
              <a:ea typeface="Arial" panose="020B0604020202020204" pitchFamily="34" charset="0"/>
            </a:endParaRPr>
          </a:p>
          <a:p>
            <a:pPr>
              <a:lnSpc>
                <a:spcPct val="120000"/>
              </a:lnSpc>
              <a:spcBef>
                <a:spcPts val="0"/>
              </a:spcBef>
            </a:pPr>
            <a:r>
              <a:rPr lang="en-GB" sz="2800" kern="100" dirty="0">
                <a:effectLst/>
                <a:latin typeface="Arial" panose="020B0604020202020204" pitchFamily="34" charset="0"/>
                <a:ea typeface="Arial" panose="020B0604020202020204" pitchFamily="34" charset="0"/>
              </a:rPr>
              <a:t>If an individual is deemed to lack capacity to make the proposed decision, then decisions must be made following the best interests process, including the individual’s views and the least restrictive action.</a:t>
            </a:r>
            <a:endParaRPr lang="en-GB" sz="2800" dirty="0">
              <a:effectLst/>
              <a:latin typeface="Arial" panose="020B0604020202020204" pitchFamily="34" charset="0"/>
              <a:ea typeface="Arial" panose="020B0604020202020204" pitchFamily="34" charset="0"/>
            </a:endParaRPr>
          </a:p>
          <a:p>
            <a:pPr marL="0" indent="0">
              <a:lnSpc>
                <a:spcPct val="120000"/>
              </a:lnSpc>
              <a:spcBef>
                <a:spcPts val="0"/>
              </a:spcBef>
              <a:buNone/>
            </a:pPr>
            <a:r>
              <a:rPr lang="en-GB" sz="2800" kern="100" dirty="0">
                <a:effectLst/>
                <a:latin typeface="Arial" panose="020B0604020202020204" pitchFamily="34" charset="0"/>
                <a:ea typeface="Arial" panose="020B0604020202020204" pitchFamily="34" charset="0"/>
              </a:rPr>
              <a:t> </a:t>
            </a:r>
            <a:endParaRPr lang="en-GB" sz="2800" dirty="0">
              <a:effectLst/>
              <a:latin typeface="Arial" panose="020B0604020202020204" pitchFamily="34" charset="0"/>
              <a:ea typeface="Arial" panose="020B0604020202020204" pitchFamily="34" charset="0"/>
            </a:endParaRPr>
          </a:p>
          <a:p>
            <a:pPr>
              <a:lnSpc>
                <a:spcPct val="120000"/>
              </a:lnSpc>
              <a:spcBef>
                <a:spcPts val="0"/>
              </a:spcBef>
            </a:pPr>
            <a:r>
              <a:rPr lang="en-GB" sz="2800" kern="100" dirty="0">
                <a:effectLst/>
                <a:latin typeface="Arial" panose="020B0604020202020204" pitchFamily="34" charset="0"/>
                <a:ea typeface="Arial" panose="020B0604020202020204" pitchFamily="34" charset="0"/>
              </a:rPr>
              <a:t>All mental capacity assessments should be recorded to support the intervention, in some cases that are challenging and complex, professionals should speak with the                                     Safeguarding Team</a:t>
            </a:r>
            <a:r>
              <a:rPr lang="en-GB" kern="100" dirty="0">
                <a:latin typeface="Arial" panose="020B0604020202020204" pitchFamily="34" charset="0"/>
                <a:ea typeface="Arial" panose="020B0604020202020204" pitchFamily="34" charset="0"/>
              </a:rPr>
              <a:t>. </a:t>
            </a:r>
            <a:endParaRPr lang="en-GB" dirty="0"/>
          </a:p>
          <a:p>
            <a:endParaRPr lang="en-GB" dirty="0"/>
          </a:p>
        </p:txBody>
      </p:sp>
      <p:pic>
        <p:nvPicPr>
          <p:cNvPr id="6" name="Picture 5">
            <a:extLst>
              <a:ext uri="{FF2B5EF4-FFF2-40B4-BE49-F238E27FC236}">
                <a16:creationId xmlns:a16="http://schemas.microsoft.com/office/drawing/2014/main" id="{A5C50B3B-C101-42A2-A177-D734D44236AC}"/>
              </a:ext>
            </a:extLst>
          </p:cNvPr>
          <p:cNvPicPr>
            <a:picLocks noChangeAspect="1"/>
          </p:cNvPicPr>
          <p:nvPr/>
        </p:nvPicPr>
        <p:blipFill>
          <a:blip r:embed="rId3"/>
          <a:stretch>
            <a:fillRect/>
          </a:stretch>
        </p:blipFill>
        <p:spPr>
          <a:xfrm>
            <a:off x="9063852" y="34457"/>
            <a:ext cx="3170195" cy="774259"/>
          </a:xfrm>
          <a:prstGeom prst="rect">
            <a:avLst/>
          </a:prstGeom>
        </p:spPr>
      </p:pic>
    </p:spTree>
    <p:extLst>
      <p:ext uri="{BB962C8B-B14F-4D97-AF65-F5344CB8AC3E}">
        <p14:creationId xmlns:p14="http://schemas.microsoft.com/office/powerpoint/2010/main" val="3622934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CD76-601A-496D-B167-05D3E0171F0B}"/>
              </a:ext>
            </a:extLst>
          </p:cNvPr>
          <p:cNvSpPr>
            <a:spLocks noGrp="1"/>
          </p:cNvSpPr>
          <p:nvPr>
            <p:ph type="title"/>
          </p:nvPr>
        </p:nvSpPr>
        <p:spPr/>
        <p:txBody>
          <a:bodyPr/>
          <a:lstStyle/>
          <a:p>
            <a:pPr algn="ctr"/>
            <a:r>
              <a:rPr lang="en-GB" dirty="0"/>
              <a:t>Case Study Consideration</a:t>
            </a:r>
          </a:p>
        </p:txBody>
      </p:sp>
      <p:sp>
        <p:nvSpPr>
          <p:cNvPr id="3" name="Content Placeholder 2">
            <a:extLst>
              <a:ext uri="{FF2B5EF4-FFF2-40B4-BE49-F238E27FC236}">
                <a16:creationId xmlns:a16="http://schemas.microsoft.com/office/drawing/2014/main" id="{DFA461FA-368B-4A6A-B9E0-F5473685E941}"/>
              </a:ext>
            </a:extLst>
          </p:cNvPr>
          <p:cNvSpPr>
            <a:spLocks noGrp="1"/>
          </p:cNvSpPr>
          <p:nvPr>
            <p:ph idx="1"/>
          </p:nvPr>
        </p:nvSpPr>
        <p:spPr/>
        <p:txBody>
          <a:bodyPr>
            <a:normAutofit fontScale="85000" lnSpcReduction="20000"/>
          </a:bodyPr>
          <a:lstStyle/>
          <a:p>
            <a:r>
              <a:rPr lang="en-GB" dirty="0"/>
              <a:t>Male age 45</a:t>
            </a:r>
          </a:p>
          <a:p>
            <a:r>
              <a:rPr lang="en-GB" dirty="0"/>
              <a:t>Recent release from prison</a:t>
            </a:r>
          </a:p>
          <a:p>
            <a:r>
              <a:rPr lang="en-GB" dirty="0"/>
              <a:t>MH admission</a:t>
            </a:r>
          </a:p>
          <a:p>
            <a:r>
              <a:rPr lang="en-GB" dirty="0"/>
              <a:t>Underlying untreated psychosis and substance abuse issues </a:t>
            </a:r>
          </a:p>
          <a:p>
            <a:r>
              <a:rPr lang="en-GB" dirty="0"/>
              <a:t>Lack of comprehensive capacity assessments </a:t>
            </a:r>
          </a:p>
          <a:p>
            <a:r>
              <a:rPr lang="en-GB" dirty="0"/>
              <a:t>Poor functioning / self neglect/ lack of ability to sort finances / cooking etc </a:t>
            </a:r>
          </a:p>
          <a:p>
            <a:r>
              <a:rPr lang="en-GB" dirty="0"/>
              <a:t>Supported accommodation and support for finances </a:t>
            </a:r>
          </a:p>
          <a:p>
            <a:r>
              <a:rPr lang="en-GB" dirty="0"/>
              <a:t>Not reported missing for 10 days </a:t>
            </a:r>
          </a:p>
          <a:p>
            <a:r>
              <a:rPr lang="en-GB" dirty="0"/>
              <a:t>Multiple A&amp;E attendance whilst missing from accommodation</a:t>
            </a:r>
          </a:p>
          <a:p>
            <a:r>
              <a:rPr lang="en-GB" dirty="0"/>
              <a:t>Found deceased in derelict house death from hypothermia no evidence of excess substances in system had own room and money in the bank untouched </a:t>
            </a:r>
            <a:r>
              <a:rPr lang="en-GB"/>
              <a:t>when found</a:t>
            </a:r>
            <a:endParaRPr lang="en-GB"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1CA6E401-3AE0-44E5-BBA9-E5AF5D256555}"/>
              </a:ext>
            </a:extLst>
          </p:cNvPr>
          <p:cNvPicPr>
            <a:picLocks noChangeAspect="1"/>
          </p:cNvPicPr>
          <p:nvPr/>
        </p:nvPicPr>
        <p:blipFill>
          <a:blip r:embed="rId2"/>
          <a:stretch>
            <a:fillRect/>
          </a:stretch>
        </p:blipFill>
        <p:spPr>
          <a:xfrm>
            <a:off x="8867145" y="103461"/>
            <a:ext cx="3170195" cy="774259"/>
          </a:xfrm>
          <a:prstGeom prst="rect">
            <a:avLst/>
          </a:prstGeom>
        </p:spPr>
      </p:pic>
    </p:spTree>
    <p:extLst>
      <p:ext uri="{BB962C8B-B14F-4D97-AF65-F5344CB8AC3E}">
        <p14:creationId xmlns:p14="http://schemas.microsoft.com/office/powerpoint/2010/main" val="291768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C2F6A9-D81B-4790-8A75-278A8E64B12C}"/>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0308B674-E97F-48FC-81AC-E0D1CBE92CFB}"/>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Covid and Self Neglect</a:t>
            </a:r>
          </a:p>
        </p:txBody>
      </p:sp>
      <p:sp>
        <p:nvSpPr>
          <p:cNvPr id="3" name="Content Placeholder 2">
            <a:extLst>
              <a:ext uri="{FF2B5EF4-FFF2-40B4-BE49-F238E27FC236}">
                <a16:creationId xmlns:a16="http://schemas.microsoft.com/office/drawing/2014/main" id="{8C884638-E7FB-4E00-9B13-98869D1396B8}"/>
              </a:ext>
            </a:extLst>
          </p:cNvPr>
          <p:cNvSpPr>
            <a:spLocks noGrp="1"/>
          </p:cNvSpPr>
          <p:nvPr>
            <p:ph idx="1"/>
          </p:nvPr>
        </p:nvSpPr>
        <p:spPr>
          <a:xfrm>
            <a:off x="838200" y="1495425"/>
            <a:ext cx="10515600" cy="4681538"/>
          </a:xfrm>
        </p:spPr>
        <p:txBody>
          <a:bodyPr>
            <a:normAutofit/>
          </a:bodyPr>
          <a:lstStyle/>
          <a:p>
            <a:r>
              <a:rPr lang="en-GB" dirty="0"/>
              <a:t>Isolation and fear </a:t>
            </a:r>
          </a:p>
          <a:p>
            <a:r>
              <a:rPr lang="en-GB" dirty="0"/>
              <a:t>Limited access to support</a:t>
            </a:r>
          </a:p>
          <a:p>
            <a:r>
              <a:rPr lang="en-GB" dirty="0"/>
              <a:t>Limited face to face contact /assessment</a:t>
            </a:r>
          </a:p>
          <a:p>
            <a:r>
              <a:rPr lang="en-GB" dirty="0"/>
              <a:t>Limited access to technology</a:t>
            </a:r>
          </a:p>
          <a:p>
            <a:r>
              <a:rPr lang="en-GB" dirty="0"/>
              <a:t>Increased poverty poor social conditions</a:t>
            </a:r>
          </a:p>
          <a:p>
            <a:r>
              <a:rPr lang="en-GB" dirty="0"/>
              <a:t>Housing issues</a:t>
            </a:r>
          </a:p>
          <a:p>
            <a:r>
              <a:rPr lang="en-GB" dirty="0"/>
              <a:t>Connected /coordinated working reduced in covid conditions</a:t>
            </a:r>
          </a:p>
          <a:p>
            <a:r>
              <a:rPr lang="en-GB" dirty="0"/>
              <a:t>Carer stress</a:t>
            </a:r>
          </a:p>
          <a:p>
            <a:r>
              <a:rPr lang="en-GB" dirty="0"/>
              <a:t>Limited respite or none for carers </a:t>
            </a:r>
          </a:p>
        </p:txBody>
      </p:sp>
      <p:pic>
        <p:nvPicPr>
          <p:cNvPr id="6" name="Picture 5">
            <a:extLst>
              <a:ext uri="{FF2B5EF4-FFF2-40B4-BE49-F238E27FC236}">
                <a16:creationId xmlns:a16="http://schemas.microsoft.com/office/drawing/2014/main" id="{86B0A6EC-1980-4AB9-BA97-F34487B16247}"/>
              </a:ext>
            </a:extLst>
          </p:cNvPr>
          <p:cNvPicPr>
            <a:picLocks noChangeAspect="1"/>
          </p:cNvPicPr>
          <p:nvPr/>
        </p:nvPicPr>
        <p:blipFill>
          <a:blip r:embed="rId3"/>
          <a:stretch>
            <a:fillRect/>
          </a:stretch>
        </p:blipFill>
        <p:spPr>
          <a:xfrm>
            <a:off x="8939064" y="156016"/>
            <a:ext cx="3170195" cy="774259"/>
          </a:xfrm>
          <a:prstGeom prst="rect">
            <a:avLst/>
          </a:prstGeom>
        </p:spPr>
      </p:pic>
    </p:spTree>
    <p:extLst>
      <p:ext uri="{BB962C8B-B14F-4D97-AF65-F5344CB8AC3E}">
        <p14:creationId xmlns:p14="http://schemas.microsoft.com/office/powerpoint/2010/main" val="1220513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DFBDAA-F479-43BC-878B-1E1B242F709B}"/>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14D8D3EE-A563-4E87-A4E8-DEA58B9E2656}"/>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Covid and Self Neglect </a:t>
            </a:r>
            <a:br>
              <a:rPr lang="en-GB" dirty="0"/>
            </a:br>
            <a:endParaRPr lang="en-GB" dirty="0"/>
          </a:p>
        </p:txBody>
      </p:sp>
      <p:sp>
        <p:nvSpPr>
          <p:cNvPr id="3" name="Content Placeholder 2">
            <a:extLst>
              <a:ext uri="{FF2B5EF4-FFF2-40B4-BE49-F238E27FC236}">
                <a16:creationId xmlns:a16="http://schemas.microsoft.com/office/drawing/2014/main" id="{5B7222FB-9738-4E80-9358-56D0AA0A5826}"/>
              </a:ext>
            </a:extLst>
          </p:cNvPr>
          <p:cNvSpPr>
            <a:spLocks noGrp="1"/>
          </p:cNvSpPr>
          <p:nvPr>
            <p:ph idx="1"/>
          </p:nvPr>
        </p:nvSpPr>
        <p:spPr>
          <a:xfrm>
            <a:off x="838200" y="1193800"/>
            <a:ext cx="10515600" cy="4983163"/>
          </a:xfrm>
        </p:spPr>
        <p:txBody>
          <a:bodyPr>
            <a:normAutofit/>
          </a:bodyPr>
          <a:lstStyle/>
          <a:p>
            <a:r>
              <a:rPr lang="en-GB" sz="2400" dirty="0">
                <a:latin typeface="Arial" panose="020B0604020202020204" pitchFamily="34" charset="0"/>
                <a:cs typeface="Arial" panose="020B0604020202020204" pitchFamily="34" charset="0"/>
              </a:rPr>
              <a:t>National increase in self neglect referrals  2020-2022</a:t>
            </a:r>
          </a:p>
          <a:p>
            <a:r>
              <a:rPr lang="en-GB" sz="2400" dirty="0">
                <a:latin typeface="Arial" panose="020B0604020202020204" pitchFamily="34" charset="0"/>
                <a:cs typeface="Arial" panose="020B0604020202020204" pitchFamily="34" charset="0"/>
              </a:rPr>
              <a:t>Increased referrals for Safeguarding Adult reviews ( SAR) featuring self neglect 2020-2022</a:t>
            </a:r>
          </a:p>
          <a:p>
            <a:r>
              <a:rPr lang="en-GB" sz="2400" dirty="0">
                <a:latin typeface="Arial" panose="020B0604020202020204" pitchFamily="34" charset="0"/>
                <a:cs typeface="Arial" panose="020B0604020202020204" pitchFamily="34" charset="0"/>
              </a:rPr>
              <a:t>Significant increase in 2022, 30 % increase in safeguarding referrals for 18 – 64 year olds</a:t>
            </a:r>
          </a:p>
          <a:p>
            <a:r>
              <a:rPr lang="en-GB" sz="2400" dirty="0">
                <a:latin typeface="Arial" panose="020B0604020202020204" pitchFamily="34" charset="0"/>
                <a:cs typeface="Arial" panose="020B0604020202020204" pitchFamily="34" charset="0"/>
              </a:rPr>
              <a:t>Cases involving self neglect, substance abuse , homelessness and complex health concerns </a:t>
            </a:r>
          </a:p>
          <a:p>
            <a:r>
              <a:rPr lang="en-GB" sz="2400" dirty="0">
                <a:effectLst/>
                <a:latin typeface="Arial" panose="020B0604020202020204" pitchFamily="34" charset="0"/>
                <a:ea typeface="Calibri" panose="020F0502020204030204" pitchFamily="34" charset="0"/>
                <a:cs typeface="Arial" panose="020B0604020202020204" pitchFamily="34" charset="0"/>
              </a:rPr>
              <a:t>Majority of these cases either went to a Section 42 or remained within the safeguarding process</a:t>
            </a:r>
          </a:p>
          <a:p>
            <a:r>
              <a:rPr lang="en-GB" sz="2400" dirty="0">
                <a:effectLst/>
                <a:latin typeface="Arial" panose="020B0604020202020204" pitchFamily="34" charset="0"/>
                <a:ea typeface="Calibri" panose="020F0502020204030204" pitchFamily="34" charset="0"/>
                <a:cs typeface="Arial" panose="020B0604020202020204" pitchFamily="34" charset="0"/>
              </a:rPr>
              <a:t>Increased rate of complex cases Section 42 featuring self neglect</a:t>
            </a:r>
            <a:endParaRPr lang="en-GB" sz="24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B5F6761F-AC81-4E45-85BA-18FADC4DC371}"/>
              </a:ext>
            </a:extLst>
          </p:cNvPr>
          <p:cNvPicPr>
            <a:picLocks noChangeAspect="1"/>
          </p:cNvPicPr>
          <p:nvPr/>
        </p:nvPicPr>
        <p:blipFill>
          <a:blip r:embed="rId3"/>
          <a:stretch>
            <a:fillRect/>
          </a:stretch>
        </p:blipFill>
        <p:spPr>
          <a:xfrm>
            <a:off x="9021805" y="5203"/>
            <a:ext cx="3170195" cy="774259"/>
          </a:xfrm>
          <a:prstGeom prst="rect">
            <a:avLst/>
          </a:prstGeom>
        </p:spPr>
      </p:pic>
    </p:spTree>
    <p:extLst>
      <p:ext uri="{BB962C8B-B14F-4D97-AF65-F5344CB8AC3E}">
        <p14:creationId xmlns:p14="http://schemas.microsoft.com/office/powerpoint/2010/main" val="3891164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81BE7C6-D6BF-41FB-849E-7E719780275C}"/>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E7691303-D9CC-414B-9520-365C904535E4}"/>
              </a:ext>
            </a:extLst>
          </p:cNvPr>
          <p:cNvSpPr>
            <a:spLocks noGrp="1"/>
          </p:cNvSpPr>
          <p:nvPr>
            <p:ph type="title"/>
          </p:nvPr>
        </p:nvSpPr>
        <p:spPr>
          <a:xfrm>
            <a:off x="657225" y="531019"/>
            <a:ext cx="10020300" cy="1325563"/>
          </a:xfrm>
        </p:spPr>
        <p:txBody>
          <a:bodyPr/>
          <a:lstStyle/>
          <a:p>
            <a:pPr algn="ctr"/>
            <a:r>
              <a:rPr lang="en-GB" dirty="0">
                <a:solidFill>
                  <a:srgbClr val="0C62B4"/>
                </a:solidFill>
                <a:latin typeface="Arial" panose="020B0604020202020204" pitchFamily="34" charset="0"/>
                <a:cs typeface="Arial" panose="020B0604020202020204" pitchFamily="34" charset="0"/>
              </a:rPr>
              <a:t>Factors Contributing to Poor Outcomes  </a:t>
            </a:r>
          </a:p>
        </p:txBody>
      </p:sp>
      <p:sp>
        <p:nvSpPr>
          <p:cNvPr id="3" name="Content Placeholder 2">
            <a:extLst>
              <a:ext uri="{FF2B5EF4-FFF2-40B4-BE49-F238E27FC236}">
                <a16:creationId xmlns:a16="http://schemas.microsoft.com/office/drawing/2014/main" id="{681959E7-81A9-497B-B352-5D64600B0815}"/>
              </a:ext>
            </a:extLst>
          </p:cNvPr>
          <p:cNvSpPr>
            <a:spLocks noGrp="1"/>
          </p:cNvSpPr>
          <p:nvPr>
            <p:ph idx="1"/>
          </p:nvPr>
        </p:nvSpPr>
        <p:spPr>
          <a:xfrm>
            <a:off x="771525" y="1856582"/>
            <a:ext cx="10515600" cy="4643438"/>
          </a:xfrm>
        </p:spPr>
        <p:txBody>
          <a:bodyPr/>
          <a:lstStyle/>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Value judgments around "lifestyle</a:t>
            </a:r>
            <a:r>
              <a:rPr lang="en-US" sz="1800" spc="6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choice."</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Poor</a:t>
            </a:r>
            <a:r>
              <a:rPr lang="en-US" sz="1800" spc="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multiagency</a:t>
            </a:r>
            <a:r>
              <a:rPr lang="en-US" sz="1800" spc="1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working</a:t>
            </a:r>
            <a:r>
              <a:rPr lang="en-US" sz="1800" spc="11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and</a:t>
            </a:r>
            <a:r>
              <a:rPr lang="en-US" sz="1800" spc="6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lack</a:t>
            </a:r>
            <a:r>
              <a:rPr lang="en-US" sz="1800" spc="-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of</a:t>
            </a:r>
            <a:r>
              <a:rPr lang="en-US" sz="1800" spc="50" dirty="0">
                <a:solidFill>
                  <a:srgbClr val="1F1F1F"/>
                </a:solidFill>
                <a:effectLst/>
                <a:latin typeface="Arial" panose="020B0604020202020204" pitchFamily="34" charset="0"/>
                <a:ea typeface="Arial" panose="020B0604020202020204" pitchFamily="34" charset="0"/>
                <a:cs typeface="Arial" panose="020B0604020202020204" pitchFamily="34" charset="0"/>
              </a:rPr>
              <a:t> appropriate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information</a:t>
            </a:r>
            <a:r>
              <a:rPr lang="en-US" sz="1800" spc="5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sharing.</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Lack of clarity on leadership and case management. </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Assumptions</a:t>
            </a:r>
            <a:r>
              <a:rPr lang="en-US" sz="1800" spc="13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that support</a:t>
            </a:r>
            <a:r>
              <a:rPr lang="en-US" sz="1800" spc="1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is</a:t>
            </a:r>
            <a:r>
              <a:rPr lang="en-US" sz="1800" spc="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being</a:t>
            </a:r>
            <a:r>
              <a:rPr lang="en-US" sz="1800" spc="4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provided.</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Lack</a:t>
            </a:r>
            <a:r>
              <a:rPr lang="en-US" sz="1800" spc="5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of</a:t>
            </a:r>
            <a:r>
              <a:rPr lang="en-US" sz="1800" spc="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engagement</a:t>
            </a:r>
            <a:r>
              <a:rPr lang="en-US" sz="1800" spc="55" dirty="0">
                <a:solidFill>
                  <a:srgbClr val="1F1F1F"/>
                </a:solidFill>
                <a:effectLst/>
                <a:latin typeface="Arial" panose="020B0604020202020204" pitchFamily="34" charset="0"/>
                <a:ea typeface="Arial" panose="020B0604020202020204" pitchFamily="34" charset="0"/>
                <a:cs typeface="Arial" panose="020B0604020202020204" pitchFamily="34" charset="0"/>
              </a:rPr>
              <a:t> and challenges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from</a:t>
            </a:r>
            <a:r>
              <a:rPr lang="en-US" sz="1800" spc="9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the</a:t>
            </a:r>
            <a:r>
              <a:rPr lang="en-US" sz="1800" spc="9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individual</a:t>
            </a:r>
            <a:r>
              <a:rPr lang="en-US" sz="1800" spc="5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or</a:t>
            </a:r>
            <a:r>
              <a:rPr lang="en-US" sz="1800" spc="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family;</a:t>
            </a:r>
            <a:r>
              <a:rPr lang="en-US" sz="1800" spc="12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spc="65" dirty="0">
                <a:solidFill>
                  <a:srgbClr val="1F1F1F"/>
                </a:solidFill>
                <a:effectLst/>
                <a:latin typeface="Arial" panose="020B0604020202020204" pitchFamily="34" charset="0"/>
                <a:ea typeface="Arial" panose="020B0604020202020204" pitchFamily="34" charset="0"/>
                <a:cs typeface="Arial" panose="020B0604020202020204" pitchFamily="34" charset="0"/>
              </a:rPr>
              <a:t>creating barriers</a:t>
            </a:r>
            <a:r>
              <a:rPr lang="en-US" sz="1800" spc="-3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to engagement.</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Assumptions about caring roles within families including their capability to fulfill this role.</a:t>
            </a:r>
            <a:r>
              <a:rPr lang="en-US" sz="1800" spc="7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a:t>
            </a:r>
            <a:r>
              <a:rPr lang="en-US" sz="1800" spc="18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de-</a:t>
            </a:r>
            <a:r>
              <a:rPr lang="en-GB"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sensitisation</a:t>
            </a:r>
            <a:r>
              <a:rPr lang="en-GB" sz="1800" spc="22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to</a:t>
            </a:r>
            <a:r>
              <a:rPr lang="en-US" sz="1800" spc="9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well</a:t>
            </a:r>
            <a:r>
              <a:rPr lang="en-US" sz="1800" spc="17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known</a:t>
            </a:r>
            <a:r>
              <a:rPr lang="en-US" sz="1800" spc="15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cases,</a:t>
            </a:r>
            <a:r>
              <a:rPr lang="en-US" sz="1800" spc="19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resulting</a:t>
            </a:r>
            <a:r>
              <a:rPr lang="en-US" sz="1800" spc="15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in</a:t>
            </a:r>
            <a:r>
              <a:rPr lang="en-US" sz="1800" spc="9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GB"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minimisation</a:t>
            </a:r>
            <a:r>
              <a:rPr lang="en-GB" sz="1800" spc="12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of</a:t>
            </a:r>
            <a:r>
              <a:rPr lang="en-US" sz="1800" spc="14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need</a:t>
            </a:r>
            <a:r>
              <a:rPr lang="en-US" sz="1800" spc="5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and risk.</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Poor risk assessment or no risk assessment</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Plans and engagement for outcomes being solely based upon mental capacity.</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Chaotic</a:t>
            </a:r>
            <a:r>
              <a:rPr lang="en-US" sz="1800" spc="8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lifestyles</a:t>
            </a:r>
            <a:r>
              <a:rPr lang="en-US" sz="1800" spc="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and</a:t>
            </a:r>
            <a:r>
              <a:rPr lang="en-US" sz="1800" spc="-14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multiple</a:t>
            </a:r>
            <a:r>
              <a:rPr lang="en-US" sz="1800" spc="-3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or</a:t>
            </a:r>
            <a:r>
              <a:rPr lang="en-US" sz="1800" spc="-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competing</a:t>
            </a:r>
            <a:r>
              <a:rPr lang="en-US" sz="1800" spc="12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needs.</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Inconsistency</a:t>
            </a:r>
            <a:r>
              <a:rPr lang="en-US" sz="1800" spc="12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363636"/>
                </a:solidFill>
                <a:effectLst/>
                <a:latin typeface="Arial" panose="020B0604020202020204" pitchFamily="34" charset="0"/>
                <a:ea typeface="Arial" panose="020B0604020202020204" pitchFamily="34" charset="0"/>
                <a:cs typeface="Arial" panose="020B0604020202020204" pitchFamily="34" charset="0"/>
              </a:rPr>
              <a:t>in application of </a:t>
            </a:r>
            <a:r>
              <a:rPr lang="en-US" sz="1800" spc="-80" dirty="0">
                <a:solidFill>
                  <a:srgbClr val="363636"/>
                </a:solidFill>
                <a:effectLst/>
                <a:latin typeface="Arial" panose="020B0604020202020204" pitchFamily="34" charset="0"/>
                <a:ea typeface="Arial" panose="020B0604020202020204" pitchFamily="34" charset="0"/>
                <a:cs typeface="Arial" panose="020B0604020202020204" pitchFamily="34" charset="0"/>
              </a:rPr>
              <a:t>thresholds</a:t>
            </a:r>
            <a:r>
              <a:rPr lang="en-US" sz="1800" spc="19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across</a:t>
            </a:r>
            <a:r>
              <a:rPr lang="en-US" sz="1800" spc="7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agencies</a:t>
            </a:r>
            <a:r>
              <a:rPr lang="en-US" sz="1800" spc="10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and teams.</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endParaRPr lang="en-GB" dirty="0"/>
          </a:p>
        </p:txBody>
      </p:sp>
      <p:pic>
        <p:nvPicPr>
          <p:cNvPr id="6" name="Picture 5">
            <a:extLst>
              <a:ext uri="{FF2B5EF4-FFF2-40B4-BE49-F238E27FC236}">
                <a16:creationId xmlns:a16="http://schemas.microsoft.com/office/drawing/2014/main" id="{51C5026E-87A7-4820-9A0E-937C2D0943BF}"/>
              </a:ext>
            </a:extLst>
          </p:cNvPr>
          <p:cNvPicPr>
            <a:picLocks noChangeAspect="1"/>
          </p:cNvPicPr>
          <p:nvPr/>
        </p:nvPicPr>
        <p:blipFill>
          <a:blip r:embed="rId3"/>
          <a:stretch>
            <a:fillRect/>
          </a:stretch>
        </p:blipFill>
        <p:spPr>
          <a:xfrm>
            <a:off x="8939064" y="143889"/>
            <a:ext cx="3170195" cy="774259"/>
          </a:xfrm>
          <a:prstGeom prst="rect">
            <a:avLst/>
          </a:prstGeom>
        </p:spPr>
      </p:pic>
    </p:spTree>
    <p:extLst>
      <p:ext uri="{BB962C8B-B14F-4D97-AF65-F5344CB8AC3E}">
        <p14:creationId xmlns:p14="http://schemas.microsoft.com/office/powerpoint/2010/main" val="3631122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B79D5B0-5EDA-402D-B1CC-3C686D1759D7}"/>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DE85A72C-9CF2-472A-91BF-3F2621A9CA03}"/>
              </a:ext>
            </a:extLst>
          </p:cNvPr>
          <p:cNvSpPr>
            <a:spLocks noGrp="1"/>
          </p:cNvSpPr>
          <p:nvPr>
            <p:ph type="title"/>
          </p:nvPr>
        </p:nvSpPr>
        <p:spPr>
          <a:xfrm>
            <a:off x="366712" y="743744"/>
            <a:ext cx="10515600" cy="1514475"/>
          </a:xfrm>
        </p:spPr>
        <p:txBody>
          <a:bodyPr>
            <a:normAutofit fontScale="90000"/>
          </a:bodyPr>
          <a:lstStyle/>
          <a:p>
            <a:pPr algn="ctr"/>
            <a:r>
              <a:rPr lang="en-US" dirty="0">
                <a:solidFill>
                  <a:srgbClr val="0C62B4"/>
                </a:solidFill>
                <a:effectLst/>
                <a:latin typeface="Arial" panose="020B0604020202020204" pitchFamily="34" charset="0"/>
                <a:ea typeface="Arial" panose="020B0604020202020204" pitchFamily="34" charset="0"/>
                <a:cs typeface="Arial" panose="020B0604020202020204" pitchFamily="34" charset="0"/>
              </a:rPr>
              <a:t>Learning from Safeguarding Adult       Reviews Regarding Self Neglect </a:t>
            </a:r>
            <a:br>
              <a:rPr lang="en-GB" sz="1800" dirty="0">
                <a:effectLst/>
                <a:latin typeface="Arial" panose="020B0604020202020204" pitchFamily="34" charset="0"/>
                <a:ea typeface="Arial" panose="020B0604020202020204" pitchFamily="34" charset="0"/>
                <a:cs typeface="Times New Roman" panose="02020603050405020304" pitchFamily="18" charset="0"/>
              </a:rPr>
            </a:br>
            <a:endParaRPr lang="en-GB" sz="1800" dirty="0"/>
          </a:p>
        </p:txBody>
      </p:sp>
      <p:sp>
        <p:nvSpPr>
          <p:cNvPr id="3" name="Content Placeholder 2">
            <a:extLst>
              <a:ext uri="{FF2B5EF4-FFF2-40B4-BE49-F238E27FC236}">
                <a16:creationId xmlns:a16="http://schemas.microsoft.com/office/drawing/2014/main" id="{E9454234-3588-43EC-BC50-CA04F49FB6EA}"/>
              </a:ext>
            </a:extLst>
          </p:cNvPr>
          <p:cNvSpPr>
            <a:spLocks noGrp="1"/>
          </p:cNvSpPr>
          <p:nvPr>
            <p:ph idx="1"/>
          </p:nvPr>
        </p:nvSpPr>
        <p:spPr>
          <a:xfrm>
            <a:off x="838200" y="2276475"/>
            <a:ext cx="10515600" cy="3900488"/>
          </a:xfrm>
        </p:spPr>
        <p:txBody>
          <a:bodyPr>
            <a:normAutofit/>
          </a:bodyPr>
          <a:lstStyle/>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Early information sharing, in relation to previous or on-going concerns.</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Thorough and robust risk assessment and planning.</a:t>
            </a: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Face-to-face reviews.</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clear interface with safeguarding adults’ procedures.</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Effective collaboration between agencies.</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Increased understanding of the legislative options available to intervene to support or safeguard a person who is self-neglecting. </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Application and understanding of the Mental Capacity Act (2005). </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25400"/>
            <a:endParaRPr lang="en-GB" dirty="0"/>
          </a:p>
        </p:txBody>
      </p:sp>
      <p:pic>
        <p:nvPicPr>
          <p:cNvPr id="6" name="Picture 5">
            <a:extLst>
              <a:ext uri="{FF2B5EF4-FFF2-40B4-BE49-F238E27FC236}">
                <a16:creationId xmlns:a16="http://schemas.microsoft.com/office/drawing/2014/main" id="{9799946F-7ECA-4291-BBC6-526BB6B1E20D}"/>
              </a:ext>
            </a:extLst>
          </p:cNvPr>
          <p:cNvPicPr>
            <a:picLocks noChangeAspect="1"/>
          </p:cNvPicPr>
          <p:nvPr/>
        </p:nvPicPr>
        <p:blipFill>
          <a:blip r:embed="rId3"/>
          <a:stretch>
            <a:fillRect/>
          </a:stretch>
        </p:blipFill>
        <p:spPr>
          <a:xfrm>
            <a:off x="8994407" y="62707"/>
            <a:ext cx="3170195" cy="774259"/>
          </a:xfrm>
          <a:prstGeom prst="rect">
            <a:avLst/>
          </a:prstGeom>
        </p:spPr>
      </p:pic>
    </p:spTree>
    <p:extLst>
      <p:ext uri="{BB962C8B-B14F-4D97-AF65-F5344CB8AC3E}">
        <p14:creationId xmlns:p14="http://schemas.microsoft.com/office/powerpoint/2010/main" val="3030198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04F80D-D32D-414A-AC44-1F850BA305A1}"/>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3485E066-BD63-4009-A5C3-974662C63822}"/>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Learning from Reviews </a:t>
            </a:r>
          </a:p>
        </p:txBody>
      </p:sp>
      <p:sp>
        <p:nvSpPr>
          <p:cNvPr id="3" name="Content Placeholder 2">
            <a:extLst>
              <a:ext uri="{FF2B5EF4-FFF2-40B4-BE49-F238E27FC236}">
                <a16:creationId xmlns:a16="http://schemas.microsoft.com/office/drawing/2014/main" id="{7CEF71C5-268C-4EF8-AE60-4D7024341E6E}"/>
              </a:ext>
            </a:extLst>
          </p:cNvPr>
          <p:cNvSpPr>
            <a:spLocks noGrp="1"/>
          </p:cNvSpPr>
          <p:nvPr>
            <p:ph idx="1"/>
          </p:nvPr>
        </p:nvSpPr>
        <p:spPr>
          <a:xfrm>
            <a:off x="838200" y="1562100"/>
            <a:ext cx="10515600" cy="4614863"/>
          </a:xfrm>
        </p:spPr>
        <p:txBody>
          <a:bodyPr>
            <a:normAutofit fontScale="85000" lnSpcReduction="20000"/>
          </a:bodyPr>
          <a:lstStyle/>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Where an individual refuses services, ensure the individual is fully informed on options and risks and ensure mental capacity is considered.</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Clear and detailed documentation, including a decision-making rationale. </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Re-visiting services and support at regular intervals: it may take time for an individual to be ready to accept some support.</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Management support for an approach which reflects the individuals' pace and ongoing review/case management </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Practitioners and managers challenging and reflecting upon cases through the supervision process and training.</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Robust guidance to assist practitioners in working in this complex area.</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Assessment processes which identify if carers and significant others are </a:t>
            </a:r>
            <a:r>
              <a:rPr lang="en-GB"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utilising</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 “whole family approach” </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pic>
        <p:nvPicPr>
          <p:cNvPr id="6" name="Picture 5">
            <a:extLst>
              <a:ext uri="{FF2B5EF4-FFF2-40B4-BE49-F238E27FC236}">
                <a16:creationId xmlns:a16="http://schemas.microsoft.com/office/drawing/2014/main" id="{66D0C245-D30C-4DAF-8A12-C05F69BB85CC}"/>
              </a:ext>
            </a:extLst>
          </p:cNvPr>
          <p:cNvPicPr>
            <a:picLocks noChangeAspect="1"/>
          </p:cNvPicPr>
          <p:nvPr/>
        </p:nvPicPr>
        <p:blipFill>
          <a:blip r:embed="rId3"/>
          <a:stretch>
            <a:fillRect/>
          </a:stretch>
        </p:blipFill>
        <p:spPr>
          <a:xfrm>
            <a:off x="9021805" y="189353"/>
            <a:ext cx="3170195" cy="774259"/>
          </a:xfrm>
          <a:prstGeom prst="rect">
            <a:avLst/>
          </a:prstGeom>
        </p:spPr>
      </p:pic>
    </p:spTree>
    <p:extLst>
      <p:ext uri="{BB962C8B-B14F-4D97-AF65-F5344CB8AC3E}">
        <p14:creationId xmlns:p14="http://schemas.microsoft.com/office/powerpoint/2010/main" val="2381321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1B7D72-3C87-4282-8CE9-4205ABFAEB84}"/>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A1A3FFBC-A47E-4B81-878E-C50A6E1DDD18}"/>
              </a:ext>
            </a:extLst>
          </p:cNvPr>
          <p:cNvSpPr>
            <a:spLocks noGrp="1"/>
          </p:cNvSpPr>
          <p:nvPr>
            <p:ph type="title"/>
          </p:nvPr>
        </p:nvSpPr>
        <p:spPr>
          <a:xfrm>
            <a:off x="704636" y="613568"/>
            <a:ext cx="10515600" cy="1325563"/>
          </a:xfrm>
        </p:spPr>
        <p:txBody>
          <a:bodyPr/>
          <a:lstStyle/>
          <a:p>
            <a:r>
              <a:rPr lang="en-GB" dirty="0">
                <a:solidFill>
                  <a:srgbClr val="0C62B4"/>
                </a:solidFill>
                <a:latin typeface="Arial" panose="020B0604020202020204" pitchFamily="34" charset="0"/>
                <a:cs typeface="Arial" panose="020B0604020202020204" pitchFamily="34" charset="0"/>
              </a:rPr>
              <a:t>CARM Complex Adult Risk Management </a:t>
            </a:r>
          </a:p>
        </p:txBody>
      </p:sp>
      <p:sp>
        <p:nvSpPr>
          <p:cNvPr id="3" name="Content Placeholder 2">
            <a:extLst>
              <a:ext uri="{FF2B5EF4-FFF2-40B4-BE49-F238E27FC236}">
                <a16:creationId xmlns:a16="http://schemas.microsoft.com/office/drawing/2014/main" id="{E9C781F4-F417-4C0A-B8DE-98628CC24190}"/>
              </a:ext>
            </a:extLst>
          </p:cNvPr>
          <p:cNvSpPr>
            <a:spLocks noGrp="1"/>
          </p:cNvSpPr>
          <p:nvPr>
            <p:ph idx="1"/>
          </p:nvPr>
        </p:nvSpPr>
        <p:spPr/>
        <p:txBody>
          <a:bodyPr>
            <a:normAutofit lnSpcReduction="10000"/>
          </a:bodyPr>
          <a:lstStyle/>
          <a:p>
            <a:pPr marL="0" indent="0">
              <a:lnSpc>
                <a:spcPct val="107000"/>
              </a:lnSpc>
              <a:spcAft>
                <a:spcPts val="800"/>
              </a:spcAft>
              <a:buNone/>
            </a:pPr>
            <a:r>
              <a:rPr lang="en-GB" sz="2200" b="1" u="sng" dirty="0">
                <a:effectLst/>
                <a:latin typeface="Arial" panose="020B0604020202020204" pitchFamily="34" charset="0"/>
                <a:ea typeface="Calibri" panose="020F0502020204030204" pitchFamily="34" charset="0"/>
                <a:cs typeface="Arial" panose="020B0604020202020204" pitchFamily="34" charset="0"/>
              </a:rPr>
              <a:t>Risk Management.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2200" dirty="0">
                <a:effectLst/>
                <a:latin typeface="Arial" panose="020B0604020202020204" pitchFamily="34" charset="0"/>
                <a:ea typeface="Calibri" panose="020F0502020204030204" pitchFamily="34" charset="0"/>
                <a:cs typeface="Arial" panose="020B0604020202020204" pitchFamily="34" charset="0"/>
              </a:rPr>
              <a:t>The CARM process provides a framework for professionals to facilitate effective multi-agency working with vulnerable adults/adults at risk (adults with care and support needs, whether these are being met or not) 18 or over who are deemed to have mental capacity and who are at risk of serious harm or death through self-neglect, refusal of services and/or high levels of risk taking activity. This process and guidance should be used for discussing, identifying, assessing, recording, planning and reviewing the management of this risk, wherever possible in partnership with the adult at risk and with their consent. This process applies in residential care and in the community settings and should be considered for use in health settings. </a:t>
            </a:r>
          </a:p>
          <a:p>
            <a:endParaRPr lang="en-GB" dirty="0"/>
          </a:p>
        </p:txBody>
      </p:sp>
      <p:pic>
        <p:nvPicPr>
          <p:cNvPr id="6" name="Picture 5">
            <a:extLst>
              <a:ext uri="{FF2B5EF4-FFF2-40B4-BE49-F238E27FC236}">
                <a16:creationId xmlns:a16="http://schemas.microsoft.com/office/drawing/2014/main" id="{A3163958-1FB5-4EDB-95A6-AD2D89D466B5}"/>
              </a:ext>
            </a:extLst>
          </p:cNvPr>
          <p:cNvPicPr>
            <a:picLocks noChangeAspect="1"/>
          </p:cNvPicPr>
          <p:nvPr/>
        </p:nvPicPr>
        <p:blipFill>
          <a:blip r:embed="rId3"/>
          <a:stretch>
            <a:fillRect/>
          </a:stretch>
        </p:blipFill>
        <p:spPr>
          <a:xfrm>
            <a:off x="8877419" y="58208"/>
            <a:ext cx="3170195" cy="774259"/>
          </a:xfrm>
          <a:prstGeom prst="rect">
            <a:avLst/>
          </a:prstGeom>
        </p:spPr>
      </p:pic>
    </p:spTree>
    <p:extLst>
      <p:ext uri="{BB962C8B-B14F-4D97-AF65-F5344CB8AC3E}">
        <p14:creationId xmlns:p14="http://schemas.microsoft.com/office/powerpoint/2010/main" val="412128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9CE6577-B9F5-4FC5-8727-07D8C009C1D5}"/>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B97ADDB2-6BD0-4D09-8489-416B28DFD539}"/>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Legislation and Guidance </a:t>
            </a:r>
          </a:p>
        </p:txBody>
      </p:sp>
      <p:sp>
        <p:nvSpPr>
          <p:cNvPr id="5" name="Content Placeholder 4">
            <a:extLst>
              <a:ext uri="{FF2B5EF4-FFF2-40B4-BE49-F238E27FC236}">
                <a16:creationId xmlns:a16="http://schemas.microsoft.com/office/drawing/2014/main" id="{18F68174-EDCF-4117-8EEB-3F06CCB36E27}"/>
              </a:ext>
            </a:extLst>
          </p:cNvPr>
          <p:cNvSpPr>
            <a:spLocks noGrp="1"/>
          </p:cNvSpPr>
          <p:nvPr>
            <p:ph idx="1"/>
          </p:nvPr>
        </p:nvSpPr>
        <p:spPr>
          <a:xfrm>
            <a:off x="838200" y="1825625"/>
            <a:ext cx="10515600" cy="4667250"/>
          </a:xfrm>
        </p:spPr>
        <p:txBody>
          <a:bodyPr>
            <a:normAutofit fontScale="70000" lnSpcReduction="20000"/>
          </a:bodyPr>
          <a:lstStyle/>
          <a:p>
            <a:pPr marL="0" indent="0">
              <a:buNone/>
            </a:pPr>
            <a:r>
              <a:rPr lang="en-GB" sz="2800" dirty="0">
                <a:latin typeface="Arial" panose="020B0604020202020204" pitchFamily="34" charset="0"/>
                <a:cs typeface="Arial" panose="020B0604020202020204" pitchFamily="34" charset="0"/>
              </a:rPr>
              <a:t>2014 - Care Act brought self neglect into safeguarding </a:t>
            </a:r>
          </a:p>
          <a:p>
            <a:pPr marL="0" indent="0">
              <a:buNone/>
            </a:pPr>
            <a:endParaRPr lang="en-GB" sz="2800"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2016 – Care Act revised guidance – Self neglect may be section 42 or may lead to other pathways.</a:t>
            </a:r>
          </a:p>
          <a:p>
            <a:pPr marL="0" indent="0">
              <a:buNone/>
            </a:pPr>
            <a:r>
              <a:rPr lang="en-GB" sz="2800" b="1" dirty="0">
                <a:latin typeface="Arial" panose="020B0604020202020204" pitchFamily="34" charset="0"/>
                <a:cs typeface="Arial" panose="020B0604020202020204" pitchFamily="34" charset="0"/>
              </a:rPr>
              <a:t>To be considered ;</a:t>
            </a:r>
          </a:p>
          <a:p>
            <a:r>
              <a:rPr lang="en-GB" sz="2800" kern="100" dirty="0">
                <a:effectLst/>
                <a:latin typeface="Arial" panose="020B0604020202020204" pitchFamily="34" charset="0"/>
                <a:ea typeface="Arial" panose="020B0604020202020204" pitchFamily="34" charset="0"/>
              </a:rPr>
              <a:t>Mental Health Act 1983</a:t>
            </a:r>
            <a:endParaRPr lang="en-GB" sz="2800" dirty="0">
              <a:effectLst/>
              <a:latin typeface="Arial" panose="020B0604020202020204" pitchFamily="34" charset="0"/>
              <a:ea typeface="Arial" panose="020B0604020202020204" pitchFamily="34" charset="0"/>
            </a:endParaRPr>
          </a:p>
          <a:p>
            <a:r>
              <a:rPr lang="en-GB" sz="2800" kern="100" dirty="0">
                <a:effectLst/>
                <a:latin typeface="Arial" panose="020B0604020202020204" pitchFamily="34" charset="0"/>
                <a:ea typeface="Arial" panose="020B0604020202020204" pitchFamily="34" charset="0"/>
              </a:rPr>
              <a:t>Mental Capacity Act 2005</a:t>
            </a:r>
            <a:endParaRPr lang="en-GB" sz="2800" dirty="0">
              <a:effectLst/>
              <a:latin typeface="Arial" panose="020B0604020202020204" pitchFamily="34" charset="0"/>
              <a:ea typeface="Arial" panose="020B0604020202020204" pitchFamily="34" charset="0"/>
            </a:endParaRPr>
          </a:p>
          <a:p>
            <a:r>
              <a:rPr lang="en-GB" sz="2800" kern="100" dirty="0">
                <a:effectLst/>
                <a:latin typeface="Arial" panose="020B0604020202020204" pitchFamily="34" charset="0"/>
                <a:ea typeface="Arial" panose="020B0604020202020204" pitchFamily="34" charset="0"/>
              </a:rPr>
              <a:t>Human Rights Act 1998</a:t>
            </a:r>
          </a:p>
          <a:p>
            <a:r>
              <a:rPr lang="en-GB" sz="2800" dirty="0">
                <a:effectLst/>
                <a:latin typeface="Arial" panose="020B0604020202020204" pitchFamily="34" charset="0"/>
                <a:ea typeface="Arial" panose="020B0604020202020204" pitchFamily="34" charset="0"/>
              </a:rPr>
              <a:t>Making Safeguarding Personal </a:t>
            </a:r>
          </a:p>
          <a:p>
            <a:pPr marL="0" indent="0">
              <a:buNone/>
            </a:pPr>
            <a:endParaRPr lang="en-GB" sz="28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Clinical risk management</a:t>
            </a:r>
          </a:p>
          <a:p>
            <a:r>
              <a:rPr lang="en-GB" sz="2800" dirty="0">
                <a:latin typeface="Arial" panose="020B0604020202020204" pitchFamily="34" charset="0"/>
                <a:cs typeface="Arial" panose="020B0604020202020204" pitchFamily="34" charset="0"/>
              </a:rPr>
              <a:t>Housing / environmental issue</a:t>
            </a:r>
          </a:p>
          <a:p>
            <a:r>
              <a:rPr lang="en-GB" dirty="0">
                <a:latin typeface="Arial" panose="020B0604020202020204" pitchFamily="34" charset="0"/>
                <a:cs typeface="Arial" panose="020B0604020202020204" pitchFamily="34" charset="0"/>
              </a:rPr>
              <a:t>Homeless support pathways </a:t>
            </a:r>
          </a:p>
          <a:p>
            <a:r>
              <a:rPr lang="en-GB" sz="2800" dirty="0">
                <a:latin typeface="Arial" panose="020B0604020202020204" pitchFamily="34" charset="0"/>
                <a:cs typeface="Arial" panose="020B0604020202020204" pitchFamily="34" charset="0"/>
              </a:rPr>
              <a:t>Substance abuse service referrals </a:t>
            </a:r>
          </a:p>
          <a:p>
            <a:endParaRPr lang="en-GB" dirty="0"/>
          </a:p>
        </p:txBody>
      </p:sp>
      <p:pic>
        <p:nvPicPr>
          <p:cNvPr id="6" name="Picture 5">
            <a:extLst>
              <a:ext uri="{FF2B5EF4-FFF2-40B4-BE49-F238E27FC236}">
                <a16:creationId xmlns:a16="http://schemas.microsoft.com/office/drawing/2014/main" id="{19B7800F-532D-4F30-AACE-570F36BD775D}"/>
              </a:ext>
            </a:extLst>
          </p:cNvPr>
          <p:cNvPicPr>
            <a:picLocks noChangeAspect="1"/>
          </p:cNvPicPr>
          <p:nvPr/>
        </p:nvPicPr>
        <p:blipFill>
          <a:blip r:embed="rId3"/>
          <a:stretch>
            <a:fillRect/>
          </a:stretch>
        </p:blipFill>
        <p:spPr>
          <a:xfrm>
            <a:off x="8832813" y="28254"/>
            <a:ext cx="3359187" cy="816935"/>
          </a:xfrm>
          <a:prstGeom prst="rect">
            <a:avLst/>
          </a:prstGeom>
        </p:spPr>
      </p:pic>
    </p:spTree>
    <p:extLst>
      <p:ext uri="{BB962C8B-B14F-4D97-AF65-F5344CB8AC3E}">
        <p14:creationId xmlns:p14="http://schemas.microsoft.com/office/powerpoint/2010/main" val="2648335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870D98A-5D32-4583-9C32-E68EB8B889E8}"/>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2DF0CF73-6346-4A52-98A2-D8F5112AC75A}"/>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CARM criteria </a:t>
            </a:r>
          </a:p>
        </p:txBody>
      </p:sp>
      <p:sp>
        <p:nvSpPr>
          <p:cNvPr id="3" name="Content Placeholder 2">
            <a:extLst>
              <a:ext uri="{FF2B5EF4-FFF2-40B4-BE49-F238E27FC236}">
                <a16:creationId xmlns:a16="http://schemas.microsoft.com/office/drawing/2014/main" id="{2FD51EC8-8CCD-40EE-AD0F-3607B2FDB500}"/>
              </a:ext>
            </a:extLst>
          </p:cNvPr>
          <p:cNvSpPr>
            <a:spLocks noGrp="1"/>
          </p:cNvSpPr>
          <p:nvPr>
            <p:ph idx="1"/>
          </p:nvPr>
        </p:nvSpPr>
        <p:spPr>
          <a:xfrm>
            <a:off x="838200" y="1524000"/>
            <a:ext cx="10515600" cy="4652963"/>
          </a:xfrm>
        </p:spPr>
        <p:txBody>
          <a:bodyPr/>
          <a:lstStyle/>
          <a:p>
            <a:pPr marL="0" indent="0">
              <a:lnSpc>
                <a:spcPct val="100000"/>
              </a:lnSpc>
              <a:spcBef>
                <a:spcPts val="0"/>
              </a:spcBef>
              <a:spcAft>
                <a:spcPts val="800"/>
              </a:spcAft>
              <a:buNone/>
            </a:pPr>
            <a:r>
              <a:rPr lang="en-GB" sz="2200" b="1" dirty="0">
                <a:effectLst/>
                <a:latin typeface="Arial" panose="020B0604020202020204" pitchFamily="34" charset="0"/>
                <a:ea typeface="Calibri" panose="020F0502020204030204" pitchFamily="34" charset="0"/>
                <a:cs typeface="Arial" panose="020B0604020202020204" pitchFamily="34" charset="0"/>
              </a:rPr>
              <a:t>The following criteria should be followed when considering a CARM: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A person </a:t>
            </a:r>
            <a:r>
              <a:rPr lang="en-GB" sz="2200" b="1" dirty="0">
                <a:effectLst/>
                <a:latin typeface="Arial" panose="020B0604020202020204" pitchFamily="34" charset="0"/>
                <a:ea typeface="Calibri" panose="020F0502020204030204" pitchFamily="34" charset="0"/>
                <a:cs typeface="Arial" panose="020B0604020202020204" pitchFamily="34" charset="0"/>
              </a:rPr>
              <a:t>must have capacity</a:t>
            </a:r>
            <a:r>
              <a:rPr lang="en-GB" sz="2200" dirty="0">
                <a:effectLst/>
                <a:latin typeface="Arial" panose="020B0604020202020204" pitchFamily="34" charset="0"/>
                <a:ea typeface="Calibri" panose="020F0502020204030204" pitchFamily="34" charset="0"/>
                <a:cs typeface="Arial" panose="020B0604020202020204" pitchFamily="34" charset="0"/>
              </a:rPr>
              <a:t> to make decisions and choices regarding their life</a:t>
            </a:r>
          </a:p>
          <a:p>
            <a:pPr marL="342900" lvl="0" indent="-342900">
              <a:lnSpc>
                <a:spcPct val="100000"/>
              </a:lnSpc>
              <a:spcBef>
                <a:spcPts val="0"/>
              </a:spcBef>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There is a </a:t>
            </a:r>
            <a:r>
              <a:rPr lang="en-GB" sz="2200" b="1" dirty="0">
                <a:effectLst/>
                <a:latin typeface="Arial" panose="020B0604020202020204" pitchFamily="34" charset="0"/>
                <a:ea typeface="Calibri" panose="020F0502020204030204" pitchFamily="34" charset="0"/>
                <a:cs typeface="Arial" panose="020B0604020202020204" pitchFamily="34" charset="0"/>
              </a:rPr>
              <a:t>risk of serious harm or death</a:t>
            </a:r>
            <a:r>
              <a:rPr lang="en-GB" sz="2200" dirty="0">
                <a:effectLst/>
                <a:latin typeface="Arial" panose="020B0604020202020204" pitchFamily="34" charset="0"/>
                <a:ea typeface="Calibri" panose="020F0502020204030204" pitchFamily="34" charset="0"/>
                <a:cs typeface="Arial" panose="020B0604020202020204" pitchFamily="34" charset="0"/>
              </a:rPr>
              <a:t> by severe self-neglect, fire, deteriorating health condition, non-engagement with services or where an adult is targeted by local community, is the victim of Hate Crime or Anti-Social Behaviour or the victim of sexual violence, complex drugs and alcohol use, complex homelessness and where they have declined to engage with a single agency or other investigations for Safeguarding</a:t>
            </a:r>
          </a:p>
          <a:p>
            <a:pPr marL="342900" lvl="0" indent="-342900">
              <a:lnSpc>
                <a:spcPct val="100000"/>
              </a:lnSpc>
              <a:spcBef>
                <a:spcPts val="0"/>
              </a:spcBef>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There is a public safety interest (not always applicable) </a:t>
            </a:r>
          </a:p>
          <a:p>
            <a:pPr marL="342900" lvl="0" indent="-342900">
              <a:lnSpc>
                <a:spcPct val="100000"/>
              </a:lnSpc>
              <a:spcBef>
                <a:spcPts val="0"/>
              </a:spcBef>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There are a high level of concerns from partner agencies </a:t>
            </a:r>
          </a:p>
          <a:p>
            <a:pPr marL="342900" lvl="0" indent="-342900">
              <a:lnSpc>
                <a:spcPct val="100000"/>
              </a:lnSpc>
              <a:spcBef>
                <a:spcPts val="0"/>
              </a:spcBef>
              <a:spcAft>
                <a:spcPts val="800"/>
              </a:spcAft>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(When applicable) Hoarding clutter index and or above 6/Fire Risk</a:t>
            </a:r>
          </a:p>
          <a:p>
            <a:endParaRPr lang="en-GB" dirty="0"/>
          </a:p>
        </p:txBody>
      </p:sp>
      <p:pic>
        <p:nvPicPr>
          <p:cNvPr id="6" name="Picture 5">
            <a:extLst>
              <a:ext uri="{FF2B5EF4-FFF2-40B4-BE49-F238E27FC236}">
                <a16:creationId xmlns:a16="http://schemas.microsoft.com/office/drawing/2014/main" id="{FF22A8FB-8099-4CBF-871A-5EBE6A5760DA}"/>
              </a:ext>
            </a:extLst>
          </p:cNvPr>
          <p:cNvPicPr>
            <a:picLocks noChangeAspect="1"/>
          </p:cNvPicPr>
          <p:nvPr/>
        </p:nvPicPr>
        <p:blipFill>
          <a:blip r:embed="rId3"/>
          <a:stretch>
            <a:fillRect/>
          </a:stretch>
        </p:blipFill>
        <p:spPr>
          <a:xfrm>
            <a:off x="8836322" y="68704"/>
            <a:ext cx="3170195" cy="774259"/>
          </a:xfrm>
          <a:prstGeom prst="rect">
            <a:avLst/>
          </a:prstGeom>
        </p:spPr>
      </p:pic>
    </p:spTree>
    <p:extLst>
      <p:ext uri="{BB962C8B-B14F-4D97-AF65-F5344CB8AC3E}">
        <p14:creationId xmlns:p14="http://schemas.microsoft.com/office/powerpoint/2010/main" val="2826416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F9F100-246F-42C7-B1E2-3AF305D81668}"/>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BEDC31C8-D76F-44DC-8381-18E8B5B60BF4}"/>
              </a:ext>
            </a:extLst>
          </p:cNvPr>
          <p:cNvSpPr>
            <a:spLocks noGrp="1"/>
          </p:cNvSpPr>
          <p:nvPr>
            <p:ph type="title"/>
          </p:nvPr>
        </p:nvSpPr>
        <p:spPr>
          <a:xfrm>
            <a:off x="838200" y="365126"/>
            <a:ext cx="10515600" cy="1073150"/>
          </a:xfrm>
        </p:spPr>
        <p:txBody>
          <a:bodyPr/>
          <a:lstStyle/>
          <a:p>
            <a:pPr algn="ctr"/>
            <a:r>
              <a:rPr lang="en-GB" dirty="0">
                <a:solidFill>
                  <a:srgbClr val="0C62B4"/>
                </a:solidFill>
                <a:latin typeface="Arial" panose="020B0604020202020204" pitchFamily="34" charset="0"/>
                <a:cs typeface="Arial" panose="020B0604020202020204" pitchFamily="34" charset="0"/>
              </a:rPr>
              <a:t>Key Principles </a:t>
            </a:r>
          </a:p>
        </p:txBody>
      </p:sp>
      <p:sp>
        <p:nvSpPr>
          <p:cNvPr id="3" name="Content Placeholder 2">
            <a:extLst>
              <a:ext uri="{FF2B5EF4-FFF2-40B4-BE49-F238E27FC236}">
                <a16:creationId xmlns:a16="http://schemas.microsoft.com/office/drawing/2014/main" id="{5E9AF816-8619-459F-91F0-866CC439A454}"/>
              </a:ext>
            </a:extLst>
          </p:cNvPr>
          <p:cNvSpPr>
            <a:spLocks noGrp="1"/>
          </p:cNvSpPr>
          <p:nvPr>
            <p:ph idx="1"/>
          </p:nvPr>
        </p:nvSpPr>
        <p:spPr>
          <a:xfrm>
            <a:off x="838200" y="1193801"/>
            <a:ext cx="10515600" cy="4983162"/>
          </a:xfrm>
        </p:spPr>
        <p:txBody>
          <a:bodyPr>
            <a:normAutofit fontScale="92500" lnSpcReduction="20000"/>
          </a:bodyPr>
          <a:lstStyle/>
          <a:p>
            <a:pPr marL="0" indent="0">
              <a:lnSpc>
                <a:spcPct val="107000"/>
              </a:lnSpc>
              <a:spcAft>
                <a:spcPts val="800"/>
              </a:spcAft>
              <a:buNone/>
            </a:pPr>
            <a:r>
              <a:rPr lang="en-GB" sz="1800" b="1" u="sng" dirty="0">
                <a:effectLst/>
                <a:latin typeface="Arial" panose="020B0604020202020204" pitchFamily="34" charset="0"/>
                <a:ea typeface="Calibri" panose="020F0502020204030204" pitchFamily="34" charset="0"/>
                <a:cs typeface="Arial" panose="020B0604020202020204" pitchFamily="34" charset="0"/>
              </a:rPr>
              <a:t>Information Sharing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800" dirty="0">
                <a:effectLst/>
                <a:latin typeface="Arial" panose="020B0604020202020204" pitchFamily="34" charset="0"/>
                <a:ea typeface="Calibri" panose="020F0502020204030204" pitchFamily="34" charset="0"/>
                <a:cs typeface="Arial" panose="020B0604020202020204" pitchFamily="34" charset="0"/>
              </a:rPr>
              <a:t>Inter-agency agreements already exist to protect individuals against experiencing serious harm and Caldicott Principals exist to protect agencies sharing information on a need to know basis in order to prevent harm. Each agency needs to be aware of the principals of sharing information and be aware of the threshold of sharing information on a “need to know basis”.</a:t>
            </a:r>
          </a:p>
          <a:p>
            <a:pPr marL="0" indent="0">
              <a:lnSpc>
                <a:spcPct val="107000"/>
              </a:lnSpc>
              <a:spcAft>
                <a:spcPts val="800"/>
              </a:spcAft>
              <a:buNone/>
            </a:pPr>
            <a:r>
              <a:rPr lang="en-GB" sz="1800" b="1" u="sng" dirty="0">
                <a:effectLst/>
                <a:latin typeface="Arial" panose="020B0604020202020204" pitchFamily="34" charset="0"/>
                <a:ea typeface="Calibri" panose="020F0502020204030204" pitchFamily="34" charset="0"/>
                <a:cs typeface="Arial" panose="020B0604020202020204" pitchFamily="34" charset="0"/>
              </a:rPr>
              <a:t>Human Rights Considerations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800" dirty="0">
                <a:effectLst/>
                <a:latin typeface="Arial" panose="020B0604020202020204" pitchFamily="34" charset="0"/>
                <a:ea typeface="Calibri" panose="020F0502020204030204" pitchFamily="34" charset="0"/>
                <a:cs typeface="Arial" panose="020B0604020202020204" pitchFamily="34" charset="0"/>
              </a:rPr>
              <a:t>It is an essential part of the process that people are involved as far as possible, and have a right to privacy and to make unwise decisions if they have capacity to do so. However the Human Rights Act gives primacy to the Right to Life (HRA 1998 article 2). However a decision may sometimes be overridden due to public safety concerns. The CARM meeting is an opportunity to ensure that all agencies have offered support and options to individuals whose life is at serious risk or harm. </a:t>
            </a:r>
          </a:p>
          <a:p>
            <a:pPr marL="0" indent="0">
              <a:lnSpc>
                <a:spcPct val="107000"/>
              </a:lnSpc>
              <a:spcAft>
                <a:spcPts val="800"/>
              </a:spcAft>
              <a:buNone/>
            </a:pPr>
            <a:r>
              <a:rPr lang="en-GB" sz="1800" b="1" u="sng" dirty="0">
                <a:effectLst/>
                <a:latin typeface="Arial" panose="020B0604020202020204" pitchFamily="34" charset="0"/>
                <a:ea typeface="Calibri" panose="020F0502020204030204" pitchFamily="34" charset="0"/>
                <a:cs typeface="Arial" panose="020B0604020202020204" pitchFamily="34" charset="0"/>
              </a:rPr>
              <a:t>Quality Assurance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800" dirty="0">
                <a:effectLst/>
                <a:latin typeface="Arial" panose="020B0604020202020204" pitchFamily="34" charset="0"/>
                <a:ea typeface="Calibri" panose="020F0502020204030204" pitchFamily="34" charset="0"/>
                <a:cs typeface="Arial" panose="020B0604020202020204" pitchFamily="34" charset="0"/>
              </a:rPr>
              <a:t>Each agency is required to maintain records of the CARM and assure the quality of referrals. The Local Authority Safeguarding Adults Team will collect and produce data about the CARM process. Quality will be assured through audits completed as part of the Quality and Assurance sub-group of                                  the Sunderland Safeguarding Adults Board. </a:t>
            </a:r>
          </a:p>
          <a:p>
            <a:endParaRPr lang="en-GB" dirty="0"/>
          </a:p>
        </p:txBody>
      </p:sp>
      <p:pic>
        <p:nvPicPr>
          <p:cNvPr id="6" name="Picture 5">
            <a:extLst>
              <a:ext uri="{FF2B5EF4-FFF2-40B4-BE49-F238E27FC236}">
                <a16:creationId xmlns:a16="http://schemas.microsoft.com/office/drawing/2014/main" id="{C49DA05C-E026-4C0C-86D1-A1C4D9B3E05B}"/>
              </a:ext>
            </a:extLst>
          </p:cNvPr>
          <p:cNvPicPr>
            <a:picLocks noChangeAspect="1"/>
          </p:cNvPicPr>
          <p:nvPr/>
        </p:nvPicPr>
        <p:blipFill>
          <a:blip r:embed="rId3"/>
          <a:stretch>
            <a:fillRect/>
          </a:stretch>
        </p:blipFill>
        <p:spPr>
          <a:xfrm>
            <a:off x="8918516" y="127442"/>
            <a:ext cx="3170195" cy="774259"/>
          </a:xfrm>
          <a:prstGeom prst="rect">
            <a:avLst/>
          </a:prstGeom>
        </p:spPr>
      </p:pic>
    </p:spTree>
    <p:extLst>
      <p:ext uri="{BB962C8B-B14F-4D97-AF65-F5344CB8AC3E}">
        <p14:creationId xmlns:p14="http://schemas.microsoft.com/office/powerpoint/2010/main" val="2850326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8AA68FE-A653-4983-8BEA-7BE5C5478AFE}"/>
              </a:ext>
            </a:extLst>
          </p:cNvPr>
          <p:cNvPicPr>
            <a:picLocks noChangeAspect="1"/>
          </p:cNvPicPr>
          <p:nvPr/>
        </p:nvPicPr>
        <p:blipFill>
          <a:blip r:embed="rId2"/>
          <a:stretch>
            <a:fillRect/>
          </a:stretch>
        </p:blipFill>
        <p:spPr>
          <a:xfrm>
            <a:off x="1" y="5343525"/>
            <a:ext cx="12192000" cy="1514475"/>
          </a:xfrm>
          <a:prstGeom prst="rect">
            <a:avLst/>
          </a:prstGeom>
        </p:spPr>
      </p:pic>
      <p:sp>
        <p:nvSpPr>
          <p:cNvPr id="7" name="Title 1">
            <a:extLst>
              <a:ext uri="{FF2B5EF4-FFF2-40B4-BE49-F238E27FC236}">
                <a16:creationId xmlns:a16="http://schemas.microsoft.com/office/drawing/2014/main" id="{8C2CCF7D-CD5D-4C25-922F-2153E46F435C}"/>
              </a:ext>
            </a:extLst>
          </p:cNvPr>
          <p:cNvSpPr>
            <a:spLocks noGrp="1"/>
          </p:cNvSpPr>
          <p:nvPr>
            <p:ph type="title"/>
          </p:nvPr>
        </p:nvSpPr>
        <p:spPr>
          <a:xfrm>
            <a:off x="838200" y="459052"/>
            <a:ext cx="8801099" cy="1137708"/>
          </a:xfrm>
        </p:spPr>
        <p:txBody>
          <a:bodyPr>
            <a:normAutofit/>
          </a:bodyPr>
          <a:lstStyle/>
          <a:p>
            <a:pPr algn="ctr"/>
            <a:r>
              <a:rPr lang="en-GB" dirty="0">
                <a:solidFill>
                  <a:srgbClr val="0C62B4"/>
                </a:solidFill>
                <a:latin typeface="Arial" panose="020B0604020202020204" pitchFamily="34" charset="0"/>
                <a:cs typeface="Arial" panose="020B0604020202020204" pitchFamily="34" charset="0"/>
              </a:rPr>
              <a:t>Complex case management </a:t>
            </a:r>
          </a:p>
        </p:txBody>
      </p:sp>
      <p:sp>
        <p:nvSpPr>
          <p:cNvPr id="8" name="Content Placeholder 2">
            <a:extLst>
              <a:ext uri="{FF2B5EF4-FFF2-40B4-BE49-F238E27FC236}">
                <a16:creationId xmlns:a16="http://schemas.microsoft.com/office/drawing/2014/main" id="{F7C0C4CA-77B1-4A40-A320-A2D6245EC5F0}"/>
              </a:ext>
            </a:extLst>
          </p:cNvPr>
          <p:cNvSpPr>
            <a:spLocks noGrp="1"/>
          </p:cNvSpPr>
          <p:nvPr>
            <p:ph idx="1"/>
          </p:nvPr>
        </p:nvSpPr>
        <p:spPr>
          <a:xfrm>
            <a:off x="838201" y="1504476"/>
            <a:ext cx="3888528" cy="1310444"/>
          </a:xfrm>
        </p:spPr>
        <p:txBody>
          <a:bodyPr>
            <a:normAutofit/>
          </a:bodyPr>
          <a:lstStyle/>
          <a:p>
            <a:pPr marL="0" indent="0">
              <a:buNone/>
            </a:pPr>
            <a:r>
              <a:rPr lang="en-GB" sz="2000" dirty="0"/>
              <a:t>Multi agency working</a:t>
            </a:r>
          </a:p>
          <a:p>
            <a:endParaRPr lang="en-GB" sz="2000" dirty="0"/>
          </a:p>
          <a:p>
            <a:endParaRPr lang="en-GB" sz="2000" dirty="0"/>
          </a:p>
        </p:txBody>
      </p:sp>
      <p:pic>
        <p:nvPicPr>
          <p:cNvPr id="12" name="Picture 11">
            <a:extLst>
              <a:ext uri="{FF2B5EF4-FFF2-40B4-BE49-F238E27FC236}">
                <a16:creationId xmlns:a16="http://schemas.microsoft.com/office/drawing/2014/main" id="{851D4272-B744-431C-BE0B-F50130A0AE66}"/>
              </a:ext>
            </a:extLst>
          </p:cNvPr>
          <p:cNvPicPr>
            <a:picLocks noChangeAspect="1"/>
          </p:cNvPicPr>
          <p:nvPr/>
        </p:nvPicPr>
        <p:blipFill>
          <a:blip r:embed="rId3"/>
          <a:stretch>
            <a:fillRect/>
          </a:stretch>
        </p:blipFill>
        <p:spPr>
          <a:xfrm>
            <a:off x="3209926" y="1352550"/>
            <a:ext cx="4914900" cy="5114451"/>
          </a:xfrm>
          <a:prstGeom prst="rect">
            <a:avLst/>
          </a:prstGeom>
        </p:spPr>
      </p:pic>
      <p:pic>
        <p:nvPicPr>
          <p:cNvPr id="2" name="Picture 1">
            <a:extLst>
              <a:ext uri="{FF2B5EF4-FFF2-40B4-BE49-F238E27FC236}">
                <a16:creationId xmlns:a16="http://schemas.microsoft.com/office/drawing/2014/main" id="{F159719E-BFF7-472D-B670-7648642056B3}"/>
              </a:ext>
            </a:extLst>
          </p:cNvPr>
          <p:cNvPicPr>
            <a:picLocks noChangeAspect="1"/>
          </p:cNvPicPr>
          <p:nvPr/>
        </p:nvPicPr>
        <p:blipFill>
          <a:blip r:embed="rId4"/>
          <a:stretch>
            <a:fillRect/>
          </a:stretch>
        </p:blipFill>
        <p:spPr>
          <a:xfrm>
            <a:off x="8918516" y="209982"/>
            <a:ext cx="3170195" cy="774259"/>
          </a:xfrm>
          <a:prstGeom prst="rect">
            <a:avLst/>
          </a:prstGeom>
        </p:spPr>
      </p:pic>
    </p:spTree>
    <p:extLst>
      <p:ext uri="{BB962C8B-B14F-4D97-AF65-F5344CB8AC3E}">
        <p14:creationId xmlns:p14="http://schemas.microsoft.com/office/powerpoint/2010/main" val="2313725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4B2524-026C-4E6C-B98D-3B90FD385D95}"/>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29B0E14E-50EF-49FA-9090-578057AA1CFE}"/>
              </a:ext>
            </a:extLst>
          </p:cNvPr>
          <p:cNvSpPr>
            <a:spLocks noGrp="1"/>
          </p:cNvSpPr>
          <p:nvPr>
            <p:ph type="title"/>
          </p:nvPr>
        </p:nvSpPr>
        <p:spPr/>
        <p:txBody>
          <a:bodyPr/>
          <a:lstStyle/>
          <a:p>
            <a:r>
              <a:rPr lang="en-GB" dirty="0">
                <a:solidFill>
                  <a:srgbClr val="0C62B4"/>
                </a:solidFill>
                <a:latin typeface="Arial" panose="020B0604020202020204" pitchFamily="34" charset="0"/>
                <a:cs typeface="Arial" panose="020B0604020202020204" pitchFamily="34" charset="0"/>
              </a:rPr>
              <a:t>Reference to supporting documents </a:t>
            </a:r>
          </a:p>
        </p:txBody>
      </p:sp>
      <p:sp>
        <p:nvSpPr>
          <p:cNvPr id="3" name="Content Placeholder 2">
            <a:extLst>
              <a:ext uri="{FF2B5EF4-FFF2-40B4-BE49-F238E27FC236}">
                <a16:creationId xmlns:a16="http://schemas.microsoft.com/office/drawing/2014/main" id="{A2ECFF02-36BF-4EA0-95E3-139CAB311708}"/>
              </a:ext>
            </a:extLst>
          </p:cNvPr>
          <p:cNvSpPr>
            <a:spLocks noGrp="1"/>
          </p:cNvSpPr>
          <p:nvPr>
            <p:ph idx="1"/>
          </p:nvPr>
        </p:nvSpPr>
        <p:spPr>
          <a:xfrm>
            <a:off x="838200" y="1400175"/>
            <a:ext cx="10515600" cy="4776788"/>
          </a:xfrm>
        </p:spPr>
        <p:txBody>
          <a:bodyPr>
            <a:normAutofit fontScale="92500" lnSpcReduction="10000"/>
          </a:bodyPr>
          <a:lstStyle/>
          <a:p>
            <a:endParaRPr lang="en-GB" sz="1600" kern="1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Care Act Statutory Guidance DOH 2016</a:t>
            </a:r>
          </a:p>
          <a:p>
            <a:r>
              <a:rPr lang="en-GB" sz="1600" kern="100" dirty="0">
                <a:effectLst/>
                <a:latin typeface="Arial" panose="020B0604020202020204" pitchFamily="34" charset="0"/>
                <a:ea typeface="Arial" panose="020B0604020202020204" pitchFamily="34" charset="0"/>
              </a:rPr>
              <a:t>Care Act 2014</a:t>
            </a:r>
          </a:p>
          <a:p>
            <a:r>
              <a:rPr lang="en-GB" sz="1600" kern="100" dirty="0">
                <a:effectLst/>
                <a:latin typeface="Arial" panose="020B0604020202020204" pitchFamily="34" charset="0"/>
                <a:ea typeface="Arial" panose="020B0604020202020204" pitchFamily="34" charset="0"/>
              </a:rPr>
              <a:t>Mental Capacity Act 2005</a:t>
            </a:r>
          </a:p>
          <a:p>
            <a:r>
              <a:rPr lang="en-GB" sz="1600" kern="100" dirty="0">
                <a:effectLst/>
                <a:latin typeface="Arial" panose="020B0604020202020204" pitchFamily="34" charset="0"/>
                <a:ea typeface="Arial" panose="020B0604020202020204" pitchFamily="34" charset="0"/>
              </a:rPr>
              <a:t>Human Rights Act 1998</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Mental Health Act 1983</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Making Safeguarding Personal</a:t>
            </a:r>
          </a:p>
          <a:p>
            <a:r>
              <a:rPr lang="en-GB" sz="1800" u="sng" dirty="0">
                <a:solidFill>
                  <a:srgbClr val="0000FF"/>
                </a:solidFill>
                <a:effectLst/>
                <a:latin typeface="Arial" panose="020B0604020202020204" pitchFamily="34" charset="0"/>
                <a:ea typeface="Arial" panose="020B0604020202020204" pitchFamily="34" charset="0"/>
                <a:hlinkClick r:id="rId3"/>
              </a:rPr>
              <a:t>https://humbersidefire.gov.uk/your-safety/safety-in-the-home/hoarding</a:t>
            </a:r>
            <a:r>
              <a:rPr lang="en-GB" sz="1800" dirty="0">
                <a:effectLst/>
                <a:latin typeface="Arial" panose="020B0604020202020204" pitchFamily="34" charset="0"/>
                <a:ea typeface="Arial" panose="020B0604020202020204" pitchFamily="34" charset="0"/>
              </a:rPr>
              <a:t>  </a:t>
            </a:r>
            <a:r>
              <a:rPr lang="en-GB" sz="1800" u="sng" dirty="0">
                <a:solidFill>
                  <a:srgbClr val="0000FF"/>
                </a:solidFill>
                <a:effectLst/>
                <a:latin typeface="Arial" panose="020B0604020202020204" pitchFamily="34" charset="0"/>
                <a:ea typeface="Arial" panose="020B0604020202020204" pitchFamily="34" charset="0"/>
                <a:hlinkClick r:id="rId4"/>
              </a:rPr>
              <a:t>www.helpforhoarders.co.uk</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Self-Neglect and Practice: building an evidence base for practice SCIE 2014</a:t>
            </a:r>
          </a:p>
          <a:p>
            <a:r>
              <a:rPr lang="en-GB" sz="1600" dirty="0">
                <a:effectLst/>
                <a:latin typeface="Arial" panose="020B0604020202020204" pitchFamily="34" charset="0"/>
                <a:ea typeface="Arial" panose="020B0604020202020204" pitchFamily="34" charset="0"/>
              </a:rPr>
              <a:t>Sunderland Safeguarding Adult Board (SSAB) Complex Adult Risk Management protocol (CARM)</a:t>
            </a:r>
          </a:p>
          <a:p>
            <a:r>
              <a:rPr lang="en-GB" sz="1600" dirty="0">
                <a:effectLst/>
                <a:latin typeface="Arial" panose="020B0604020202020204" pitchFamily="34" charset="0"/>
                <a:ea typeface="Arial" panose="020B0604020202020204" pitchFamily="34" charset="0"/>
              </a:rPr>
              <a:t>SSAB Self Neglect Practice Guidance </a:t>
            </a:r>
          </a:p>
          <a:p>
            <a:r>
              <a:rPr lang="en-GB" sz="1600" dirty="0">
                <a:effectLst/>
                <a:latin typeface="Arial" panose="020B0604020202020204" pitchFamily="34" charset="0"/>
                <a:ea typeface="Arial" panose="020B0604020202020204" pitchFamily="34" charset="0"/>
              </a:rPr>
              <a:t>SSAB Professional Curiosity Guidance document </a:t>
            </a:r>
            <a:r>
              <a:rPr lang="en-GB" sz="1800" u="sng" dirty="0">
                <a:solidFill>
                  <a:srgbClr val="0563C1"/>
                </a:solidFill>
                <a:effectLst/>
                <a:latin typeface="Calibri" panose="020F0502020204030204" pitchFamily="34" charset="0"/>
                <a:ea typeface="Times New Roman" panose="02020603050405020304" pitchFamily="18" charset="0"/>
                <a:hlinkClick r:id="rId5"/>
              </a:rPr>
              <a:t>http://www.sunderlandsab.org.uk/</a:t>
            </a:r>
            <a:endParaRPr lang="en-GB" sz="1800" u="sng" dirty="0">
              <a:solidFill>
                <a:srgbClr val="0563C1"/>
              </a:solidFill>
              <a:effectLst/>
              <a:latin typeface="Calibri" panose="020F0502020204030204" pitchFamily="34" charset="0"/>
              <a:ea typeface="Times New Roman" panose="02020603050405020304" pitchFamily="18" charset="0"/>
            </a:endParaRPr>
          </a:p>
          <a:p>
            <a:r>
              <a:rPr lang="en-GB" sz="1600" kern="100" dirty="0">
                <a:effectLst/>
                <a:latin typeface="Arial" panose="020B0604020202020204" pitchFamily="34" charset="0"/>
                <a:ea typeface="Arial" panose="020B0604020202020204" pitchFamily="34" charset="0"/>
              </a:rPr>
              <a:t>Suffolk Safeguarding Adults Board – Self Neglect and Hoarding</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Gloucestershire Safeguarding Adults Board – Adult Self-Neglect Best Practice Guidance</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Research in Practice for Adults, Practice Tool – Working with people who self-neglect.</a:t>
            </a:r>
            <a:endParaRPr lang="en-GB" sz="1600" dirty="0">
              <a:effectLst/>
              <a:latin typeface="Arial" panose="020B0604020202020204" pitchFamily="34" charset="0"/>
              <a:ea typeface="Arial" panose="020B0604020202020204" pitchFamily="34" charset="0"/>
            </a:endParaRPr>
          </a:p>
          <a:p>
            <a:endParaRPr lang="en-GB" dirty="0"/>
          </a:p>
        </p:txBody>
      </p:sp>
      <p:pic>
        <p:nvPicPr>
          <p:cNvPr id="5" name="Picture 4">
            <a:extLst>
              <a:ext uri="{FF2B5EF4-FFF2-40B4-BE49-F238E27FC236}">
                <a16:creationId xmlns:a16="http://schemas.microsoft.com/office/drawing/2014/main" id="{61EC3B5E-A0AD-40C0-B0C0-E6AA92A08B70}"/>
              </a:ext>
            </a:extLst>
          </p:cNvPr>
          <p:cNvPicPr>
            <a:picLocks noChangeAspect="1"/>
          </p:cNvPicPr>
          <p:nvPr/>
        </p:nvPicPr>
        <p:blipFill>
          <a:blip r:embed="rId6"/>
          <a:stretch>
            <a:fillRect/>
          </a:stretch>
        </p:blipFill>
        <p:spPr>
          <a:xfrm>
            <a:off x="9021805" y="22910"/>
            <a:ext cx="3170195" cy="774259"/>
          </a:xfrm>
          <a:prstGeom prst="rect">
            <a:avLst/>
          </a:prstGeom>
        </p:spPr>
      </p:pic>
    </p:spTree>
    <p:extLst>
      <p:ext uri="{BB962C8B-B14F-4D97-AF65-F5344CB8AC3E}">
        <p14:creationId xmlns:p14="http://schemas.microsoft.com/office/powerpoint/2010/main" val="147540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CEF472-1281-4A90-B642-AE5E17EA4E21}"/>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B550A45F-A123-41B2-B854-A102FEB30384}"/>
              </a:ext>
            </a:extLst>
          </p:cNvPr>
          <p:cNvSpPr>
            <a:spLocks noGrp="1"/>
          </p:cNvSpPr>
          <p:nvPr>
            <p:ph type="title"/>
          </p:nvPr>
        </p:nvSpPr>
        <p:spPr>
          <a:xfrm>
            <a:off x="647700" y="213518"/>
            <a:ext cx="10515600" cy="1325563"/>
          </a:xfrm>
        </p:spPr>
        <p:txBody>
          <a:bodyPr/>
          <a:lstStyle/>
          <a:p>
            <a:pPr algn="ctr"/>
            <a:r>
              <a:rPr lang="en-GB" dirty="0">
                <a:solidFill>
                  <a:srgbClr val="0C62B4"/>
                </a:solidFill>
                <a:latin typeface="Arial" panose="020B0604020202020204" pitchFamily="34" charset="0"/>
                <a:cs typeface="Arial" panose="020B0604020202020204" pitchFamily="34" charset="0"/>
              </a:rPr>
              <a:t>Definition of Self Neglect </a:t>
            </a:r>
          </a:p>
        </p:txBody>
      </p:sp>
      <p:sp>
        <p:nvSpPr>
          <p:cNvPr id="3" name="Content Placeholder 2">
            <a:extLst>
              <a:ext uri="{FF2B5EF4-FFF2-40B4-BE49-F238E27FC236}">
                <a16:creationId xmlns:a16="http://schemas.microsoft.com/office/drawing/2014/main" id="{B4ED732B-6AB8-4784-813E-E059C1427221}"/>
              </a:ext>
            </a:extLst>
          </p:cNvPr>
          <p:cNvSpPr>
            <a:spLocks noGrp="1"/>
          </p:cNvSpPr>
          <p:nvPr>
            <p:ph idx="1"/>
          </p:nvPr>
        </p:nvSpPr>
        <p:spPr>
          <a:xfrm>
            <a:off x="838200" y="1257300"/>
            <a:ext cx="10515600" cy="5086349"/>
          </a:xfrm>
        </p:spPr>
        <p:txBody>
          <a:bodyPr>
            <a:normAutofit/>
          </a:bodyPr>
          <a:lstStyle/>
          <a:p>
            <a:pPr marL="0" indent="0">
              <a:buNone/>
            </a:pPr>
            <a:r>
              <a:rPr lang="en-GB" sz="1900" kern="100" dirty="0">
                <a:effectLst/>
                <a:latin typeface="Arial" panose="020B0604020202020204" pitchFamily="34" charset="0"/>
                <a:ea typeface="Arial" panose="020B0604020202020204" pitchFamily="34" charset="0"/>
              </a:rPr>
              <a:t>There is not an accepted definition of self-neglect but the Care Act Statutory Guidance 2016 defines self-neglect as:</a:t>
            </a:r>
            <a:endParaRPr lang="en-GB" sz="1900" dirty="0">
              <a:effectLst/>
              <a:latin typeface="Arial" panose="020B0604020202020204" pitchFamily="34" charset="0"/>
              <a:ea typeface="Arial" panose="020B0604020202020204" pitchFamily="34" charset="0"/>
            </a:endParaRPr>
          </a:p>
          <a:p>
            <a:r>
              <a:rPr lang="en-GB" sz="1900" kern="100" dirty="0">
                <a:effectLst/>
                <a:latin typeface="Arial" panose="020B0604020202020204" pitchFamily="34" charset="0"/>
                <a:ea typeface="Arial" panose="020B0604020202020204" pitchFamily="34" charset="0"/>
              </a:rPr>
              <a:t> </a:t>
            </a:r>
            <a:r>
              <a:rPr lang="en-GB" sz="1900" i="1" kern="100" dirty="0">
                <a:effectLst/>
                <a:latin typeface="Arial" panose="020B0604020202020204" pitchFamily="34" charset="0"/>
                <a:ea typeface="Arial" panose="020B0604020202020204" pitchFamily="34" charset="0"/>
              </a:rPr>
              <a:t>‘A wide range of behaviour neglecting to care for themselves and or their health or surroundings and includes behaviour such as hoarding’.</a:t>
            </a:r>
            <a:endParaRPr lang="en-GB" sz="1900" dirty="0">
              <a:effectLst/>
              <a:latin typeface="Arial" panose="020B0604020202020204" pitchFamily="34" charset="0"/>
              <a:ea typeface="Arial" panose="020B0604020202020204" pitchFamily="34" charset="0"/>
            </a:endParaRPr>
          </a:p>
          <a:p>
            <a:pPr marL="0" indent="0">
              <a:buNone/>
            </a:pPr>
            <a:r>
              <a:rPr lang="en-GB" sz="1900" kern="100" dirty="0">
                <a:effectLst/>
                <a:latin typeface="Arial" panose="020B0604020202020204" pitchFamily="34" charset="0"/>
                <a:ea typeface="Arial" panose="020B0604020202020204" pitchFamily="34" charset="0"/>
              </a:rPr>
              <a:t> </a:t>
            </a:r>
            <a:endParaRPr lang="en-GB" sz="1900" dirty="0">
              <a:effectLst/>
              <a:latin typeface="Arial" panose="020B0604020202020204" pitchFamily="34" charset="0"/>
              <a:ea typeface="Arial" panose="020B0604020202020204" pitchFamily="34" charset="0"/>
            </a:endParaRPr>
          </a:p>
          <a:p>
            <a:r>
              <a:rPr lang="en-GB" sz="1900" kern="100" dirty="0">
                <a:effectLst/>
                <a:latin typeface="Arial" panose="020B0604020202020204" pitchFamily="34" charset="0"/>
                <a:ea typeface="Arial" panose="020B0604020202020204" pitchFamily="34" charset="0"/>
              </a:rPr>
              <a:t>Gibbons et al 2006 defines as ‘the inability (intentionally or unintentionally) to maintain a socially and culturally acceptable standard of self-care with the potential for serious consequences to the health and wellbeing of those who self-neglect and perhaps to their community’.</a:t>
            </a:r>
            <a:endParaRPr lang="en-GB" sz="1900" dirty="0">
              <a:effectLst/>
              <a:latin typeface="Arial" panose="020B0604020202020204" pitchFamily="34" charset="0"/>
              <a:ea typeface="Arial" panose="020B0604020202020204" pitchFamily="34" charset="0"/>
            </a:endParaRPr>
          </a:p>
          <a:p>
            <a:pPr marL="0" indent="0">
              <a:buNone/>
            </a:pPr>
            <a:r>
              <a:rPr lang="en-GB" sz="1900" kern="100" dirty="0">
                <a:effectLst/>
                <a:latin typeface="Arial" panose="020B0604020202020204" pitchFamily="34" charset="0"/>
                <a:ea typeface="Arial" panose="020B0604020202020204" pitchFamily="34" charset="0"/>
              </a:rPr>
              <a:t> </a:t>
            </a:r>
            <a:endParaRPr lang="en-GB" sz="1900" dirty="0">
              <a:effectLst/>
              <a:latin typeface="Arial" panose="020B0604020202020204" pitchFamily="34" charset="0"/>
              <a:ea typeface="Arial" panose="020B0604020202020204" pitchFamily="34" charset="0"/>
            </a:endParaRPr>
          </a:p>
          <a:p>
            <a:r>
              <a:rPr lang="en-GB" sz="1900" kern="100" dirty="0">
                <a:effectLst/>
                <a:latin typeface="Arial" panose="020B0604020202020204" pitchFamily="34" charset="0"/>
                <a:ea typeface="Arial" panose="020B0604020202020204" pitchFamily="34" charset="0"/>
              </a:rPr>
              <a:t>Self-neglect differs from other safeguarding concerns as there is no perpetrator of abuse, however, abuse from others can be a contributing factor of self-neglecting. Although self-neglect is predominantly seen amongst vulnerable, single individuals, it does also affect families, and therefore can have a much wider and detrimental impact on families including putting children at risk. Professionals are advised to ‘Think Family’ in all                              cases of self-neglect.</a:t>
            </a:r>
            <a:endParaRPr lang="en-GB" sz="1900" dirty="0">
              <a:effectLst/>
              <a:latin typeface="Arial" panose="020B0604020202020204" pitchFamily="34" charset="0"/>
              <a:ea typeface="Arial" panose="020B0604020202020204" pitchFamily="34" charset="0"/>
            </a:endParaRPr>
          </a:p>
          <a:p>
            <a:pPr marL="0" indent="0">
              <a:buNone/>
            </a:pPr>
            <a:endParaRPr lang="en-GB" sz="1800" dirty="0">
              <a:effectLst/>
              <a:latin typeface="Arial" panose="020B0604020202020204" pitchFamily="34" charset="0"/>
              <a:ea typeface="Arial" panose="020B0604020202020204" pitchFamily="34" charset="0"/>
            </a:endParaRPr>
          </a:p>
          <a:p>
            <a:endParaRPr lang="en-GB" dirty="0"/>
          </a:p>
        </p:txBody>
      </p:sp>
      <p:pic>
        <p:nvPicPr>
          <p:cNvPr id="6" name="Picture 5">
            <a:extLst>
              <a:ext uri="{FF2B5EF4-FFF2-40B4-BE49-F238E27FC236}">
                <a16:creationId xmlns:a16="http://schemas.microsoft.com/office/drawing/2014/main" id="{C861C962-A21C-4A80-ADCD-75386203B32F}"/>
              </a:ext>
            </a:extLst>
          </p:cNvPr>
          <p:cNvPicPr>
            <a:picLocks noChangeAspect="1"/>
          </p:cNvPicPr>
          <p:nvPr/>
        </p:nvPicPr>
        <p:blipFill>
          <a:blip r:embed="rId3"/>
          <a:stretch>
            <a:fillRect/>
          </a:stretch>
        </p:blipFill>
        <p:spPr>
          <a:xfrm>
            <a:off x="9020710" y="128731"/>
            <a:ext cx="3171290" cy="771240"/>
          </a:xfrm>
          <a:prstGeom prst="rect">
            <a:avLst/>
          </a:prstGeom>
        </p:spPr>
      </p:pic>
    </p:spTree>
    <p:extLst>
      <p:ext uri="{BB962C8B-B14F-4D97-AF65-F5344CB8AC3E}">
        <p14:creationId xmlns:p14="http://schemas.microsoft.com/office/powerpoint/2010/main" val="3631380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183E431-1C93-4DD5-A139-DAFD99083B3A}"/>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2CC56174-A963-4D1D-8D00-6EA139DDE5A7}"/>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Definition of Self Neglect </a:t>
            </a:r>
          </a:p>
        </p:txBody>
      </p:sp>
      <p:sp>
        <p:nvSpPr>
          <p:cNvPr id="3" name="Content Placeholder 2">
            <a:extLst>
              <a:ext uri="{FF2B5EF4-FFF2-40B4-BE49-F238E27FC236}">
                <a16:creationId xmlns:a16="http://schemas.microsoft.com/office/drawing/2014/main" id="{FC475068-E8D0-4D7A-87F8-EAE0D1FE0D1A}"/>
              </a:ext>
            </a:extLst>
          </p:cNvPr>
          <p:cNvSpPr>
            <a:spLocks noGrp="1"/>
          </p:cNvSpPr>
          <p:nvPr>
            <p:ph idx="1"/>
          </p:nvPr>
        </p:nvSpPr>
        <p:spPr>
          <a:xfrm>
            <a:off x="838200" y="1690689"/>
            <a:ext cx="10515600" cy="4614862"/>
          </a:xfrm>
        </p:spPr>
        <p:txBody>
          <a:bodyPr>
            <a:normAutofit/>
          </a:bodyPr>
          <a:lstStyle/>
          <a:p>
            <a:pPr marL="0" indent="0">
              <a:buNone/>
            </a:pP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Whilst</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there</a:t>
            </a:r>
            <a:r>
              <a:rPr lang="en-US" sz="2300" spc="16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is</a:t>
            </a:r>
            <a:r>
              <a:rPr lang="en-US" sz="2300" spc="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currently</a:t>
            </a:r>
            <a:r>
              <a:rPr lang="en-US" sz="2300" spc="15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no</a:t>
            </a:r>
            <a:r>
              <a:rPr lang="en-US" sz="2300" spc="4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standard</a:t>
            </a:r>
            <a:r>
              <a:rPr lang="en-US" sz="2300" spc="11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definition</a:t>
            </a:r>
            <a:r>
              <a:rPr lang="en-US" sz="2300" spc="13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a:t>
            </a:r>
            <a:r>
              <a:rPr lang="en-US" sz="2300" spc="-65" dirty="0">
                <a:solidFill>
                  <a:srgbClr val="212121"/>
                </a:solidFill>
                <a:effectLst/>
                <a:latin typeface="Arial" panose="020B0604020202020204" pitchFamily="34" charset="0"/>
                <a:ea typeface="Arial" panose="020B0604020202020204" pitchFamily="34" charset="0"/>
                <a:cs typeface="Arial" panose="020B0604020202020204" pitchFamily="34" charset="0"/>
              </a:rPr>
              <a:t>e</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lf-neglect,</a:t>
            </a:r>
            <a:r>
              <a:rPr lang="en-US" sz="2300" spc="1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a:t>
            </a:r>
            <a:r>
              <a:rPr lang="en-US" sz="2300" spc="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addition</a:t>
            </a:r>
            <a:r>
              <a:rPr lang="en-US" sz="2300" spc="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to</a:t>
            </a:r>
            <a:r>
              <a:rPr lang="en-US" sz="2300" spc="4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the</a:t>
            </a:r>
            <a:r>
              <a:rPr lang="en-US" sz="2300" spc="13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Care Act</a:t>
            </a:r>
            <a:r>
              <a:rPr lang="en-US" sz="2300" spc="1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(2014)</a:t>
            </a:r>
            <a:r>
              <a:rPr lang="en-US" sz="2300" spc="1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definition</a:t>
            </a:r>
            <a:r>
              <a:rPr lang="en-US" sz="2300" spc="1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above,</a:t>
            </a:r>
            <a:r>
              <a:rPr lang="en-US" sz="2300" spc="21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three</a:t>
            </a:r>
            <a:r>
              <a:rPr lang="en-US" sz="2300" spc="2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recognised forms</a:t>
            </a:r>
            <a:r>
              <a:rPr lang="en-US" sz="2300" spc="12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11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self-neglect</a:t>
            </a:r>
            <a:r>
              <a:rPr lang="en-US" sz="2300" spc="12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include:</a:t>
            </a:r>
            <a:endParaRPr lang="en-GB" sz="23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buClr>
                <a:srgbClr val="1D2426"/>
              </a:buClr>
              <a:buSzPts val="1150"/>
              <a:buFont typeface="Arial" panose="020B0604020202020204" pitchFamily="34" charset="0"/>
              <a:buChar char="•"/>
              <a:tabLst>
                <a:tab pos="270510" algn="l"/>
              </a:tabLst>
            </a:pP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Lack</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14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self-care –</a:t>
            </a:r>
            <a:r>
              <a:rPr lang="en-US" sz="2300" spc="16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this</a:t>
            </a:r>
            <a:r>
              <a:rPr lang="en-US" sz="2300" spc="2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may</a:t>
            </a:r>
            <a:r>
              <a:rPr lang="en-US" sz="2300" spc="1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involve</a:t>
            </a:r>
            <a:r>
              <a:rPr lang="en-US" sz="2300" spc="14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neglecting</a:t>
            </a:r>
            <a:r>
              <a:rPr lang="en-US" sz="2300" spc="2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personal</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hygiene,</a:t>
            </a:r>
            <a:r>
              <a:rPr lang="en-US" sz="2300" spc="2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nutrition</a:t>
            </a:r>
            <a:r>
              <a:rPr lang="en-US" sz="2300" spc="1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and hydration</a:t>
            </a:r>
            <a:r>
              <a:rPr lang="en-US" sz="2300" spc="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or</a:t>
            </a:r>
            <a:r>
              <a:rPr lang="en-US" sz="2300" spc="11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health e.g. non-attendance at medical appointments. </a:t>
            </a:r>
            <a:r>
              <a:rPr lang="en-US" sz="2300" spc="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endParaRPr lang="en-GB" sz="23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buClr>
                <a:srgbClr val="1D2426"/>
              </a:buClr>
              <a:buSzPts val="1150"/>
              <a:buFont typeface="Arial" panose="020B0604020202020204" pitchFamily="34" charset="0"/>
              <a:buChar char="•"/>
            </a:pPr>
            <a:r>
              <a:rPr lang="en-US" sz="2300" dirty="0">
                <a:effectLst/>
                <a:latin typeface="Arial" panose="020B0604020202020204" pitchFamily="34" charset="0"/>
                <a:ea typeface="Arial" panose="020B0604020202020204" pitchFamily="34" charset="0"/>
                <a:cs typeface="Arial" panose="020B0604020202020204" pitchFamily="34" charset="0"/>
              </a:rPr>
              <a:t>Lack</a:t>
            </a:r>
            <a:r>
              <a:rPr lang="en-US" sz="2300" spc="5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of</a:t>
            </a:r>
            <a:r>
              <a:rPr lang="en-US" sz="2300" spc="6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care</a:t>
            </a:r>
            <a:r>
              <a:rPr lang="en-US" sz="2300" spc="5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of</a:t>
            </a:r>
            <a:r>
              <a:rPr lang="en-US" sz="2300" spc="6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one's</a:t>
            </a:r>
            <a:r>
              <a:rPr lang="en-US" sz="2300" spc="4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environment –</a:t>
            </a:r>
            <a:r>
              <a:rPr lang="en-US" sz="2300" spc="6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Times New Roman" panose="02020603050405020304" pitchFamily="18" charset="0"/>
                <a:cs typeface="Arial" panose="020B0604020202020204" pitchFamily="34" charset="0"/>
              </a:rPr>
              <a:t>this may result</a:t>
            </a:r>
            <a:r>
              <a:rPr lang="en-US" sz="2300" spc="7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in</a:t>
            </a:r>
            <a:r>
              <a:rPr lang="en-US" sz="2300" spc="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unpleasant</a:t>
            </a:r>
            <a:r>
              <a:rPr lang="en-US" sz="2300" spc="11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or</a:t>
            </a:r>
            <a:r>
              <a:rPr lang="en-US" sz="2300" spc="4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dirty home</a:t>
            </a:r>
            <a:r>
              <a:rPr lang="en-US" sz="2300" spc="6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conditions</a:t>
            </a:r>
            <a:r>
              <a:rPr lang="en-US" sz="2300" spc="15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and</a:t>
            </a:r>
            <a:r>
              <a:rPr lang="en-US" sz="2300" spc="8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an</a:t>
            </a:r>
            <a:r>
              <a:rPr lang="en-US" sz="2300" spc="6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increased</a:t>
            </a:r>
            <a:r>
              <a:rPr lang="en-US" sz="2300" spc="18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level</a:t>
            </a:r>
            <a:r>
              <a:rPr lang="en-US" sz="2300" spc="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of</a:t>
            </a:r>
            <a:r>
              <a:rPr lang="en-US" sz="2300" spc="1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risk</a:t>
            </a:r>
            <a:r>
              <a:rPr lang="en-US" sz="2300" spc="11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in</a:t>
            </a:r>
            <a:r>
              <a:rPr lang="en-US" sz="2300" spc="-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the</a:t>
            </a:r>
            <a:r>
              <a:rPr lang="en-US" sz="2300" spc="9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domestic</a:t>
            </a:r>
            <a:r>
              <a:rPr lang="en-US" sz="2300" spc="12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environment such</a:t>
            </a:r>
            <a:r>
              <a:rPr lang="en-US" sz="2300" spc="10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as</a:t>
            </a:r>
            <a:r>
              <a:rPr lang="en-US" sz="2300" spc="11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health</a:t>
            </a:r>
            <a:r>
              <a:rPr lang="en-US" sz="2300" spc="8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and</a:t>
            </a:r>
            <a:r>
              <a:rPr lang="en-US" sz="2300" spc="9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safety</a:t>
            </a:r>
            <a:r>
              <a:rPr lang="en-US" sz="2300" spc="1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and</a:t>
            </a:r>
            <a:r>
              <a:rPr lang="en-US" sz="2300" spc="-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fire</a:t>
            </a:r>
            <a:r>
              <a:rPr lang="en-US" sz="2300" spc="13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risks</a:t>
            </a:r>
            <a:r>
              <a:rPr lang="en-US" sz="2300" spc="1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associated</a:t>
            </a:r>
            <a:r>
              <a:rPr lang="en-US" sz="2300" spc="12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with</a:t>
            </a:r>
            <a:r>
              <a:rPr lang="en-US" sz="2300" spc="19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hoarding.</a:t>
            </a:r>
            <a:r>
              <a:rPr lang="en-US" sz="2300" spc="-17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 </a:t>
            </a:r>
            <a:r>
              <a:rPr lang="en-US" sz="2300" spc="210" dirty="0">
                <a:effectLst/>
                <a:latin typeface="Arial" panose="020B0604020202020204" pitchFamily="34" charset="0"/>
                <a:ea typeface="Arial" panose="020B0604020202020204" pitchFamily="34" charset="0"/>
                <a:cs typeface="Arial" panose="020B0604020202020204" pitchFamily="34" charset="0"/>
              </a:rPr>
              <a:t> </a:t>
            </a:r>
            <a:endParaRPr lang="en-GB" sz="23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buClr>
                <a:srgbClr val="1D2426"/>
              </a:buClr>
              <a:buSzPts val="1150"/>
              <a:buFont typeface="Arial" panose="020B0604020202020204" pitchFamily="34" charset="0"/>
              <a:buChar char="•"/>
              <a:tabLst>
                <a:tab pos="270510" algn="l"/>
              </a:tabLst>
            </a:pP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Refusal</a:t>
            </a:r>
            <a:r>
              <a:rPr lang="en-US" sz="2300" spc="-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4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services</a:t>
            </a:r>
            <a:r>
              <a:rPr lang="en-US" sz="2300" spc="-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that</a:t>
            </a:r>
            <a:r>
              <a:rPr lang="en-US" sz="2300" spc="-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could</a:t>
            </a:r>
            <a:r>
              <a:rPr lang="en-US" sz="2300" spc="-7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alleviate</a:t>
            </a:r>
            <a:r>
              <a:rPr lang="en-US" sz="2300" spc="-14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these</a:t>
            </a:r>
            <a:r>
              <a:rPr lang="en-US" sz="2300" spc="-6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issues</a:t>
            </a:r>
            <a:r>
              <a:rPr lang="en-US" sz="2300" spc="-7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this</a:t>
            </a:r>
            <a:r>
              <a:rPr lang="en-US" sz="2300" spc="-6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may</a:t>
            </a:r>
            <a:r>
              <a:rPr lang="en-US" sz="2300" spc="-7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include</a:t>
            </a:r>
            <a:r>
              <a:rPr lang="en-US" sz="2300" spc="-10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the refusal</a:t>
            </a:r>
            <a:r>
              <a:rPr lang="en-US" sz="2300" spc="-1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12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care</a:t>
            </a:r>
            <a:r>
              <a:rPr lang="en-US" sz="2300" spc="-12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services,</a:t>
            </a:r>
            <a:r>
              <a:rPr lang="en-US" sz="2300" spc="-9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treatment,</a:t>
            </a:r>
            <a:r>
              <a:rPr lang="en-US" sz="2300" spc="-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assessments</a:t>
            </a:r>
            <a:r>
              <a:rPr lang="en-US" sz="2300" spc="-8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or</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intervention,</a:t>
            </a:r>
            <a:r>
              <a:rPr lang="en-US" sz="2300" spc="-8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which</a:t>
            </a:r>
            <a:r>
              <a:rPr lang="en-US" sz="2300" spc="-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could potentially</a:t>
            </a:r>
            <a:r>
              <a:rPr lang="en-US" sz="2300" spc="-12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improve</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self-care</a:t>
            </a:r>
            <a:r>
              <a:rPr lang="en-US" sz="2300" spc="-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or</a:t>
            </a:r>
            <a:r>
              <a:rPr lang="en-US" sz="2300" spc="-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care</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one's</a:t>
            </a:r>
            <a:r>
              <a:rPr lang="en-US" sz="2300" spc="-10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environment.</a:t>
            </a:r>
            <a:endParaRPr lang="en-GB" sz="2300" dirty="0">
              <a:effectLst/>
              <a:latin typeface="Arial" panose="020B0604020202020204" pitchFamily="34" charset="0"/>
              <a:ea typeface="Arial" panose="020B0604020202020204" pitchFamily="34" charset="0"/>
              <a:cs typeface="Arial" panose="020B0604020202020204" pitchFamily="34" charset="0"/>
            </a:endParaRPr>
          </a:p>
          <a:p>
            <a:pPr marL="0" indent="0">
              <a:buNone/>
            </a:pPr>
            <a:endParaRPr lang="en-GB" dirty="0"/>
          </a:p>
        </p:txBody>
      </p:sp>
      <p:pic>
        <p:nvPicPr>
          <p:cNvPr id="6" name="Picture 5">
            <a:extLst>
              <a:ext uri="{FF2B5EF4-FFF2-40B4-BE49-F238E27FC236}">
                <a16:creationId xmlns:a16="http://schemas.microsoft.com/office/drawing/2014/main" id="{5A7A71B3-C193-4DFF-8F4A-E954DD8C84CA}"/>
              </a:ext>
            </a:extLst>
          </p:cNvPr>
          <p:cNvPicPr>
            <a:picLocks noChangeAspect="1"/>
          </p:cNvPicPr>
          <p:nvPr/>
        </p:nvPicPr>
        <p:blipFill>
          <a:blip r:embed="rId3"/>
          <a:stretch>
            <a:fillRect/>
          </a:stretch>
        </p:blipFill>
        <p:spPr>
          <a:xfrm>
            <a:off x="9462499" y="180489"/>
            <a:ext cx="2729501" cy="663287"/>
          </a:xfrm>
          <a:prstGeom prst="rect">
            <a:avLst/>
          </a:prstGeom>
        </p:spPr>
      </p:pic>
    </p:spTree>
    <p:extLst>
      <p:ext uri="{BB962C8B-B14F-4D97-AF65-F5344CB8AC3E}">
        <p14:creationId xmlns:p14="http://schemas.microsoft.com/office/powerpoint/2010/main" val="1354005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044B941-239D-4DDA-8C7A-74445129D850}"/>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969D65C2-DAC1-4066-94F9-B3FA527C1271}"/>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Complex Issues </a:t>
            </a:r>
          </a:p>
        </p:txBody>
      </p:sp>
      <p:sp>
        <p:nvSpPr>
          <p:cNvPr id="3" name="Content Placeholder 2">
            <a:extLst>
              <a:ext uri="{FF2B5EF4-FFF2-40B4-BE49-F238E27FC236}">
                <a16:creationId xmlns:a16="http://schemas.microsoft.com/office/drawing/2014/main" id="{0F9B5D3C-0E94-4D26-8116-7F0FC27864A5}"/>
              </a:ext>
            </a:extLst>
          </p:cNvPr>
          <p:cNvSpPr>
            <a:spLocks noGrp="1"/>
          </p:cNvSpPr>
          <p:nvPr>
            <p:ph idx="1"/>
          </p:nvPr>
        </p:nvSpPr>
        <p:spPr>
          <a:xfrm>
            <a:off x="838200" y="1400174"/>
            <a:ext cx="10515600" cy="5000625"/>
          </a:xfrm>
        </p:spPr>
        <p:txBody>
          <a:bodyPr/>
          <a:lstStyle/>
          <a:p>
            <a:pPr marL="0" indent="0">
              <a:buNone/>
            </a:pPr>
            <a:r>
              <a:rPr lang="en-GB" sz="2400" kern="100" dirty="0">
                <a:effectLst/>
                <a:latin typeface="Arial" panose="020B0604020202020204" pitchFamily="34" charset="0"/>
                <a:ea typeface="Arial" panose="020B0604020202020204" pitchFamily="34" charset="0"/>
              </a:rPr>
              <a:t>Self-neglect involves a complex interplay of physical, mental, social, personal and environmental factors. These all need to be explored to understand the meaning of self-neglect within the context of the adults life experiences. Contributory factors could include:</a:t>
            </a:r>
            <a:endParaRPr lang="en-GB" sz="2400" dirty="0">
              <a:effectLst/>
              <a:latin typeface="Arial" panose="020B0604020202020204" pitchFamily="34" charset="0"/>
              <a:ea typeface="Arial" panose="020B0604020202020204" pitchFamily="34" charset="0"/>
            </a:endParaRPr>
          </a:p>
          <a:p>
            <a:pPr marL="0" indent="0">
              <a:buNone/>
            </a:pPr>
            <a:r>
              <a:rPr lang="en-GB" sz="2400" kern="100" dirty="0">
                <a:effectLst/>
                <a:latin typeface="Arial" panose="020B0604020202020204" pitchFamily="34" charset="0"/>
                <a:ea typeface="Arial" panose="020B0604020202020204" pitchFamily="34" charset="0"/>
              </a:rPr>
              <a:t> </a:t>
            </a:r>
            <a:endParaRPr lang="en-GB" sz="24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2400" b="1" kern="100" dirty="0">
                <a:effectLst/>
                <a:latin typeface="Arial" panose="020B0604020202020204" pitchFamily="34" charset="0"/>
                <a:ea typeface="Arial" panose="020B0604020202020204" pitchFamily="34" charset="0"/>
              </a:rPr>
              <a:t>Physical health issues</a:t>
            </a:r>
            <a:r>
              <a:rPr lang="en-GB" sz="2400" kern="100" dirty="0">
                <a:effectLst/>
                <a:latin typeface="Arial" panose="020B0604020202020204" pitchFamily="34" charset="0"/>
                <a:ea typeface="Arial" panose="020B0604020202020204" pitchFamily="34" charset="0"/>
              </a:rPr>
              <a:t>: impaired physical functioning, pain, nutritional deficiency</a:t>
            </a:r>
            <a:endParaRPr lang="en-GB" sz="24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2400" b="1" kern="100" dirty="0">
                <a:effectLst/>
                <a:latin typeface="Arial" panose="020B0604020202020204" pitchFamily="34" charset="0"/>
                <a:ea typeface="Arial" panose="020B0604020202020204" pitchFamily="34" charset="0"/>
              </a:rPr>
              <a:t>Mental health issues</a:t>
            </a:r>
            <a:r>
              <a:rPr lang="en-GB" sz="2400" kern="100" dirty="0">
                <a:effectLst/>
                <a:latin typeface="Arial" panose="020B0604020202020204" pitchFamily="34" charset="0"/>
                <a:ea typeface="Arial" panose="020B0604020202020204" pitchFamily="34" charset="0"/>
              </a:rPr>
              <a:t>: Depression, impaired cognitive functioning, frontal lobe dysfunction</a:t>
            </a:r>
            <a:endParaRPr lang="en-GB" sz="24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2400" b="1" kern="100" dirty="0">
                <a:effectLst/>
                <a:latin typeface="Arial" panose="020B0604020202020204" pitchFamily="34" charset="0"/>
                <a:ea typeface="Arial" panose="020B0604020202020204" pitchFamily="34" charset="0"/>
              </a:rPr>
              <a:t>Substance misuse</a:t>
            </a:r>
            <a:r>
              <a:rPr lang="en-GB" sz="2400" kern="100" dirty="0">
                <a:effectLst/>
                <a:latin typeface="Arial" panose="020B0604020202020204" pitchFamily="34" charset="0"/>
                <a:ea typeface="Arial" panose="020B0604020202020204" pitchFamily="34" charset="0"/>
              </a:rPr>
              <a:t>: Alcohol, illicit substance use</a:t>
            </a:r>
            <a:endParaRPr lang="en-GB" sz="24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2400" b="1" kern="100" dirty="0">
                <a:effectLst/>
                <a:latin typeface="Arial" panose="020B0604020202020204" pitchFamily="34" charset="0"/>
                <a:ea typeface="Arial" panose="020B0604020202020204" pitchFamily="34" charset="0"/>
              </a:rPr>
              <a:t>Psychosocial factors</a:t>
            </a:r>
            <a:r>
              <a:rPr lang="en-GB" sz="2400" kern="100" dirty="0">
                <a:effectLst/>
                <a:latin typeface="Arial" panose="020B0604020202020204" pitchFamily="34" charset="0"/>
                <a:ea typeface="Arial" panose="020B0604020202020204" pitchFamily="34" charset="0"/>
              </a:rPr>
              <a:t>: isolation, unable to access community services, trauma, bereavements, other traumatic life events</a:t>
            </a:r>
            <a:endParaRPr lang="en-GB" sz="2400" dirty="0">
              <a:effectLst/>
              <a:latin typeface="Arial" panose="020B0604020202020204" pitchFamily="34" charset="0"/>
              <a:ea typeface="Arial" panose="020B0604020202020204" pitchFamily="34" charset="0"/>
            </a:endParaRPr>
          </a:p>
          <a:p>
            <a:pPr marL="0" indent="0">
              <a:buNone/>
            </a:pPr>
            <a:endParaRPr lang="en-GB" dirty="0"/>
          </a:p>
        </p:txBody>
      </p:sp>
      <p:pic>
        <p:nvPicPr>
          <p:cNvPr id="6" name="Picture 5">
            <a:extLst>
              <a:ext uri="{FF2B5EF4-FFF2-40B4-BE49-F238E27FC236}">
                <a16:creationId xmlns:a16="http://schemas.microsoft.com/office/drawing/2014/main" id="{276001A3-5553-4513-9021-C1B182A88B61}"/>
              </a:ext>
            </a:extLst>
          </p:cNvPr>
          <p:cNvPicPr>
            <a:picLocks noChangeAspect="1"/>
          </p:cNvPicPr>
          <p:nvPr/>
        </p:nvPicPr>
        <p:blipFill>
          <a:blip r:embed="rId3"/>
          <a:stretch>
            <a:fillRect/>
          </a:stretch>
        </p:blipFill>
        <p:spPr>
          <a:xfrm>
            <a:off x="8918516" y="108390"/>
            <a:ext cx="3170195" cy="774259"/>
          </a:xfrm>
          <a:prstGeom prst="rect">
            <a:avLst/>
          </a:prstGeom>
        </p:spPr>
      </p:pic>
    </p:spTree>
    <p:extLst>
      <p:ext uri="{BB962C8B-B14F-4D97-AF65-F5344CB8AC3E}">
        <p14:creationId xmlns:p14="http://schemas.microsoft.com/office/powerpoint/2010/main" val="3964638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BDC256-BC7E-4091-AFAD-BC7A090F6AB6}"/>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8B4A4839-E10B-4B5C-BFD3-733ADAE8C594}"/>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Identification of Self Neglect </a:t>
            </a:r>
          </a:p>
        </p:txBody>
      </p:sp>
      <p:sp>
        <p:nvSpPr>
          <p:cNvPr id="3" name="Content Placeholder 2">
            <a:extLst>
              <a:ext uri="{FF2B5EF4-FFF2-40B4-BE49-F238E27FC236}">
                <a16:creationId xmlns:a16="http://schemas.microsoft.com/office/drawing/2014/main" id="{26235C7B-5472-4216-BCAB-7828B4F3B122}"/>
              </a:ext>
            </a:extLst>
          </p:cNvPr>
          <p:cNvSpPr>
            <a:spLocks noGrp="1"/>
          </p:cNvSpPr>
          <p:nvPr>
            <p:ph idx="1"/>
          </p:nvPr>
        </p:nvSpPr>
        <p:spPr>
          <a:xfrm>
            <a:off x="838200" y="1409700"/>
            <a:ext cx="10515600" cy="4829175"/>
          </a:xfrm>
        </p:spPr>
        <p:txBody>
          <a:bodyPr>
            <a:normAutofit/>
          </a:bodyPr>
          <a:lstStyle/>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Neglect of personal hygiene</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Malnutrition/dehydration – poor diet and evidenced through lack of food in the cupboards/mouldy food</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Unmet medical needs, e.g. refusing to take insulin for diabetes. Refusing to take medications or attend health appointments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Refusing to allow access to health or social care professionals in relation to personal hygiene and care</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Refusing to allow other professionals into the property including housing, utility companies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Displaying eccentric behaviours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Obsessive hoarding</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Repeated episodes of anti-social behaviour either by the person or as a target from others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Lack of personal hygiene leading to poor healing/sores, long toe nails, uncared for hair/facial hair, body odour, unclean clothing</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Isolation/withdrawal from community networks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Repeated referrals to environmental health/housing</a:t>
            </a:r>
            <a:endParaRPr lang="en-GB" sz="1800" dirty="0">
              <a:effectLst/>
              <a:latin typeface="Arial" panose="020B0604020202020204" pitchFamily="34" charset="0"/>
              <a:ea typeface="Arial" panose="020B0604020202020204" pitchFamily="34" charset="0"/>
            </a:endParaRPr>
          </a:p>
          <a:p>
            <a:endParaRPr lang="en-GB" sz="1800" dirty="0">
              <a:effectLst/>
              <a:latin typeface="Arial" panose="020B0604020202020204" pitchFamily="34" charset="0"/>
              <a:ea typeface="Arial" panose="020B0604020202020204" pitchFamily="34" charset="0"/>
            </a:endParaRPr>
          </a:p>
          <a:p>
            <a:endParaRPr lang="en-GB" dirty="0"/>
          </a:p>
        </p:txBody>
      </p:sp>
      <p:pic>
        <p:nvPicPr>
          <p:cNvPr id="6" name="Picture 5">
            <a:extLst>
              <a:ext uri="{FF2B5EF4-FFF2-40B4-BE49-F238E27FC236}">
                <a16:creationId xmlns:a16="http://schemas.microsoft.com/office/drawing/2014/main" id="{D867D7E2-85B1-41BD-9479-2374096E3C7A}"/>
              </a:ext>
            </a:extLst>
          </p:cNvPr>
          <p:cNvPicPr>
            <a:picLocks noChangeAspect="1"/>
          </p:cNvPicPr>
          <p:nvPr/>
        </p:nvPicPr>
        <p:blipFill>
          <a:blip r:embed="rId3"/>
          <a:stretch>
            <a:fillRect/>
          </a:stretch>
        </p:blipFill>
        <p:spPr>
          <a:xfrm>
            <a:off x="8939064" y="16316"/>
            <a:ext cx="3170195" cy="774259"/>
          </a:xfrm>
          <a:prstGeom prst="rect">
            <a:avLst/>
          </a:prstGeom>
        </p:spPr>
      </p:pic>
    </p:spTree>
    <p:extLst>
      <p:ext uri="{BB962C8B-B14F-4D97-AF65-F5344CB8AC3E}">
        <p14:creationId xmlns:p14="http://schemas.microsoft.com/office/powerpoint/2010/main" val="3216317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E850994-6CDF-4B70-B9CF-4DADBED9F293}"/>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26A1B28B-B133-40E3-BF49-0237BCBF9B7F}"/>
              </a:ext>
            </a:extLst>
          </p:cNvPr>
          <p:cNvSpPr>
            <a:spLocks noGrp="1"/>
          </p:cNvSpPr>
          <p:nvPr>
            <p:ph type="title"/>
          </p:nvPr>
        </p:nvSpPr>
        <p:spPr>
          <a:xfrm>
            <a:off x="571500" y="763984"/>
            <a:ext cx="10515600" cy="1325563"/>
          </a:xfrm>
        </p:spPr>
        <p:txBody>
          <a:bodyPr/>
          <a:lstStyle/>
          <a:p>
            <a:pPr algn="ctr"/>
            <a:r>
              <a:rPr lang="en-GB" dirty="0">
                <a:solidFill>
                  <a:srgbClr val="0C62B4"/>
                </a:solidFill>
                <a:latin typeface="Arial" panose="020B0604020202020204" pitchFamily="34" charset="0"/>
                <a:cs typeface="Arial" panose="020B0604020202020204" pitchFamily="34" charset="0"/>
              </a:rPr>
              <a:t>Self neglect and Carers Neglect (Neglect)</a:t>
            </a:r>
          </a:p>
        </p:txBody>
      </p:sp>
      <p:sp>
        <p:nvSpPr>
          <p:cNvPr id="3" name="Content Placeholder 2">
            <a:extLst>
              <a:ext uri="{FF2B5EF4-FFF2-40B4-BE49-F238E27FC236}">
                <a16:creationId xmlns:a16="http://schemas.microsoft.com/office/drawing/2014/main" id="{7A88491B-5281-4249-A136-AA7B51A4A329}"/>
              </a:ext>
            </a:extLst>
          </p:cNvPr>
          <p:cNvSpPr>
            <a:spLocks noGrp="1"/>
          </p:cNvSpPr>
          <p:nvPr>
            <p:ph idx="1"/>
          </p:nvPr>
        </p:nvSpPr>
        <p:spPr>
          <a:xfrm>
            <a:off x="838200" y="1825624"/>
            <a:ext cx="10515600" cy="4498975"/>
          </a:xfrm>
        </p:spPr>
        <p:txBody>
          <a:bodyPr/>
          <a:lstStyle/>
          <a:p>
            <a:r>
              <a:rPr lang="en-GB" sz="2000" dirty="0">
                <a:effectLst/>
                <a:latin typeface="Arial" panose="020B0604020202020204" pitchFamily="34" charset="0"/>
                <a:ea typeface="Arial" panose="020B0604020202020204" pitchFamily="34" charset="0"/>
              </a:rPr>
              <a:t>Self-neglect can also occur as a result of not being provided with the appropriate care by others, this could include a relative, friend, carer or other individual involved in a person’s care. This may occur as a result of intentional neglect or neglect as a result of a lack of a knowledge, legal literacy and not applying policy and procedures.</a:t>
            </a:r>
          </a:p>
          <a:p>
            <a:endParaRPr lang="en-GB" sz="2000" dirty="0">
              <a:effectLst/>
              <a:latin typeface="Arial" panose="020B0604020202020204" pitchFamily="34" charset="0"/>
              <a:ea typeface="Arial" panose="020B0604020202020204" pitchFamily="34" charset="0"/>
            </a:endParaRPr>
          </a:p>
          <a:p>
            <a:r>
              <a:rPr lang="en-GB" sz="2000" dirty="0">
                <a:effectLst/>
                <a:latin typeface="Arial" panose="020B0604020202020204" pitchFamily="34" charset="0"/>
                <a:ea typeface="Arial" panose="020B0604020202020204" pitchFamily="34" charset="0"/>
              </a:rPr>
              <a:t>Examples of this can include not being provided with enough food or with the right kind of food, or not being cared for appropriately. Leaving someone  without help to wash or change dirty or wet clothing, not getting a person to a doctor when needed or not making sure someone has the right medications, all count as neglect.</a:t>
            </a:r>
          </a:p>
          <a:p>
            <a:r>
              <a:rPr lang="en-GB" sz="2000" dirty="0">
                <a:effectLst/>
                <a:latin typeface="Arial" panose="020B0604020202020204" pitchFamily="34" charset="0"/>
                <a:ea typeface="Arial" panose="020B0604020202020204" pitchFamily="34" charset="0"/>
              </a:rPr>
              <a:t>A lack of care planning, assessment or obtaining a person’s social history may also be examples of neglect. Failing to apply the Mental Capacity Act 2005 where someone is refusing care but is unable to retain, understand, weigh up or communicate the risks involved with refusing care is also an example.</a:t>
            </a:r>
          </a:p>
          <a:p>
            <a:endParaRPr lang="en-GB" dirty="0"/>
          </a:p>
        </p:txBody>
      </p:sp>
      <p:pic>
        <p:nvPicPr>
          <p:cNvPr id="6" name="Picture 5">
            <a:extLst>
              <a:ext uri="{FF2B5EF4-FFF2-40B4-BE49-F238E27FC236}">
                <a16:creationId xmlns:a16="http://schemas.microsoft.com/office/drawing/2014/main" id="{A5FA924D-28A1-4FC8-99BC-85EEFFD0D2D4}"/>
              </a:ext>
            </a:extLst>
          </p:cNvPr>
          <p:cNvPicPr>
            <a:picLocks noChangeAspect="1"/>
          </p:cNvPicPr>
          <p:nvPr/>
        </p:nvPicPr>
        <p:blipFill>
          <a:blip r:embed="rId3"/>
          <a:stretch>
            <a:fillRect/>
          </a:stretch>
        </p:blipFill>
        <p:spPr>
          <a:xfrm>
            <a:off x="8815774" y="202767"/>
            <a:ext cx="3170195" cy="774259"/>
          </a:xfrm>
          <a:prstGeom prst="rect">
            <a:avLst/>
          </a:prstGeom>
        </p:spPr>
      </p:pic>
    </p:spTree>
    <p:extLst>
      <p:ext uri="{BB962C8B-B14F-4D97-AF65-F5344CB8AC3E}">
        <p14:creationId xmlns:p14="http://schemas.microsoft.com/office/powerpoint/2010/main" val="3776584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B5D8A4-9A46-40CB-BCBF-4D52947FF723}"/>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B83736BD-4A68-4272-B612-8963356ACE36}"/>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Duty of Care</a:t>
            </a:r>
          </a:p>
        </p:txBody>
      </p:sp>
      <p:sp>
        <p:nvSpPr>
          <p:cNvPr id="3" name="Content Placeholder 2">
            <a:extLst>
              <a:ext uri="{FF2B5EF4-FFF2-40B4-BE49-F238E27FC236}">
                <a16:creationId xmlns:a16="http://schemas.microsoft.com/office/drawing/2014/main" id="{0A6D0EA0-CBC2-4442-8D1F-D18F57CE2847}"/>
              </a:ext>
            </a:extLst>
          </p:cNvPr>
          <p:cNvSpPr>
            <a:spLocks noGrp="1"/>
          </p:cNvSpPr>
          <p:nvPr>
            <p:ph idx="1"/>
          </p:nvPr>
        </p:nvSpPr>
        <p:spPr>
          <a:xfrm>
            <a:off x="838200" y="1485900"/>
            <a:ext cx="10515600" cy="4691063"/>
          </a:xfrm>
        </p:spPr>
        <p:txBody>
          <a:bodyPr/>
          <a:lstStyle/>
          <a:p>
            <a:r>
              <a:rPr lang="en-GB" sz="2400" kern="100" dirty="0">
                <a:effectLst/>
                <a:latin typeface="Arial" panose="020B0604020202020204" pitchFamily="34" charset="0"/>
                <a:ea typeface="Arial" panose="020B0604020202020204" pitchFamily="34" charset="0"/>
              </a:rPr>
              <a:t>Safeguarding adults at risk of self-neglect and hoarding can be challenging for professionals, the need to promote an adults choice and the duty of care to protect them from harm. Safeguarding people who self-neglect should be a shared multi-agency approach responsibility.</a:t>
            </a:r>
          </a:p>
          <a:p>
            <a:endParaRPr lang="en-GB" sz="2400" dirty="0">
              <a:effectLst/>
              <a:latin typeface="Arial" panose="020B0604020202020204" pitchFamily="34" charset="0"/>
              <a:ea typeface="Arial" panose="020B0604020202020204" pitchFamily="34" charset="0"/>
            </a:endParaRPr>
          </a:p>
          <a:p>
            <a:r>
              <a:rPr lang="en-GB" sz="2400" kern="100" dirty="0">
                <a:effectLst/>
                <a:latin typeface="Arial" panose="020B0604020202020204" pitchFamily="34" charset="0"/>
                <a:ea typeface="Arial" panose="020B0604020202020204" pitchFamily="34" charset="0"/>
              </a:rPr>
              <a:t>Professionals should be aware of their duty of care even when an individual has been assessed as having the mental capacity. A duty of care is the ‘obligation to exercise a level of care towards an individual, as is reasonable, in all circumstances, by taking into account the potential harm that may reasonably be caused to that individual or his property. This means to support an individual to achieve their outcomes whilst promoting their safety’.</a:t>
            </a:r>
            <a:endParaRPr lang="en-GB" sz="2400" dirty="0">
              <a:effectLst/>
              <a:latin typeface="Arial" panose="020B0604020202020204" pitchFamily="34" charset="0"/>
              <a:ea typeface="Arial" panose="020B0604020202020204" pitchFamily="34" charset="0"/>
            </a:endParaRPr>
          </a:p>
          <a:p>
            <a:endParaRPr lang="en-GB" dirty="0"/>
          </a:p>
        </p:txBody>
      </p:sp>
      <p:pic>
        <p:nvPicPr>
          <p:cNvPr id="6" name="Picture 5">
            <a:extLst>
              <a:ext uri="{FF2B5EF4-FFF2-40B4-BE49-F238E27FC236}">
                <a16:creationId xmlns:a16="http://schemas.microsoft.com/office/drawing/2014/main" id="{EC1828A4-1FAD-4FB5-83D7-73C7C27C0AAA}"/>
              </a:ext>
            </a:extLst>
          </p:cNvPr>
          <p:cNvPicPr>
            <a:picLocks noChangeAspect="1"/>
          </p:cNvPicPr>
          <p:nvPr/>
        </p:nvPicPr>
        <p:blipFill>
          <a:blip r:embed="rId3"/>
          <a:stretch>
            <a:fillRect/>
          </a:stretch>
        </p:blipFill>
        <p:spPr>
          <a:xfrm>
            <a:off x="9021805" y="30604"/>
            <a:ext cx="3170195" cy="774259"/>
          </a:xfrm>
          <a:prstGeom prst="rect">
            <a:avLst/>
          </a:prstGeom>
        </p:spPr>
      </p:pic>
    </p:spTree>
    <p:extLst>
      <p:ext uri="{BB962C8B-B14F-4D97-AF65-F5344CB8AC3E}">
        <p14:creationId xmlns:p14="http://schemas.microsoft.com/office/powerpoint/2010/main" val="2180041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07B92F-4578-41B1-A6C1-2A50B0F1060C}"/>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77B1817A-2D88-4F56-A662-05913E4B0012}"/>
              </a:ext>
            </a:extLst>
          </p:cNvPr>
          <p:cNvSpPr>
            <a:spLocks noGrp="1"/>
          </p:cNvSpPr>
          <p:nvPr>
            <p:ph type="title"/>
          </p:nvPr>
        </p:nvSpPr>
        <p:spPr>
          <a:xfrm>
            <a:off x="838200" y="365125"/>
            <a:ext cx="10515600" cy="1139825"/>
          </a:xfrm>
        </p:spPr>
        <p:txBody>
          <a:bodyPr/>
          <a:lstStyle/>
          <a:p>
            <a:pPr algn="ctr"/>
            <a:r>
              <a:rPr lang="en-GB" dirty="0">
                <a:solidFill>
                  <a:srgbClr val="0C62B4"/>
                </a:solidFill>
                <a:latin typeface="Arial" panose="020B0604020202020204" pitchFamily="34" charset="0"/>
                <a:cs typeface="Arial" panose="020B0604020202020204" pitchFamily="34" charset="0"/>
              </a:rPr>
              <a:t>SCIE research 2014</a:t>
            </a:r>
          </a:p>
        </p:txBody>
      </p:sp>
      <p:sp>
        <p:nvSpPr>
          <p:cNvPr id="3" name="Content Placeholder 2">
            <a:extLst>
              <a:ext uri="{FF2B5EF4-FFF2-40B4-BE49-F238E27FC236}">
                <a16:creationId xmlns:a16="http://schemas.microsoft.com/office/drawing/2014/main" id="{0DE5133C-9E43-4667-9C31-591854D259DC}"/>
              </a:ext>
            </a:extLst>
          </p:cNvPr>
          <p:cNvSpPr>
            <a:spLocks noGrp="1"/>
          </p:cNvSpPr>
          <p:nvPr>
            <p:ph idx="1"/>
          </p:nvPr>
        </p:nvSpPr>
        <p:spPr>
          <a:xfrm>
            <a:off x="838200" y="1193800"/>
            <a:ext cx="10515600" cy="5299075"/>
          </a:xfrm>
        </p:spPr>
        <p:txBody>
          <a:bodyPr>
            <a:normAutofit fontScale="25000" lnSpcReduction="20000"/>
          </a:bodyPr>
          <a:lstStyle/>
          <a:p>
            <a:pPr marL="0" indent="0">
              <a:lnSpc>
                <a:spcPct val="120000"/>
              </a:lnSpc>
              <a:spcBef>
                <a:spcPts val="0"/>
              </a:spcBef>
              <a:buNone/>
            </a:pPr>
            <a:r>
              <a:rPr lang="en-GB" sz="6800" dirty="0">
                <a:latin typeface="Arial" panose="020B0604020202020204" pitchFamily="34" charset="0"/>
                <a:cs typeface="Arial" panose="020B0604020202020204" pitchFamily="34" charset="0"/>
              </a:rPr>
              <a:t>Set out to identify what could be learnt from policies and practices that have produced positive outcomes in self-neglect…..</a:t>
            </a:r>
          </a:p>
          <a:p>
            <a:pPr marL="0" indent="0">
              <a:lnSpc>
                <a:spcPct val="120000"/>
              </a:lnSpc>
              <a:spcBef>
                <a:spcPts val="0"/>
              </a:spcBef>
              <a:buNone/>
            </a:pPr>
            <a:endParaRPr lang="en-GB" sz="6800" dirty="0">
              <a:latin typeface="Arial" panose="020B0604020202020204" pitchFamily="34" charset="0"/>
              <a:cs typeface="Arial" panose="020B0604020202020204" pitchFamily="34" charset="0"/>
            </a:endParaRPr>
          </a:p>
          <a:p>
            <a:pPr marL="0" indent="0">
              <a:lnSpc>
                <a:spcPct val="120000"/>
              </a:lnSpc>
              <a:spcBef>
                <a:spcPts val="0"/>
              </a:spcBef>
              <a:buNone/>
            </a:pPr>
            <a:r>
              <a:rPr lang="en-GB" sz="6800" b="1" dirty="0">
                <a:latin typeface="Arial" panose="020B0604020202020204" pitchFamily="34" charset="0"/>
                <a:cs typeface="Arial" panose="020B0604020202020204" pitchFamily="34" charset="0"/>
              </a:rPr>
              <a:t>Self-neglect practice was found to be more successful where practitioners:</a:t>
            </a:r>
          </a:p>
          <a:p>
            <a:pPr>
              <a:lnSpc>
                <a:spcPct val="120000"/>
              </a:lnSpc>
              <a:spcBef>
                <a:spcPts val="0"/>
              </a:spcBef>
            </a:pPr>
            <a:endParaRPr lang="en-GB" sz="6800" b="1" dirty="0">
              <a:latin typeface="Arial" panose="020B0604020202020204" pitchFamily="34" charset="0"/>
              <a:cs typeface="Arial" panose="020B0604020202020204" pitchFamily="34" charset="0"/>
            </a:endParaRPr>
          </a:p>
          <a:p>
            <a:pPr>
              <a:lnSpc>
                <a:spcPct val="120000"/>
              </a:lnSpc>
              <a:spcBef>
                <a:spcPts val="0"/>
              </a:spcBef>
            </a:pPr>
            <a:r>
              <a:rPr lang="en-GB" sz="6800" dirty="0">
                <a:latin typeface="Arial" panose="020B0604020202020204" pitchFamily="34" charset="0"/>
                <a:cs typeface="Arial" panose="020B0604020202020204" pitchFamily="34" charset="0"/>
              </a:rPr>
              <a:t>took time to build rapport and a relationship of trust, through persistence, patience and continuity of involvement</a:t>
            </a:r>
          </a:p>
          <a:p>
            <a:pPr>
              <a:lnSpc>
                <a:spcPct val="120000"/>
              </a:lnSpc>
              <a:spcBef>
                <a:spcPts val="0"/>
              </a:spcBef>
            </a:pPr>
            <a:r>
              <a:rPr lang="en-GB" sz="6800" dirty="0">
                <a:latin typeface="Arial" panose="020B0604020202020204" pitchFamily="34" charset="0"/>
                <a:cs typeface="Arial" panose="020B0604020202020204" pitchFamily="34" charset="0"/>
              </a:rPr>
              <a:t>tried to ‘find’ the whole person and to understand the meaning of their self neglect in the context of their life history, rather than just the particular need that might fit into an organisation’s specific role.</a:t>
            </a:r>
          </a:p>
          <a:p>
            <a:pPr>
              <a:lnSpc>
                <a:spcPct val="120000"/>
              </a:lnSpc>
              <a:spcBef>
                <a:spcPts val="0"/>
              </a:spcBef>
            </a:pPr>
            <a:r>
              <a:rPr lang="en-GB" sz="6800" dirty="0">
                <a:latin typeface="Arial" panose="020B0604020202020204" pitchFamily="34" charset="0"/>
                <a:cs typeface="Arial" panose="020B0604020202020204" pitchFamily="34" charset="0"/>
              </a:rPr>
              <a:t>worked at the individual’s pace, but were able to spot moments of motivation that could facilitate change, even if the steps towards it were small</a:t>
            </a:r>
          </a:p>
          <a:p>
            <a:pPr>
              <a:lnSpc>
                <a:spcPct val="120000"/>
              </a:lnSpc>
              <a:spcBef>
                <a:spcPts val="0"/>
              </a:spcBef>
            </a:pPr>
            <a:r>
              <a:rPr lang="en-GB" sz="6800" dirty="0">
                <a:latin typeface="Arial" panose="020B0604020202020204" pitchFamily="34" charset="0"/>
                <a:cs typeface="Arial" panose="020B0604020202020204" pitchFamily="34" charset="0"/>
              </a:rPr>
              <a:t>ensured that they understood the nature of the individual’s mental capacity in respect of self-care decisions </a:t>
            </a:r>
          </a:p>
          <a:p>
            <a:pPr>
              <a:lnSpc>
                <a:spcPct val="120000"/>
              </a:lnSpc>
              <a:spcBef>
                <a:spcPts val="0"/>
              </a:spcBef>
            </a:pPr>
            <a:r>
              <a:rPr lang="en-GB" sz="6800" dirty="0">
                <a:latin typeface="Arial" panose="020B0604020202020204" pitchFamily="34" charset="0"/>
                <a:cs typeface="Arial" panose="020B0604020202020204" pitchFamily="34" charset="0"/>
              </a:rPr>
              <a:t>were honest, open and transparent about risks and options</a:t>
            </a:r>
          </a:p>
          <a:p>
            <a:pPr>
              <a:lnSpc>
                <a:spcPct val="120000"/>
              </a:lnSpc>
              <a:spcBef>
                <a:spcPts val="0"/>
              </a:spcBef>
            </a:pPr>
            <a:r>
              <a:rPr lang="en-GB" sz="6800" dirty="0">
                <a:latin typeface="Arial" panose="020B0604020202020204" pitchFamily="34" charset="0"/>
                <a:cs typeface="Arial" panose="020B0604020202020204" pitchFamily="34" charset="0"/>
              </a:rPr>
              <a:t>had an in-depth understanding of legal mandates providing options for intervention</a:t>
            </a:r>
          </a:p>
          <a:p>
            <a:pPr>
              <a:lnSpc>
                <a:spcPct val="120000"/>
              </a:lnSpc>
              <a:spcBef>
                <a:spcPts val="0"/>
              </a:spcBef>
            </a:pPr>
            <a:r>
              <a:rPr lang="en-GB" sz="6800" dirty="0">
                <a:latin typeface="Arial" panose="020B0604020202020204" pitchFamily="34" charset="0"/>
                <a:cs typeface="Arial" panose="020B0604020202020204" pitchFamily="34" charset="0"/>
              </a:rPr>
              <a:t>made use of creative and flexible interventions, including family members and</a:t>
            </a:r>
          </a:p>
          <a:p>
            <a:pPr marL="0" indent="0">
              <a:lnSpc>
                <a:spcPct val="120000"/>
              </a:lnSpc>
              <a:spcBef>
                <a:spcPts val="0"/>
              </a:spcBef>
              <a:buNone/>
            </a:pPr>
            <a:r>
              <a:rPr lang="en-GB" sz="6800" dirty="0">
                <a:latin typeface="Arial" panose="020B0604020202020204" pitchFamily="34" charset="0"/>
                <a:cs typeface="Arial" panose="020B0604020202020204" pitchFamily="34" charset="0"/>
              </a:rPr>
              <a:t>    community resources where appropriate</a:t>
            </a:r>
          </a:p>
          <a:p>
            <a:pPr>
              <a:lnSpc>
                <a:spcPct val="120000"/>
              </a:lnSpc>
              <a:spcBef>
                <a:spcPts val="0"/>
              </a:spcBef>
            </a:pPr>
            <a:r>
              <a:rPr lang="en-GB" sz="6800" dirty="0">
                <a:latin typeface="Arial" panose="020B0604020202020204" pitchFamily="34" charset="0"/>
                <a:cs typeface="Arial" panose="020B0604020202020204" pitchFamily="34" charset="0"/>
              </a:rPr>
              <a:t>engaged in effective multi-agency working to ensure inter-disciplinary and</a:t>
            </a:r>
          </a:p>
          <a:p>
            <a:pPr marL="0" indent="0">
              <a:lnSpc>
                <a:spcPct val="120000"/>
              </a:lnSpc>
              <a:spcBef>
                <a:spcPts val="0"/>
              </a:spcBef>
              <a:buNone/>
            </a:pPr>
            <a:r>
              <a:rPr lang="en-GB" sz="6800" dirty="0">
                <a:latin typeface="Arial" panose="020B0604020202020204" pitchFamily="34" charset="0"/>
                <a:cs typeface="Arial" panose="020B0604020202020204" pitchFamily="34" charset="0"/>
              </a:rPr>
              <a:t>    specialist perspectives, and coordination of work towards shared goals.</a:t>
            </a:r>
          </a:p>
          <a:p>
            <a:endParaRPr lang="en-GB" dirty="0"/>
          </a:p>
        </p:txBody>
      </p:sp>
      <p:pic>
        <p:nvPicPr>
          <p:cNvPr id="6" name="Picture 5">
            <a:extLst>
              <a:ext uri="{FF2B5EF4-FFF2-40B4-BE49-F238E27FC236}">
                <a16:creationId xmlns:a16="http://schemas.microsoft.com/office/drawing/2014/main" id="{F5A3067D-FC43-44D0-AB69-FBADF748E84A}"/>
              </a:ext>
            </a:extLst>
          </p:cNvPr>
          <p:cNvPicPr>
            <a:picLocks noChangeAspect="1"/>
          </p:cNvPicPr>
          <p:nvPr/>
        </p:nvPicPr>
        <p:blipFill>
          <a:blip r:embed="rId3"/>
          <a:stretch>
            <a:fillRect/>
          </a:stretch>
        </p:blipFill>
        <p:spPr>
          <a:xfrm>
            <a:off x="9021805" y="54416"/>
            <a:ext cx="3170195" cy="774259"/>
          </a:xfrm>
          <a:prstGeom prst="rect">
            <a:avLst/>
          </a:prstGeom>
        </p:spPr>
      </p:pic>
    </p:spTree>
    <p:extLst>
      <p:ext uri="{BB962C8B-B14F-4D97-AF65-F5344CB8AC3E}">
        <p14:creationId xmlns:p14="http://schemas.microsoft.com/office/powerpoint/2010/main" val="2738859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2273</TotalTime>
  <Words>2757</Words>
  <Application>Microsoft Office PowerPoint</Application>
  <PresentationFormat>Widescreen</PresentationFormat>
  <Paragraphs>203</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Symbol</vt:lpstr>
      <vt:lpstr>Office Theme</vt:lpstr>
      <vt:lpstr>Self Neglect and Covid  Risk Management  Identification Working together  </vt:lpstr>
      <vt:lpstr>Legislation and Guidance </vt:lpstr>
      <vt:lpstr>Definition of Self Neglect </vt:lpstr>
      <vt:lpstr>Definition of Self Neglect </vt:lpstr>
      <vt:lpstr>Complex Issues </vt:lpstr>
      <vt:lpstr>Identification of Self Neglect </vt:lpstr>
      <vt:lpstr>Self neglect and Carers Neglect (Neglect)</vt:lpstr>
      <vt:lpstr>Duty of Care</vt:lpstr>
      <vt:lpstr>SCIE research 2014</vt:lpstr>
      <vt:lpstr>SCIE research 2014</vt:lpstr>
      <vt:lpstr>Mental Capacity and Self neglect </vt:lpstr>
      <vt:lpstr>Mental Capacity and Self Neglect </vt:lpstr>
      <vt:lpstr>Case Study Consideration</vt:lpstr>
      <vt:lpstr>Covid and Self Neglect</vt:lpstr>
      <vt:lpstr>Covid and Self Neglect  </vt:lpstr>
      <vt:lpstr>Factors Contributing to Poor Outcomes  </vt:lpstr>
      <vt:lpstr>Learning from Safeguarding Adult       Reviews Regarding Self Neglect  </vt:lpstr>
      <vt:lpstr>Learning from Reviews </vt:lpstr>
      <vt:lpstr>CARM Complex Adult Risk Management </vt:lpstr>
      <vt:lpstr>CARM criteria </vt:lpstr>
      <vt:lpstr>Key Principles </vt:lpstr>
      <vt:lpstr>Complex case management </vt:lpstr>
      <vt:lpstr>Reference to supporting documents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WEBSTER, Sheila (NHS SUNDERLAND CCG)</dc:creator>
  <cp:lastModifiedBy>Adam Grant</cp:lastModifiedBy>
  <cp:revision>41</cp:revision>
  <dcterms:created xsi:type="dcterms:W3CDTF">2021-03-17T11:55:36Z</dcterms:created>
  <dcterms:modified xsi:type="dcterms:W3CDTF">2022-10-10T09:13:07Z</dcterms:modified>
</cp:coreProperties>
</file>