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5537" r:id="rId3"/>
    <p:sldId id="658" r:id="rId4"/>
    <p:sldId id="665" r:id="rId5"/>
    <p:sldId id="5642" r:id="rId6"/>
    <p:sldId id="771" r:id="rId7"/>
    <p:sldId id="5496" r:id="rId8"/>
    <p:sldId id="5554" r:id="rId9"/>
    <p:sldId id="5555" r:id="rId10"/>
    <p:sldId id="5620" r:id="rId11"/>
    <p:sldId id="268" r:id="rId12"/>
    <p:sldId id="643" r:id="rId13"/>
    <p:sldId id="276" r:id="rId14"/>
    <p:sldId id="5621" r:id="rId15"/>
    <p:sldId id="442" r:id="rId16"/>
    <p:sldId id="5434" r:id="rId17"/>
    <p:sldId id="284" r:id="rId18"/>
    <p:sldId id="5504" r:id="rId19"/>
    <p:sldId id="5497" r:id="rId20"/>
    <p:sldId id="667" r:id="rId21"/>
    <p:sldId id="5532" r:id="rId22"/>
    <p:sldId id="5502" r:id="rId23"/>
    <p:sldId id="373" r:id="rId24"/>
    <p:sldId id="303" r:id="rId25"/>
    <p:sldId id="376" r:id="rId26"/>
    <p:sldId id="655" r:id="rId27"/>
    <p:sldId id="306" r:id="rId28"/>
    <p:sldId id="307" r:id="rId29"/>
    <p:sldId id="541" r:id="rId30"/>
    <p:sldId id="5508" r:id="rId31"/>
    <p:sldId id="699" r:id="rId32"/>
    <p:sldId id="700" r:id="rId33"/>
    <p:sldId id="701" r:id="rId34"/>
    <p:sldId id="702" r:id="rId35"/>
    <p:sldId id="703" r:id="rId36"/>
    <p:sldId id="5623" r:id="rId37"/>
    <p:sldId id="632" r:id="rId38"/>
    <p:sldId id="5589" r:id="rId39"/>
    <p:sldId id="633" r:id="rId40"/>
    <p:sldId id="337" r:id="rId41"/>
    <p:sldId id="338" r:id="rId42"/>
    <p:sldId id="5624" r:id="rId43"/>
    <p:sldId id="314" r:id="rId44"/>
    <p:sldId id="5641" r:id="rId45"/>
    <p:sldId id="332" r:id="rId46"/>
    <p:sldId id="339" r:id="rId47"/>
    <p:sldId id="5626" r:id="rId48"/>
    <p:sldId id="5538" r:id="rId49"/>
    <p:sldId id="659" r:id="rId50"/>
    <p:sldId id="5503" r:id="rId51"/>
    <p:sldId id="5632" r:id="rId52"/>
    <p:sldId id="5633" r:id="rId53"/>
    <p:sldId id="345" r:id="rId54"/>
    <p:sldId id="5564" r:id="rId55"/>
    <p:sldId id="5636" r:id="rId56"/>
    <p:sldId id="5539" r:id="rId57"/>
    <p:sldId id="5499" r:id="rId58"/>
    <p:sldId id="5506" r:id="rId59"/>
    <p:sldId id="5442" r:id="rId60"/>
    <p:sldId id="5634" r:id="rId61"/>
    <p:sldId id="5637" r:id="rId62"/>
    <p:sldId id="5639" r:id="rId63"/>
    <p:sldId id="5500" r:id="rId64"/>
    <p:sldId id="5523" r:id="rId65"/>
    <p:sldId id="5644" r:id="rId66"/>
    <p:sldId id="5471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Tahoma" panose="020B0604030504040204" pitchFamily="34" charset="0"/>
        <a:ea typeface="+mn-ea"/>
        <a:cs typeface="Tahoma" panose="020B0604030504040204" pitchFamily="34" charset="0"/>
        <a:sym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1"/>
    <p:restoredTop sz="94694"/>
  </p:normalViewPr>
  <p:slideViewPr>
    <p:cSldViewPr>
      <p:cViewPr varScale="1">
        <p:scale>
          <a:sx n="121" d="100"/>
          <a:sy n="121" d="100"/>
        </p:scale>
        <p:origin x="65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387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69907265205815E-2"/>
          <c:y val="0.14399708405990316"/>
          <c:w val="0.83938070839934686"/>
          <c:h val="0.355042676417596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BADS recommended day surgery rate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Sheet1!$A$2:$A$38</c:f>
              <c:strCache>
                <c:ptCount val="37"/>
                <c:pt idx="0">
                  <c:v>Cateract extraction and IOL</c:v>
                </c:pt>
                <c:pt idx="1">
                  <c:v>Correction of squint</c:v>
                </c:pt>
                <c:pt idx="2">
                  <c:v>Carpel tunnel release</c:v>
                </c:pt>
                <c:pt idx="3">
                  <c:v>Myringectomy +/- insertion of tube / suction clearance</c:v>
                </c:pt>
                <c:pt idx="4">
                  <c:v>Knee arrthroscopy includ menisectomy, meniscal or other repair</c:v>
                </c:pt>
                <c:pt idx="5">
                  <c:v>Dupuytren's fasciectomy</c:v>
                </c:pt>
                <c:pt idx="6">
                  <c:v>Vitrectomy</c:v>
                </c:pt>
                <c:pt idx="7">
                  <c:v>Orchidopexy</c:v>
                </c:pt>
                <c:pt idx="8">
                  <c:v>Haemorrhoidectomy</c:v>
                </c:pt>
                <c:pt idx="9">
                  <c:v>Primary inguinal hernia repair</c:v>
                </c:pt>
                <c:pt idx="10">
                  <c:v>Primary femoral hernia repair</c:v>
                </c:pt>
                <c:pt idx="11">
                  <c:v>Wide local excision of the breast without axillary surgery</c:v>
                </c:pt>
                <c:pt idx="12">
                  <c:v>Wide local excision of the breast with axillary surgery</c:v>
                </c:pt>
                <c:pt idx="13">
                  <c:v>Tonsillectomy (adult)</c:v>
                </c:pt>
                <c:pt idx="14">
                  <c:v>Stapediectomy</c:v>
                </c:pt>
                <c:pt idx="15">
                  <c:v>FESS</c:v>
                </c:pt>
                <c:pt idx="16">
                  <c:v>Removal of internal fixation from bone / joint (excluding k-wires)</c:v>
                </c:pt>
                <c:pt idx="17">
                  <c:v>Autograft ACL reconstruction</c:v>
                </c:pt>
                <c:pt idx="18">
                  <c:v>Bunion operations +/- internal fixation and soft tissue correction</c:v>
                </c:pt>
                <c:pt idx="19">
                  <c:v>Repair of unbilical hernia</c:v>
                </c:pt>
                <c:pt idx="20">
                  <c:v>Septorhinoplasty</c:v>
                </c:pt>
                <c:pt idx="21">
                  <c:v>Laparoscopic cholecystectomy</c:v>
                </c:pt>
                <c:pt idx="22">
                  <c:v>Repair of recurrent inguinal hernia</c:v>
                </c:pt>
                <c:pt idx="23">
                  <c:v>Tonsillectomy (child)</c:v>
                </c:pt>
                <c:pt idx="24">
                  <c:v>Mastoidectomy</c:v>
                </c:pt>
                <c:pt idx="25">
                  <c:v>Vaginal hysterectomy including laparoscopic assisted</c:v>
                </c:pt>
                <c:pt idx="26">
                  <c:v>Repair of cysto- and rectrocoele (anterior and posterior colporrhaphy)</c:v>
                </c:pt>
                <c:pt idx="27">
                  <c:v>Endoscopic resection of lesion of bladder </c:v>
                </c:pt>
                <c:pt idx="28">
                  <c:v>Laparoscopic abdominal hysterectomy</c:v>
                </c:pt>
                <c:pt idx="29">
                  <c:v>Mastectomy without axillary surgery</c:v>
                </c:pt>
                <c:pt idx="30">
                  <c:v>Mastectomy with axillary surgery</c:v>
                </c:pt>
                <c:pt idx="31">
                  <c:v>Unicompartmental knee replacement</c:v>
                </c:pt>
                <c:pt idx="32">
                  <c:v>Partial thyroidectomy</c:v>
                </c:pt>
                <c:pt idx="33">
                  <c:v>Hemithyroidectomy</c:v>
                </c:pt>
                <c:pt idx="34">
                  <c:v>Posterior excision of lumber disc prolapse, including microdiscectomy</c:v>
                </c:pt>
                <c:pt idx="35">
                  <c:v>Laparoscopic repair of hiatus hernia witrh anti-reflux procedure</c:v>
                </c:pt>
                <c:pt idx="36">
                  <c:v>Endoscopic resection of prostate (TURP) - can include laser surgery</c:v>
                </c:pt>
              </c:strCache>
            </c:strRef>
          </c:cat>
          <c:val>
            <c:numRef>
              <c:f>Sheet1!$B$2:$B$38</c:f>
              <c:numCache>
                <c:formatCode>General</c:formatCode>
                <c:ptCount val="3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99</c:v>
                </c:pt>
                <c:pt idx="4">
                  <c:v>99</c:v>
                </c:pt>
                <c:pt idx="5">
                  <c:v>99</c:v>
                </c:pt>
                <c:pt idx="6">
                  <c:v>95</c:v>
                </c:pt>
                <c:pt idx="7">
                  <c:v>95</c:v>
                </c:pt>
                <c:pt idx="8">
                  <c:v>95</c:v>
                </c:pt>
                <c:pt idx="9">
                  <c:v>95</c:v>
                </c:pt>
                <c:pt idx="10">
                  <c:v>95</c:v>
                </c:pt>
                <c:pt idx="11">
                  <c:v>95</c:v>
                </c:pt>
                <c:pt idx="12">
                  <c:v>95</c:v>
                </c:pt>
                <c:pt idx="13">
                  <c:v>90</c:v>
                </c:pt>
                <c:pt idx="14">
                  <c:v>90</c:v>
                </c:pt>
                <c:pt idx="15">
                  <c:v>90</c:v>
                </c:pt>
                <c:pt idx="16">
                  <c:v>90</c:v>
                </c:pt>
                <c:pt idx="17">
                  <c:v>90</c:v>
                </c:pt>
                <c:pt idx="18">
                  <c:v>90</c:v>
                </c:pt>
                <c:pt idx="19">
                  <c:v>90</c:v>
                </c:pt>
                <c:pt idx="20">
                  <c:v>80</c:v>
                </c:pt>
                <c:pt idx="21">
                  <c:v>75</c:v>
                </c:pt>
                <c:pt idx="22">
                  <c:v>75</c:v>
                </c:pt>
                <c:pt idx="23">
                  <c:v>70</c:v>
                </c:pt>
                <c:pt idx="24">
                  <c:v>70</c:v>
                </c:pt>
                <c:pt idx="25">
                  <c:v>60</c:v>
                </c:pt>
                <c:pt idx="26">
                  <c:v>60</c:v>
                </c:pt>
                <c:pt idx="27">
                  <c:v>60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40</c:v>
                </c:pt>
                <c:pt idx="32">
                  <c:v>40</c:v>
                </c:pt>
                <c:pt idx="33">
                  <c:v>30</c:v>
                </c:pt>
                <c:pt idx="34">
                  <c:v>30</c:v>
                </c:pt>
                <c:pt idx="35">
                  <c:v>20</c:v>
                </c:pt>
                <c:pt idx="36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61-4345-B412-8D1CD22805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Top performing 5% of trusts</c:v>
                </c:pt>
              </c:strCache>
            </c:strRef>
          </c:tx>
          <c:spPr>
            <a:ln w="28575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Sheet1!$A$2:$A$38</c:f>
              <c:strCache>
                <c:ptCount val="37"/>
                <c:pt idx="0">
                  <c:v>Cateract extraction and IOL</c:v>
                </c:pt>
                <c:pt idx="1">
                  <c:v>Correction of squint</c:v>
                </c:pt>
                <c:pt idx="2">
                  <c:v>Carpel tunnel release</c:v>
                </c:pt>
                <c:pt idx="3">
                  <c:v>Myringectomy +/- insertion of tube / suction clearance</c:v>
                </c:pt>
                <c:pt idx="4">
                  <c:v>Knee arrthroscopy includ menisectomy, meniscal or other repair</c:v>
                </c:pt>
                <c:pt idx="5">
                  <c:v>Dupuytren's fasciectomy</c:v>
                </c:pt>
                <c:pt idx="6">
                  <c:v>Vitrectomy</c:v>
                </c:pt>
                <c:pt idx="7">
                  <c:v>Orchidopexy</c:v>
                </c:pt>
                <c:pt idx="8">
                  <c:v>Haemorrhoidectomy</c:v>
                </c:pt>
                <c:pt idx="9">
                  <c:v>Primary inguinal hernia repair</c:v>
                </c:pt>
                <c:pt idx="10">
                  <c:v>Primary femoral hernia repair</c:v>
                </c:pt>
                <c:pt idx="11">
                  <c:v>Wide local excision of the breast without axillary surgery</c:v>
                </c:pt>
                <c:pt idx="12">
                  <c:v>Wide local excision of the breast with axillary surgery</c:v>
                </c:pt>
                <c:pt idx="13">
                  <c:v>Tonsillectomy (adult)</c:v>
                </c:pt>
                <c:pt idx="14">
                  <c:v>Stapediectomy</c:v>
                </c:pt>
                <c:pt idx="15">
                  <c:v>FESS</c:v>
                </c:pt>
                <c:pt idx="16">
                  <c:v>Removal of internal fixation from bone / joint (excluding k-wires)</c:v>
                </c:pt>
                <c:pt idx="17">
                  <c:v>Autograft ACL reconstruction</c:v>
                </c:pt>
                <c:pt idx="18">
                  <c:v>Bunion operations +/- internal fixation and soft tissue correction</c:v>
                </c:pt>
                <c:pt idx="19">
                  <c:v>Repair of unbilical hernia</c:v>
                </c:pt>
                <c:pt idx="20">
                  <c:v>Septorhinoplasty</c:v>
                </c:pt>
                <c:pt idx="21">
                  <c:v>Laparoscopic cholecystectomy</c:v>
                </c:pt>
                <c:pt idx="22">
                  <c:v>Repair of recurrent inguinal hernia</c:v>
                </c:pt>
                <c:pt idx="23">
                  <c:v>Tonsillectomy (child)</c:v>
                </c:pt>
                <c:pt idx="24">
                  <c:v>Mastoidectomy</c:v>
                </c:pt>
                <c:pt idx="25">
                  <c:v>Vaginal hysterectomy including laparoscopic assisted</c:v>
                </c:pt>
                <c:pt idx="26">
                  <c:v>Repair of cysto- and rectrocoele (anterior and posterior colporrhaphy)</c:v>
                </c:pt>
                <c:pt idx="27">
                  <c:v>Endoscopic resection of lesion of bladder </c:v>
                </c:pt>
                <c:pt idx="28">
                  <c:v>Laparoscopic abdominal hysterectomy</c:v>
                </c:pt>
                <c:pt idx="29">
                  <c:v>Mastectomy without axillary surgery</c:v>
                </c:pt>
                <c:pt idx="30">
                  <c:v>Mastectomy with axillary surgery</c:v>
                </c:pt>
                <c:pt idx="31">
                  <c:v>Unicompartmental knee replacement</c:v>
                </c:pt>
                <c:pt idx="32">
                  <c:v>Partial thyroidectomy</c:v>
                </c:pt>
                <c:pt idx="33">
                  <c:v>Hemithyroidectomy</c:v>
                </c:pt>
                <c:pt idx="34">
                  <c:v>Posterior excision of lumber disc prolapse, including microdiscectomy</c:v>
                </c:pt>
                <c:pt idx="35">
                  <c:v>Laparoscopic repair of hiatus hernia witrh anti-reflux procedure</c:v>
                </c:pt>
                <c:pt idx="36">
                  <c:v>Endoscopic resection of prostate (TURP) - can include laser surgery</c:v>
                </c:pt>
              </c:strCache>
            </c:strRef>
          </c:cat>
          <c:val>
            <c:numRef>
              <c:f>Sheet1!$C$2:$C$38</c:f>
              <c:numCache>
                <c:formatCode>General</c:formatCode>
                <c:ptCount val="3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98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93</c:v>
                </c:pt>
                <c:pt idx="10">
                  <c:v>100</c:v>
                </c:pt>
                <c:pt idx="11">
                  <c:v>93</c:v>
                </c:pt>
                <c:pt idx="12">
                  <c:v>84</c:v>
                </c:pt>
                <c:pt idx="13">
                  <c:v>99</c:v>
                </c:pt>
                <c:pt idx="14">
                  <c:v>100</c:v>
                </c:pt>
                <c:pt idx="15">
                  <c:v>100</c:v>
                </c:pt>
                <c:pt idx="16">
                  <c:v>92</c:v>
                </c:pt>
                <c:pt idx="17">
                  <c:v>90</c:v>
                </c:pt>
                <c:pt idx="18">
                  <c:v>98</c:v>
                </c:pt>
                <c:pt idx="19">
                  <c:v>95</c:v>
                </c:pt>
                <c:pt idx="20">
                  <c:v>100</c:v>
                </c:pt>
                <c:pt idx="21">
                  <c:v>78</c:v>
                </c:pt>
                <c:pt idx="22">
                  <c:v>78</c:v>
                </c:pt>
                <c:pt idx="23">
                  <c:v>97</c:v>
                </c:pt>
                <c:pt idx="24">
                  <c:v>85</c:v>
                </c:pt>
                <c:pt idx="25">
                  <c:v>6</c:v>
                </c:pt>
                <c:pt idx="26">
                  <c:v>8</c:v>
                </c:pt>
                <c:pt idx="27">
                  <c:v>74</c:v>
                </c:pt>
                <c:pt idx="28">
                  <c:v>7</c:v>
                </c:pt>
                <c:pt idx="29">
                  <c:v>44</c:v>
                </c:pt>
                <c:pt idx="30">
                  <c:v>42</c:v>
                </c:pt>
                <c:pt idx="31">
                  <c:v>0</c:v>
                </c:pt>
                <c:pt idx="32">
                  <c:v>55</c:v>
                </c:pt>
                <c:pt idx="33">
                  <c:v>35</c:v>
                </c:pt>
                <c:pt idx="34">
                  <c:v>27</c:v>
                </c:pt>
                <c:pt idx="35">
                  <c:v>39</c:v>
                </c:pt>
                <c:pt idx="36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61-4345-B412-8D1CD22805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Top performing 50% of trusts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Sheet1!$A$2:$A$38</c:f>
              <c:strCache>
                <c:ptCount val="37"/>
                <c:pt idx="0">
                  <c:v>Cateract extraction and IOL</c:v>
                </c:pt>
                <c:pt idx="1">
                  <c:v>Correction of squint</c:v>
                </c:pt>
                <c:pt idx="2">
                  <c:v>Carpel tunnel release</c:v>
                </c:pt>
                <c:pt idx="3">
                  <c:v>Myringectomy +/- insertion of tube / suction clearance</c:v>
                </c:pt>
                <c:pt idx="4">
                  <c:v>Knee arrthroscopy includ menisectomy, meniscal or other repair</c:v>
                </c:pt>
                <c:pt idx="5">
                  <c:v>Dupuytren's fasciectomy</c:v>
                </c:pt>
                <c:pt idx="6">
                  <c:v>Vitrectomy</c:v>
                </c:pt>
                <c:pt idx="7">
                  <c:v>Orchidopexy</c:v>
                </c:pt>
                <c:pt idx="8">
                  <c:v>Haemorrhoidectomy</c:v>
                </c:pt>
                <c:pt idx="9">
                  <c:v>Primary inguinal hernia repair</c:v>
                </c:pt>
                <c:pt idx="10">
                  <c:v>Primary femoral hernia repair</c:v>
                </c:pt>
                <c:pt idx="11">
                  <c:v>Wide local excision of the breast without axillary surgery</c:v>
                </c:pt>
                <c:pt idx="12">
                  <c:v>Wide local excision of the breast with axillary surgery</c:v>
                </c:pt>
                <c:pt idx="13">
                  <c:v>Tonsillectomy (adult)</c:v>
                </c:pt>
                <c:pt idx="14">
                  <c:v>Stapediectomy</c:v>
                </c:pt>
                <c:pt idx="15">
                  <c:v>FESS</c:v>
                </c:pt>
                <c:pt idx="16">
                  <c:v>Removal of internal fixation from bone / joint (excluding k-wires)</c:v>
                </c:pt>
                <c:pt idx="17">
                  <c:v>Autograft ACL reconstruction</c:v>
                </c:pt>
                <c:pt idx="18">
                  <c:v>Bunion operations +/- internal fixation and soft tissue correction</c:v>
                </c:pt>
                <c:pt idx="19">
                  <c:v>Repair of unbilical hernia</c:v>
                </c:pt>
                <c:pt idx="20">
                  <c:v>Septorhinoplasty</c:v>
                </c:pt>
                <c:pt idx="21">
                  <c:v>Laparoscopic cholecystectomy</c:v>
                </c:pt>
                <c:pt idx="22">
                  <c:v>Repair of recurrent inguinal hernia</c:v>
                </c:pt>
                <c:pt idx="23">
                  <c:v>Tonsillectomy (child)</c:v>
                </c:pt>
                <c:pt idx="24">
                  <c:v>Mastoidectomy</c:v>
                </c:pt>
                <c:pt idx="25">
                  <c:v>Vaginal hysterectomy including laparoscopic assisted</c:v>
                </c:pt>
                <c:pt idx="26">
                  <c:v>Repair of cysto- and rectrocoele (anterior and posterior colporrhaphy)</c:v>
                </c:pt>
                <c:pt idx="27">
                  <c:v>Endoscopic resection of lesion of bladder </c:v>
                </c:pt>
                <c:pt idx="28">
                  <c:v>Laparoscopic abdominal hysterectomy</c:v>
                </c:pt>
                <c:pt idx="29">
                  <c:v>Mastectomy without axillary surgery</c:v>
                </c:pt>
                <c:pt idx="30">
                  <c:v>Mastectomy with axillary surgery</c:v>
                </c:pt>
                <c:pt idx="31">
                  <c:v>Unicompartmental knee replacement</c:v>
                </c:pt>
                <c:pt idx="32">
                  <c:v>Partial thyroidectomy</c:v>
                </c:pt>
                <c:pt idx="33">
                  <c:v>Hemithyroidectomy</c:v>
                </c:pt>
                <c:pt idx="34">
                  <c:v>Posterior excision of lumber disc prolapse, including microdiscectomy</c:v>
                </c:pt>
                <c:pt idx="35">
                  <c:v>Laparoscopic repair of hiatus hernia witrh anti-reflux procedure</c:v>
                </c:pt>
                <c:pt idx="36">
                  <c:v>Endoscopic resection of prostate (TURP) - can include laser surgery</c:v>
                </c:pt>
              </c:strCache>
            </c:strRef>
          </c:cat>
          <c:val>
            <c:numRef>
              <c:f>Sheet1!$D$2:$D$38</c:f>
              <c:numCache>
                <c:formatCode>General</c:formatCode>
                <c:ptCount val="37"/>
                <c:pt idx="0">
                  <c:v>99</c:v>
                </c:pt>
                <c:pt idx="1">
                  <c:v>97</c:v>
                </c:pt>
                <c:pt idx="2">
                  <c:v>98</c:v>
                </c:pt>
                <c:pt idx="3">
                  <c:v>95</c:v>
                </c:pt>
                <c:pt idx="4">
                  <c:v>89</c:v>
                </c:pt>
                <c:pt idx="5">
                  <c:v>93</c:v>
                </c:pt>
                <c:pt idx="6">
                  <c:v>98</c:v>
                </c:pt>
                <c:pt idx="7">
                  <c:v>61</c:v>
                </c:pt>
                <c:pt idx="8">
                  <c:v>75</c:v>
                </c:pt>
                <c:pt idx="9">
                  <c:v>73</c:v>
                </c:pt>
                <c:pt idx="10">
                  <c:v>75</c:v>
                </c:pt>
                <c:pt idx="11">
                  <c:v>71</c:v>
                </c:pt>
                <c:pt idx="12">
                  <c:v>60</c:v>
                </c:pt>
                <c:pt idx="13">
                  <c:v>65</c:v>
                </c:pt>
                <c:pt idx="14">
                  <c:v>33</c:v>
                </c:pt>
                <c:pt idx="15">
                  <c:v>60</c:v>
                </c:pt>
                <c:pt idx="16">
                  <c:v>78</c:v>
                </c:pt>
                <c:pt idx="17">
                  <c:v>27</c:v>
                </c:pt>
                <c:pt idx="18">
                  <c:v>72</c:v>
                </c:pt>
                <c:pt idx="19">
                  <c:v>78</c:v>
                </c:pt>
                <c:pt idx="20">
                  <c:v>52</c:v>
                </c:pt>
                <c:pt idx="21">
                  <c:v>53</c:v>
                </c:pt>
                <c:pt idx="22">
                  <c:v>53</c:v>
                </c:pt>
                <c:pt idx="23">
                  <c:v>45</c:v>
                </c:pt>
                <c:pt idx="24">
                  <c:v>27</c:v>
                </c:pt>
                <c:pt idx="25">
                  <c:v>0</c:v>
                </c:pt>
                <c:pt idx="26">
                  <c:v>0</c:v>
                </c:pt>
                <c:pt idx="27">
                  <c:v>27</c:v>
                </c:pt>
                <c:pt idx="28">
                  <c:v>0</c:v>
                </c:pt>
                <c:pt idx="29">
                  <c:v>4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061-4345-B412-8D1CD2280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1140336"/>
        <c:axId val="1404460816"/>
      </c:lineChart>
      <c:catAx>
        <c:axId val="1341140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404460816"/>
        <c:crosses val="autoZero"/>
        <c:auto val="1"/>
        <c:lblAlgn val="ctr"/>
        <c:lblOffset val="100"/>
        <c:noMultiLvlLbl val="0"/>
      </c:catAx>
      <c:valAx>
        <c:axId val="14044608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>
                    <a:solidFill>
                      <a:srgbClr val="000000"/>
                    </a:solidFill>
                  </a:rPr>
                  <a:t>Day surgery rate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34114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5281331952845575E-2"/>
          <c:y val="3.0829303990377886E-2"/>
          <c:w val="0.96928235798263307"/>
          <c:h val="5.60696557065318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E5114-EF87-9F4B-90D5-B54E87ACF455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BD673D0D-CE21-4049-B63B-2EAE9BF1E7ED}">
      <dgm:prSet phldrT="[Text]"/>
      <dgm:spPr/>
      <dgm:t>
        <a:bodyPr/>
        <a:lstStyle/>
        <a:p>
          <a:r>
            <a:rPr lang="en-GB" dirty="0"/>
            <a:t>Pre- assessment</a:t>
          </a:r>
        </a:p>
      </dgm:t>
    </dgm:pt>
    <dgm:pt modelId="{12C3EFCE-ECC8-994C-8753-538D1B894572}" type="parTrans" cxnId="{BBEC071D-85B1-7B47-BE4F-DDC18B55B380}">
      <dgm:prSet/>
      <dgm:spPr/>
      <dgm:t>
        <a:bodyPr/>
        <a:lstStyle/>
        <a:p>
          <a:endParaRPr lang="en-GB"/>
        </a:p>
      </dgm:t>
    </dgm:pt>
    <dgm:pt modelId="{F0D057DE-6517-3B49-B6C5-903A3E3558C1}" type="sibTrans" cxnId="{BBEC071D-85B1-7B47-BE4F-DDC18B55B380}">
      <dgm:prSet/>
      <dgm:spPr>
        <a:solidFill>
          <a:srgbClr val="0070C0"/>
        </a:solidFill>
      </dgm:spPr>
      <dgm:t>
        <a:bodyPr/>
        <a:lstStyle/>
        <a:p>
          <a:endParaRPr lang="en-GB">
            <a:highlight>
              <a:srgbClr val="0000FF"/>
            </a:highlight>
          </a:endParaRPr>
        </a:p>
      </dgm:t>
    </dgm:pt>
    <dgm:pt modelId="{4B5A139A-B543-A749-A0EA-10743B7A6A56}">
      <dgm:prSet phldrT="[Text]"/>
      <dgm:spPr/>
      <dgm:t>
        <a:bodyPr/>
        <a:lstStyle/>
        <a:p>
          <a:r>
            <a:rPr lang="en-GB" dirty="0"/>
            <a:t>Peri-operative care</a:t>
          </a:r>
        </a:p>
      </dgm:t>
    </dgm:pt>
    <dgm:pt modelId="{245FD5F1-577F-CF4A-9CB3-CCED7CCDB3F8}" type="parTrans" cxnId="{73A003D8-0649-564B-B725-3BD94D0E6E7B}">
      <dgm:prSet/>
      <dgm:spPr/>
      <dgm:t>
        <a:bodyPr/>
        <a:lstStyle/>
        <a:p>
          <a:endParaRPr lang="en-GB"/>
        </a:p>
      </dgm:t>
    </dgm:pt>
    <dgm:pt modelId="{609AD9E8-01F4-B844-A433-85F212C49A47}" type="sibTrans" cxnId="{73A003D8-0649-564B-B725-3BD94D0E6E7B}">
      <dgm:prSet/>
      <dgm:spPr>
        <a:solidFill>
          <a:srgbClr val="0070C0"/>
        </a:solidFill>
      </dgm:spPr>
      <dgm:t>
        <a:bodyPr/>
        <a:lstStyle/>
        <a:p>
          <a:endParaRPr lang="en-GB"/>
        </a:p>
      </dgm:t>
    </dgm:pt>
    <dgm:pt modelId="{F2FF1B7C-BAB0-1841-B0BB-F1DFD5EF7E7C}">
      <dgm:prSet phldrT="[Text]"/>
      <dgm:spPr/>
      <dgm:t>
        <a:bodyPr/>
        <a:lstStyle/>
        <a:p>
          <a:r>
            <a:rPr lang="en-GB" dirty="0"/>
            <a:t>Post –operative care</a:t>
          </a:r>
        </a:p>
      </dgm:t>
    </dgm:pt>
    <dgm:pt modelId="{C7F7DC67-441F-2543-87AF-11DC9100213C}" type="parTrans" cxnId="{0228B335-79C4-914C-9FC6-A9955CB074C0}">
      <dgm:prSet/>
      <dgm:spPr/>
      <dgm:t>
        <a:bodyPr/>
        <a:lstStyle/>
        <a:p>
          <a:endParaRPr lang="en-GB"/>
        </a:p>
      </dgm:t>
    </dgm:pt>
    <dgm:pt modelId="{0465B9C2-8A3C-CE4C-8A6D-5B910EF7D367}" type="sibTrans" cxnId="{0228B335-79C4-914C-9FC6-A9955CB074C0}">
      <dgm:prSet/>
      <dgm:spPr/>
      <dgm:t>
        <a:bodyPr/>
        <a:lstStyle/>
        <a:p>
          <a:endParaRPr lang="en-GB"/>
        </a:p>
      </dgm:t>
    </dgm:pt>
    <dgm:pt modelId="{C83564ED-2341-F546-97BD-2DAD1B1A8D76}" type="pres">
      <dgm:prSet presAssocID="{6D3E5114-EF87-9F4B-90D5-B54E87ACF455}" presName="linearFlow" presStyleCnt="0">
        <dgm:presLayoutVars>
          <dgm:resizeHandles val="exact"/>
        </dgm:presLayoutVars>
      </dgm:prSet>
      <dgm:spPr/>
    </dgm:pt>
    <dgm:pt modelId="{94D045C2-DC20-9441-9535-ABD9646B877E}" type="pres">
      <dgm:prSet presAssocID="{BD673D0D-CE21-4049-B63B-2EAE9BF1E7ED}" presName="node" presStyleLbl="node1" presStyleIdx="0" presStyleCnt="3" custLinFactX="-16628" custLinFactNeighborX="-100000" custLinFactNeighborY="5573">
        <dgm:presLayoutVars>
          <dgm:bulletEnabled val="1"/>
        </dgm:presLayoutVars>
      </dgm:prSet>
      <dgm:spPr/>
    </dgm:pt>
    <dgm:pt modelId="{CF35F061-D207-784B-A514-723E83ACABC9}" type="pres">
      <dgm:prSet presAssocID="{F0D057DE-6517-3B49-B6C5-903A3E3558C1}" presName="sibTrans" presStyleLbl="sibTrans2D1" presStyleIdx="0" presStyleCnt="2"/>
      <dgm:spPr/>
    </dgm:pt>
    <dgm:pt modelId="{59A816D4-5FAC-B743-BA19-751F33E6BBE3}" type="pres">
      <dgm:prSet presAssocID="{F0D057DE-6517-3B49-B6C5-903A3E3558C1}" presName="connectorText" presStyleLbl="sibTrans2D1" presStyleIdx="0" presStyleCnt="2"/>
      <dgm:spPr/>
    </dgm:pt>
    <dgm:pt modelId="{3DCC44C4-7D01-0541-9718-677E9C7859C7}" type="pres">
      <dgm:prSet presAssocID="{4B5A139A-B543-A749-A0EA-10743B7A6A56}" presName="node" presStyleLbl="node1" presStyleIdx="1" presStyleCnt="3" custLinFactX="-17144" custLinFactNeighborX="-100000" custLinFactNeighborY="-20436">
        <dgm:presLayoutVars>
          <dgm:bulletEnabled val="1"/>
        </dgm:presLayoutVars>
      </dgm:prSet>
      <dgm:spPr/>
    </dgm:pt>
    <dgm:pt modelId="{6AFBA6AB-5C48-1F48-B238-6DFEA4430AC4}" type="pres">
      <dgm:prSet presAssocID="{609AD9E8-01F4-B844-A433-85F212C49A47}" presName="sibTrans" presStyleLbl="sibTrans2D1" presStyleIdx="1" presStyleCnt="2"/>
      <dgm:spPr/>
    </dgm:pt>
    <dgm:pt modelId="{57EE35C2-19BF-1248-A713-81617FC460CB}" type="pres">
      <dgm:prSet presAssocID="{609AD9E8-01F4-B844-A433-85F212C49A47}" presName="connectorText" presStyleLbl="sibTrans2D1" presStyleIdx="1" presStyleCnt="2"/>
      <dgm:spPr/>
    </dgm:pt>
    <dgm:pt modelId="{619C43DF-E6A2-BA40-B02B-C1EBEC102283}" type="pres">
      <dgm:prSet presAssocID="{F2FF1B7C-BAB0-1841-B0BB-F1DFD5EF7E7C}" presName="node" presStyleLbl="node1" presStyleIdx="2" presStyleCnt="3" custLinFactX="-19208" custLinFactNeighborX="-100000" custLinFactNeighborY="-27867">
        <dgm:presLayoutVars>
          <dgm:bulletEnabled val="1"/>
        </dgm:presLayoutVars>
      </dgm:prSet>
      <dgm:spPr/>
    </dgm:pt>
  </dgm:ptLst>
  <dgm:cxnLst>
    <dgm:cxn modelId="{BBEC071D-85B1-7B47-BE4F-DDC18B55B380}" srcId="{6D3E5114-EF87-9F4B-90D5-B54E87ACF455}" destId="{BD673D0D-CE21-4049-B63B-2EAE9BF1E7ED}" srcOrd="0" destOrd="0" parTransId="{12C3EFCE-ECC8-994C-8753-538D1B894572}" sibTransId="{F0D057DE-6517-3B49-B6C5-903A3E3558C1}"/>
    <dgm:cxn modelId="{8616CF2B-BFE7-3641-A02C-D50C651BD562}" type="presOf" srcId="{F0D057DE-6517-3B49-B6C5-903A3E3558C1}" destId="{CF35F061-D207-784B-A514-723E83ACABC9}" srcOrd="0" destOrd="0" presId="urn:microsoft.com/office/officeart/2005/8/layout/process2"/>
    <dgm:cxn modelId="{0228B335-79C4-914C-9FC6-A9955CB074C0}" srcId="{6D3E5114-EF87-9F4B-90D5-B54E87ACF455}" destId="{F2FF1B7C-BAB0-1841-B0BB-F1DFD5EF7E7C}" srcOrd="2" destOrd="0" parTransId="{C7F7DC67-441F-2543-87AF-11DC9100213C}" sibTransId="{0465B9C2-8A3C-CE4C-8A6D-5B910EF7D367}"/>
    <dgm:cxn modelId="{81931448-D018-B647-A758-D27A5F3685E1}" type="presOf" srcId="{609AD9E8-01F4-B844-A433-85F212C49A47}" destId="{57EE35C2-19BF-1248-A713-81617FC460CB}" srcOrd="1" destOrd="0" presId="urn:microsoft.com/office/officeart/2005/8/layout/process2"/>
    <dgm:cxn modelId="{4D5B2149-565A-6C42-B64F-2CCC3F8E15AB}" type="presOf" srcId="{BD673D0D-CE21-4049-B63B-2EAE9BF1E7ED}" destId="{94D045C2-DC20-9441-9535-ABD9646B877E}" srcOrd="0" destOrd="0" presId="urn:microsoft.com/office/officeart/2005/8/layout/process2"/>
    <dgm:cxn modelId="{64E7B56C-DE9D-4044-B13A-96F1CDFDEB31}" type="presOf" srcId="{609AD9E8-01F4-B844-A433-85F212C49A47}" destId="{6AFBA6AB-5C48-1F48-B238-6DFEA4430AC4}" srcOrd="0" destOrd="0" presId="urn:microsoft.com/office/officeart/2005/8/layout/process2"/>
    <dgm:cxn modelId="{6E322F81-BD56-1F48-B317-251F35A4152F}" type="presOf" srcId="{F0D057DE-6517-3B49-B6C5-903A3E3558C1}" destId="{59A816D4-5FAC-B743-BA19-751F33E6BBE3}" srcOrd="1" destOrd="0" presId="urn:microsoft.com/office/officeart/2005/8/layout/process2"/>
    <dgm:cxn modelId="{20CA1993-6F20-424E-82BA-F3D3F4E4205A}" type="presOf" srcId="{6D3E5114-EF87-9F4B-90D5-B54E87ACF455}" destId="{C83564ED-2341-F546-97BD-2DAD1B1A8D76}" srcOrd="0" destOrd="0" presId="urn:microsoft.com/office/officeart/2005/8/layout/process2"/>
    <dgm:cxn modelId="{08F6CBBA-30A7-A341-A9BA-7C320A4987C9}" type="presOf" srcId="{F2FF1B7C-BAB0-1841-B0BB-F1DFD5EF7E7C}" destId="{619C43DF-E6A2-BA40-B02B-C1EBEC102283}" srcOrd="0" destOrd="0" presId="urn:microsoft.com/office/officeart/2005/8/layout/process2"/>
    <dgm:cxn modelId="{73A003D8-0649-564B-B725-3BD94D0E6E7B}" srcId="{6D3E5114-EF87-9F4B-90D5-B54E87ACF455}" destId="{4B5A139A-B543-A749-A0EA-10743B7A6A56}" srcOrd="1" destOrd="0" parTransId="{245FD5F1-577F-CF4A-9CB3-CCED7CCDB3F8}" sibTransId="{609AD9E8-01F4-B844-A433-85F212C49A47}"/>
    <dgm:cxn modelId="{EE1F6BEF-98DC-6444-9873-E5A44565C31A}" type="presOf" srcId="{4B5A139A-B543-A749-A0EA-10743B7A6A56}" destId="{3DCC44C4-7D01-0541-9718-677E9C7859C7}" srcOrd="0" destOrd="0" presId="urn:microsoft.com/office/officeart/2005/8/layout/process2"/>
    <dgm:cxn modelId="{554878FB-F99C-1441-893B-CAD2296F0741}" type="presParOf" srcId="{C83564ED-2341-F546-97BD-2DAD1B1A8D76}" destId="{94D045C2-DC20-9441-9535-ABD9646B877E}" srcOrd="0" destOrd="0" presId="urn:microsoft.com/office/officeart/2005/8/layout/process2"/>
    <dgm:cxn modelId="{260DC355-F08C-DF4B-A7F6-8AFE83B6BB51}" type="presParOf" srcId="{C83564ED-2341-F546-97BD-2DAD1B1A8D76}" destId="{CF35F061-D207-784B-A514-723E83ACABC9}" srcOrd="1" destOrd="0" presId="urn:microsoft.com/office/officeart/2005/8/layout/process2"/>
    <dgm:cxn modelId="{13DBD7D7-3BDF-DB4C-986E-BD62BD83304B}" type="presParOf" srcId="{CF35F061-D207-784B-A514-723E83ACABC9}" destId="{59A816D4-5FAC-B743-BA19-751F33E6BBE3}" srcOrd="0" destOrd="0" presId="urn:microsoft.com/office/officeart/2005/8/layout/process2"/>
    <dgm:cxn modelId="{946A610F-8958-1744-A346-66805DE5305A}" type="presParOf" srcId="{C83564ED-2341-F546-97BD-2DAD1B1A8D76}" destId="{3DCC44C4-7D01-0541-9718-677E9C7859C7}" srcOrd="2" destOrd="0" presId="urn:microsoft.com/office/officeart/2005/8/layout/process2"/>
    <dgm:cxn modelId="{E64F82F3-45B0-E34B-8084-DF1E2EE17D65}" type="presParOf" srcId="{C83564ED-2341-F546-97BD-2DAD1B1A8D76}" destId="{6AFBA6AB-5C48-1F48-B238-6DFEA4430AC4}" srcOrd="3" destOrd="0" presId="urn:microsoft.com/office/officeart/2005/8/layout/process2"/>
    <dgm:cxn modelId="{ABF47D28-C64A-8B42-8570-2361DE9287F5}" type="presParOf" srcId="{6AFBA6AB-5C48-1F48-B238-6DFEA4430AC4}" destId="{57EE35C2-19BF-1248-A713-81617FC460CB}" srcOrd="0" destOrd="0" presId="urn:microsoft.com/office/officeart/2005/8/layout/process2"/>
    <dgm:cxn modelId="{07CE4FC4-E0F4-7F4D-9D93-A309A3C642C6}" type="presParOf" srcId="{C83564ED-2341-F546-97BD-2DAD1B1A8D76}" destId="{619C43DF-E6A2-BA40-B02B-C1EBEC10228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045C2-DC20-9441-9535-ABD9646B877E}">
      <dsp:nvSpPr>
        <dsp:cNvPr id="0" name=""/>
        <dsp:cNvSpPr/>
      </dsp:nvSpPr>
      <dsp:spPr>
        <a:xfrm>
          <a:off x="721115" y="31528"/>
          <a:ext cx="2036683" cy="113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Pre- assessment</a:t>
          </a:r>
        </a:p>
      </dsp:txBody>
      <dsp:txXfrm>
        <a:off x="754255" y="64668"/>
        <a:ext cx="1970403" cy="1065210"/>
      </dsp:txXfrm>
    </dsp:sp>
    <dsp:sp modelId="{CF35F061-D207-784B-A514-723E83ACABC9}">
      <dsp:nvSpPr>
        <dsp:cNvPr id="0" name=""/>
        <dsp:cNvSpPr/>
      </dsp:nvSpPr>
      <dsp:spPr>
        <a:xfrm rot="5423307">
          <a:off x="1577223" y="1117734"/>
          <a:ext cx="313957" cy="509170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highlight>
              <a:srgbClr val="0000FF"/>
            </a:highlight>
          </a:endParaRPr>
        </a:p>
      </dsp:txBody>
      <dsp:txXfrm rot="-5400000">
        <a:off x="1581770" y="1215342"/>
        <a:ext cx="305502" cy="219770"/>
      </dsp:txXfrm>
    </dsp:sp>
    <dsp:sp modelId="{3DCC44C4-7D01-0541-9718-677E9C7859C7}">
      <dsp:nvSpPr>
        <dsp:cNvPr id="0" name=""/>
        <dsp:cNvSpPr/>
      </dsp:nvSpPr>
      <dsp:spPr>
        <a:xfrm>
          <a:off x="710605" y="1581620"/>
          <a:ext cx="2036683" cy="113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Peri-operative care</a:t>
          </a:r>
        </a:p>
      </dsp:txBody>
      <dsp:txXfrm>
        <a:off x="743745" y="1614760"/>
        <a:ext cx="1970403" cy="1065210"/>
      </dsp:txXfrm>
    </dsp:sp>
    <dsp:sp modelId="{6AFBA6AB-5C48-1F48-B238-6DFEA4430AC4}">
      <dsp:nvSpPr>
        <dsp:cNvPr id="0" name=""/>
        <dsp:cNvSpPr/>
      </dsp:nvSpPr>
      <dsp:spPr>
        <a:xfrm rot="5487290">
          <a:off x="1511476" y="2720378"/>
          <a:ext cx="392905" cy="509170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-5400000">
        <a:off x="1556674" y="2778529"/>
        <a:ext cx="305502" cy="275034"/>
      </dsp:txXfrm>
    </dsp:sp>
    <dsp:sp modelId="{619C43DF-E6A2-BA40-B02B-C1EBEC102283}">
      <dsp:nvSpPr>
        <dsp:cNvPr id="0" name=""/>
        <dsp:cNvSpPr/>
      </dsp:nvSpPr>
      <dsp:spPr>
        <a:xfrm>
          <a:off x="668568" y="3236815"/>
          <a:ext cx="2036683" cy="113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Post –operative care</a:t>
          </a:r>
        </a:p>
      </dsp:txBody>
      <dsp:txXfrm>
        <a:off x="701708" y="3269955"/>
        <a:ext cx="1970403" cy="1065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0.47899</cdr:x>
      <cdr:y>0.78261</cdr:y>
    </cdr:from>
    <cdr:to>
      <cdr:x>0.53782</cdr:x>
      <cdr:y>1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AAC78B73-3FBE-14D3-A23A-FB960373C8A8}"/>
            </a:ext>
          </a:extLst>
        </cdr:cNvPr>
        <cdr:cNvSpPr/>
      </cdr:nvSpPr>
      <cdr:spPr bwMode="auto">
        <a:xfrm xmlns:a="http://schemas.openxmlformats.org/drawingml/2006/main">
          <a:off x="4104456" y="3888432"/>
          <a:ext cx="504056" cy="108012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>
          <a:outerShdw blurRad="38100" dist="23000" dir="5400000" algn="ctr" rotWithShape="0">
            <a:srgbClr val="000000">
              <a:alpha val="34999"/>
            </a:srgbClr>
          </a:outerShdw>
        </a:effectLst>
      </cdr:spPr>
      <cdr:txBody>
        <a:bodyPr xmlns:a="http://schemas.openxmlformats.org/drawingml/2006/main" vertOverflow="clip" vert="horz" wrap="square" lIns="45719" tIns="45719" rIns="45719" bIns="45719" numCol="1" anchor="ctr" anchorCtr="0" compatLnSpc="1">
          <a:prstTxWarp prst="textNoShape">
            <a:avLst/>
          </a:prstTxWarp>
          <a:sp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0.47899</cdr:x>
      <cdr:y>0.29904</cdr:y>
    </cdr:from>
    <cdr:to>
      <cdr:x>0.53555</cdr:x>
      <cdr:y>0.49596</cdr:y>
    </cdr:to>
    <cdr:sp macro="" textlink="">
      <cdr:nvSpPr>
        <cdr:cNvPr id="4" name="Up Arrow 3">
          <a:extLst xmlns:a="http://schemas.openxmlformats.org/drawingml/2006/main">
            <a:ext uri="{FF2B5EF4-FFF2-40B4-BE49-F238E27FC236}">
              <a16:creationId xmlns:a16="http://schemas.microsoft.com/office/drawing/2014/main" id="{A047194B-F107-D04D-8E65-8CB7A6F24E11}"/>
            </a:ext>
          </a:extLst>
        </cdr:cNvPr>
        <cdr:cNvSpPr/>
      </cdr:nvSpPr>
      <cdr:spPr bwMode="auto">
        <a:xfrm xmlns:a="http://schemas.openxmlformats.org/drawingml/2006/main">
          <a:off x="4104456" y="1485796"/>
          <a:ext cx="484632" cy="978408"/>
        </a:xfrm>
        <a:prstGeom xmlns:a="http://schemas.openxmlformats.org/drawingml/2006/main" prst="upArrow">
          <a:avLst/>
        </a:prstGeom>
        <a:solidFill xmlns:a="http://schemas.openxmlformats.org/drawingml/2006/main">
          <a:srgbClr val="FFFF00"/>
        </a:solidFill>
        <a:ln xmlns:a="http://schemas.openxmlformats.org/drawingml/2006/main"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>
          <a:outerShdw blurRad="38100" dist="23000" dir="5400000" algn="ctr" rotWithShape="0">
            <a:srgbClr val="000000">
              <a:alpha val="34999"/>
            </a:srgbClr>
          </a:outerShdw>
        </a:effectLst>
      </cdr:spPr>
      <cdr:txBody>
        <a:bodyPr xmlns:a="http://schemas.openxmlformats.org/drawingml/2006/main" vertOverflow="clip" vert="horz" wrap="square" lIns="45719" tIns="45719" rIns="45719" bIns="45719" numCol="1" anchor="ctr" anchorCtr="0" compatLnSpc="1">
          <a:prstTxWarp prst="textNoShape">
            <a:avLst/>
          </a:prstTxWarp>
          <a:sp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0023B6D8-A161-7244-84AD-D3FA91F6D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9014102-DBE4-794C-8B34-10FC93D3EB7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0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ts val="40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ts val="40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ts val="40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ts val="40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446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7E5B4-C803-49A4-8182-E95EBD148E24}" type="slidenum">
              <a:rPr lang="en-US"/>
              <a:pPr/>
              <a:t>64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4662" cy="32131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068"/>
            <a:ext cx="5028986" cy="3856186"/>
          </a:xfrm>
          <a:noFill/>
          <a:ln/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35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B6301-D5CB-4909-8CAC-80DD1D5B5F7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39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C5FD-8B9B-2F49-80F1-60F2A4631C99}" type="slidenum">
              <a:rPr lang="en-GB"/>
              <a:pPr/>
              <a:t>15</a:t>
            </a:fld>
            <a:endParaRPr lang="en-GB"/>
          </a:p>
        </p:txBody>
      </p:sp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5C3D060-91E8-EA4D-9394-837FEA13A1C8}" type="slidenum">
              <a:rPr lang="en-GB" sz="1200">
                <a:cs typeface="Arial" charset="0"/>
              </a:rPr>
              <a:pPr algn="r"/>
              <a:t>15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7E5B4-C803-49A4-8182-E95EBD148E24}" type="slidenum">
              <a:rPr lang="en-US"/>
              <a:pPr/>
              <a:t>21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4662" cy="32131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068"/>
            <a:ext cx="5028986" cy="3856186"/>
          </a:xfrm>
          <a:noFill/>
          <a:ln/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3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12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7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14CD43EB-2A9A-4944-BBAE-86DC91FDAA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FB6DEC1C-B5BF-F34D-A63A-1B8396039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14CD43EB-2A9A-4944-BBAE-86DC91FDAA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FB6DEC1C-B5BF-F34D-A63A-1B8396039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801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D7B1A-026B-4794-A04F-A1320B9AFBA9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4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DEE52AA-CDD2-1E40-8FAF-A6FB8093E9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76975" y="6223000"/>
            <a:ext cx="273050" cy="2635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AE9281D-405C-E548-9B5F-A36204E22D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316474"/>
      </p:ext>
    </p:extLst>
  </p:cSld>
  <p:clrMapOvr>
    <a:masterClrMapping/>
  </p:clrMapOvr>
  <p:transition spd="med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1DEF2DD6-D94E-0B42-A912-BBEB5E0AFA02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61873-145D-A140-A5E5-3D6FC401185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1549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64491DE-93DA-AD4D-8B5B-BFFD4FB6C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76975" y="6223000"/>
            <a:ext cx="273050" cy="2635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28E34D1-DBB0-D74C-984E-9C4EB675F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737070"/>
      </p:ext>
    </p:extLst>
  </p:cSld>
  <p:clrMapOvr>
    <a:masterClrMapping/>
  </p:clrMapOvr>
  <p:transition spd="med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3C8DF32-89FB-954E-8DC3-1D01B8016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76975" y="6223000"/>
            <a:ext cx="273050" cy="2635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D84C5A2-8306-0A43-8625-D41CF8F24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410190"/>
      </p:ext>
    </p:extLst>
  </p:cSld>
  <p:clrMapOvr>
    <a:masterClrMapping/>
  </p:clrMapOvr>
  <p:transition spd="med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>
            <a:lvl1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>
            <a:lvl1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C1C48-2481-D74F-892E-69AD6F647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76975" y="6223000"/>
            <a:ext cx="273050" cy="2635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FE4D45E-403C-0544-9A11-1DA87AE6E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980114"/>
      </p:ext>
    </p:extLst>
  </p:cSld>
  <p:clrMapOvr>
    <a:masterClrMapping/>
  </p:clrMapOvr>
  <p:transition spd="med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ECFE56F-5E82-E540-B226-EED7375F2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76975" y="6223000"/>
            <a:ext cx="273050" cy="2635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EA8D2D-9AFA-C14A-B761-D4AE756E4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276585"/>
      </p:ext>
    </p:extLst>
  </p:cSld>
  <p:clrMapOvr>
    <a:masterClrMapping/>
  </p:clrMapOvr>
  <p:transition spd="med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579D000B-7BB8-C248-9A7D-F4774F3213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76975" y="6223000"/>
            <a:ext cx="273050" cy="2635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B451C25-4CBB-DA47-8E4E-0DFA212D5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82952"/>
      </p:ext>
    </p:extLst>
  </p:cSld>
  <p:clrMapOvr>
    <a:masterClrMapping/>
  </p:clrMapOvr>
  <p:transition spd="med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61190" y="1343804"/>
            <a:ext cx="7737674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548640"/>
            <a:ext cx="6567055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 dirty="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91314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2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ADC841C-5A22-4563-A975-9750BB6F9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6159" y="293024"/>
            <a:ext cx="1080655" cy="4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43859"/>
      </p:ext>
    </p:extLst>
  </p:cSld>
  <p:clrMapOvr>
    <a:masterClrMapping/>
  </p:clrMapOvr>
  <p:transition spd="med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81B4A8-D5ED-485E-B3EE-C6104A5A79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3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4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F621F75E-0B96-AA43-B9D9-55A540C744E9}"/>
              </a:ext>
            </a:extLst>
          </p:cNvPr>
          <p:cNvGrpSpPr>
            <a:grpSpLocks/>
          </p:cNvGrpSpPr>
          <p:nvPr/>
        </p:nvGrpSpPr>
        <p:grpSpPr bwMode="auto">
          <a:xfrm>
            <a:off x="0" y="6429375"/>
            <a:ext cx="9144000" cy="428625"/>
            <a:chOff x="-1" y="0"/>
            <a:chExt cx="9144002" cy="428625"/>
          </a:xfrm>
        </p:grpSpPr>
        <p:sp>
          <p:nvSpPr>
            <p:cNvPr id="2" name="Rectangle 2" descr="Rectangle">
              <a:extLst>
                <a:ext uri="{FF2B5EF4-FFF2-40B4-BE49-F238E27FC236}">
                  <a16:creationId xmlns:a16="http://schemas.microsoft.com/office/drawing/2014/main" id="{5FC1183B-0C9B-4545-B45B-9EBD96040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9144002" cy="428625"/>
            </a:xfrm>
            <a:prstGeom prst="rect">
              <a:avLst/>
            </a:prstGeom>
            <a:solidFill>
              <a:srgbClr val="000068"/>
            </a:solidFill>
            <a:ln>
              <a:noFill/>
            </a:ln>
            <a:effectLst/>
          </p:spPr>
          <p:txBody>
            <a:bodyPr lIns="45719" tIns="45719" rIns="45719" bIns="45719" anchor="ctr"/>
            <a:lstStyle>
              <a:lvl1pPr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9pPr>
            </a:lstStyle>
            <a:p>
              <a:pPr eaLnBrk="1">
                <a:defRPr/>
              </a:pPr>
              <a:endParaRPr lang="en-US" alt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1" name="Text Box 3" descr="British Association of Day Surgery               www.bads.co.uk">
              <a:extLst>
                <a:ext uri="{FF2B5EF4-FFF2-40B4-BE49-F238E27FC236}">
                  <a16:creationId xmlns:a16="http://schemas.microsoft.com/office/drawing/2014/main" id="{EA7B42E1-E490-DF42-9B85-9DE9805949D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" y="47625"/>
              <a:ext cx="9144002" cy="3333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5719" tIns="45719" rIns="45719" bIns="45719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9pPr>
            </a:lstStyle>
            <a:p>
              <a:pPr eaLnBrk="1">
                <a:defRPr/>
              </a:pPr>
              <a:r>
                <a:rPr lang="en-US" altLang="en-US" sz="1600" b="1">
                  <a:solidFill>
                    <a:srgbClr val="FFFFFF"/>
                  </a:solidFill>
                </a:rPr>
                <a:t>   British Association of Day Surgery 			           www.bads.co.uk</a:t>
              </a:r>
            </a:p>
          </p:txBody>
        </p:sp>
      </p:grpSp>
      <p:sp>
        <p:nvSpPr>
          <p:cNvPr id="1027" name="Rectangle 4">
            <a:extLst>
              <a:ext uri="{FF2B5EF4-FFF2-40B4-BE49-F238E27FC236}">
                <a16:creationId xmlns:a16="http://schemas.microsoft.com/office/drawing/2014/main" id="{2D51D00B-1552-5F45-89AB-19CEFD261F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BB33C97A-0DF6-6C4D-BF06-A325D1B064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ahom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Tahom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Tahom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Tahoma" panose="020B060403050404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transition spd="med" advTm="1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000082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Tahoma" panose="020B060403050404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82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  <a:sym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82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  <a:sym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82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  <a:sym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82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  <a:sym typeface="Tahoma" panose="020B0604030504040204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defRPr sz="3200" kern="1200">
          <a:solidFill>
            <a:srgbClr val="000082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Tahoma" panose="020B0604030504040204" pitchFamily="34" charset="0"/>
        </a:defRPr>
      </a:lvl1pPr>
      <a:lvl2pPr marL="1035050" indent="-577850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 kern="1200">
          <a:solidFill>
            <a:srgbClr val="000082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Tahoma" panose="020B0604030504040204" pitchFamily="34" charset="0"/>
        </a:defRPr>
      </a:lvl2pPr>
      <a:lvl3pPr marL="1455738" indent="-541338" algn="l" rtl="0" eaLnBrk="0" fontAlgn="base" hangingPunct="0">
        <a:spcBef>
          <a:spcPts val="700"/>
        </a:spcBef>
        <a:spcAft>
          <a:spcPct val="0"/>
        </a:spcAft>
        <a:buSzPct val="100000"/>
        <a:buChar char="•"/>
        <a:defRPr sz="3200" kern="1200">
          <a:solidFill>
            <a:srgbClr val="000082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Tahoma" panose="020B0604030504040204" pitchFamily="34" charset="0"/>
        </a:defRPr>
      </a:lvl3pPr>
      <a:lvl4pPr marL="2019300" indent="-647700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 kern="1200">
          <a:solidFill>
            <a:srgbClr val="000082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Tahoma" panose="020B0604030504040204" pitchFamily="34" charset="0"/>
        </a:defRPr>
      </a:lvl4pPr>
      <a:lvl5pPr marL="2476500" indent="-647700" algn="l" rtl="0" eaLnBrk="0" fontAlgn="base" hangingPunct="0">
        <a:spcBef>
          <a:spcPts val="700"/>
        </a:spcBef>
        <a:spcAft>
          <a:spcPct val="0"/>
        </a:spcAft>
        <a:buSzPct val="100000"/>
        <a:buChar char="»"/>
        <a:defRPr sz="3200" kern="1200">
          <a:solidFill>
            <a:srgbClr val="000082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9F2A8E33-B535-144F-BFA8-4F9B6F9D8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0" y="652463"/>
            <a:ext cx="8135938" cy="1048345"/>
          </a:xfrm>
        </p:spPr>
        <p:txBody>
          <a:bodyPr/>
          <a:lstStyle/>
          <a:p>
            <a:br>
              <a:rPr lang="en-US" altLang="en-US" sz="5400" dirty="0"/>
            </a:br>
            <a:r>
              <a:rPr lang="en-US" altLang="en-US" sz="5400" dirty="0"/>
              <a:t> Day Surgery Pathway</a:t>
            </a:r>
          </a:p>
        </p:txBody>
      </p:sp>
      <p:sp>
        <p:nvSpPr>
          <p:cNvPr id="9218" name="Subtitle 2">
            <a:extLst>
              <a:ext uri="{FF2B5EF4-FFF2-40B4-BE49-F238E27FC236}">
                <a16:creationId xmlns:a16="http://schemas.microsoft.com/office/drawing/2014/main" id="{C8990BAC-9562-9A46-AC5D-B73E08663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280" y="3515317"/>
            <a:ext cx="6858000" cy="1641875"/>
          </a:xfrm>
        </p:spPr>
        <p:txBody>
          <a:bodyPr/>
          <a:lstStyle/>
          <a:p>
            <a:pPr algn="l"/>
            <a:r>
              <a:rPr lang="en-US" altLang="en-US" sz="1800" i="1" dirty="0"/>
              <a:t>Dr Kim Russon </a:t>
            </a:r>
          </a:p>
          <a:p>
            <a:pPr algn="l"/>
            <a:r>
              <a:rPr lang="en-US" altLang="en-US" sz="1800" i="1" dirty="0"/>
              <a:t>Consultant </a:t>
            </a:r>
            <a:r>
              <a:rPr lang="en-US" altLang="en-US" sz="1800" i="1" dirty="0" err="1"/>
              <a:t>Anaesthetist</a:t>
            </a:r>
            <a:r>
              <a:rPr lang="en-US" altLang="en-US" sz="1800" i="1" dirty="0"/>
              <a:t>, The </a:t>
            </a:r>
            <a:r>
              <a:rPr lang="en-US" altLang="en-US" sz="1800" i="1" dirty="0" err="1"/>
              <a:t>Rotherham</a:t>
            </a:r>
            <a:r>
              <a:rPr lang="en-US" altLang="en-US" sz="1800" i="1" dirty="0"/>
              <a:t> NHS FT</a:t>
            </a:r>
          </a:p>
          <a:p>
            <a:pPr algn="l"/>
            <a:r>
              <a:rPr lang="en-US" altLang="en-US" sz="1800" i="1" dirty="0"/>
              <a:t>Immediate President, British Association of Day Surgery (BADS)</a:t>
            </a:r>
          </a:p>
          <a:p>
            <a:pPr algn="l"/>
            <a:endParaRPr lang="en-US" altLang="en-US" sz="1800" i="1" dirty="0"/>
          </a:p>
          <a:p>
            <a:pPr algn="l"/>
            <a:r>
              <a:rPr lang="en-US" altLang="en-US" sz="1800" i="1" dirty="0"/>
              <a:t>BADS / HCC Day case Foot and Ankle Conference</a:t>
            </a:r>
          </a:p>
          <a:p>
            <a:pPr algn="l"/>
            <a:r>
              <a:rPr lang="en-US" altLang="en-US" sz="1800" i="1" dirty="0"/>
              <a:t>8</a:t>
            </a:r>
            <a:r>
              <a:rPr lang="en-US" altLang="en-US" sz="1800" i="1" baseline="30000" dirty="0"/>
              <a:t>th</a:t>
            </a:r>
            <a:r>
              <a:rPr lang="en-US" altLang="en-US" sz="1800" i="1" dirty="0"/>
              <a:t> November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18AA40-B672-FC49-A4CF-534D851EDC7A}"/>
              </a:ext>
            </a:extLst>
          </p:cNvPr>
          <p:cNvSpPr txBox="1"/>
          <p:nvPr/>
        </p:nvSpPr>
        <p:spPr>
          <a:xfrm>
            <a:off x="150184" y="5845473"/>
            <a:ext cx="6127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Disclosures </a:t>
            </a:r>
          </a:p>
          <a:p>
            <a:r>
              <a:rPr lang="en-US" sz="1200" dirty="0"/>
              <a:t>Represent BADS on advisory boards with the following companies: </a:t>
            </a:r>
            <a:r>
              <a:rPr lang="en-US" sz="1200" dirty="0" err="1"/>
              <a:t>Depuy</a:t>
            </a:r>
            <a:r>
              <a:rPr lang="en-US" sz="1200" dirty="0"/>
              <a:t>  &amp; </a:t>
            </a:r>
            <a:r>
              <a:rPr lang="en-US" sz="1200" dirty="0" err="1"/>
              <a:t>Sintetica</a:t>
            </a:r>
            <a:endParaRPr lang="en-US" sz="12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CC72-09DD-49EF-8093-8C8E18A9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chemeClr val="tx1"/>
                </a:solidFill>
              </a:rPr>
              <a:t>Surgical Outpatients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1ED9C-9E06-4A29-9A2E-3C8778E68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52" y="1955802"/>
            <a:ext cx="5256584" cy="3849462"/>
          </a:xfrm>
        </p:spPr>
        <p:txBody>
          <a:bodyPr>
            <a:normAutofit/>
          </a:bodyPr>
          <a:lstStyle/>
          <a:p>
            <a:pPr marL="0" indent="0"/>
            <a:r>
              <a:rPr lang="en-GB" sz="2000" b="1" i="1" dirty="0">
                <a:solidFill>
                  <a:schemeClr val="tx1"/>
                </a:solidFill>
              </a:rPr>
              <a:t>Key enablers</a:t>
            </a:r>
          </a:p>
          <a:p>
            <a:pPr marL="342883" indent="-342883">
              <a:buFont typeface="Arial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Start/continue the day surgery message</a:t>
            </a:r>
          </a:p>
          <a:p>
            <a:pPr marL="342883" indent="-342883">
              <a:buFont typeface="Arial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883" indent="-342883">
              <a:buFont typeface="Arial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Promote that procedures should be done as a day case </a:t>
            </a:r>
          </a:p>
          <a:p>
            <a:pPr marL="342883" indent="-342883">
              <a:buFont typeface="Arial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42883" indent="-342883">
              <a:buFont typeface="Arial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Reassure patients about to be day case</a:t>
            </a:r>
          </a:p>
          <a:p>
            <a:pPr marL="342883" indent="-342883">
              <a:buFont typeface="Arial"/>
              <a:buChar char="•"/>
            </a:pPr>
            <a:endParaRPr lang="en-GB" sz="18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/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F27423-767D-C543-9BEA-78C00B6E94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2160" y="1752833"/>
            <a:ext cx="2725771" cy="387504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AF9ED8-E11C-B548-BFB5-B1B7353A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3B7F-D52D-4F1C-86B8-315B2044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Surgical Outpatients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DA03-034D-4685-BC3A-4DD5F57A2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57750"/>
          </a:xfrm>
        </p:spPr>
        <p:txBody>
          <a:bodyPr/>
          <a:lstStyle/>
          <a:p>
            <a:pPr marL="0" indent="0"/>
            <a:endParaRPr lang="en-GB" sz="2000" dirty="0"/>
          </a:p>
          <a:p>
            <a:pPr marL="457200" indent="-457200">
              <a:buFont typeface="Arial"/>
              <a:buChar char="•"/>
            </a:pPr>
            <a:r>
              <a:rPr lang="en-GB" sz="2000" dirty="0"/>
              <a:t>Default suitable surgical procedures to day case</a:t>
            </a:r>
          </a:p>
          <a:p>
            <a:pPr marL="1149350" lvl="1" indent="-457200">
              <a:buFont typeface="Arial"/>
              <a:buChar char="•"/>
            </a:pPr>
            <a:r>
              <a:rPr lang="en-GB" sz="1800" dirty="0"/>
              <a:t>Book as planned day case</a:t>
            </a:r>
          </a:p>
          <a:p>
            <a:pPr marL="1149350" lvl="1" indent="-457200">
              <a:buFont typeface="Arial"/>
              <a:buChar char="•"/>
            </a:pPr>
            <a:r>
              <a:rPr lang="en-GB" sz="1800" dirty="0"/>
              <a:t>Intended management day case</a:t>
            </a:r>
          </a:p>
          <a:p>
            <a:pPr marL="0" indent="0"/>
            <a:endParaRPr lang="en-GB" sz="1800" dirty="0"/>
          </a:p>
          <a:p>
            <a:pPr marL="0" indent="0" algn="ctr"/>
            <a:r>
              <a:rPr lang="en-GB" sz="2800" i="1" dirty="0"/>
              <a:t>Remember if not fit for day surgery probably not fit for elective surgery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/>
              <a:t>Consider starting optimisation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/>
              <a:t>Can surgery be delayed until optimised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0" indent="0" algn="ctr"/>
            <a:r>
              <a:rPr lang="en-GB" altLang="en-US" sz="2400" i="1" dirty="0">
                <a:solidFill>
                  <a:srgbClr val="FF0000"/>
                </a:solidFill>
              </a:rPr>
              <a:t>Patients should be considered  NOT just on a waiting list </a:t>
            </a:r>
            <a:r>
              <a:rPr lang="en-GB" altLang="en-US" sz="2400" b="1" i="1" dirty="0">
                <a:solidFill>
                  <a:srgbClr val="FF0000"/>
                </a:solidFill>
              </a:rPr>
              <a:t>but an optimisation list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38677364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02F6-C5FD-A541-A1A5-79A9A350F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970400"/>
          </a:xfrm>
        </p:spPr>
        <p:txBody>
          <a:bodyPr/>
          <a:lstStyle/>
          <a:p>
            <a:r>
              <a:rPr lang="en-GB" sz="4800" dirty="0"/>
              <a:t>Which procedures?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F21C7-0C60-2048-9121-1BF43C091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6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3585-48D4-4B55-8C7D-939E23F7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Surgical criteria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906C6-35DE-42DD-8221-489B18F90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2969"/>
            <a:ext cx="8435280" cy="45259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Low risk of significant immediate post-operative complications (</a:t>
            </a:r>
            <a:r>
              <a:rPr lang="en-GB" sz="2000" dirty="0" err="1">
                <a:solidFill>
                  <a:schemeClr val="tx1"/>
                </a:solidFill>
              </a:rPr>
              <a:t>eg</a:t>
            </a:r>
            <a:r>
              <a:rPr lang="en-GB" sz="2000" dirty="0">
                <a:solidFill>
                  <a:schemeClr val="tx1"/>
                </a:solidFill>
              </a:rPr>
              <a:t> catastrophic bleeding or airway compromise)</a:t>
            </a:r>
          </a:p>
          <a:p>
            <a:pPr marL="457200" indent="-457200">
              <a:buFont typeface="Arial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Post-operative pain managed by oral analgesia supplemented by regional anaesthetic techniques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Manage oral nutrition post-operatively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Patient able to mobilise with / without aid post-operatively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8615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Operating times</a:t>
            </a:r>
            <a:endParaRPr lang="en-GB" sz="4000" b="1" dirty="0">
              <a:solidFill>
                <a:srgbClr val="0070C0"/>
              </a:solidFill>
              <a:latin typeface="Frutig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136903" cy="3027040"/>
          </a:xfrm>
        </p:spPr>
        <p:txBody>
          <a:bodyPr/>
          <a:lstStyle/>
          <a:p>
            <a:pPr marL="0" indent="0"/>
            <a:r>
              <a:rPr lang="en-GB" sz="2800" dirty="0">
                <a:solidFill>
                  <a:srgbClr val="FF0000"/>
                </a:solidFill>
                <a:latin typeface="Frutiger"/>
              </a:rPr>
              <a:t>Surgical procedures lasting 3 to 4 hours (and longer!) are now routinely performed on a day case basis</a:t>
            </a:r>
            <a:endParaRPr lang="en-GB" sz="2800" i="1" dirty="0">
              <a:solidFill>
                <a:srgbClr val="FF0000"/>
              </a:solidFill>
              <a:latin typeface="Frutiger"/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FC68D96-036A-FD40-B0BC-561994EEC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593" y="2500660"/>
            <a:ext cx="2423628" cy="344626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CD9C02-7B11-EB4A-A96F-353F93B61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0738" y="2500660"/>
            <a:ext cx="2541675" cy="344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D65BCD-4838-0044-BC48-89C35E08E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5365" r="6271" b="2068"/>
          <a:stretch/>
        </p:blipFill>
        <p:spPr>
          <a:xfrm>
            <a:off x="3239189" y="2478258"/>
            <a:ext cx="2423628" cy="34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99619"/>
            <a:ext cx="5829300" cy="1143000"/>
          </a:xfrm>
        </p:spPr>
        <p:txBody>
          <a:bodyPr/>
          <a:lstStyle/>
          <a:p>
            <a:r>
              <a:rPr lang="en-GB" sz="4000" dirty="0"/>
              <a:t>Basket of Procedures</a:t>
            </a:r>
            <a:br>
              <a:rPr lang="en-GB" sz="4000" dirty="0"/>
            </a:br>
            <a:r>
              <a:rPr lang="en-GB" sz="4000" dirty="0"/>
              <a:t> 2001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26344" y="1572608"/>
            <a:ext cx="2857500" cy="4114800"/>
          </a:xfrm>
        </p:spPr>
        <p:txBody>
          <a:bodyPr/>
          <a:lstStyle/>
          <a:p>
            <a:pPr marL="0" indent="0"/>
            <a:r>
              <a:rPr lang="en-GB" sz="1600" dirty="0"/>
              <a:t>Cataract Extraction</a:t>
            </a:r>
          </a:p>
          <a:p>
            <a:pPr marL="0" indent="0"/>
            <a:r>
              <a:rPr lang="en-GB" sz="1600" dirty="0"/>
              <a:t>Excision Breast Lump</a:t>
            </a:r>
          </a:p>
          <a:p>
            <a:pPr marL="0" indent="0"/>
            <a:r>
              <a:rPr lang="en-GB" sz="1600" dirty="0"/>
              <a:t>Carpal Tunnel Decompression</a:t>
            </a:r>
          </a:p>
          <a:p>
            <a:pPr marL="0" indent="0"/>
            <a:r>
              <a:rPr lang="en-GB" sz="1600" dirty="0"/>
              <a:t>Bat Ears</a:t>
            </a:r>
          </a:p>
          <a:p>
            <a:pPr marL="0" indent="0"/>
            <a:r>
              <a:rPr lang="en-GB" sz="1600" dirty="0"/>
              <a:t>R/O Metalwork</a:t>
            </a:r>
          </a:p>
          <a:p>
            <a:pPr marL="0" indent="0"/>
            <a:r>
              <a:rPr lang="en-GB" sz="1600" dirty="0"/>
              <a:t>Bunion Operations</a:t>
            </a:r>
          </a:p>
          <a:p>
            <a:pPr marL="0" indent="0"/>
            <a:r>
              <a:rPr lang="en-GB" sz="1600" dirty="0"/>
              <a:t>Laparoscopy</a:t>
            </a:r>
          </a:p>
          <a:p>
            <a:pPr marL="0" indent="0"/>
            <a:r>
              <a:rPr lang="en-GB" sz="1600" dirty="0"/>
              <a:t>Tonsillectomy</a:t>
            </a:r>
          </a:p>
          <a:p>
            <a:pPr marL="0" indent="0"/>
            <a:r>
              <a:rPr lang="en-GB" sz="1600" dirty="0"/>
              <a:t>TURBT</a:t>
            </a:r>
          </a:p>
          <a:p>
            <a:pPr marL="0" indent="0"/>
            <a:r>
              <a:rPr lang="en-GB" sz="1600" dirty="0"/>
              <a:t>Squint Correction</a:t>
            </a:r>
          </a:p>
          <a:p>
            <a:pPr marL="0" indent="0"/>
            <a:r>
              <a:rPr lang="en-GB" sz="1600" dirty="0" err="1"/>
              <a:t>Orchidopexy</a:t>
            </a:r>
            <a:endParaRPr lang="en-GB" sz="1600" dirty="0"/>
          </a:p>
          <a:p>
            <a:pPr marL="0" indent="0"/>
            <a:r>
              <a:rPr lang="en-GB" sz="1600" dirty="0"/>
              <a:t>Anal Fissure</a:t>
            </a:r>
            <a:endParaRPr lang="en-GB" sz="1800" dirty="0"/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60157" y="1572608"/>
            <a:ext cx="2857500" cy="4114800"/>
          </a:xfrm>
        </p:spPr>
        <p:txBody>
          <a:bodyPr/>
          <a:lstStyle/>
          <a:p>
            <a:pPr marL="0" indent="0"/>
            <a:r>
              <a:rPr lang="en-GB" sz="1600" dirty="0"/>
              <a:t>D&amp;C / Hysteroscopy</a:t>
            </a:r>
          </a:p>
          <a:p>
            <a:pPr marL="0" indent="0"/>
            <a:r>
              <a:rPr lang="en-GB" sz="1600" dirty="0"/>
              <a:t>Nasal Fractures</a:t>
            </a:r>
          </a:p>
          <a:p>
            <a:pPr marL="0" indent="0"/>
            <a:r>
              <a:rPr lang="en-GB" sz="1600" dirty="0"/>
              <a:t>Myringotomy</a:t>
            </a:r>
          </a:p>
          <a:p>
            <a:pPr marL="0" indent="0"/>
            <a:r>
              <a:rPr lang="en-GB" sz="1600" dirty="0"/>
              <a:t>Laparoscopic Cholecystectomy</a:t>
            </a:r>
          </a:p>
          <a:p>
            <a:pPr marL="0" indent="0"/>
            <a:r>
              <a:rPr lang="en-GB" sz="1600" dirty="0"/>
              <a:t>Excision of Ganglion</a:t>
            </a:r>
          </a:p>
          <a:p>
            <a:pPr marL="0" indent="0"/>
            <a:r>
              <a:rPr lang="en-GB" sz="1600" dirty="0"/>
              <a:t>Hernia Repair</a:t>
            </a:r>
          </a:p>
          <a:p>
            <a:pPr marL="0" indent="0"/>
            <a:r>
              <a:rPr lang="en-GB" sz="1600" dirty="0"/>
              <a:t>Varicose Veins</a:t>
            </a:r>
          </a:p>
          <a:p>
            <a:pPr marL="0" indent="0"/>
            <a:r>
              <a:rPr lang="en-GB" sz="1600" dirty="0" err="1"/>
              <a:t>Dupuytren</a:t>
            </a:r>
            <a:r>
              <a:rPr lang="ja-JP" altLang="en-GB" sz="1600" dirty="0">
                <a:latin typeface="Arial"/>
              </a:rPr>
              <a:t>’</a:t>
            </a:r>
            <a:r>
              <a:rPr lang="en-GB" sz="1600" dirty="0"/>
              <a:t>s Contracture</a:t>
            </a:r>
          </a:p>
          <a:p>
            <a:pPr marL="0" indent="0"/>
            <a:r>
              <a:rPr lang="en-GB" sz="1600" dirty="0"/>
              <a:t>Haemorrhoidectomy</a:t>
            </a:r>
          </a:p>
          <a:p>
            <a:pPr marL="0" indent="0"/>
            <a:r>
              <a:rPr lang="en-GB" sz="1600" dirty="0"/>
              <a:t>Circumcision</a:t>
            </a:r>
          </a:p>
          <a:p>
            <a:pPr marL="0" indent="0"/>
            <a:r>
              <a:rPr lang="en-GB" sz="1600" dirty="0"/>
              <a:t>Arthroscopy</a:t>
            </a:r>
          </a:p>
          <a:p>
            <a:pPr marL="0" indent="0"/>
            <a:r>
              <a:rPr lang="en-GB" sz="1600" dirty="0"/>
              <a:t>SMR</a:t>
            </a:r>
          </a:p>
          <a:p>
            <a:pPr marL="0" indent="0"/>
            <a:r>
              <a:rPr lang="en-GB" sz="1600" dirty="0"/>
              <a:t>Termination of pregnancy</a:t>
            </a:r>
            <a:endParaRPr lang="en-GB" sz="1800" dirty="0"/>
          </a:p>
        </p:txBody>
      </p:sp>
      <p:pic>
        <p:nvPicPr>
          <p:cNvPr id="224261" name="Picture 5" descr="Audit Commissio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6086" cy="64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udit Commission logo">
            <a:extLst>
              <a:ext uri="{FF2B5EF4-FFF2-40B4-BE49-F238E27FC236}">
                <a16:creationId xmlns:a16="http://schemas.microsoft.com/office/drawing/2014/main" id="{38AD5336-278A-3F48-BF5C-6E9D25D84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7914" y="0"/>
            <a:ext cx="1826086" cy="64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36323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8BE02-BDDE-354D-A83D-354561C1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000066"/>
                </a:solidFill>
              </a:rPr>
              <a:t>Nearly ALL surgery should be</a:t>
            </a:r>
            <a:br>
              <a:rPr lang="en-GB" altLang="en-US" dirty="0">
                <a:solidFill>
                  <a:srgbClr val="000066"/>
                </a:solidFill>
              </a:rPr>
            </a:br>
            <a:r>
              <a:rPr lang="en-GB" altLang="en-US" dirty="0">
                <a:solidFill>
                  <a:srgbClr val="000066"/>
                </a:solidFill>
              </a:rPr>
              <a:t>day or very short stay</a:t>
            </a:r>
            <a:endParaRPr lang="en-US" dirty="0"/>
          </a:p>
        </p:txBody>
      </p:sp>
      <p:pic>
        <p:nvPicPr>
          <p:cNvPr id="1025" name="Picture 1" descr="page77image3285571712">
            <a:extLst>
              <a:ext uri="{FF2B5EF4-FFF2-40B4-BE49-F238E27FC236}">
                <a16:creationId xmlns:a16="http://schemas.microsoft.com/office/drawing/2014/main" id="{B3F7648A-DF70-D74E-878B-1DE1E54AC1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6394230" cy="44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3BCFFC5-04F7-C441-942B-338A7165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825" y="2348880"/>
            <a:ext cx="2020950" cy="2863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B6029-CA74-2447-B6B3-4CFEF9B1E5D5}"/>
              </a:ext>
            </a:extLst>
          </p:cNvPr>
          <p:cNvSpPr txBox="1"/>
          <p:nvPr/>
        </p:nvSpPr>
        <p:spPr>
          <a:xfrm>
            <a:off x="6865825" y="530120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07907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8BD3F5B2-D915-DB41-8DA6-D1B9D2E2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000066"/>
                </a:solidFill>
              </a:rPr>
              <a:t>Nearly ALL surgery should be</a:t>
            </a:r>
            <a:br>
              <a:rPr lang="en-GB" altLang="en-US">
                <a:solidFill>
                  <a:srgbClr val="000066"/>
                </a:solidFill>
              </a:rPr>
            </a:br>
            <a:r>
              <a:rPr lang="en-GB" altLang="en-US">
                <a:solidFill>
                  <a:srgbClr val="000066"/>
                </a:solidFill>
              </a:rPr>
              <a:t>day or very short stay</a:t>
            </a:r>
            <a:endParaRPr lang="en-US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2DAEC-1EEE-244B-96B9-AF361AB8E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516" y="1700808"/>
            <a:ext cx="4038600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GB" sz="2000" dirty="0">
                <a:solidFill>
                  <a:schemeClr val="accent2"/>
                </a:solidFill>
              </a:rPr>
              <a:t>Over 200 procedures listed as suitable as a day case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endParaRPr lang="en-GB" sz="2000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CC0099"/>
                </a:solidFill>
              </a:rPr>
              <a:t>Hysterectomy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CC0099"/>
                </a:solidFill>
              </a:rPr>
              <a:t>Mastectomy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CC0099"/>
                </a:solidFill>
              </a:rPr>
              <a:t>Tonsillectomies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endParaRPr lang="en-GB" sz="2000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CC0099"/>
                </a:solidFill>
              </a:rPr>
              <a:t>Shoulder surgery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CC0099"/>
                </a:solidFill>
              </a:rPr>
              <a:t>ACL reconstruction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CC0099"/>
                </a:solidFill>
              </a:rPr>
              <a:t>Arthroplasty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endParaRPr lang="en-GB" sz="2000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CC0099"/>
                </a:solidFill>
              </a:rPr>
              <a:t>some emergencies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endParaRPr lang="en-GB" sz="2000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CC0099"/>
                </a:solidFill>
              </a:rPr>
              <a:t>Bunion operations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rgbClr val="CC0099"/>
                </a:solidFill>
              </a:rPr>
              <a:t>ORIF ankle</a:t>
            </a:r>
          </a:p>
        </p:txBody>
      </p:sp>
      <p:pic>
        <p:nvPicPr>
          <p:cNvPr id="25603" name="Content Placeholder 6">
            <a:extLst>
              <a:ext uri="{FF2B5EF4-FFF2-40B4-BE49-F238E27FC236}">
                <a16:creationId xmlns:a16="http://schemas.microsoft.com/office/drawing/2014/main" id="{DDDFFEAF-1A53-BC4B-B680-3B54F06965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773237"/>
            <a:ext cx="3182938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08B45-0698-0844-AA26-18D1D2CAEDDF}"/>
              </a:ext>
            </a:extLst>
          </p:cNvPr>
          <p:cNvSpPr txBox="1"/>
          <p:nvPr/>
        </p:nvSpPr>
        <p:spPr>
          <a:xfrm>
            <a:off x="5436096" y="566124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9D73-100B-E246-9A6F-6D1291AF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Ambulatory Emergency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FBBD-B3C0-E148-B8E5-2C1154CF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5024"/>
          </a:xfrm>
        </p:spPr>
        <p:txBody>
          <a:bodyPr/>
          <a:lstStyle/>
          <a:p>
            <a:pPr marL="0" indent="0" algn="ctr"/>
            <a:r>
              <a:rPr lang="en-US" dirty="0"/>
              <a:t>Should not be excluded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Unselected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Unplanned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Day or Night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/>
              <a:t>Many can be considered / performed as a day case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BFBC9-A2BB-874D-A93B-A45641390D21}"/>
              </a:ext>
            </a:extLst>
          </p:cNvPr>
          <p:cNvSpPr txBox="1"/>
          <p:nvPr/>
        </p:nvSpPr>
        <p:spPr>
          <a:xfrm>
            <a:off x="1475656" y="5733256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is to plan it as a day case</a:t>
            </a:r>
          </a:p>
        </p:txBody>
      </p:sp>
    </p:spTree>
    <p:extLst>
      <p:ext uri="{BB962C8B-B14F-4D97-AF65-F5344CB8AC3E}">
        <p14:creationId xmlns:p14="http://schemas.microsoft.com/office/powerpoint/2010/main" val="1477734816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09F1079-BB37-8B44-B079-200ACD89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Plan as a Day case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5B29B4-71F5-B846-9B26-C09D4A2A0C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9C4A78C-1BB3-7843-B283-2B6B64FEEACC}"/>
              </a:ext>
            </a:extLst>
          </p:cNvPr>
          <p:cNvSpPr/>
          <p:nvPr/>
        </p:nvSpPr>
        <p:spPr bwMode="auto">
          <a:xfrm>
            <a:off x="5429250" y="1781175"/>
            <a:ext cx="1943100" cy="407988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Selection criteria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561145C-ED6E-324B-9B5A-F14C2C5231A5}"/>
              </a:ext>
            </a:extLst>
          </p:cNvPr>
          <p:cNvSpPr/>
          <p:nvPr/>
        </p:nvSpPr>
        <p:spPr bwMode="auto">
          <a:xfrm>
            <a:off x="5429250" y="2371725"/>
            <a:ext cx="1943100" cy="407988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Pre-assessment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B94518-9918-C142-9E1C-49C8E2C8CCDF}"/>
              </a:ext>
            </a:extLst>
          </p:cNvPr>
          <p:cNvSpPr/>
          <p:nvPr/>
        </p:nvSpPr>
        <p:spPr bwMode="auto">
          <a:xfrm>
            <a:off x="5356225" y="3302000"/>
            <a:ext cx="2016125" cy="407988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Admission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E01346-2146-A344-9DD8-05C443D5CF0B}"/>
              </a:ext>
            </a:extLst>
          </p:cNvPr>
          <p:cNvSpPr/>
          <p:nvPr/>
        </p:nvSpPr>
        <p:spPr bwMode="auto">
          <a:xfrm>
            <a:off x="5429250" y="5035550"/>
            <a:ext cx="2159000" cy="407988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Day surgery unit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03C23DA-3BF8-8A46-BD9C-9BC1A4D114CC}"/>
              </a:ext>
            </a:extLst>
          </p:cNvPr>
          <p:cNvSpPr/>
          <p:nvPr/>
        </p:nvSpPr>
        <p:spPr bwMode="auto">
          <a:xfrm>
            <a:off x="5356225" y="5570538"/>
            <a:ext cx="2327275" cy="409575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Same- day discharge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31A19C-2502-E24C-9B59-B8A184A23735}"/>
              </a:ext>
            </a:extLst>
          </p:cNvPr>
          <p:cNvSpPr/>
          <p:nvPr/>
        </p:nvSpPr>
        <p:spPr bwMode="auto">
          <a:xfrm>
            <a:off x="5356225" y="3795713"/>
            <a:ext cx="2016125" cy="409575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Operation 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F73C449-5CA4-5240-BEA3-DD20492CE2A6}"/>
              </a:ext>
            </a:extLst>
          </p:cNvPr>
          <p:cNvSpPr/>
          <p:nvPr/>
        </p:nvSpPr>
        <p:spPr bwMode="auto">
          <a:xfrm>
            <a:off x="3889375" y="1984375"/>
            <a:ext cx="977900" cy="48577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6848BAB-A074-D849-B57F-3D26372C33EB}"/>
              </a:ext>
            </a:extLst>
          </p:cNvPr>
          <p:cNvSpPr/>
          <p:nvPr/>
        </p:nvSpPr>
        <p:spPr bwMode="auto">
          <a:xfrm>
            <a:off x="3889375" y="3440113"/>
            <a:ext cx="977900" cy="48577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2BD6DD9-572C-2849-A966-175DBE23E4C9}"/>
              </a:ext>
            </a:extLst>
          </p:cNvPr>
          <p:cNvSpPr/>
          <p:nvPr/>
        </p:nvSpPr>
        <p:spPr bwMode="auto">
          <a:xfrm>
            <a:off x="3889375" y="5145088"/>
            <a:ext cx="977900" cy="484187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B0BC6D54-182A-D045-B34E-632DBECB1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0" y="2762875"/>
            <a:ext cx="977900" cy="977900"/>
          </a:xfrm>
          <a:prstGeom prst="rect">
            <a:avLst/>
          </a:prstGeom>
        </p:spPr>
      </p:pic>
    </p:spTree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Benefits of Day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1003"/>
            <a:ext cx="82296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i="1" dirty="0">
                <a:solidFill>
                  <a:srgbClr val="002060"/>
                </a:solidFill>
              </a:rPr>
              <a:t>Patient benefits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altLang="en-US" sz="1600" i="1" dirty="0">
                <a:solidFill>
                  <a:srgbClr val="002060"/>
                </a:solidFill>
              </a:rPr>
              <a:t>Reduced infections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altLang="en-US" sz="1600" i="1" dirty="0">
                <a:solidFill>
                  <a:srgbClr val="002060"/>
                </a:solidFill>
              </a:rPr>
              <a:t>Reduced risk of VTE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altLang="en-US" sz="1600" i="1" dirty="0">
                <a:solidFill>
                  <a:srgbClr val="002060"/>
                </a:solidFill>
              </a:rPr>
              <a:t>Patient preference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endParaRPr lang="en-US" alt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i="1" dirty="0">
                <a:solidFill>
                  <a:srgbClr val="002060"/>
                </a:solidFill>
              </a:rPr>
              <a:t>Benefits for the hospital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altLang="en-US" sz="1600" i="1" dirty="0">
                <a:solidFill>
                  <a:srgbClr val="002060"/>
                </a:solidFill>
              </a:rPr>
              <a:t>Release inpatient beds</a:t>
            </a:r>
          </a:p>
          <a:p>
            <a:pPr marL="0" indent="0"/>
            <a:endParaRPr lang="en-US" alt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i="1" dirty="0">
                <a:solidFill>
                  <a:srgbClr val="002060"/>
                </a:solidFill>
              </a:rPr>
              <a:t>Enabled elective surgery to continue running efficiently during COVID pandemic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i="1" dirty="0">
                <a:solidFill>
                  <a:srgbClr val="002060"/>
                </a:solidFill>
              </a:rPr>
              <a:t>Help recover the huge elective waiting lists 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175420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97C946B3-A41C-9646-BEDD-3178A2610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41" y="116632"/>
            <a:ext cx="8229600" cy="1143000"/>
          </a:xfrm>
        </p:spPr>
        <p:txBody>
          <a:bodyPr/>
          <a:lstStyle/>
          <a:p>
            <a:r>
              <a:rPr lang="en-US" altLang="en-US" dirty="0"/>
              <a:t>High Quality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AC149-D843-D44D-8C0A-46DC9A1BA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19674"/>
          </a:xfrm>
        </p:spPr>
        <p:txBody>
          <a:bodyPr/>
          <a:lstStyle/>
          <a:p>
            <a:pPr marL="692150" lvl="1" indent="0">
              <a:buNone/>
              <a:defRPr/>
            </a:pPr>
            <a:r>
              <a:rPr lang="en-US" sz="2400" i="1" dirty="0"/>
              <a:t>“</a:t>
            </a:r>
            <a:r>
              <a:rPr lang="en-US" sz="2400" i="1" dirty="0" err="1"/>
              <a:t>Standardise</a:t>
            </a:r>
            <a:r>
              <a:rPr lang="en-US" sz="2400" i="1" dirty="0"/>
              <a:t>”</a:t>
            </a:r>
          </a:p>
          <a:p>
            <a:pPr marL="114935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Agreed Booking/scheduling</a:t>
            </a:r>
          </a:p>
          <a:p>
            <a:pPr marL="114935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Agreed </a:t>
            </a:r>
            <a:r>
              <a:rPr lang="en-US" sz="2400" dirty="0" err="1"/>
              <a:t>Anaesthetic</a:t>
            </a:r>
            <a:r>
              <a:rPr lang="en-US" sz="2400" dirty="0"/>
              <a:t> &amp; Surgical practice</a:t>
            </a:r>
          </a:p>
          <a:p>
            <a:pPr marL="114935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Guidelines for PONV, Analgesia, TTOs</a:t>
            </a:r>
          </a:p>
          <a:p>
            <a:pPr marL="114935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Informed and well prepared patient</a:t>
            </a:r>
            <a:endParaRPr lang="en-US" sz="2000" dirty="0"/>
          </a:p>
          <a:p>
            <a:pPr marL="1149350" lvl="1" indent="-457200"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Dedicated multidisciplinary day surgery team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Champions and Key enablers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Dedicated facilities (wherever possible)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400" b="1" i="1" dirty="0"/>
          </a:p>
          <a:p>
            <a:pPr marL="0" indent="0" algn="ctr">
              <a:defRPr/>
            </a:pPr>
            <a:r>
              <a:rPr lang="en-US" sz="2400" b="1" i="1" dirty="0"/>
              <a:t>All focused on successful day surgery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med" advTm="1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67867" tIns="33339" rIns="67867" bIns="33339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Which patients?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</p:spPr>
        <p:txBody>
          <a:bodyPr vert="horz" wrap="square" lIns="67867" tIns="33339" rIns="67867" bIns="33339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sz="2400" b="1" dirty="0">
                <a:solidFill>
                  <a:schemeClr val="tx1"/>
                </a:solidFill>
              </a:rPr>
              <a:t>Can the operation be done as a day case? </a:t>
            </a:r>
            <a:endParaRPr lang="en-US" sz="2400" i="1" dirty="0">
              <a:solidFill>
                <a:schemeClr val="tx1"/>
              </a:solidFill>
            </a:endParaRPr>
          </a:p>
          <a:p>
            <a:pPr algn="ctr" eaLnBrk="1" hangingPunct="1"/>
            <a:endParaRPr lang="en-US" sz="2400" i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en-US" sz="2400" i="1" dirty="0">
                <a:solidFill>
                  <a:schemeClr val="tx1"/>
                </a:solidFill>
              </a:rPr>
              <a:t>Would this patient’s risks be increased in any way by treating them as a day case?</a:t>
            </a:r>
          </a:p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NO then treat as a day case</a:t>
            </a:r>
            <a:endParaRPr lang="en-US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 eaLnBrk="1" hangingPunct="1"/>
            <a:endParaRPr lang="en-US" sz="2400" i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en-US" sz="2400" i="1" dirty="0">
                <a:solidFill>
                  <a:schemeClr val="tx1"/>
                </a:solidFill>
              </a:rPr>
              <a:t>What management would be different if he/she were admitted as an inpatient?</a:t>
            </a:r>
          </a:p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NOTHING then treat as a day case</a:t>
            </a:r>
            <a:endParaRPr lang="en-US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 eaLnBrk="1" hangingPunct="1"/>
            <a:endParaRPr lang="en-US" sz="2400" i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en-US" sz="2400" i="1" dirty="0">
                <a:solidFill>
                  <a:schemeClr val="tx1"/>
                </a:solidFill>
              </a:rPr>
              <a:t>How can we  facilitate this patient to be a day case?</a:t>
            </a:r>
          </a:p>
        </p:txBody>
      </p:sp>
    </p:spTree>
    <p:extLst>
      <p:ext uri="{BB962C8B-B14F-4D97-AF65-F5344CB8AC3E}">
        <p14:creationId xmlns:p14="http://schemas.microsoft.com/office/powerpoint/2010/main" val="11529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1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21697D62-7195-8948-AE59-E8770B44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62092"/>
            <a:ext cx="5216509" cy="158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>
            <a:extLst>
              <a:ext uri="{FF2B5EF4-FFF2-40B4-BE49-F238E27FC236}">
                <a16:creationId xmlns:a16="http://schemas.microsoft.com/office/drawing/2014/main" id="{80DC5913-19AD-0542-81B4-38FA9EF5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3600" dirty="0"/>
              <a:t>Patient Selection for Day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44A7-72F5-1F49-A2A9-CB00CC62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18" y="1746512"/>
            <a:ext cx="6694754" cy="4391944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sz="2600" u="sng" dirty="0">
                <a:solidFill>
                  <a:schemeClr val="accent1">
                    <a:lumMod val="50000"/>
                  </a:schemeClr>
                </a:solidFill>
              </a:rPr>
              <a:t>Patient Factors: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Patient Preference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Cardio-respiratory disease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Elderly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Obesity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GORD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Reduced risk thromboembolism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Reduced PONV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F2863288-0685-0446-8889-D8FB9217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92366"/>
            <a:ext cx="2125662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4295BE-CB5D-5A42-BDDD-75D3290106E0}"/>
              </a:ext>
            </a:extLst>
          </p:cNvPr>
          <p:cNvSpPr txBox="1">
            <a:spLocks/>
          </p:cNvSpPr>
          <p:nvPr/>
        </p:nvSpPr>
        <p:spPr>
          <a:xfrm>
            <a:off x="457200" y="2137246"/>
            <a:ext cx="8229600" cy="395605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endParaRPr lang="en-GB" sz="2200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2200" dirty="0"/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36455-B8FD-0E41-A489-CFF5AA56F4BD}"/>
              </a:ext>
            </a:extLst>
          </p:cNvPr>
          <p:cNvSpPr txBox="1"/>
          <p:nvPr/>
        </p:nvSpPr>
        <p:spPr>
          <a:xfrm>
            <a:off x="539552" y="5709028"/>
            <a:ext cx="2194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solidFill>
                  <a:srgbClr val="FF0000"/>
                </a:solidFill>
              </a:rPr>
              <a:t>Covid</a:t>
            </a:r>
            <a:r>
              <a:rPr lang="en-GB" sz="3600" i="1" dirty="0">
                <a:solidFill>
                  <a:srgbClr val="FF0000"/>
                </a:solidFill>
              </a:rPr>
              <a:t> risk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7424161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Elderly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2420888"/>
            <a:ext cx="6172200" cy="1108720"/>
          </a:xfrm>
        </p:spPr>
        <p:txBody>
          <a:bodyPr/>
          <a:lstStyle/>
          <a:p>
            <a:pPr algn="ctr"/>
            <a:r>
              <a:rPr lang="en-US" dirty="0"/>
              <a:t>Usually better managed in their own environment</a:t>
            </a:r>
          </a:p>
        </p:txBody>
      </p:sp>
    </p:spTree>
    <p:extLst>
      <p:ext uri="{BB962C8B-B14F-4D97-AF65-F5344CB8AC3E}">
        <p14:creationId xmlns:p14="http://schemas.microsoft.com/office/powerpoint/2010/main" val="4144195064"/>
      </p:ext>
    </p:extLst>
  </p:cSld>
  <p:clrMapOvr>
    <a:masterClrMapping/>
  </p:clrMapOvr>
  <p:transition spd="med" advTm="1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FA2F-FAA1-46FB-A09F-C60C734B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National Audit Office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0A18-6A61-453F-A2D5-6C0F866EF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GB" sz="2400" dirty="0"/>
              <a:t>The average 67 year old admitted to hospital.....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GB" sz="2400" dirty="0"/>
              <a:t>5% loss of muscle strength per day</a:t>
            </a:r>
          </a:p>
          <a:p>
            <a:pPr lvl="1">
              <a:buFont typeface="Arial"/>
              <a:buChar char="•"/>
            </a:pPr>
            <a:endParaRPr lang="en-GB" sz="2400" dirty="0"/>
          </a:p>
          <a:p>
            <a:pPr lvl="1">
              <a:buFont typeface="Arial"/>
              <a:buChar char="•"/>
            </a:pPr>
            <a:r>
              <a:rPr lang="en-GB" sz="2400" dirty="0"/>
              <a:t>After 10 days</a:t>
            </a:r>
          </a:p>
          <a:p>
            <a:pPr marL="1455420" lvl="2" indent="-541020">
              <a:buFont typeface="Arial"/>
              <a:buChar char="•"/>
            </a:pPr>
            <a:r>
              <a:rPr lang="en-GB" sz="2400" dirty="0"/>
              <a:t>12% reduction in lung capacity</a:t>
            </a:r>
          </a:p>
          <a:p>
            <a:pPr marL="1455420" lvl="2" indent="-541020">
              <a:buFont typeface="Arial"/>
              <a:buChar char="•"/>
            </a:pPr>
            <a:r>
              <a:rPr lang="en-GB" sz="2400" dirty="0"/>
              <a:t>14% reduction in hip/knee muscle strength</a:t>
            </a:r>
          </a:p>
          <a:p>
            <a:pPr marL="1455420" lvl="2" indent="-541020">
              <a:buFont typeface="Arial"/>
              <a:buChar char="•"/>
            </a:pPr>
            <a:r>
              <a:rPr lang="en-GB" sz="2400" dirty="0"/>
              <a:t>Reduced life expectancy of 10 years</a:t>
            </a:r>
          </a:p>
        </p:txBody>
      </p:sp>
    </p:spTree>
    <p:extLst>
      <p:ext uri="{BB962C8B-B14F-4D97-AF65-F5344CB8AC3E}">
        <p14:creationId xmlns:p14="http://schemas.microsoft.com/office/powerpoint/2010/main" val="2538344825"/>
      </p:ext>
    </p:extLst>
  </p:cSld>
  <p:clrMapOvr>
    <a:masterClrMapping/>
  </p:clrMapOvr>
  <p:transition spd="med" advTm="1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58" y="188640"/>
            <a:ext cx="6172200" cy="1143000"/>
          </a:xfrm>
        </p:spPr>
        <p:txBody>
          <a:bodyPr/>
          <a:lstStyle/>
          <a:p>
            <a:r>
              <a:rPr lang="en-GB" sz="4000" dirty="0"/>
              <a:t>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14994"/>
            <a:ext cx="8784976" cy="3996923"/>
          </a:xfrm>
        </p:spPr>
        <p:txBody>
          <a:bodyPr/>
          <a:lstStyle/>
          <a:p>
            <a:r>
              <a:rPr lang="en-GB" sz="2400" dirty="0"/>
              <a:t>“even morbidly obese patients can be safely managed in expert hands, with appropriate resources.”</a:t>
            </a:r>
          </a:p>
          <a:p>
            <a:endParaRPr lang="en-GB" sz="2400" dirty="0"/>
          </a:p>
          <a:p>
            <a:r>
              <a:rPr lang="en-GB" sz="2400" dirty="0"/>
              <a:t>“obese patients benefit from the short duration anaesthetic techniques and early</a:t>
            </a:r>
          </a:p>
          <a:p>
            <a:r>
              <a:rPr lang="en-GB" sz="2400" dirty="0"/>
              <a:t>   mobilisation associated with day surgery”</a:t>
            </a:r>
          </a:p>
          <a:p>
            <a:pPr algn="r"/>
            <a:endParaRPr lang="en-GB" sz="1800" dirty="0"/>
          </a:p>
          <a:p>
            <a:pPr algn="r"/>
            <a:r>
              <a:rPr lang="en-GB" sz="1800" i="1" dirty="0"/>
              <a:t>Day case and short stay surgery: 3</a:t>
            </a:r>
          </a:p>
          <a:p>
            <a:pPr algn="r"/>
            <a:r>
              <a:rPr lang="en-GB" sz="1800" i="1" dirty="0"/>
              <a:t>Association of Anaesthetists of Great Britain and Ireland</a:t>
            </a:r>
          </a:p>
          <a:p>
            <a:pPr algn="r"/>
            <a:r>
              <a:rPr lang="en-GB" sz="1800" i="1" dirty="0"/>
              <a:t>British Association of Day Surgery 2019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6996963-7A4C-124F-80F7-E5CE07FC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65" y="0"/>
            <a:ext cx="1447235" cy="19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40151"/>
      </p:ext>
    </p:extLst>
  </p:cSld>
  <p:clrMapOvr>
    <a:masterClrMapping/>
  </p:clrMapOvr>
  <p:transition spd="med" advTm="1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BB647-462A-8A43-B5AD-2E36C380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1161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18682-BDB6-9648-9549-7E26FEFA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EF9DF8-BCFB-C643-AB89-B6E691259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225588"/>
            <a:ext cx="8229600" cy="32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94064"/>
      </p:ext>
    </p:extLst>
  </p:cSld>
  <p:clrMapOvr>
    <a:masterClrMapping/>
  </p:clrMapOvr>
  <p:transition spd="med" advTm="1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2DA6-2398-481D-8BFE-7ED61AD8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13DFF-33F9-4171-8BA1-AF3813F45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600200"/>
            <a:ext cx="8581292" cy="45259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Problems occur early (induction/ primary recovery)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Ensure common co-morbidities identified and address DM/ OSA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Be mindful everything can be more difficult and take longer (anaesthesia/ surgery/ positioning)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Senior staff required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Appropriate equipment (table, side extensions, instruments, oxford pillow etc)</a:t>
            </a:r>
          </a:p>
        </p:txBody>
      </p:sp>
    </p:spTree>
    <p:extLst>
      <p:ext uri="{BB962C8B-B14F-4D97-AF65-F5344CB8AC3E}">
        <p14:creationId xmlns:p14="http://schemas.microsoft.com/office/powerpoint/2010/main" val="3674001327"/>
      </p:ext>
    </p:extLst>
  </p:cSld>
  <p:clrMapOvr>
    <a:masterClrMapping/>
  </p:clrMapOvr>
  <p:transition spd="med" advTm="1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CDBA-08D1-419D-B3F5-8BACE090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Obesity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6F443-FA7B-4047-ABAC-C12E12D11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May not be appropriate for surgery in an isolated site but could still be a day case through a main hospital facility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Once they are through primary / first stage recovery no increased risk of complications from overnight stay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Day Surgery can reduce risk of DVT/HAI </a:t>
            </a:r>
          </a:p>
        </p:txBody>
      </p:sp>
    </p:spTree>
    <p:extLst>
      <p:ext uri="{BB962C8B-B14F-4D97-AF65-F5344CB8AC3E}">
        <p14:creationId xmlns:p14="http://schemas.microsoft.com/office/powerpoint/2010/main" val="3760849862"/>
      </p:ext>
    </p:extLst>
  </p:cSld>
  <p:clrMapOvr>
    <a:masterClrMapping/>
  </p:clrMapOvr>
  <p:transition spd="med" advTm="1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5559" cy="1143000"/>
          </a:xfrm>
        </p:spPr>
        <p:txBody>
          <a:bodyPr/>
          <a:lstStyle/>
          <a:p>
            <a:r>
              <a:rPr lang="en-US" sz="4000" dirty="0"/>
              <a:t>AAGBI Guidelines management </a:t>
            </a:r>
            <a:r>
              <a:rPr lang="en-US" sz="4000" dirty="0" err="1"/>
              <a:t>peri</a:t>
            </a:r>
            <a:r>
              <a:rPr lang="en-US" sz="4000" dirty="0"/>
              <a:t>-operative diabetes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1778" y="1916832"/>
            <a:ext cx="5633545" cy="437791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000" dirty="0"/>
              <a:t>“</a:t>
            </a:r>
            <a:r>
              <a:rPr lang="en-US" sz="2000" dirty="0" err="1"/>
              <a:t>Glycaemic</a:t>
            </a:r>
            <a:r>
              <a:rPr lang="en-US" sz="2000" dirty="0"/>
              <a:t> control should be checked at the time of referral for surgery “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HbA1c should be &lt; 69 </a:t>
            </a:r>
            <a:r>
              <a:rPr lang="en-US" sz="2000" dirty="0" err="1"/>
              <a:t>mmol.mol</a:t>
            </a:r>
            <a:r>
              <a:rPr lang="en-US" sz="2000" dirty="0"/>
              <a:t> 1 in the previous three months. 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If HbA1c ≥ 69 </a:t>
            </a:r>
            <a:r>
              <a:rPr lang="en-US" sz="2000" dirty="0" err="1"/>
              <a:t>mmol.mol</a:t>
            </a:r>
            <a:r>
              <a:rPr lang="en-US" sz="2000" dirty="0"/>
              <a:t> 1, </a:t>
            </a:r>
            <a:r>
              <a:rPr lang="en-US" sz="2000" b="1" dirty="0"/>
              <a:t>elective surgery should be delayed while control is improved then proceed with day surgery</a:t>
            </a:r>
          </a:p>
          <a:p>
            <a:pPr>
              <a:buFont typeface="Arial" charset="0"/>
              <a:buChar char="•"/>
            </a:pPr>
            <a:endParaRPr lang="en-US" sz="2000" i="1" dirty="0"/>
          </a:p>
          <a:p>
            <a:pPr>
              <a:buFont typeface="Arial" charset="0"/>
              <a:buChar char="•"/>
            </a:pPr>
            <a:r>
              <a:rPr lang="en-US" sz="2000" i="1" dirty="0"/>
              <a:t>Diabetics are usually better at managing their own diabetes than we are!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65" y="0"/>
            <a:ext cx="1447235" cy="192964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DBB01-8D42-CC4D-AD57-D9B143A6E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8" t="17619" r="5186" b="2277"/>
          <a:stretch/>
        </p:blipFill>
        <p:spPr>
          <a:xfrm>
            <a:off x="259073" y="1694892"/>
            <a:ext cx="2894028" cy="45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6EF7-74C2-3C46-933E-DB7B2440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Definition of Day Surgery</a:t>
            </a:r>
          </a:p>
        </p:txBody>
      </p:sp>
      <p:pic>
        <p:nvPicPr>
          <p:cNvPr id="4" name="Picture 4" descr="operational guide">
            <a:extLst>
              <a:ext uri="{FF2B5EF4-FFF2-40B4-BE49-F238E27FC236}">
                <a16:creationId xmlns:a16="http://schemas.microsoft.com/office/drawing/2014/main" id="{54C2F931-BB3E-8D41-A5D5-270E3D516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7618" y="1604640"/>
            <a:ext cx="3244259" cy="4459660"/>
          </a:xfrm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6B65B8-5F8F-A943-8258-66CE0F8EBEE3}"/>
              </a:ext>
            </a:extLst>
          </p:cNvPr>
          <p:cNvSpPr txBox="1"/>
          <p:nvPr/>
        </p:nvSpPr>
        <p:spPr>
          <a:xfrm>
            <a:off x="637431" y="1417638"/>
            <a:ext cx="36575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“Day surgery is the admission of selected patients to a hospital for a </a:t>
            </a:r>
            <a:r>
              <a:rPr lang="en-US" sz="2000" i="1" dirty="0"/>
              <a:t>planned</a:t>
            </a:r>
            <a:r>
              <a:rPr lang="en-US" sz="2000" dirty="0"/>
              <a:t> surgical procedure, returning home on the same day”</a:t>
            </a:r>
          </a:p>
          <a:p>
            <a:endParaRPr lang="en-US" sz="2400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</a:rPr>
              <a:t>Admitted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Operated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</a:rPr>
              <a:t>Go home 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A3F50-3850-594C-A7DB-42FEEC2783B4}"/>
              </a:ext>
            </a:extLst>
          </p:cNvPr>
          <p:cNvSpPr txBox="1"/>
          <p:nvPr/>
        </p:nvSpPr>
        <p:spPr>
          <a:xfrm>
            <a:off x="4965370" y="6114285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Day Surgery: Operational Guide</a:t>
            </a:r>
          </a:p>
          <a:p>
            <a:r>
              <a:rPr lang="en-US" sz="1800" dirty="0" err="1"/>
              <a:t>DoH</a:t>
            </a:r>
            <a:r>
              <a:rPr lang="en-US" sz="1800" dirty="0"/>
              <a:t> London 2002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4603458A-6DAA-5F4E-81F2-96CD63B5AF9B}"/>
              </a:ext>
            </a:extLst>
          </p:cNvPr>
          <p:cNvSpPr/>
          <p:nvPr/>
        </p:nvSpPr>
        <p:spPr>
          <a:xfrm>
            <a:off x="2824466" y="4006805"/>
            <a:ext cx="352752" cy="826563"/>
          </a:xfrm>
          <a:prstGeom prst="rightBrace">
            <a:avLst>
              <a:gd name="adj1" fmla="val 0"/>
              <a:gd name="adj2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B24F7-1769-BA49-99BA-DC8860B1A5DC}"/>
              </a:ext>
            </a:extLst>
          </p:cNvPr>
          <p:cNvSpPr txBox="1"/>
          <p:nvPr/>
        </p:nvSpPr>
        <p:spPr>
          <a:xfrm>
            <a:off x="3346694" y="3834470"/>
            <a:ext cx="123943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On the same calendar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A516F3-D52E-7E43-B0EA-3EE1F188A29A}"/>
              </a:ext>
            </a:extLst>
          </p:cNvPr>
          <p:cNvSpPr txBox="1"/>
          <p:nvPr/>
        </p:nvSpPr>
        <p:spPr>
          <a:xfrm>
            <a:off x="628746" y="5543913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/>
              <a:t>It is not a 23-hour stay (ambulatory), which involves overnight admission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1163-3DE3-714E-86F3-47DFC3C6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6590A27-D17B-784C-A13C-C348A86D35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7432"/>
            <a:ext cx="4038600" cy="445822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33D01-1E1A-7C4F-8866-F21618ED28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z="2000" dirty="0"/>
          </a:p>
          <a:p>
            <a:r>
              <a:rPr lang="en-GB" sz="2000" dirty="0"/>
              <a:t>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Building upon the recommendations contained within the NCEPOD report into perioperative diabetes (Highs and Lows, 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CPOC has published a guideline on the care of surgical patients with diabetes that encompasses the whole perioperative pathway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754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Social Factors</a:t>
            </a:r>
            <a:endParaRPr lang="en-US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6201" y="1557340"/>
            <a:ext cx="4248472" cy="4525963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en-GB" sz="2000" dirty="0"/>
              <a:t>  Responsible adult</a:t>
            </a:r>
          </a:p>
          <a:p>
            <a:pPr marL="0" indent="0">
              <a:buFontTx/>
              <a:buChar char="•"/>
            </a:pPr>
            <a:r>
              <a:rPr lang="en-GB" sz="2000" dirty="0"/>
              <a:t>  Maximum 1 hours drive</a:t>
            </a:r>
          </a:p>
          <a:p>
            <a:pPr marL="0" indent="0">
              <a:buFontTx/>
              <a:buChar char="•"/>
            </a:pPr>
            <a:r>
              <a:rPr lang="en-GB" sz="2000" dirty="0"/>
              <a:t>  Adequate housing</a:t>
            </a:r>
          </a:p>
          <a:p>
            <a:pPr marL="0" indent="0"/>
            <a:r>
              <a:rPr lang="en-GB" sz="2000" dirty="0"/>
              <a:t>    conditions</a:t>
            </a:r>
          </a:p>
          <a:p>
            <a:pPr marL="0" indent="0"/>
            <a:r>
              <a:rPr lang="en-GB" sz="2800" dirty="0"/>
              <a:t>     </a:t>
            </a:r>
            <a:r>
              <a:rPr lang="en-GB" sz="2000" dirty="0"/>
              <a:t>-inside toilet</a:t>
            </a:r>
          </a:p>
          <a:p>
            <a:pPr marL="0" indent="0"/>
            <a:r>
              <a:rPr lang="en-GB" sz="2000" dirty="0"/>
              <a:t>       -telephone access</a:t>
            </a:r>
          </a:p>
          <a:p>
            <a:pPr marL="0" indent="0"/>
            <a:r>
              <a:rPr lang="en-GB" sz="2000" dirty="0"/>
              <a:t>       -heating</a:t>
            </a:r>
          </a:p>
          <a:p>
            <a:pPr marL="0" indent="0"/>
            <a:r>
              <a:rPr lang="en-GB" sz="2000" dirty="0"/>
              <a:t>       -stairs</a:t>
            </a:r>
          </a:p>
          <a:p>
            <a:pPr marL="0" indent="0">
              <a:buFontTx/>
              <a:buChar char="•"/>
            </a:pPr>
            <a:endParaRPr lang="en-US" sz="2400" dirty="0"/>
          </a:p>
        </p:txBody>
      </p:sp>
      <p:pic>
        <p:nvPicPr>
          <p:cNvPr id="220164" name="Picture 6" descr="telephon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9274" y="3652706"/>
            <a:ext cx="1275716" cy="1700954"/>
          </a:xfrm>
        </p:spPr>
      </p:pic>
      <p:pic>
        <p:nvPicPr>
          <p:cNvPr id="220165" name="Picture 8" descr="outside toi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819" y="1337517"/>
            <a:ext cx="1307306" cy="21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Picture 10" descr="ho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934" y="1222910"/>
            <a:ext cx="1593056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7" name="Picture 12" descr="model 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2819" y="3702570"/>
            <a:ext cx="1593057" cy="170095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F7B41B-366E-0344-8F71-670C99767769}"/>
              </a:ext>
            </a:extLst>
          </p:cNvPr>
          <p:cNvSpPr txBox="1"/>
          <p:nvPr/>
        </p:nvSpPr>
        <p:spPr>
          <a:xfrm>
            <a:off x="286438" y="5562700"/>
            <a:ext cx="839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The vast majority of patients will meet the criteria for social factors </a:t>
            </a:r>
          </a:p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 or </a:t>
            </a:r>
          </a:p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can be enabled to do so with proactive management</a:t>
            </a:r>
          </a:p>
        </p:txBody>
      </p:sp>
    </p:spTree>
    <p:extLst>
      <p:ext uri="{BB962C8B-B14F-4D97-AF65-F5344CB8AC3E}">
        <p14:creationId xmlns:p14="http://schemas.microsoft.com/office/powerpoint/2010/main" val="164090710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607B-8934-413B-9461-4753C1F9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Distance from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24FC1-289C-496D-A72D-E99EBDB74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Rarely a problem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Even in rural areas</a:t>
            </a:r>
          </a:p>
          <a:p>
            <a:pPr marL="0" indent="0"/>
            <a:endParaRPr lang="en-GB" sz="2800" i="1" dirty="0"/>
          </a:p>
          <a:p>
            <a:pPr marL="0" indent="0" algn="ctr"/>
            <a:r>
              <a:rPr lang="en-GB" sz="2400" i="1" dirty="0"/>
              <a:t>Remember it is 1 hour from </a:t>
            </a:r>
            <a:r>
              <a:rPr lang="en-GB" sz="2400" b="1" i="1" dirty="0"/>
              <a:t>a </a:t>
            </a:r>
            <a:r>
              <a:rPr lang="en-GB" sz="2400" i="1" dirty="0"/>
              <a:t>hospital that can treat the condition and not necessarily the operating hospital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194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Possible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0824"/>
            <a:ext cx="8363272" cy="302435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 err="1"/>
              <a:t>Torbay</a:t>
            </a:r>
            <a:r>
              <a:rPr lang="en-US" sz="2400" dirty="0"/>
              <a:t> model: provide </a:t>
            </a:r>
            <a:r>
              <a:rPr lang="en-US" sz="2400" dirty="0" err="1"/>
              <a:t>carers</a:t>
            </a:r>
            <a:r>
              <a:rPr lang="en-US" sz="2400" dirty="0"/>
              <a:t> into patient’s home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Norwich model: allow some patients home without </a:t>
            </a:r>
            <a:r>
              <a:rPr lang="en-US" sz="2400" dirty="0" err="1"/>
              <a:t>carers</a:t>
            </a:r>
            <a:r>
              <a:rPr lang="en-US" sz="2400" dirty="0"/>
              <a:t> after certain procedures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Escort vs 24 hour Care</a:t>
            </a:r>
          </a:p>
          <a:p>
            <a:pPr marL="457200" indent="-457200">
              <a:buFont typeface="Arial"/>
              <a:buChar char="•"/>
            </a:pPr>
            <a:endParaRPr lang="en-US" sz="2000" i="1" dirty="0"/>
          </a:p>
          <a:p>
            <a:pPr marL="0" indent="0"/>
            <a:r>
              <a:rPr lang="en-US" sz="2000" i="1" dirty="0"/>
              <a:t>Retief J, Morris R, Stocker M. The postoperative </a:t>
            </a:r>
            <a:r>
              <a:rPr lang="en-US" sz="2000" i="1" dirty="0" err="1"/>
              <a:t>carer</a:t>
            </a:r>
            <a:r>
              <a:rPr lang="en-US" sz="2000" i="1" dirty="0"/>
              <a:t>: A global view and local perspectives.  Journal of One Day Surgery.  March 2018.</a:t>
            </a:r>
            <a:r>
              <a:rPr lang="en-GB" sz="2000" i="1" dirty="0"/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486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27B4F97-D2CB-4778-86DD-FEF25748DF17}"/>
              </a:ext>
            </a:extLst>
          </p:cNvPr>
          <p:cNvPicPr/>
          <p:nvPr/>
        </p:nvPicPr>
        <p:blipFill rotWithShape="1">
          <a:blip r:embed="rId2"/>
          <a:srcRect t="667" b="667"/>
          <a:stretch/>
        </p:blipFill>
        <p:spPr>
          <a:xfrm>
            <a:off x="971600" y="274639"/>
            <a:ext cx="4968552" cy="604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9BE89F-7283-E947-846E-7B3C98C4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216" y="1340768"/>
            <a:ext cx="2484276" cy="3600400"/>
          </a:xfrm>
        </p:spPr>
        <p:txBody>
          <a:bodyPr/>
          <a:lstStyle/>
          <a:p>
            <a:r>
              <a:rPr lang="en-US" sz="3600" dirty="0"/>
              <a:t>Norwich Home Alone Protocol</a:t>
            </a:r>
          </a:p>
        </p:txBody>
      </p:sp>
    </p:spTree>
    <p:extLst>
      <p:ext uri="{BB962C8B-B14F-4D97-AF65-F5344CB8AC3E}">
        <p14:creationId xmlns:p14="http://schemas.microsoft.com/office/powerpoint/2010/main" val="29135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43B1-DC54-456C-A662-D0AD6CDAC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548680"/>
            <a:ext cx="6858000" cy="1617227"/>
          </a:xfrm>
        </p:spPr>
        <p:txBody>
          <a:bodyPr/>
          <a:lstStyle/>
          <a:p>
            <a:r>
              <a:rPr lang="en-GB" sz="3200" dirty="0"/>
              <a:t>Both pathways have been in place for a number of years now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4FDA3-B722-472C-88EC-A21BE37FF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2420888"/>
            <a:ext cx="4943341" cy="1655762"/>
          </a:xfrm>
        </p:spPr>
        <p:txBody>
          <a:bodyPr/>
          <a:lstStyle/>
          <a:p>
            <a:pPr marL="342900" indent="-342900" algn="l">
              <a:buFont typeface="Arial"/>
              <a:buChar char="•"/>
            </a:pPr>
            <a:r>
              <a:rPr lang="en-GB" dirty="0"/>
              <a:t>Excellent patient satisfaction</a:t>
            </a:r>
            <a:endParaRPr lang="en-US" dirty="0"/>
          </a:p>
          <a:p>
            <a:pPr marL="342900" indent="-342900" algn="l">
              <a:buFont typeface="Arial"/>
              <a:buChar char="•"/>
            </a:pPr>
            <a:r>
              <a:rPr lang="en-GB" dirty="0"/>
              <a:t>No adverse outcomes</a:t>
            </a:r>
          </a:p>
          <a:p>
            <a:pPr marL="342900" indent="-342900" algn="l">
              <a:buFont typeface="Arial"/>
              <a:buChar char="•"/>
            </a:pPr>
            <a:endParaRPr lang="en-GB" dirty="0"/>
          </a:p>
          <a:p>
            <a:pPr marL="342900" indent="-342900" algn="l">
              <a:buFont typeface="Arial"/>
              <a:buChar char="•"/>
            </a:pPr>
            <a:r>
              <a:rPr lang="en-GB" dirty="0"/>
              <a:t>QIP in the Day Surgery chapter Royal College of Anaesthetists 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https://</a:t>
            </a:r>
            <a:r>
              <a:rPr lang="en-GB" sz="1200" dirty="0" err="1"/>
              <a:t>rcoa.ac.uk</a:t>
            </a:r>
            <a:r>
              <a:rPr lang="en-GB" sz="1200" dirty="0"/>
              <a:t>/sites/default/files/documents/2020-08/21075%20RCoA%20Audit%20Recipe%20Book_14%20Section%20B.5_p189-208_AW.pdf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A6D28-6748-C84D-A5C0-7554B79FB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714587"/>
            <a:ext cx="2044558" cy="28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94D23BE-8171-6C4C-A5BE-DE3BC8321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/>
              <a:t>Pre operative assessment</a:t>
            </a:r>
            <a:endParaRPr lang="en-US" altLang="en-US" sz="4000" dirty="0"/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A0A2408-CD36-C349-AB65-7DAF733F9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marL="0" indent="0" algn="ctr"/>
            <a:r>
              <a:rPr lang="en-US" altLang="en-US" b="1" i="1" dirty="0"/>
              <a:t>Well Prepared Patient</a:t>
            </a:r>
            <a:endParaRPr lang="en-GB" altLang="en-US" b="1" i="1" dirty="0">
              <a:solidFill>
                <a:schemeClr val="accent2"/>
              </a:solidFill>
            </a:endParaRPr>
          </a:p>
          <a:p>
            <a:pPr marL="457200" indent="-457200">
              <a:buFontTx/>
              <a:buChar char="•"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marL="457200" indent="-457200">
              <a:buFontTx/>
              <a:buChar char="•"/>
            </a:pPr>
            <a:r>
              <a:rPr lang="en-GB" altLang="en-US" sz="2400" dirty="0">
                <a:solidFill>
                  <a:schemeClr val="accent2"/>
                </a:solidFill>
              </a:rPr>
              <a:t>Good pre-assessment </a:t>
            </a:r>
          </a:p>
          <a:p>
            <a:pPr marL="1149350" lvl="1" indent="-457200">
              <a:buFontTx/>
              <a:buChar char="•"/>
            </a:pPr>
            <a:r>
              <a:rPr lang="en-GB" altLang="en-US" sz="2400" b="1" i="1" dirty="0">
                <a:solidFill>
                  <a:schemeClr val="accent2"/>
                </a:solidFill>
              </a:rPr>
              <a:t>Nurse led</a:t>
            </a:r>
          </a:p>
          <a:p>
            <a:pPr marL="1149350" lvl="1" indent="-457200">
              <a:buFontTx/>
              <a:buChar char="•"/>
            </a:pPr>
            <a:r>
              <a:rPr lang="en-GB" altLang="en-US" sz="2400" dirty="0">
                <a:solidFill>
                  <a:schemeClr val="accent2"/>
                </a:solidFill>
              </a:rPr>
              <a:t>Guidelines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chemeClr val="accent2"/>
                </a:solidFill>
              </a:rPr>
              <a:t>Inclusion rather than exclusion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chemeClr val="accent2"/>
                </a:solidFill>
              </a:rPr>
              <a:t>Make day surgery the norm</a:t>
            </a:r>
          </a:p>
          <a:p>
            <a:pPr marL="457200" indent="-457200">
              <a:buFontTx/>
              <a:buChar char="•"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marL="457200" indent="-457200">
              <a:buFontTx/>
              <a:buChar char="•"/>
            </a:pPr>
            <a:r>
              <a:rPr lang="en-GB" altLang="en-US" sz="2400" i="1" dirty="0">
                <a:solidFill>
                  <a:schemeClr val="accent2"/>
                </a:solidFill>
              </a:rPr>
              <a:t>If not “fit” then optimise and make fit for day case</a:t>
            </a:r>
            <a:endParaRPr lang="en-US" altLang="en-US" sz="24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/>
              <a:t>Pre operative assessment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3055881"/>
          </a:xfrm>
        </p:spPr>
        <p:txBody>
          <a:bodyPr/>
          <a:lstStyle/>
          <a:p>
            <a:pPr lvl="1">
              <a:buFontTx/>
              <a:buChar char="•"/>
            </a:pPr>
            <a:r>
              <a:rPr lang="en-GB" altLang="en-US" sz="2400" dirty="0"/>
              <a:t>Patient preparation for day surgery</a:t>
            </a:r>
          </a:p>
          <a:p>
            <a:pPr lvl="2"/>
            <a:r>
              <a:rPr lang="en-GB" altLang="en-US" sz="2000" dirty="0"/>
              <a:t>Confirm day surgery intention</a:t>
            </a:r>
          </a:p>
          <a:p>
            <a:pPr lvl="2"/>
            <a:r>
              <a:rPr lang="en-GB" altLang="en-US" sz="2000" dirty="0"/>
              <a:t>Discuss arrangements from admission to discharge home</a:t>
            </a:r>
          </a:p>
          <a:p>
            <a:pPr lvl="2"/>
            <a:endParaRPr lang="en-GB" altLang="en-US" sz="2000" dirty="0"/>
          </a:p>
          <a:p>
            <a:pPr lvl="1">
              <a:buFontTx/>
              <a:buChar char="•"/>
            </a:pPr>
            <a:r>
              <a:rPr lang="en-GB" altLang="en-US" sz="2400" dirty="0"/>
              <a:t>Identification of medical concerns and address early</a:t>
            </a:r>
          </a:p>
          <a:p>
            <a:pPr lvl="2"/>
            <a:r>
              <a:rPr lang="en-GB" altLang="en-US" sz="2000" dirty="0"/>
              <a:t>Medication</a:t>
            </a:r>
          </a:p>
          <a:p>
            <a:pPr lvl="2"/>
            <a:r>
              <a:rPr lang="en-GB" altLang="en-US" sz="2000" dirty="0"/>
              <a:t>BP/Hb/AF etc</a:t>
            </a:r>
          </a:p>
          <a:p>
            <a:pPr lvl="2"/>
            <a:endParaRPr lang="en-GB" altLang="en-US" sz="2000" dirty="0"/>
          </a:p>
          <a:p>
            <a:pPr lvl="1">
              <a:buFontTx/>
              <a:buChar char="•"/>
            </a:pPr>
            <a:r>
              <a:rPr lang="en-GB" altLang="en-US" sz="2400" dirty="0"/>
              <a:t>Optimisation of patient</a:t>
            </a:r>
          </a:p>
          <a:p>
            <a:pPr marL="457200" lvl="1" indent="0" algn="ctr">
              <a:buNone/>
            </a:pPr>
            <a:r>
              <a:rPr lang="en-GB" altLang="en-US" sz="2400" i="1" dirty="0">
                <a:solidFill>
                  <a:srgbClr val="FF0000"/>
                </a:solidFill>
              </a:rPr>
              <a:t>Patients should be considered  NOT just on a waiting list </a:t>
            </a:r>
            <a:r>
              <a:rPr lang="en-GB" altLang="en-US" sz="2400" b="1" i="1" dirty="0">
                <a:solidFill>
                  <a:srgbClr val="FF0000"/>
                </a:solidFill>
              </a:rPr>
              <a:t>but an optimisation list</a:t>
            </a:r>
          </a:p>
          <a:p>
            <a:pPr lvl="1">
              <a:buFontTx/>
              <a:buChar char="•"/>
            </a:pPr>
            <a:endParaRPr lang="en-GB" alt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001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E264-D117-8F38-B438-02053AED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b="1" dirty="0"/>
              <a:t>Day Surgery</a:t>
            </a:r>
            <a:r>
              <a:rPr lang="en-GB" sz="3600" dirty="0"/>
              <a:t> </a:t>
            </a:r>
            <a:r>
              <a:rPr lang="en-GB" sz="3600" b="1" dirty="0"/>
              <a:t>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721A3-ED48-B109-CA33-B6F251D69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70C0"/>
                </a:solidFill>
              </a:rPr>
              <a:t>A dedicated day surgery unit (DSU) with its own admission ward, operating theatres, recovery and postoperative discharge ward</a:t>
            </a:r>
          </a:p>
          <a:p>
            <a:pPr marL="977900" lvl="1" indent="-285750">
              <a:buClr>
                <a:srgbClr val="0070C0"/>
              </a:buClr>
              <a:buFont typeface="System Font Regular"/>
              <a:buChar char="−"/>
            </a:pPr>
            <a:r>
              <a:rPr lang="en-GB" sz="1800" dirty="0">
                <a:solidFill>
                  <a:schemeClr val="accent2"/>
                </a:solidFill>
              </a:rPr>
              <a:t>On hospital grounds  </a:t>
            </a:r>
          </a:p>
          <a:p>
            <a:pPr marL="977900" lvl="1" indent="-285750">
              <a:buClr>
                <a:srgbClr val="0070C0"/>
              </a:buClr>
              <a:buFont typeface="System Font Regular"/>
              <a:buChar char="−"/>
            </a:pPr>
            <a:r>
              <a:rPr lang="en-GB" sz="1800" dirty="0">
                <a:solidFill>
                  <a:schemeClr val="accent2"/>
                </a:solidFill>
              </a:rPr>
              <a:t>Geographically distant or remote from their associated hospital</a:t>
            </a:r>
          </a:p>
          <a:p>
            <a:pPr marL="1420813" lvl="2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These are limited with respect to patient eligibility and the range of surgeries offered</a:t>
            </a:r>
          </a:p>
          <a:p>
            <a:pPr marL="1022350" lvl="2" indent="0">
              <a:buClr>
                <a:srgbClr val="0070C0"/>
              </a:buClr>
              <a:buNone/>
            </a:pPr>
            <a:endParaRPr lang="en-GB" sz="1800" dirty="0"/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70C0"/>
                </a:solidFill>
              </a:rPr>
              <a:t>No stand-alone DSU but adapting inpatient wards and theatres</a:t>
            </a:r>
          </a:p>
          <a:p>
            <a:pPr marL="628650" lvl="1" indent="0">
              <a:buClr>
                <a:srgbClr val="0070C0"/>
              </a:buClr>
              <a:buNone/>
            </a:pPr>
            <a:endParaRPr lang="en-GB" sz="1800" dirty="0"/>
          </a:p>
          <a:p>
            <a:pPr marL="357188" indent="-357188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All should be equipped to the same standard as any inpatient operating theatres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Ideally, use operating trolleys to reduce transfer delays, manual handling risks and bed take-over by medical and surgical inpatients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0" indent="0">
              <a:buClr>
                <a:schemeClr val="accent2"/>
              </a:buClr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2618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4000500" cy="3263504"/>
          </a:xfrm>
        </p:spPr>
        <p:txBody>
          <a:bodyPr/>
          <a:lstStyle/>
          <a:p>
            <a:pPr marL="0" indent="0"/>
            <a:r>
              <a:rPr lang="en-US" sz="1800" dirty="0"/>
              <a:t>Dedicated Facilities </a:t>
            </a:r>
          </a:p>
          <a:p>
            <a:pPr marL="342892" indent="-342892">
              <a:buFont typeface="Arial"/>
              <a:buChar char="•"/>
            </a:pPr>
            <a:r>
              <a:rPr lang="en-US" sz="1800" dirty="0"/>
              <a:t>For entire pathway if possible</a:t>
            </a:r>
          </a:p>
          <a:p>
            <a:pPr marL="342892" indent="-342892">
              <a:buFont typeface="Arial"/>
              <a:buChar char="•"/>
            </a:pPr>
            <a:r>
              <a:rPr lang="en-US" sz="1800" dirty="0"/>
              <a:t>Protected from inpatient sabotage</a:t>
            </a:r>
          </a:p>
          <a:p>
            <a:pPr marL="342892" indent="-342892">
              <a:buFont typeface="Arial"/>
              <a:buChar char="•"/>
            </a:pPr>
            <a:r>
              <a:rPr lang="en-US" sz="1800" dirty="0"/>
              <a:t>Day surgery nursing expertise</a:t>
            </a:r>
          </a:p>
          <a:p>
            <a:pPr marL="342892" indent="-342892">
              <a:buFont typeface="Arial"/>
              <a:buChar char="•"/>
            </a:pPr>
            <a:r>
              <a:rPr lang="en-US" sz="1800" dirty="0"/>
              <a:t>Not distracted by sick inpatients</a:t>
            </a:r>
          </a:p>
          <a:p>
            <a:pPr marL="342892" indent="-342892">
              <a:buFont typeface="Arial"/>
              <a:buChar char="•"/>
            </a:pPr>
            <a:r>
              <a:rPr lang="en-US" sz="1800" dirty="0"/>
              <a:t>Protected “green pathways”</a:t>
            </a:r>
          </a:p>
          <a:p>
            <a:pPr marL="342892" indent="-342892">
              <a:buFont typeface="Arial"/>
              <a:buChar char="•"/>
            </a:pPr>
            <a:r>
              <a:rPr lang="en-US" sz="1800" dirty="0"/>
              <a:t>Team all focused on successful high quality day surgery </a:t>
            </a:r>
          </a:p>
          <a:p>
            <a:pPr marL="342892" indent="-342892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A6E646-F371-3D41-BFE2-E7EAE5963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95239"/>
            <a:ext cx="4038600" cy="4525963"/>
          </a:xfrm>
        </p:spPr>
        <p:txBody>
          <a:bodyPr/>
          <a:lstStyle/>
          <a:p>
            <a:r>
              <a:rPr lang="en-GB" sz="1800" dirty="0"/>
              <a:t>Should have....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No beds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No showers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Only simple catering facilities</a:t>
            </a:r>
          </a:p>
          <a:p>
            <a:pPr lvl="1">
              <a:buFont typeface="Arial"/>
              <a:buChar char="•"/>
            </a:pPr>
            <a:endParaRPr lang="en-GB" sz="2100" dirty="0"/>
          </a:p>
          <a:p>
            <a:pPr marL="342892" lvl="1" indent="0">
              <a:buNone/>
            </a:pPr>
            <a:r>
              <a:rPr lang="en-GB" sz="2400" dirty="0"/>
              <a:t>No capacity to accept </a:t>
            </a:r>
          </a:p>
          <a:p>
            <a:pPr marL="342892" lvl="1" indent="0">
              <a:buNone/>
            </a:pPr>
            <a:r>
              <a:rPr lang="en-GB" sz="2400" dirty="0"/>
              <a:t>an inpatient</a:t>
            </a:r>
          </a:p>
          <a:p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CE9C9BA-637D-D147-AE37-27179419E3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r="2042"/>
          <a:stretch>
            <a:fillRect/>
          </a:stretch>
        </p:blipFill>
        <p:spPr bwMode="auto">
          <a:xfrm>
            <a:off x="6732240" y="357661"/>
            <a:ext cx="1736805" cy="123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AB309E8-5EFB-AC41-A1EC-24E29FC21AD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 b="13147"/>
          <a:stretch>
            <a:fillRect/>
          </a:stretch>
        </p:blipFill>
        <p:spPr bwMode="auto">
          <a:xfrm>
            <a:off x="5004048" y="5037164"/>
            <a:ext cx="3149162" cy="137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682329116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45BA-E9BA-45F4-99CF-A1A0AFE6E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71" y="2068710"/>
            <a:ext cx="7787058" cy="725290"/>
          </a:xfrm>
        </p:spPr>
        <p:txBody>
          <a:bodyPr/>
          <a:lstStyle/>
          <a:p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DB329-2679-4419-A688-2051740C7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159" y="3638746"/>
            <a:ext cx="1854724" cy="253345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5B0B1-1D1D-B84D-828A-7C95D6685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89"/>
          <a:stretch/>
        </p:blipFill>
        <p:spPr>
          <a:xfrm>
            <a:off x="2339752" y="1320800"/>
            <a:ext cx="3780148" cy="147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F5ECC-7F30-A141-814A-C94136B5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219254"/>
            <a:ext cx="6466169" cy="1836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B22C2B-81EF-8048-B41D-20FFA8DCE962}"/>
              </a:ext>
            </a:extLst>
          </p:cNvPr>
          <p:cNvSpPr txBox="1"/>
          <p:nvPr/>
        </p:nvSpPr>
        <p:spPr>
          <a:xfrm>
            <a:off x="6444208" y="148478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3117596470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94E9-001D-4A80-989D-C12DB11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i="1" dirty="0"/>
              <a:t>Why dedicated facilities</a:t>
            </a:r>
            <a:r>
              <a:rPr lang="en-GB" sz="4000" dirty="0"/>
              <a:t>?</a:t>
            </a:r>
            <a:br>
              <a:rPr lang="en-GB" dirty="0"/>
            </a:br>
            <a:r>
              <a:rPr lang="en-GB" sz="3200" dirty="0"/>
              <a:t>Patient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8A38-8B18-4342-BEFC-BB9F4ABD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8124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Separation from inpatient activity 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Beds, Pajamas , “the sick role”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Everyone else is going home so I will too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Activity can continue even during times of bed pressures 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Fewer cancellations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Higher chance of successful day surgery discharge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Higher quality outcomes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82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94E9-001D-4A80-989D-C12DB11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i="1" dirty="0"/>
              <a:t>Why dedicated facilities</a:t>
            </a:r>
            <a:r>
              <a:rPr lang="en-GB" sz="4000" dirty="0"/>
              <a:t>?</a:t>
            </a:r>
            <a:br>
              <a:rPr lang="en-GB" dirty="0"/>
            </a:br>
            <a:r>
              <a:rPr lang="en-GB" sz="3200" dirty="0"/>
              <a:t>Nursing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8A38-8B18-4342-BEFC-BB9F4ABD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Nurses with expertise in day surgery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Nurses not distracted by higher acuity patients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Whole team are committed to high quality day surgery outcomes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0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94E9-001D-4A80-989D-C12DB11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Surgery and anaesthesia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8A38-8B18-4342-BEFC-BB9F4ABD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883" indent="-342883">
              <a:buFont typeface="Arial"/>
              <a:buChar char="•"/>
            </a:pPr>
            <a:r>
              <a:rPr lang="en-GB" sz="1800" b="1" dirty="0"/>
              <a:t>Appropriate list planning </a:t>
            </a:r>
          </a:p>
          <a:p>
            <a:pPr marL="342883" indent="-342883">
              <a:buFont typeface="Arial"/>
              <a:buChar char="•"/>
            </a:pPr>
            <a:endParaRPr lang="en-GB" sz="18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AABE4-828F-174D-96BC-3A4EA9E7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6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B1D567E-F2DA-884F-A16A-8FC112496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/>
              <a:t>List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7D26B-BFBD-E940-8BBA-4B19D75DB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/>
          <a:lstStyle/>
          <a:p>
            <a:pPr marL="0" indent="0">
              <a:defRPr/>
            </a:pPr>
            <a:r>
              <a:rPr lang="en-GB" sz="1800" b="1" dirty="0"/>
              <a:t>"Smart" list order</a:t>
            </a:r>
          </a:p>
          <a:p>
            <a:pPr marL="457200" lvl="1" indent="0">
              <a:buNone/>
              <a:defRPr/>
            </a:pPr>
            <a:r>
              <a:rPr lang="en-GB" sz="1800" u="sng" dirty="0"/>
              <a:t>Consider recovery times </a:t>
            </a:r>
          </a:p>
          <a:p>
            <a:pPr marL="1455420" lvl="2" indent="-541020">
              <a:buFont typeface="Arial"/>
              <a:buChar char="•"/>
              <a:defRPr/>
            </a:pPr>
            <a:r>
              <a:rPr lang="en-GB" sz="1800" dirty="0"/>
              <a:t>Medical – Diabetes/Obesity/ Elderly</a:t>
            </a:r>
          </a:p>
          <a:p>
            <a:pPr marL="1455420" lvl="2" indent="-541020">
              <a:buFont typeface="Arial"/>
              <a:buChar char="•"/>
              <a:defRPr/>
            </a:pPr>
            <a:r>
              <a:rPr lang="en-GB" sz="1800" dirty="0"/>
              <a:t>Surgical – THR/UKR/ Tonsillectomy / Difficult lap chole</a:t>
            </a:r>
          </a:p>
          <a:p>
            <a:pPr marL="1455420" lvl="2" indent="-541020">
              <a:buFont typeface="Arial"/>
              <a:buChar char="•"/>
              <a:defRPr/>
            </a:pPr>
            <a:endParaRPr lang="en-GB" sz="2400" dirty="0"/>
          </a:p>
          <a:p>
            <a:pPr marL="457200" lvl="1" indent="0">
              <a:buNone/>
              <a:defRPr/>
            </a:pPr>
            <a:r>
              <a:rPr lang="en-GB" sz="1800" u="sng" dirty="0"/>
              <a:t>Consider pre-surgery preparation</a:t>
            </a:r>
          </a:p>
          <a:p>
            <a:pPr lvl="2">
              <a:buFont typeface="Arial"/>
              <a:buChar char="•"/>
              <a:defRPr/>
            </a:pPr>
            <a:r>
              <a:rPr lang="en-GB" sz="1800" dirty="0"/>
              <a:t>Guidewire insertion (</a:t>
            </a:r>
            <a:r>
              <a:rPr lang="en-GB" sz="1800" i="1" dirty="0"/>
              <a:t>start with a mastectomy)</a:t>
            </a:r>
          </a:p>
          <a:p>
            <a:pPr lvl="2">
              <a:buFont typeface="Arial"/>
              <a:buChar char="•"/>
              <a:defRPr/>
            </a:pPr>
            <a:r>
              <a:rPr lang="en-GB" sz="1800" dirty="0"/>
              <a:t>Xray / Bloods</a:t>
            </a:r>
          </a:p>
          <a:p>
            <a:pPr marL="457200" indent="-457200">
              <a:buFont typeface="Arial"/>
              <a:buChar char="•"/>
              <a:defRPr/>
            </a:pPr>
            <a:endParaRPr lang="en-GB" sz="2400" dirty="0"/>
          </a:p>
        </p:txBody>
      </p:sp>
    </p:spTree>
  </p:cSld>
  <p:clrMapOvr>
    <a:masterClrMapping/>
  </p:clrMapOvr>
  <p:transition spd="med" advTm="15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94E9-001D-4A80-989D-C12DB11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Surgery and anaesthesia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8A38-8B18-4342-BEFC-BB9F4ABD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883" indent="-342883">
              <a:buFont typeface="Arial"/>
              <a:buChar char="•"/>
            </a:pPr>
            <a:r>
              <a:rPr lang="en-GB" sz="1800" b="1" dirty="0"/>
              <a:t>Appropriate list planning </a:t>
            </a:r>
          </a:p>
          <a:p>
            <a:pPr marL="342883" indent="-342883">
              <a:buFont typeface="Arial"/>
              <a:buChar char="•"/>
            </a:pPr>
            <a:endParaRPr lang="en-GB" sz="1800" b="1" dirty="0"/>
          </a:p>
          <a:p>
            <a:pPr marL="342883" indent="-342883">
              <a:buFont typeface="Arial"/>
              <a:buChar char="•"/>
            </a:pPr>
            <a:r>
              <a:rPr lang="en-GB" sz="1800" b="1" dirty="0"/>
              <a:t>Usual operation and done well</a:t>
            </a:r>
          </a:p>
          <a:p>
            <a:pPr marL="342883" indent="-342883">
              <a:buFont typeface="Arial"/>
              <a:buChar char="•"/>
            </a:pPr>
            <a:endParaRPr lang="en-GB" sz="1800" b="1" dirty="0"/>
          </a:p>
          <a:p>
            <a:pPr marL="342883" indent="-342883">
              <a:buFont typeface="Arial"/>
              <a:buChar char="•"/>
            </a:pPr>
            <a:r>
              <a:rPr lang="en-GB" sz="1800" b="1" dirty="0"/>
              <a:t>Appropriate surgical and anaesthetic technique for rapid recovery</a:t>
            </a:r>
          </a:p>
          <a:p>
            <a:pPr lvl="1">
              <a:buFont typeface="Arial"/>
              <a:buChar char="•"/>
            </a:pPr>
            <a:r>
              <a:rPr lang="en-GB" sz="1500" dirty="0"/>
              <a:t>Short acting GAs</a:t>
            </a:r>
          </a:p>
          <a:p>
            <a:pPr lvl="1">
              <a:buFont typeface="Arial"/>
              <a:buChar char="•"/>
            </a:pPr>
            <a:r>
              <a:rPr lang="en-GB" sz="1500" dirty="0"/>
              <a:t>Regional anaesthesia</a:t>
            </a:r>
          </a:p>
          <a:p>
            <a:pPr lvl="1">
              <a:buFont typeface="Arial"/>
              <a:buChar char="•"/>
            </a:pPr>
            <a:r>
              <a:rPr lang="en-GB" sz="1500" dirty="0"/>
              <a:t>Multimodal analgesia</a:t>
            </a:r>
          </a:p>
          <a:p>
            <a:pPr lvl="1">
              <a:buFont typeface="Arial"/>
              <a:buChar char="•"/>
            </a:pPr>
            <a:r>
              <a:rPr lang="en-GB" sz="1500" dirty="0"/>
              <a:t>Anti-emesis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/>
              <a:t>Experienced staff</a:t>
            </a:r>
          </a:p>
          <a:p>
            <a:pPr marL="342883" indent="-342883">
              <a:buFont typeface="Arial"/>
              <a:buChar char="•"/>
            </a:pPr>
            <a:r>
              <a:rPr lang="en-GB" sz="1800" b="1" dirty="0"/>
              <a:t>Required equipment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/>
              <a:t>Any specific discharge criteria specified</a:t>
            </a:r>
          </a:p>
          <a:p>
            <a:pPr marL="342883" indent="-342883">
              <a:buFont typeface="Arial"/>
              <a:buChar char="•"/>
            </a:pPr>
            <a:r>
              <a:rPr lang="en-GB" sz="1800" b="1" dirty="0"/>
              <a:t>Documentation, TTOS completed in Theatre </a:t>
            </a:r>
            <a:r>
              <a:rPr lang="en-GB" sz="1800" dirty="0"/>
              <a:t>to avoid delays to discharge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268533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94E9-001D-4A80-989D-C12DB11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8A38-8B18-4342-BEFC-BB9F4ABD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1800" dirty="0"/>
              <a:t>Agreed protocols for pain and PONV management</a:t>
            </a:r>
          </a:p>
          <a:p>
            <a:pPr marL="0" indent="0"/>
            <a:endParaRPr lang="en-GB" sz="1800" dirty="0"/>
          </a:p>
          <a:p>
            <a:pPr marL="457200" indent="-457200">
              <a:buFont typeface="Arial"/>
              <a:buChar char="•"/>
            </a:pPr>
            <a:r>
              <a:rPr lang="en-GB" sz="1800" dirty="0"/>
              <a:t>Criteria led discharge to second stage</a:t>
            </a:r>
          </a:p>
          <a:p>
            <a:pPr marL="457200" indent="-457200">
              <a:buFont typeface="Arial"/>
              <a:buChar char="•"/>
            </a:pPr>
            <a:endParaRPr lang="en-GB" sz="1800" dirty="0"/>
          </a:p>
          <a:p>
            <a:pPr marL="457200" indent="-457200">
              <a:buFont typeface="Arial"/>
              <a:buChar char="•"/>
            </a:pPr>
            <a:r>
              <a:rPr lang="en-GB" sz="1800" dirty="0"/>
              <a:t>(Bypass second stage with awake anaesthesia - LAs/Blocks/Spinals)</a:t>
            </a:r>
          </a:p>
        </p:txBody>
      </p:sp>
    </p:spTree>
    <p:extLst>
      <p:ext uri="{BB962C8B-B14F-4D97-AF65-F5344CB8AC3E}">
        <p14:creationId xmlns:p14="http://schemas.microsoft.com/office/powerpoint/2010/main" val="41372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91807F01-AEA0-D541-81FF-D2E44B4E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/>
              <a:t>Patient discharge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0F31E676-56B9-A547-8E07-1748FFAD0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pPr marL="0" indent="0"/>
            <a:r>
              <a:rPr lang="en-GB" altLang="en-US" sz="2400" b="1" dirty="0"/>
              <a:t>Nurse led discharge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1800" dirty="0"/>
              <a:t>Specify criteria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1800" dirty="0"/>
              <a:t>Not time specific (except for certain ops </a:t>
            </a:r>
            <a:r>
              <a:rPr lang="en-GB" altLang="en-US" sz="1800" dirty="0" err="1"/>
              <a:t>eg</a:t>
            </a:r>
            <a:r>
              <a:rPr lang="en-GB" altLang="en-US" sz="1800" dirty="0"/>
              <a:t> tonsillectomy)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1800" dirty="0"/>
              <a:t>"When street fit"</a:t>
            </a:r>
          </a:p>
          <a:p>
            <a:pPr marL="0" indent="0"/>
            <a:endParaRPr lang="en-GB" altLang="en-US" sz="2400" dirty="0"/>
          </a:p>
          <a:p>
            <a:pPr marL="0" indent="0"/>
            <a:r>
              <a:rPr lang="en-GB" altLang="en-US" sz="2400" b="1" dirty="0"/>
              <a:t>TTOs in packs on DSU ward</a:t>
            </a:r>
          </a:p>
          <a:p>
            <a:pPr marL="0" indent="0"/>
            <a:endParaRPr lang="en-GB" altLang="en-US" sz="2400" dirty="0"/>
          </a:p>
          <a:p>
            <a:pPr marL="0" indent="0"/>
            <a:r>
              <a:rPr lang="en-GB" altLang="en-US" sz="2400" b="1" u="sng" dirty="0"/>
              <a:t>KEY:</a:t>
            </a:r>
            <a:r>
              <a:rPr lang="en-GB" altLang="en-US" sz="2400" dirty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GB" altLang="en-US" sz="2000" dirty="0"/>
              <a:t>Well</a:t>
            </a:r>
            <a:r>
              <a:rPr lang="en-GB" altLang="en-US" sz="2000" i="1" dirty="0"/>
              <a:t> prepared patient</a:t>
            </a:r>
          </a:p>
          <a:p>
            <a:pPr>
              <a:buFont typeface="Wingdings" pitchFamily="2" charset="2"/>
              <a:buChar char="v"/>
            </a:pPr>
            <a:r>
              <a:rPr lang="en-GB" altLang="en-US" sz="2000" i="1" dirty="0"/>
              <a:t> Expecting to go home the same day</a:t>
            </a:r>
          </a:p>
          <a:p>
            <a:pPr marL="0" indent="0"/>
            <a:endParaRPr lang="en-GB" altLang="en-US" sz="2400" dirty="0"/>
          </a:p>
        </p:txBody>
      </p:sp>
      <p:pic>
        <p:nvPicPr>
          <p:cNvPr id="28675" name="Content Placeholder 7">
            <a:extLst>
              <a:ext uri="{FF2B5EF4-FFF2-40B4-BE49-F238E27FC236}">
                <a16:creationId xmlns:a16="http://schemas.microsoft.com/office/drawing/2014/main" id="{47913A7E-88D5-CF4D-B834-9FF5520AAF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5" r="4820"/>
          <a:stretch>
            <a:fillRect/>
          </a:stretch>
        </p:blipFill>
        <p:spPr>
          <a:xfrm>
            <a:off x="5684838" y="1600200"/>
            <a:ext cx="2695575" cy="4448175"/>
          </a:xfrm>
        </p:spPr>
      </p:pic>
    </p:spTree>
  </p:cSld>
  <p:clrMapOvr>
    <a:masterClrMapping/>
  </p:clrMapOvr>
  <p:transition spd="med" advTm="15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3059-2B7D-47BD-BD08-91F162A7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Patient support after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F7A9-9553-4A0A-966E-957E025C4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883" indent="-342883">
              <a:buFont typeface="Arial"/>
              <a:buChar char="•"/>
            </a:pPr>
            <a:r>
              <a:rPr lang="en-GB" sz="1800" dirty="0"/>
              <a:t>Transport home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/>
              <a:t>Carer afterwards </a:t>
            </a:r>
          </a:p>
          <a:p>
            <a:pPr lvl="1">
              <a:buFont typeface="Arial"/>
              <a:buChar char="•"/>
            </a:pPr>
            <a:r>
              <a:rPr lang="en-GB" sz="1500" dirty="0"/>
              <a:t>Depends on surgery and risk of complications</a:t>
            </a:r>
          </a:p>
          <a:p>
            <a:pPr lvl="1">
              <a:buFont typeface="Arial"/>
              <a:buChar char="•"/>
            </a:pPr>
            <a:r>
              <a:rPr lang="en-GB" sz="1500" dirty="0"/>
              <a:t>Patient circumstances</a:t>
            </a:r>
          </a:p>
          <a:p>
            <a:pPr lvl="1">
              <a:buFont typeface="Arial"/>
              <a:buChar char="•"/>
            </a:pPr>
            <a:r>
              <a:rPr lang="en-GB" sz="1500" dirty="0"/>
              <a:t>Virtual wards</a:t>
            </a:r>
          </a:p>
          <a:p>
            <a:pPr marL="342883" indent="-342883">
              <a:buFont typeface="Arial"/>
              <a:buChar char="•"/>
            </a:pPr>
            <a:r>
              <a:rPr lang="en-GB" sz="1800" b="1" dirty="0"/>
              <a:t>24hour telephone access to skilled advice</a:t>
            </a:r>
          </a:p>
          <a:p>
            <a:pPr marL="861970" lvl="1" indent="-342883">
              <a:buFont typeface="Arial"/>
              <a:buChar char="•"/>
            </a:pPr>
            <a:r>
              <a:rPr lang="en-GB" sz="1500" dirty="0"/>
              <a:t>Not ED or GP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/>
              <a:t>Post-op phone call the next day</a:t>
            </a:r>
          </a:p>
          <a:p>
            <a:pPr marL="861970" lvl="1">
              <a:buFont typeface="Arial"/>
              <a:buChar char="•"/>
            </a:pPr>
            <a:r>
              <a:rPr lang="en-GB" sz="1500" dirty="0"/>
              <a:t>Provides support</a:t>
            </a:r>
          </a:p>
          <a:p>
            <a:pPr marL="861970" lvl="1">
              <a:buFont typeface="Arial"/>
              <a:buChar char="•"/>
            </a:pPr>
            <a:r>
              <a:rPr lang="en-GB" sz="1500" dirty="0"/>
              <a:t>Collects audit data to enable pathway refinement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8C769-AD3B-144C-8546-984959F7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3059-2B7D-47BD-BD08-91F162A7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Monitor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F7A9-9553-4A0A-966E-957E025C4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1800" dirty="0"/>
              <a:t>Day case rates</a:t>
            </a:r>
          </a:p>
          <a:p>
            <a:pPr marL="457200" indent="-457200">
              <a:buFont typeface="Arial"/>
              <a:buChar char="•"/>
            </a:pPr>
            <a:r>
              <a:rPr lang="en-GB" sz="1800" dirty="0"/>
              <a:t>Cancellations on the day</a:t>
            </a:r>
          </a:p>
          <a:p>
            <a:pPr marL="457200" indent="-457200">
              <a:buFont typeface="Arial"/>
              <a:buChar char="•"/>
            </a:pPr>
            <a:r>
              <a:rPr lang="en-GB" sz="1800" dirty="0"/>
              <a:t>Unplanned admissions</a:t>
            </a:r>
          </a:p>
          <a:p>
            <a:pPr marL="457200" indent="-457200">
              <a:buFont typeface="Arial"/>
              <a:buChar char="•"/>
            </a:pPr>
            <a:endParaRPr lang="en-GB" sz="1800" dirty="0"/>
          </a:p>
          <a:p>
            <a:pPr marL="457200" indent="-457200">
              <a:buFont typeface="Arial"/>
              <a:buChar char="•"/>
            </a:pPr>
            <a:r>
              <a:rPr lang="en-GB" sz="1800" dirty="0"/>
              <a:t>Postoperative symptoms</a:t>
            </a:r>
          </a:p>
          <a:p>
            <a:pPr marL="457200" indent="-457200">
              <a:buFont typeface="Arial"/>
              <a:buChar char="•"/>
            </a:pPr>
            <a:r>
              <a:rPr lang="en-GB" sz="1800" dirty="0"/>
              <a:t>Patient satisfaction</a:t>
            </a:r>
          </a:p>
        </p:txBody>
      </p:sp>
    </p:spTree>
    <p:extLst>
      <p:ext uri="{BB962C8B-B14F-4D97-AF65-F5344CB8AC3E}">
        <p14:creationId xmlns:p14="http://schemas.microsoft.com/office/powerpoint/2010/main" val="2579787540"/>
      </p:ext>
    </p:extLst>
  </p:cSld>
  <p:clrMapOvr>
    <a:masterClrMapping/>
  </p:clrMapOvr>
  <p:transition spd="med" advTm="1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074872CE-D6D6-FC4E-8DBC-CB26E002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Benchmarking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55BAF-308D-2043-B3A3-9D13D6023F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Understanding your outcomes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1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Continuous service improvement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1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Learn from others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1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Desire for change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18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Push boundaries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1CDEEE8-8FD1-8F4F-0D1E-8080B68D8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2211" y="1765896"/>
            <a:ext cx="2353134" cy="1663104"/>
          </a:xfrm>
          <a:prstGeom prst="rect">
            <a:avLst/>
          </a:prstGeom>
        </p:spPr>
      </p:pic>
      <p:pic>
        <p:nvPicPr>
          <p:cNvPr id="5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EB55287-6B4D-03DD-8CE8-48018D6782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25" y="4365104"/>
            <a:ext cx="4038600" cy="13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6E63-009E-42D3-9F24-C6254872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B920-5067-43E0-A4BE-00FB681FD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0700A4E2-13FF-AE46-95FD-EC8D0EA2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1" r="1176"/>
          <a:stretch/>
        </p:blipFill>
        <p:spPr>
          <a:xfrm>
            <a:off x="-60858" y="2047835"/>
            <a:ext cx="6661263" cy="4810165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A641FBF-2243-4044-9FEF-78A34E7B9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43" y="781761"/>
            <a:ext cx="6452914" cy="1618929"/>
          </a:xfrm>
          <a:prstGeom prst="rect">
            <a:avLst/>
          </a:prstGeom>
        </p:spPr>
      </p:pic>
      <p:pic>
        <p:nvPicPr>
          <p:cNvPr id="7" name="Content Placeholder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5DE25A1-D6BE-6946-867C-6A0C4C2E1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41" t="4760" r="28784" b="10756"/>
          <a:stretch/>
        </p:blipFill>
        <p:spPr>
          <a:xfrm>
            <a:off x="6032107" y="2571039"/>
            <a:ext cx="3111893" cy="40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EC91-1CB9-2141-88C2-6E5418004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F1A6B9-11DC-4E48-A17D-28FA37A43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05" t="-1517" r="1905" b="-10076"/>
          <a:stretch/>
        </p:blipFill>
        <p:spPr>
          <a:xfrm>
            <a:off x="539552" y="188640"/>
            <a:ext cx="7560840" cy="6328128"/>
          </a:xfrm>
        </p:spPr>
      </p:pic>
    </p:spTree>
    <p:extLst>
      <p:ext uri="{BB962C8B-B14F-4D97-AF65-F5344CB8AC3E}">
        <p14:creationId xmlns:p14="http://schemas.microsoft.com/office/powerpoint/2010/main" val="10431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BC587A2-0267-A648-B1A6-C9C5B12B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Model Health System</a:t>
            </a:r>
            <a:br>
              <a:rPr lang="en-US" altLang="en-US" dirty="0"/>
            </a:br>
            <a:r>
              <a:rPr lang="en-US" altLang="en-US" sz="3200" dirty="0"/>
              <a:t> (Model Hospital)</a:t>
            </a:r>
          </a:p>
        </p:txBody>
      </p:sp>
      <p:pic>
        <p:nvPicPr>
          <p:cNvPr id="31746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1CFD33-DFFB-6045-AD17-E019BCA2AD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600200"/>
            <a:ext cx="7734498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24799C5-3B20-1548-A3EA-5ACCF7853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143000"/>
          </a:xfrm>
        </p:spPr>
        <p:txBody>
          <a:bodyPr/>
          <a:lstStyle/>
          <a:p>
            <a:r>
              <a:rPr lang="en-US" altLang="en-US" sz="4000" dirty="0"/>
              <a:t>Model Hospital</a:t>
            </a:r>
          </a:p>
        </p:txBody>
      </p:sp>
      <p:sp>
        <p:nvSpPr>
          <p:cNvPr id="31746" name="Text Placeholder 2">
            <a:extLst>
              <a:ext uri="{FF2B5EF4-FFF2-40B4-BE49-F238E27FC236}">
                <a16:creationId xmlns:a16="http://schemas.microsoft.com/office/drawing/2014/main" id="{837CFCFF-8D44-5D42-A75C-2C2E499337C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42913" y="5303838"/>
            <a:ext cx="4040187" cy="1143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/>
              <a:t>BADS Benchmark 40%</a:t>
            </a:r>
          </a:p>
          <a:p>
            <a:pPr>
              <a:buFontTx/>
              <a:buChar char="•"/>
            </a:pPr>
            <a:r>
              <a:rPr lang="en-US" altLang="en-US" sz="1800"/>
              <a:t>Peer median0%</a:t>
            </a:r>
          </a:p>
          <a:p>
            <a:pPr>
              <a:buFontTx/>
              <a:buChar char="•"/>
            </a:pPr>
            <a:r>
              <a:rPr lang="en-US" altLang="en-US" sz="1800"/>
              <a:t>67% (Q4 2019 /20)</a:t>
            </a:r>
          </a:p>
        </p:txBody>
      </p:sp>
      <p:sp>
        <p:nvSpPr>
          <p:cNvPr id="31747" name="Text Placeholder 3">
            <a:extLst>
              <a:ext uri="{FF2B5EF4-FFF2-40B4-BE49-F238E27FC236}">
                <a16:creationId xmlns:a16="http://schemas.microsoft.com/office/drawing/2014/main" id="{BEC3B409-6519-884E-A4DC-DFBDAEE395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5025" y="1535113"/>
            <a:ext cx="4041775" cy="3951287"/>
          </a:xfrm>
        </p:spPr>
        <p:txBody>
          <a:bodyPr/>
          <a:lstStyle/>
          <a:p>
            <a:pPr marL="0" indent="0"/>
            <a:endParaRPr lang="en-US" altLang="en-US"/>
          </a:p>
        </p:txBody>
      </p:sp>
      <p:pic>
        <p:nvPicPr>
          <p:cNvPr id="31748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2681331-9F62-9F47-8B9E-4396CBD2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4163"/>
            <a:ext cx="5961062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30DFA-8312-1340-8292-BDD3DA0455CA}"/>
              </a:ext>
            </a:extLst>
          </p:cNvPr>
          <p:cNvSpPr txBox="1"/>
          <p:nvPr/>
        </p:nvSpPr>
        <p:spPr>
          <a:xfrm>
            <a:off x="4483241" y="5851762"/>
            <a:ext cx="458715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>
              <a:defRPr/>
            </a:pPr>
            <a:r>
              <a:rPr lang="en-US" sz="1600" dirty="0"/>
              <a:t>We are still working on getting our coding correct </a:t>
            </a:r>
          </a:p>
          <a:p>
            <a:pPr>
              <a:defRPr/>
            </a:pPr>
            <a:r>
              <a:rPr lang="en-US" sz="1600" dirty="0"/>
              <a:t>(A year ago it showed as zero on Model Hospital)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10907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DC897-0231-417E-B1CB-49E32A60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Developing new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4B505-4E1D-439A-A864-8E60C3A00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1800" dirty="0"/>
              <a:t>What changes are needed in your pathway for you to move this procedure to day case?</a:t>
            </a:r>
          </a:p>
          <a:p>
            <a:pPr marL="457200" indent="-457200">
              <a:buFont typeface="Arial"/>
              <a:buChar char="•"/>
            </a:pPr>
            <a:endParaRPr lang="en-GB" sz="1800" dirty="0"/>
          </a:p>
          <a:p>
            <a:pPr marL="457200" indent="-457200">
              <a:buFont typeface="Arial"/>
              <a:buChar char="•"/>
            </a:pPr>
            <a:r>
              <a:rPr lang="en-GB" sz="1800" dirty="0"/>
              <a:t>Who are the key players?</a:t>
            </a:r>
          </a:p>
          <a:p>
            <a:pPr marL="457200" indent="-457200">
              <a:buFont typeface="Arial"/>
              <a:buChar char="•"/>
            </a:pPr>
            <a:endParaRPr lang="en-GB" sz="1800" dirty="0"/>
          </a:p>
          <a:p>
            <a:pPr marL="457200" indent="-457200">
              <a:buFont typeface="Arial"/>
              <a:buChar char="•"/>
            </a:pPr>
            <a:r>
              <a:rPr lang="en-GB" sz="1800" dirty="0"/>
              <a:t>How can you implement this?</a:t>
            </a:r>
          </a:p>
        </p:txBody>
      </p:sp>
    </p:spTree>
    <p:extLst>
      <p:ext uri="{BB962C8B-B14F-4D97-AF65-F5344CB8AC3E}">
        <p14:creationId xmlns:p14="http://schemas.microsoft.com/office/powerpoint/2010/main" val="9485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6E63-009E-42D3-9F24-C6254872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B920-5067-43E0-A4BE-00FB681FD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0700A4E2-13FF-AE46-95FD-EC8D0EA2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1" r="1176"/>
          <a:stretch/>
        </p:blipFill>
        <p:spPr>
          <a:xfrm>
            <a:off x="-60858" y="2047835"/>
            <a:ext cx="6661263" cy="4810165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A641FBF-2243-4044-9FEF-78A34E7B9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43" y="781761"/>
            <a:ext cx="6452914" cy="1618929"/>
          </a:xfrm>
          <a:prstGeom prst="rect">
            <a:avLst/>
          </a:prstGeom>
        </p:spPr>
      </p:pic>
      <p:pic>
        <p:nvPicPr>
          <p:cNvPr id="7" name="Content Placeholder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5DE25A1-D6BE-6946-867C-6A0C4C2E1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41" t="4760" r="28784" b="10756"/>
          <a:stretch/>
        </p:blipFill>
        <p:spPr>
          <a:xfrm>
            <a:off x="6032107" y="2571039"/>
            <a:ext cx="3111893" cy="40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1345-7950-7843-AEFC-7BFE291F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A44A02-E802-CD48-B7E7-AA5AED6E0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044" y="836712"/>
            <a:ext cx="8345520" cy="4857403"/>
          </a:xfrm>
        </p:spPr>
      </p:pic>
    </p:spTree>
    <p:extLst>
      <p:ext uri="{BB962C8B-B14F-4D97-AF65-F5344CB8AC3E}">
        <p14:creationId xmlns:p14="http://schemas.microsoft.com/office/powerpoint/2010/main" val="180758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7D576461-6CB8-4154-9BE2-CDA188096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5277835"/>
            <a:ext cx="83431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06A3C1A-20F6-1648-9D56-CB2A9BEEF1C0}"/>
              </a:ext>
            </a:extLst>
          </p:cNvPr>
          <p:cNvSpPr txBox="1">
            <a:spLocks/>
          </p:cNvSpPr>
          <p:nvPr/>
        </p:nvSpPr>
        <p:spPr>
          <a:xfrm>
            <a:off x="133816" y="62088"/>
            <a:ext cx="7101730" cy="611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1100" b="1" dirty="0">
              <a:ea typeface="+mn-ea"/>
            </a:endParaRPr>
          </a:p>
          <a:p>
            <a:endParaRPr lang="en-GB" sz="2000" b="1" dirty="0">
              <a:latin typeface="+mn-lt"/>
              <a:ea typeface="+mn-e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82A6A3-1F08-4D03-9F9B-A86ABCC9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08" y="312189"/>
            <a:ext cx="1488764" cy="611649"/>
          </a:xfrm>
        </p:spPr>
        <p:txBody>
          <a:bodyPr/>
          <a:lstStyle/>
          <a:p>
            <a:br>
              <a:rPr lang="en-GB" sz="2400" dirty="0"/>
            </a:br>
            <a:endParaRPr lang="en-GB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0334E-D962-43E1-AAC7-6E221D9455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19" y="1273515"/>
            <a:ext cx="8912425" cy="2501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29 surgical procedures </a:t>
            </a:r>
            <a:r>
              <a:rPr lang="en-GB" b="1" dirty="0"/>
              <a:t>“</a:t>
            </a:r>
            <a:r>
              <a:rPr lang="en-GB" b="1" dirty="0">
                <a:solidFill>
                  <a:srgbClr val="FF0000"/>
                </a:solidFill>
              </a:rPr>
              <a:t>High volume, low complexity</a:t>
            </a:r>
            <a:r>
              <a:rPr lang="en-GB" b="1" dirty="0"/>
              <a:t>” </a:t>
            </a:r>
            <a:r>
              <a:rPr lang="en-GB" dirty="0"/>
              <a:t>across 6 surgical specialities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suggestion of which cases should be day case as default and </a:t>
            </a:r>
            <a:r>
              <a:rPr lang="en-GB" b="1" i="1" dirty="0"/>
              <a:t>their suitability for regional anaesthetic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72C5F5-1F29-4B91-9A88-77E1EB2140F9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1835616"/>
          <a:ext cx="8640959" cy="4285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4930">
                  <a:extLst>
                    <a:ext uri="{9D8B030D-6E8A-4147-A177-3AD203B41FA5}">
                      <a16:colId xmlns:a16="http://schemas.microsoft.com/office/drawing/2014/main" val="3973656457"/>
                    </a:ext>
                  </a:extLst>
                </a:gridCol>
                <a:gridCol w="1839366">
                  <a:extLst>
                    <a:ext uri="{9D8B030D-6E8A-4147-A177-3AD203B41FA5}">
                      <a16:colId xmlns:a16="http://schemas.microsoft.com/office/drawing/2014/main" val="4054827578"/>
                    </a:ext>
                  </a:extLst>
                </a:gridCol>
                <a:gridCol w="1084597">
                  <a:extLst>
                    <a:ext uri="{9D8B030D-6E8A-4147-A177-3AD203B41FA5}">
                      <a16:colId xmlns:a16="http://schemas.microsoft.com/office/drawing/2014/main" val="4108520562"/>
                    </a:ext>
                  </a:extLst>
                </a:gridCol>
                <a:gridCol w="805401">
                  <a:extLst>
                    <a:ext uri="{9D8B030D-6E8A-4147-A177-3AD203B41FA5}">
                      <a16:colId xmlns:a16="http://schemas.microsoft.com/office/drawing/2014/main" val="2645044342"/>
                    </a:ext>
                  </a:extLst>
                </a:gridCol>
                <a:gridCol w="805401">
                  <a:extLst>
                    <a:ext uri="{9D8B030D-6E8A-4147-A177-3AD203B41FA5}">
                      <a16:colId xmlns:a16="http://schemas.microsoft.com/office/drawing/2014/main" val="883230521"/>
                    </a:ext>
                  </a:extLst>
                </a:gridCol>
                <a:gridCol w="805401">
                  <a:extLst>
                    <a:ext uri="{9D8B030D-6E8A-4147-A177-3AD203B41FA5}">
                      <a16:colId xmlns:a16="http://schemas.microsoft.com/office/drawing/2014/main" val="154946776"/>
                    </a:ext>
                  </a:extLst>
                </a:gridCol>
                <a:gridCol w="894891">
                  <a:extLst>
                    <a:ext uri="{9D8B030D-6E8A-4147-A177-3AD203B41FA5}">
                      <a16:colId xmlns:a16="http://schemas.microsoft.com/office/drawing/2014/main" val="457544983"/>
                    </a:ext>
                  </a:extLst>
                </a:gridCol>
                <a:gridCol w="1580972">
                  <a:extLst>
                    <a:ext uri="{9D8B030D-6E8A-4147-A177-3AD203B41FA5}">
                      <a16:colId xmlns:a16="http://schemas.microsoft.com/office/drawing/2014/main" val="4051089128"/>
                    </a:ext>
                  </a:extLst>
                </a:gridCol>
              </a:tblGrid>
              <a:tr h="8147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Specialty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Procedure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Day case probable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BADS expected DC rate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Likely anaesthetic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Spinal anaesthesia opportunity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Possibility of non-airway management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Comments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140741"/>
                  </a:ext>
                </a:extLst>
              </a:tr>
              <a:tr h="3468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General surgery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Inguinal Hernia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75%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Those rates will go up over 80%</a:t>
                      </a: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3932834024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Paraumbilical Hernia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No/Yes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Can be undertaken under spinal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4773"/>
                  </a:ext>
                </a:extLst>
              </a:tr>
              <a:tr h="19437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Gynaecology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Diagnostic laparoscopy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GA/Spinal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No/Yes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No/Yes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14976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Endometrial ablation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Yes/OPC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GA/LA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&gt;50% done under LA in OPC</a:t>
                      </a: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3253824359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Hysteroscopy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Yes/OPC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GA/LA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90% done under LA in OPC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753790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Vaginal hysterectomy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GA/Regional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Day case rates will rise to 80%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797901"/>
                  </a:ext>
                </a:extLst>
              </a:tr>
              <a:tr h="34081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Orthopaedics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Anterior Cruciate Ligament Reconstruction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GA/Spinal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Yes/No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466246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Total Hip Replacement</a:t>
                      </a:r>
                      <a:endParaRPr lang="en-GB" sz="10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 10-20%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750242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Total Knee Replacement</a:t>
                      </a:r>
                      <a:endParaRPr lang="en-GB" sz="10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 10-20%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2739984188"/>
                  </a:ext>
                </a:extLst>
              </a:tr>
              <a:tr h="25573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Uni knee replacement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 40%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143670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Bunions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Regional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223125"/>
                  </a:ext>
                </a:extLst>
              </a:tr>
              <a:tr h="19437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Urology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Bladder outflow obstruction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50-100%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33539006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Bladder tumour resection pathway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838729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Cystoscopy plus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80%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3904565846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Minor </a:t>
                      </a:r>
                      <a:r>
                        <a:rPr lang="en-GB" sz="1000" u="none" strike="noStrike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peno</a:t>
                      </a:r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-scrotal surgery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GA/LA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677698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Ureteroscopy and stent management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80-90%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GA/Spinal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86975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A7BF9B7-C5E4-49E4-8403-F6F834F0D722}"/>
              </a:ext>
            </a:extLst>
          </p:cNvPr>
          <p:cNvSpPr txBox="1"/>
          <p:nvPr/>
        </p:nvSpPr>
        <p:spPr>
          <a:xfrm>
            <a:off x="-24271" y="6120661"/>
            <a:ext cx="8328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Acknowledgment: Dr Chris Snowden &amp; Dr Mike Swart &amp; GIRFT London Elective Recovery &amp; Transformation Programme 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414D474-D813-B24B-9484-3CE4C152B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8" y="179795"/>
            <a:ext cx="3662582" cy="918881"/>
          </a:xfrm>
          <a:prstGeom prst="rect">
            <a:avLst/>
          </a:prstGeom>
        </p:spPr>
      </p:pic>
      <p:sp>
        <p:nvSpPr>
          <p:cNvPr id="2" name="Diamond 1">
            <a:extLst>
              <a:ext uri="{FF2B5EF4-FFF2-40B4-BE49-F238E27FC236}">
                <a16:creationId xmlns:a16="http://schemas.microsoft.com/office/drawing/2014/main" id="{EEB2F920-F9C2-E446-9D4E-27940715F777}"/>
              </a:ext>
            </a:extLst>
          </p:cNvPr>
          <p:cNvSpPr/>
          <p:nvPr/>
        </p:nvSpPr>
        <p:spPr bwMode="auto">
          <a:xfrm>
            <a:off x="3711959" y="1524592"/>
            <a:ext cx="1490464" cy="1319901"/>
          </a:xfrm>
          <a:prstGeom prst="diamond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AFEF9-7854-334E-88C1-F0CBC1A6B93F}"/>
              </a:ext>
            </a:extLst>
          </p:cNvPr>
          <p:cNvSpPr txBox="1"/>
          <p:nvPr/>
        </p:nvSpPr>
        <p:spPr>
          <a:xfrm>
            <a:off x="5042378" y="188691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HVLC</a:t>
            </a:r>
          </a:p>
        </p:txBody>
      </p:sp>
    </p:spTree>
    <p:extLst>
      <p:ext uri="{BB962C8B-B14F-4D97-AF65-F5344CB8AC3E}">
        <p14:creationId xmlns:p14="http://schemas.microsoft.com/office/powerpoint/2010/main" val="1623369064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E2351-EE2C-A243-A5C3-B3A5C70D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742" y="274638"/>
            <a:ext cx="4802057" cy="1143000"/>
          </a:xfrm>
        </p:spPr>
        <p:txBody>
          <a:bodyPr/>
          <a:lstStyle/>
          <a:p>
            <a:r>
              <a:rPr lang="en-US" sz="3600" dirty="0"/>
              <a:t>Introduction of a High Quality Day Surgery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39A2F-AB31-D44B-926D-4B421DA6C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60" y="1340768"/>
            <a:ext cx="8435280" cy="4525963"/>
          </a:xfrm>
        </p:spPr>
        <p:txBody>
          <a:bodyPr/>
          <a:lstStyle/>
          <a:p>
            <a:pPr marL="0" indent="0"/>
            <a:endParaRPr lang="en-US" sz="2400" dirty="0"/>
          </a:p>
          <a:p>
            <a:pPr marL="0" indent="0"/>
            <a:r>
              <a:rPr lang="en-GB" sz="2400" b="1" dirty="0"/>
              <a:t>Elective Surgery Recovery &amp; Transformation Programme </a:t>
            </a: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Engagement of clinicians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Identify day case procedures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Mapped out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Default to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Agreed surgical / </a:t>
            </a:r>
            <a:r>
              <a:rPr lang="en-US" sz="2400" dirty="0" err="1"/>
              <a:t>anaesthetic</a:t>
            </a:r>
            <a:r>
              <a:rPr lang="en-US" sz="2400" dirty="0"/>
              <a:t> processes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Standardise</a:t>
            </a:r>
            <a:r>
              <a:rPr lang="en-US" sz="2400" dirty="0"/>
              <a:t> pre-operative preparation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Standardise</a:t>
            </a:r>
            <a:r>
              <a:rPr lang="en-US" sz="2400" dirty="0"/>
              <a:t> admission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Streamline discharge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Expect nurse led discharge as per BADS guidance </a:t>
            </a:r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588C3CA-7C48-C617-B795-8EFDEEFEE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4548"/>
            <a:ext cx="3705231" cy="9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11544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29A8-40B1-1643-A291-11E3A890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DB434AB4-8790-6845-84A9-B1C0F092D8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196752"/>
            <a:ext cx="9083977" cy="47007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BE2BE-0F8C-6243-B940-A019FC3C70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69587"/>
      </p:ext>
    </p:extLst>
  </p:cSld>
  <p:clrMapOvr>
    <a:masterClrMapping/>
  </p:clrMapOvr>
  <p:transition spd="med" advTm="15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BE0A6-FFEA-1F47-ACE5-B4549EDD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C48E3A-665B-694F-B360-C57CFDE809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0420" b="9772"/>
          <a:stretch/>
        </p:blipFill>
        <p:spPr>
          <a:xfrm>
            <a:off x="323528" y="293413"/>
            <a:ext cx="4248472" cy="589106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731F30-A864-8E4D-A6B0-28C8320E2C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1769" r="5008" b="27773"/>
          <a:stretch/>
        </p:blipFill>
        <p:spPr>
          <a:xfrm>
            <a:off x="3995936" y="508168"/>
            <a:ext cx="4824536" cy="5461550"/>
          </a:xfrm>
        </p:spPr>
      </p:pic>
    </p:spTree>
    <p:extLst>
      <p:ext uri="{BB962C8B-B14F-4D97-AF65-F5344CB8AC3E}">
        <p14:creationId xmlns:p14="http://schemas.microsoft.com/office/powerpoint/2010/main" val="31877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143000"/>
          </a:xfrm>
        </p:spPr>
        <p:txBody>
          <a:bodyPr/>
          <a:lstStyle/>
          <a:p>
            <a:r>
              <a:rPr lang="en-GB" sz="2400" b="1" dirty="0"/>
              <a:t>ENGLISH NHS TRUST DAY SURGERY PERFORMANCE (2020)                                                                               </a:t>
            </a:r>
            <a:r>
              <a:rPr lang="en-GB" sz="1400" dirty="0"/>
              <a:t>International Association of Ambulatory Surgery and GIRFT index day case procedures (data courtesy of CHKS)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marL="0" indent="0">
              <a:buClr>
                <a:schemeClr val="accent2"/>
              </a:buClr>
            </a:pPr>
            <a:endParaRPr lang="en-GB" sz="1800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457200" lvl="1" indent="0">
              <a:buClr>
                <a:schemeClr val="accent2"/>
              </a:buClr>
              <a:buNone/>
            </a:pPr>
            <a:endParaRPr lang="en-GB" sz="1800" dirty="0"/>
          </a:p>
          <a:p>
            <a:pPr marL="5080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lvl="1">
              <a:buClr>
                <a:schemeClr val="accent2"/>
              </a:buClr>
            </a:pPr>
            <a:endParaRPr lang="en-GB" sz="18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buClr>
                <a:schemeClr val="accent2"/>
              </a:buClr>
            </a:pPr>
            <a:endParaRPr lang="en-GB" sz="1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F4064EF-615F-0644-A414-E7F646E61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787553"/>
              </p:ext>
            </p:extLst>
          </p:nvPr>
        </p:nvGraphicFramePr>
        <p:xfrm>
          <a:off x="323528" y="1340768"/>
          <a:ext cx="856895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07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9D97C1FC-CEB2-CA45-A7AB-10258D8C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BADS Website</a:t>
            </a:r>
          </a:p>
        </p:txBody>
      </p:sp>
      <p:pic>
        <p:nvPicPr>
          <p:cNvPr id="38916" name="Picture 8" descr="Diagram&#10;&#10;Description automatically generated">
            <a:extLst>
              <a:ext uri="{FF2B5EF4-FFF2-40B4-BE49-F238E27FC236}">
                <a16:creationId xmlns:a16="http://schemas.microsoft.com/office/drawing/2014/main" id="{D7D06452-49A7-CC4E-8125-5F1442D11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68638"/>
            <a:ext cx="21304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D2F354-046D-A44E-AB66-8F588B1A1BBA}"/>
              </a:ext>
            </a:extLst>
          </p:cNvPr>
          <p:cNvSpPr txBox="1"/>
          <p:nvPr/>
        </p:nvSpPr>
        <p:spPr>
          <a:xfrm>
            <a:off x="425450" y="5715000"/>
            <a:ext cx="32004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  <a:defRPr/>
            </a:pPr>
            <a:r>
              <a:rPr lang="en-US" dirty="0"/>
              <a:t>Links to events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US" dirty="0"/>
              <a:t>Day Surgery Unit Directory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A2D84-0135-9E43-AE5A-3B4BB8E0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1081" y="1164728"/>
            <a:ext cx="4038600" cy="45259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Free access to BADS Handbooks for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BADS members</a:t>
            </a:r>
          </a:p>
          <a:p>
            <a:endParaRPr lang="en-US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D6F230C-843F-214D-9941-B77DD36F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6" t="2985" r="-4819" b="-2985"/>
          <a:stretch>
            <a:fillRect/>
          </a:stretch>
        </p:blipFill>
        <p:spPr bwMode="auto">
          <a:xfrm>
            <a:off x="3490391" y="2313287"/>
            <a:ext cx="2345348" cy="344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320D09-9C9C-DD4B-80A9-EBE83CC903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93640" y="1180853"/>
            <a:ext cx="3111624" cy="377557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9D97C1FC-CEB2-CA45-A7AB-10258D8C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BADS Website	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2F354-046D-A44E-AB66-8F588B1A1BBA}"/>
              </a:ext>
            </a:extLst>
          </p:cNvPr>
          <p:cNvSpPr txBox="1"/>
          <p:nvPr/>
        </p:nvSpPr>
        <p:spPr>
          <a:xfrm>
            <a:off x="425450" y="5715000"/>
            <a:ext cx="32004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  <a:defRPr/>
            </a:pPr>
            <a:r>
              <a:rPr lang="en-US" dirty="0"/>
              <a:t>Links to events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US" dirty="0"/>
              <a:t>Day Surgery Unit Directory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A2D84-0135-9E43-AE5A-3B4BB8E074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96D20A5-CCC7-2642-9DBA-619532F786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r="1649" b="2868"/>
          <a:stretch/>
        </p:blipFill>
        <p:spPr>
          <a:xfrm>
            <a:off x="1006367" y="1267864"/>
            <a:ext cx="6739758" cy="4525963"/>
          </a:xfrm>
        </p:spPr>
      </p:pic>
    </p:spTree>
    <p:extLst>
      <p:ext uri="{BB962C8B-B14F-4D97-AF65-F5344CB8AC3E}">
        <p14:creationId xmlns:p14="http://schemas.microsoft.com/office/powerpoint/2010/main" val="2884451900"/>
      </p:ext>
    </p:extLst>
  </p:cSld>
  <p:clrMapOvr>
    <a:masterClrMapping/>
  </p:clrMapOvr>
  <p:transition spd="med" advTm="15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44000" cy="67687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8271"/>
            <a:ext cx="2290305" cy="592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65195"/>
            <a:ext cx="1692188" cy="2394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22" y="1262695"/>
            <a:ext cx="1692187" cy="2394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77" y="3834841"/>
            <a:ext cx="1665608" cy="2357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7" y="1329895"/>
            <a:ext cx="1670931" cy="2363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60" y="3801370"/>
            <a:ext cx="1772246" cy="2507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9" y="3832284"/>
            <a:ext cx="1665609" cy="2357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8114" r="7260" b="3014"/>
          <a:stretch/>
        </p:blipFill>
        <p:spPr>
          <a:xfrm>
            <a:off x="452797" y="61786"/>
            <a:ext cx="935183" cy="906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8114" r="7260" b="3014"/>
          <a:stretch/>
        </p:blipFill>
        <p:spPr>
          <a:xfrm>
            <a:off x="7706525" y="61786"/>
            <a:ext cx="935183" cy="9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17599"/>
      </p:ext>
    </p:extLst>
  </p:cSld>
  <p:clrMapOvr>
    <a:masterClrMapping/>
  </p:clrMapOvr>
  <p:transition spd="med" advTm="15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A9E57B2-CDBA-E344-B881-15216418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1048"/>
            <a:ext cx="3563888" cy="2452687"/>
          </a:xfrm>
        </p:spPr>
        <p:txBody>
          <a:bodyPr anchor="ctr">
            <a:normAutofit/>
          </a:bodyPr>
          <a:lstStyle/>
          <a:p>
            <a:r>
              <a:rPr lang="en-US" altLang="en-US" sz="4800" dirty="0" err="1"/>
              <a:t>Sucessful</a:t>
            </a:r>
            <a:r>
              <a:rPr lang="en-US" altLang="en-US" sz="4800" dirty="0"/>
              <a:t> Day Surgery 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FD7F6B0-CFB7-3C45-92FE-8FD7DE526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9" b="3203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94388E0A-3D25-114C-A534-C0B709E1C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82" y="3971251"/>
            <a:ext cx="5614060" cy="2452687"/>
          </a:xfrm>
        </p:spPr>
        <p:txBody>
          <a:bodyPr anchor="ctr">
            <a:normAutofit fontScale="92500" lnSpcReduction="10000"/>
          </a:bodyPr>
          <a:lstStyle/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800" b="1" i="1" dirty="0"/>
              <a:t>High quality pathway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Treat day surgery as the “norm”</a:t>
            </a:r>
          </a:p>
          <a:p>
            <a:pPr marL="1149350" lvl="1" indent="-457200">
              <a:buFontTx/>
              <a:buChar char="•"/>
            </a:pPr>
            <a:r>
              <a:rPr lang="en-GB" altLang="en-US" sz="2800" dirty="0"/>
              <a:t>Appropriate resource</a:t>
            </a:r>
          </a:p>
          <a:p>
            <a:pPr marL="1149350" lvl="1" indent="-457200">
              <a:buFontTx/>
              <a:buChar char="•"/>
            </a:pPr>
            <a:r>
              <a:rPr lang="en-GB" altLang="en-US" sz="2800" b="1" dirty="0"/>
              <a:t>Teamwork</a:t>
            </a:r>
          </a:p>
          <a:p>
            <a:pPr marL="0" indent="0"/>
            <a:r>
              <a:rPr lang="en-GB" altLang="en-US" sz="1600" dirty="0"/>
              <a:t>	</a:t>
            </a:r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602629-A99B-D446-9848-12D52A9E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9" b="32038"/>
          <a:stretch/>
        </p:blipFill>
        <p:spPr>
          <a:xfrm>
            <a:off x="20" y="260648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6617330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655" y="785811"/>
            <a:ext cx="6032938" cy="1316258"/>
          </a:xfrm>
        </p:spPr>
        <p:txBody>
          <a:bodyPr vert="horz" wrap="square" lIns="67866" tIns="33338" rIns="67866" bIns="33338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</a:rPr>
              <a:t>Think Day Surgery</a:t>
            </a:r>
            <a:br>
              <a:rPr lang="en-US" sz="3000" b="1" dirty="0">
                <a:solidFill>
                  <a:srgbClr val="0070C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95619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1993618"/>
            <a:ext cx="6737130" cy="3523613"/>
          </a:xfrm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algn="ctr" eaLnBrk="1" hangingPunct="1"/>
            <a:r>
              <a:rPr lang="en-US" i="1" dirty="0">
                <a:solidFill>
                  <a:srgbClr val="002060"/>
                </a:solidFill>
              </a:rPr>
              <a:t>Can this procedure be done as a day case?</a:t>
            </a:r>
          </a:p>
          <a:p>
            <a:pPr algn="ctr" eaLnBrk="1" hangingPunct="1"/>
            <a:endParaRPr lang="en-US" i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i="1" dirty="0">
                <a:solidFill>
                  <a:srgbClr val="002060"/>
                </a:solidFill>
              </a:rPr>
              <a:t>Would this patient’s risks be increased in any way by treating them as a day case?</a:t>
            </a:r>
          </a:p>
          <a:p>
            <a:pPr algn="ctr" eaLnBrk="1" hangingPunct="1"/>
            <a:endParaRPr lang="en-US" i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i="1" dirty="0">
                <a:solidFill>
                  <a:srgbClr val="002060"/>
                </a:solidFill>
              </a:rPr>
              <a:t>What management would be different if he/she were admitted as an inpatient?</a:t>
            </a:r>
          </a:p>
          <a:p>
            <a:pPr algn="ctr" eaLnBrk="1" hangingPunct="1"/>
            <a:endParaRPr lang="en-US" i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i="1" dirty="0">
                <a:solidFill>
                  <a:srgbClr val="002060"/>
                </a:solidFill>
              </a:rPr>
              <a:t>How can facilitate to make this patient a day case?</a:t>
            </a:r>
          </a:p>
        </p:txBody>
      </p:sp>
    </p:spTree>
    <p:extLst>
      <p:ext uri="{BB962C8B-B14F-4D97-AF65-F5344CB8AC3E}">
        <p14:creationId xmlns:p14="http://schemas.microsoft.com/office/powerpoint/2010/main" val="2684468596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19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Plan as Day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883" indent="-342883">
              <a:buFont typeface="Arial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GP referral for procedure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Surgical OPA / Trauma meeting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Patient selection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Pre-op assessment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Booking &amp; Scheduling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Admission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Surgery &amp; Anaesthesia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Discharge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Recovery at home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97B07-2802-D845-AB3E-45B0219B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B4F36-CDBE-F94A-95E4-B9602B93C1E2}"/>
              </a:ext>
            </a:extLst>
          </p:cNvPr>
          <p:cNvSpPr txBox="1"/>
          <p:nvPr/>
        </p:nvSpPr>
        <p:spPr>
          <a:xfrm>
            <a:off x="4716016" y="2625062"/>
            <a:ext cx="411867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Ensure all appropriate patients are managed as day cases</a:t>
            </a:r>
          </a:p>
          <a:p>
            <a:pPr lvl="1">
              <a:buFont typeface="Arial"/>
              <a:buChar char="•"/>
            </a:pPr>
            <a:r>
              <a:rPr lang="en-GB" dirty="0">
                <a:solidFill>
                  <a:srgbClr val="FF0000"/>
                </a:solidFill>
              </a:rPr>
              <a:t>Social care rarely an issue</a:t>
            </a:r>
          </a:p>
          <a:p>
            <a:pPr lvl="1">
              <a:buFont typeface="Arial"/>
              <a:buChar char="•"/>
            </a:pPr>
            <a:r>
              <a:rPr lang="en-GB" dirty="0">
                <a:solidFill>
                  <a:srgbClr val="FF0000"/>
                </a:solidFill>
              </a:rPr>
              <a:t>Optimised medical issues rarely an issue</a:t>
            </a:r>
          </a:p>
          <a:p>
            <a:pPr lvl="1">
              <a:buFont typeface="Arial"/>
              <a:buChar char="•"/>
            </a:pPr>
            <a:r>
              <a:rPr lang="en-GB" dirty="0">
                <a:solidFill>
                  <a:srgbClr val="FF0000"/>
                </a:solidFill>
              </a:rPr>
              <a:t>Procedures – embrace the BADS directory</a:t>
            </a:r>
          </a:p>
          <a:p>
            <a:endParaRPr lang="en-US" sz="21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E6BC9213-75E5-A542-997C-564AC86D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5300"/>
            <a:ext cx="8229600" cy="1143000"/>
          </a:xfrm>
        </p:spPr>
        <p:txBody>
          <a:bodyPr/>
          <a:lstStyle/>
          <a:p>
            <a:r>
              <a:rPr lang="en-US" altLang="en-US" dirty="0"/>
              <a:t>Thank you!  Questions?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DDFF5D-1103-C442-9102-8B7CB2116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9F056-602B-1B46-B4E5-C7F52EA5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79" y="129143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A9E57B2-CDBA-E344-B881-15216418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en-US" altLang="en-US" dirty="0"/>
              <a:t>Key to Successful Day Surgery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94388E0A-3D25-114C-A534-C0B709E1C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363272" cy="4781550"/>
          </a:xfrm>
        </p:spPr>
        <p:txBody>
          <a:bodyPr/>
          <a:lstStyle/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b="1" i="1" dirty="0"/>
              <a:t>High quality pathway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Treat day surgery as the “norm”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Consistent day surgery message 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Make Day Surgery the priority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Support at Trust Board level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Appropriate resource</a:t>
            </a:r>
          </a:p>
          <a:p>
            <a:pPr marL="1570038" lvl="2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Equipment</a:t>
            </a:r>
          </a:p>
          <a:p>
            <a:pPr marL="1570038" lvl="2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Senior experienced staff /Clinical expertise</a:t>
            </a:r>
          </a:p>
          <a:p>
            <a:pPr marL="1570038" lvl="2" indent="-457200">
              <a:buFont typeface="Arial" panose="020B0604020202020204" pitchFamily="34" charset="0"/>
              <a:buChar char="•"/>
            </a:pPr>
            <a:endParaRPr lang="en-GB" altLang="en-US" sz="2800" dirty="0"/>
          </a:p>
          <a:p>
            <a:pPr marL="0" indent="0"/>
            <a:r>
              <a:rPr lang="en-GB" altLang="en-US" sz="2800" dirty="0"/>
              <a:t>	Benchmark, Review service, Drive change </a:t>
            </a:r>
          </a:p>
        </p:txBody>
      </p:sp>
    </p:spTree>
    <p:extLst>
      <p:ext uri="{BB962C8B-B14F-4D97-AF65-F5344CB8AC3E}">
        <p14:creationId xmlns:p14="http://schemas.microsoft.com/office/powerpoint/2010/main" val="811665400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High Quality Day Surgery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883" indent="-342883">
              <a:buFont typeface="Arial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GP referral for procedure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Surgical OPA / Trauma meeting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Patient selection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Pre-op assessment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Booking &amp; Scheduling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Admission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Surgery &amp; Anaesthesia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Discharge</a:t>
            </a:r>
          </a:p>
          <a:p>
            <a:pPr marL="342883" indent="-342883">
              <a:buFont typeface="Arial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Recovery at home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97B07-2802-D845-AB3E-45B0219B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B4F36-CDBE-F94A-95E4-B9602B93C1E2}"/>
              </a:ext>
            </a:extLst>
          </p:cNvPr>
          <p:cNvSpPr txBox="1"/>
          <p:nvPr/>
        </p:nvSpPr>
        <p:spPr>
          <a:xfrm>
            <a:off x="5345762" y="2603779"/>
            <a:ext cx="193354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</a:rPr>
              <a:t>Champions</a:t>
            </a:r>
          </a:p>
          <a:p>
            <a:endParaRPr lang="en-US" sz="2100" b="1" i="1" dirty="0">
              <a:solidFill>
                <a:srgbClr val="FF0000"/>
              </a:solidFill>
            </a:endParaRPr>
          </a:p>
          <a:p>
            <a:r>
              <a:rPr lang="en-US" sz="2100" b="1" i="1" dirty="0">
                <a:solidFill>
                  <a:srgbClr val="FF0000"/>
                </a:solidFill>
              </a:rPr>
              <a:t>Key Enablers</a:t>
            </a:r>
          </a:p>
        </p:txBody>
      </p:sp>
    </p:spTree>
    <p:extLst>
      <p:ext uri="{BB962C8B-B14F-4D97-AF65-F5344CB8AC3E}">
        <p14:creationId xmlns:p14="http://schemas.microsoft.com/office/powerpoint/2010/main" val="13347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CC72-09DD-49EF-8093-8C8E18A9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GP Referral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1ED9C-9E06-4A29-9A2E-3C8778E68A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000" dirty="0"/>
              <a:t>Do our primary care colleagues know what can be done as day case?</a:t>
            </a:r>
          </a:p>
          <a:p>
            <a:pPr marL="457200" indent="-457200">
              <a:buFont typeface="Arial"/>
              <a:buChar char="•"/>
            </a:pPr>
            <a:r>
              <a:rPr lang="en-GB" sz="2000" dirty="0"/>
              <a:t>Do they know which patients are appropriate?</a:t>
            </a:r>
          </a:p>
          <a:p>
            <a:pPr marL="457200" indent="-457200">
              <a:buFont typeface="Arial"/>
              <a:buChar char="•"/>
            </a:pPr>
            <a:r>
              <a:rPr lang="en-GB" sz="2000" dirty="0"/>
              <a:t>Do they start the day surgery message?</a:t>
            </a:r>
          </a:p>
          <a:p>
            <a:pPr marL="457200" indent="-457200">
              <a:buFont typeface="Arial"/>
              <a:buChar char="•"/>
            </a:pPr>
            <a:r>
              <a:rPr lang="en-GB" sz="2000" dirty="0"/>
              <a:t>Do they ensure patients are "fit" for surgery?</a:t>
            </a:r>
          </a:p>
          <a:p>
            <a:pPr marL="0" indent="0"/>
            <a:endParaRPr lang="en-GB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4B781E-56E3-644F-BDD8-FDBA1CF8D8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5682" y="1600200"/>
            <a:ext cx="318363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BADS2010 v2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699FF"/>
      </a:accent1>
      <a:accent2>
        <a:srgbClr val="000099"/>
      </a:accent2>
      <a:accent3>
        <a:srgbClr val="FFFFFF"/>
      </a:accent3>
      <a:accent4>
        <a:srgbClr val="000000"/>
      </a:accent4>
      <a:accent5>
        <a:srgbClr val="B8CAFF"/>
      </a:accent5>
      <a:accent6>
        <a:srgbClr val="00008A"/>
      </a:accent6>
      <a:hlink>
        <a:srgbClr val="0000FF"/>
      </a:hlink>
      <a:folHlink>
        <a:srgbClr val="FF00FF"/>
      </a:folHlink>
    </a:clrScheme>
    <a:fontScheme name="BADS2010 v2">
      <a:majorFont>
        <a:latin typeface="Tahoma"/>
        <a:ea typeface="Tahoma"/>
        <a:cs typeface="Tahoma"/>
      </a:majorFont>
      <a:minorFont>
        <a:latin typeface="Tahoma"/>
        <a:ea typeface="Tahoma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9999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9999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Tahoma" panose="020B060403050404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699FF"/>
      </a:accent1>
      <a:accent2>
        <a:srgbClr val="000099"/>
      </a:accent2>
      <a:accent3>
        <a:srgbClr val="FFFFFF"/>
      </a:accent3>
      <a:accent4>
        <a:srgbClr val="000000"/>
      </a:accent4>
      <a:accent5>
        <a:srgbClr val="B8CAFF"/>
      </a:accent5>
      <a:accent6>
        <a:srgbClr val="00008A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1407</TotalTime>
  <Words>2412</Words>
  <Application>Microsoft Macintosh PowerPoint</Application>
  <PresentationFormat>On-screen Show (4:3)</PresentationFormat>
  <Paragraphs>595</Paragraphs>
  <Slides>66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</vt:lpstr>
      <vt:lpstr>Arial Narrow</vt:lpstr>
      <vt:lpstr>Calibri</vt:lpstr>
      <vt:lpstr>Frutiger</vt:lpstr>
      <vt:lpstr>System Font Regular</vt:lpstr>
      <vt:lpstr>Tahoma</vt:lpstr>
      <vt:lpstr>Times New Roman</vt:lpstr>
      <vt:lpstr>Wingdings</vt:lpstr>
      <vt:lpstr>Wingdings 2</vt:lpstr>
      <vt:lpstr>BADS2010 v2</vt:lpstr>
      <vt:lpstr>  Day Surgery Pathway</vt:lpstr>
      <vt:lpstr>Benefits of Day Surgery</vt:lpstr>
      <vt:lpstr>Definition of Day Surgery</vt:lpstr>
      <vt:lpstr>PowerPoint Presentation</vt:lpstr>
      <vt:lpstr>PowerPoint Presentation</vt:lpstr>
      <vt:lpstr>ENGLISH NHS TRUST DAY SURGERY PERFORMANCE (2020)                                                                               International Association of Ambulatory Surgery and GIRFT index day case procedures (data courtesy of CHKS) </vt:lpstr>
      <vt:lpstr>Key to Successful Day Surgery</vt:lpstr>
      <vt:lpstr>High Quality Day Surgery Pathway</vt:lpstr>
      <vt:lpstr>GP Referral</vt:lpstr>
      <vt:lpstr>Surgical Outpatients</vt:lpstr>
      <vt:lpstr>Surgical Outpatients</vt:lpstr>
      <vt:lpstr>Which procedures?</vt:lpstr>
      <vt:lpstr>Surgical criteria </vt:lpstr>
      <vt:lpstr>Operating times</vt:lpstr>
      <vt:lpstr>Basket of Procedures  2001</vt:lpstr>
      <vt:lpstr>Nearly ALL surgery should be day or very short stay</vt:lpstr>
      <vt:lpstr>Nearly ALL surgery should be day or very short stay</vt:lpstr>
      <vt:lpstr>Ambulatory Emergency Surgery</vt:lpstr>
      <vt:lpstr>Plan as a Day case</vt:lpstr>
      <vt:lpstr>High Quality Pathways</vt:lpstr>
      <vt:lpstr>Which patients?</vt:lpstr>
      <vt:lpstr>Patient Selection for Day Case</vt:lpstr>
      <vt:lpstr>Elderly</vt:lpstr>
      <vt:lpstr>National Audit Office 2019</vt:lpstr>
      <vt:lpstr>Obesity</vt:lpstr>
      <vt:lpstr>PowerPoint Presentation</vt:lpstr>
      <vt:lpstr>Obesity</vt:lpstr>
      <vt:lpstr>Obesity</vt:lpstr>
      <vt:lpstr>AAGBI Guidelines management peri-operative diabetes 2015</vt:lpstr>
      <vt:lpstr>PowerPoint Presentation</vt:lpstr>
      <vt:lpstr>Social Factors</vt:lpstr>
      <vt:lpstr>Distance from Hospital</vt:lpstr>
      <vt:lpstr>Possible Solutions</vt:lpstr>
      <vt:lpstr>Norwich Home Alone Protocol</vt:lpstr>
      <vt:lpstr>Both pathways have been in place for a number of years now</vt:lpstr>
      <vt:lpstr>Pre operative assessment</vt:lpstr>
      <vt:lpstr>Pre operative assessment</vt:lpstr>
      <vt:lpstr>Day Surgery Facilities</vt:lpstr>
      <vt:lpstr>Admission</vt:lpstr>
      <vt:lpstr>Why dedicated facilities? Patient experience</vt:lpstr>
      <vt:lpstr>Why dedicated facilities? Nursing expertise</vt:lpstr>
      <vt:lpstr>Surgery and anaesthesia</vt:lpstr>
      <vt:lpstr>List Efficiency</vt:lpstr>
      <vt:lpstr>Surgery and anaesthesia</vt:lpstr>
      <vt:lpstr>Recovery</vt:lpstr>
      <vt:lpstr>Patient discharge</vt:lpstr>
      <vt:lpstr>Patient support after surgery</vt:lpstr>
      <vt:lpstr>Monitor Outcomes</vt:lpstr>
      <vt:lpstr>Benchmarking</vt:lpstr>
      <vt:lpstr>PowerPoint Presentation</vt:lpstr>
      <vt:lpstr>Model Health System  (Model Hospital)</vt:lpstr>
      <vt:lpstr>Model Hospital</vt:lpstr>
      <vt:lpstr>Developing new pathways</vt:lpstr>
      <vt:lpstr>PowerPoint Presentation</vt:lpstr>
      <vt:lpstr>PowerPoint Presentation</vt:lpstr>
      <vt:lpstr> </vt:lpstr>
      <vt:lpstr>Introduction of a High Quality Day Surgery Process</vt:lpstr>
      <vt:lpstr>PowerPoint Presentation</vt:lpstr>
      <vt:lpstr>PowerPoint Presentation</vt:lpstr>
      <vt:lpstr>BADS Website</vt:lpstr>
      <vt:lpstr>BADS Website  </vt:lpstr>
      <vt:lpstr>PowerPoint Presentation</vt:lpstr>
      <vt:lpstr>Sucessful Day Surgery </vt:lpstr>
      <vt:lpstr>Think Day Surgery </vt:lpstr>
      <vt:lpstr>Plan as Day Surgery</vt:lpstr>
      <vt:lpstr>Thank you!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Sheffield</dc:title>
  <dc:creator>Michael Sharp</dc:creator>
  <cp:lastModifiedBy>Kim Russon (MED - Staff)</cp:lastModifiedBy>
  <cp:revision>91</cp:revision>
  <cp:lastPrinted>2021-07-12T22:11:56Z</cp:lastPrinted>
  <dcterms:modified xsi:type="dcterms:W3CDTF">2022-11-05T17:27:14Z</dcterms:modified>
</cp:coreProperties>
</file>