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64" r:id="rId1"/>
  </p:sldMasterIdLst>
  <p:notesMasterIdLst>
    <p:notesMasterId r:id="rId41"/>
  </p:notesMasterIdLst>
  <p:sldIdLst>
    <p:sldId id="301" r:id="rId2"/>
    <p:sldId id="257" r:id="rId3"/>
    <p:sldId id="366" r:id="rId4"/>
    <p:sldId id="413" r:id="rId5"/>
    <p:sldId id="419" r:id="rId6"/>
    <p:sldId id="414" r:id="rId7"/>
    <p:sldId id="412" r:id="rId8"/>
    <p:sldId id="427" r:id="rId9"/>
    <p:sldId id="415" r:id="rId10"/>
    <p:sldId id="416" r:id="rId11"/>
    <p:sldId id="417" r:id="rId12"/>
    <p:sldId id="418" r:id="rId13"/>
    <p:sldId id="447" r:id="rId14"/>
    <p:sldId id="424" r:id="rId15"/>
    <p:sldId id="402" r:id="rId16"/>
    <p:sldId id="422" r:id="rId17"/>
    <p:sldId id="436" r:id="rId18"/>
    <p:sldId id="423" r:id="rId19"/>
    <p:sldId id="425" r:id="rId20"/>
    <p:sldId id="435" r:id="rId21"/>
    <p:sldId id="399" r:id="rId22"/>
    <p:sldId id="434" r:id="rId23"/>
    <p:sldId id="431" r:id="rId24"/>
    <p:sldId id="428" r:id="rId25"/>
    <p:sldId id="429" r:id="rId26"/>
    <p:sldId id="430" r:id="rId27"/>
    <p:sldId id="400" r:id="rId28"/>
    <p:sldId id="401" r:id="rId29"/>
    <p:sldId id="432" r:id="rId30"/>
    <p:sldId id="437" r:id="rId31"/>
    <p:sldId id="443" r:id="rId32"/>
    <p:sldId id="442" r:id="rId33"/>
    <p:sldId id="441" r:id="rId34"/>
    <p:sldId id="444" r:id="rId35"/>
    <p:sldId id="433" r:id="rId36"/>
    <p:sldId id="445" r:id="rId37"/>
    <p:sldId id="448" r:id="rId38"/>
    <p:sldId id="449" r:id="rId39"/>
    <p:sldId id="314" r:id="rId4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61" autoAdjust="0"/>
    <p:restoredTop sz="94660"/>
  </p:normalViewPr>
  <p:slideViewPr>
    <p:cSldViewPr>
      <p:cViewPr varScale="1">
        <p:scale>
          <a:sx n="77" d="100"/>
          <a:sy n="77" d="100"/>
        </p:scale>
        <p:origin x="3342" y="108"/>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9" name="Shape 149"/>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50" name="Shape 15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45756217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a:t>
            </a:r>
            <a:r>
              <a:rPr lang="en-GB" baseline="0" dirty="0" smtClean="0"/>
              <a:t> – the death must be </a:t>
            </a:r>
            <a:r>
              <a:rPr lang="en-GB" dirty="0" smtClean="0"/>
              <a:t>must be linked directly to the incident rather than the natural course of the illness or condition</a:t>
            </a:r>
            <a:endParaRPr lang="en-GB" dirty="0"/>
          </a:p>
        </p:txBody>
      </p:sp>
      <p:sp>
        <p:nvSpPr>
          <p:cNvPr id="4" name="Slide Number Placeholder 3"/>
          <p:cNvSpPr>
            <a:spLocks noGrp="1"/>
          </p:cNvSpPr>
          <p:nvPr>
            <p:ph type="sldNum" sz="quarter" idx="10"/>
          </p:nvPr>
        </p:nvSpPr>
        <p:spPr/>
        <p:txBody>
          <a:bodyPr/>
          <a:lstStyle/>
          <a:p>
            <a:pPr>
              <a:defRPr/>
            </a:pPr>
            <a:fld id="{E7660B9F-EAC7-4BF2-8D8A-41CCE23CC501}" type="slidenum">
              <a:rPr lang="en-GB" smtClean="0"/>
              <a:pPr>
                <a:defRPr/>
              </a:pPr>
              <a:t>7</a:t>
            </a:fld>
            <a:endParaRPr lang="en-GB" dirty="0"/>
          </a:p>
        </p:txBody>
      </p:sp>
    </p:spTree>
    <p:extLst>
      <p:ext uri="{BB962C8B-B14F-4D97-AF65-F5344CB8AC3E}">
        <p14:creationId xmlns:p14="http://schemas.microsoft.com/office/powerpoint/2010/main" val="3672369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prstGeom prst="rect">
            <a:avLst/>
          </a:prstGeom>
        </p:spPr>
        <p:txBody>
          <a:bodyPr/>
          <a:lstStyle/>
          <a:p>
            <a:endParaRPr dirty="0"/>
          </a:p>
        </p:txBody>
      </p:sp>
      <p:sp>
        <p:nvSpPr>
          <p:cNvPr id="184" name="Shape 18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r>
              <a:rPr dirty="0"/>
              <a:t>NHS Standard Contract – within 10 working days of the incident being reported to local systems, and sooner where possible.</a:t>
            </a:r>
          </a:p>
        </p:txBody>
      </p:sp>
    </p:spTree>
    <p:extLst>
      <p:ext uri="{BB962C8B-B14F-4D97-AF65-F5344CB8AC3E}">
        <p14:creationId xmlns:p14="http://schemas.microsoft.com/office/powerpoint/2010/main" val="1975157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noRot="1" noChangeAspect="1"/>
          </p:cNvSpPr>
          <p:nvPr>
            <p:ph type="sldImg"/>
          </p:nvPr>
        </p:nvSpPr>
        <p:spPr>
          <a:prstGeom prst="rect">
            <a:avLst/>
          </a:prstGeom>
        </p:spPr>
        <p:txBody>
          <a:bodyPr/>
          <a:lstStyle/>
          <a:p>
            <a:endParaRPr dirty="0"/>
          </a:p>
        </p:txBody>
      </p:sp>
      <p:sp>
        <p:nvSpPr>
          <p:cNvPr id="192" name="Shape 192"/>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r>
              <a:rPr dirty="0"/>
              <a:t>NHS Standard Contract – within 10 working days of the incident being reported to local systems, and sooner where possible.</a:t>
            </a:r>
          </a:p>
        </p:txBody>
      </p:sp>
    </p:spTree>
    <p:extLst>
      <p:ext uri="{BB962C8B-B14F-4D97-AF65-F5344CB8AC3E}">
        <p14:creationId xmlns:p14="http://schemas.microsoft.com/office/powerpoint/2010/main" val="4222241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a:xfrm>
            <a:off x="412364" y="9659107"/>
            <a:ext cx="1118000" cy="241763"/>
          </a:xfrm>
          <a:prstGeom prst="rect">
            <a:avLst/>
          </a:prstGeom>
        </p:spPr>
        <p:txBody>
          <a:bodyPr/>
          <a:lstStyle/>
          <a:p>
            <a:endParaRPr lang="en-GB"/>
          </a:p>
        </p:txBody>
      </p:sp>
      <p:sp>
        <p:nvSpPr>
          <p:cNvPr id="5" name="Date Placeholder 4"/>
          <p:cNvSpPr>
            <a:spLocks noGrp="1"/>
          </p:cNvSpPr>
          <p:nvPr>
            <p:ph type="dt" idx="11"/>
          </p:nvPr>
        </p:nvSpPr>
        <p:spPr/>
        <p:txBody>
          <a:bodyPr/>
          <a:lstStyle/>
          <a:p>
            <a:fld id="{AE8F7B8F-6ED4-4253-93DA-5F791CA7C8B7}" type="datetime4">
              <a:rPr lang="en-GB" smtClean="0">
                <a:solidFill>
                  <a:srgbClr val="002D51"/>
                </a:solidFill>
              </a:rPr>
              <a:t>03 November 2022</a:t>
            </a:fld>
            <a:endParaRPr lang="en-GB">
              <a:solidFill>
                <a:srgbClr val="002D51"/>
              </a:solidFill>
            </a:endParaRPr>
          </a:p>
        </p:txBody>
      </p:sp>
    </p:spTree>
    <p:extLst>
      <p:ext uri="{BB962C8B-B14F-4D97-AF65-F5344CB8AC3E}">
        <p14:creationId xmlns:p14="http://schemas.microsoft.com/office/powerpoint/2010/main" val="3590296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a:xfrm>
            <a:off x="412364" y="9659107"/>
            <a:ext cx="1118000" cy="241763"/>
          </a:xfrm>
          <a:prstGeom prst="rect">
            <a:avLst/>
          </a:prstGeom>
        </p:spPr>
        <p:txBody>
          <a:bodyPr/>
          <a:lstStyle/>
          <a:p>
            <a:endParaRPr lang="en-GB"/>
          </a:p>
        </p:txBody>
      </p:sp>
      <p:sp>
        <p:nvSpPr>
          <p:cNvPr id="5" name="Date Placeholder 4"/>
          <p:cNvSpPr>
            <a:spLocks noGrp="1"/>
          </p:cNvSpPr>
          <p:nvPr>
            <p:ph type="dt" idx="11"/>
          </p:nvPr>
        </p:nvSpPr>
        <p:spPr/>
        <p:txBody>
          <a:bodyPr/>
          <a:lstStyle/>
          <a:p>
            <a:fld id="{AE8F7B8F-6ED4-4253-93DA-5F791CA7C8B7}" type="datetime4">
              <a:rPr lang="en-GB" smtClean="0">
                <a:solidFill>
                  <a:srgbClr val="002D51"/>
                </a:solidFill>
              </a:rPr>
              <a:t>03 November 2022</a:t>
            </a:fld>
            <a:endParaRPr lang="en-GB">
              <a:solidFill>
                <a:srgbClr val="002D51"/>
              </a:solidFill>
            </a:endParaRPr>
          </a:p>
        </p:txBody>
      </p:sp>
    </p:spTree>
    <p:extLst>
      <p:ext uri="{BB962C8B-B14F-4D97-AF65-F5344CB8AC3E}">
        <p14:creationId xmlns:p14="http://schemas.microsoft.com/office/powerpoint/2010/main" val="13652549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9"/>
          <p:cNvSpPr>
            <a:spLocks noChangeArrowheads="1"/>
          </p:cNvSpPr>
          <p:nvPr/>
        </p:nvSpPr>
        <p:spPr bwMode="gray">
          <a:xfrm>
            <a:off x="541867" y="2556071"/>
            <a:ext cx="11812693" cy="115147"/>
          </a:xfrm>
          <a:prstGeom prst="rect">
            <a:avLst/>
          </a:prstGeom>
          <a:solidFill>
            <a:schemeClr val="bg1">
              <a:lumMod val="85000"/>
            </a:schemeClr>
          </a:solidFill>
          <a:ln>
            <a:noFill/>
          </a:ln>
          <a:effectLst/>
          <a:extLst/>
        </p:spPr>
        <p:txBody>
          <a:bodyPr wrap="none" lIns="130046" tIns="65023" rIns="130046" bIns="65023"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50000"/>
              </a:spcBef>
              <a:spcAft>
                <a:spcPct val="0"/>
              </a:spcAft>
              <a:defRPr sz="2000">
                <a:solidFill>
                  <a:schemeClr val="tx1"/>
                </a:solidFill>
                <a:latin typeface="Arial" charset="0"/>
                <a:cs typeface="Arial" charset="0"/>
              </a:defRPr>
            </a:lvl6pPr>
            <a:lvl7pPr marL="2971800" indent="-228600" algn="ctr" eaLnBrk="0" fontAlgn="base" hangingPunct="0">
              <a:spcBef>
                <a:spcPct val="50000"/>
              </a:spcBef>
              <a:spcAft>
                <a:spcPct val="0"/>
              </a:spcAft>
              <a:defRPr sz="2000">
                <a:solidFill>
                  <a:schemeClr val="tx1"/>
                </a:solidFill>
                <a:latin typeface="Arial" charset="0"/>
                <a:cs typeface="Arial" charset="0"/>
              </a:defRPr>
            </a:lvl7pPr>
            <a:lvl8pPr marL="3429000" indent="-228600" algn="ctr" eaLnBrk="0" fontAlgn="base" hangingPunct="0">
              <a:spcBef>
                <a:spcPct val="50000"/>
              </a:spcBef>
              <a:spcAft>
                <a:spcPct val="0"/>
              </a:spcAft>
              <a:defRPr sz="2000">
                <a:solidFill>
                  <a:schemeClr val="tx1"/>
                </a:solidFill>
                <a:latin typeface="Arial" charset="0"/>
                <a:cs typeface="Arial" charset="0"/>
              </a:defRPr>
            </a:lvl8pPr>
            <a:lvl9pPr marL="3886200" indent="-228600" algn="ctr" eaLnBrk="0" fontAlgn="base" hangingPunct="0">
              <a:spcBef>
                <a:spcPct val="50000"/>
              </a:spcBef>
              <a:spcAft>
                <a:spcPct val="0"/>
              </a:spcAft>
              <a:defRPr sz="2000">
                <a:solidFill>
                  <a:schemeClr val="tx1"/>
                </a:solidFill>
                <a:latin typeface="Arial" charset="0"/>
                <a:cs typeface="Arial" charset="0"/>
              </a:defRPr>
            </a:lvl9pPr>
          </a:lstStyle>
          <a:p>
            <a:pPr defTabSz="914400" eaLnBrk="1" fontAlgn="base" hangingPunct="1">
              <a:spcBef>
                <a:spcPct val="50000"/>
              </a:spcBef>
              <a:spcAft>
                <a:spcPct val="0"/>
              </a:spcAft>
            </a:pPr>
            <a:endParaRPr lang="en-US" altLang="en-US" b="0" kern="1200">
              <a:solidFill>
                <a:srgbClr val="393130"/>
              </a:solidFill>
              <a:ea typeface="+mn-ea"/>
            </a:endParaRPr>
          </a:p>
        </p:txBody>
      </p:sp>
      <p:sp>
        <p:nvSpPr>
          <p:cNvPr id="4098" name="Rectangle 2"/>
          <p:cNvSpPr>
            <a:spLocks noGrp="1" noChangeArrowheads="1"/>
          </p:cNvSpPr>
          <p:nvPr>
            <p:ph type="ctrTitle"/>
          </p:nvPr>
        </p:nvSpPr>
        <p:spPr>
          <a:xfrm>
            <a:off x="386081" y="3054775"/>
            <a:ext cx="11982026" cy="3201529"/>
          </a:xfrm>
        </p:spPr>
        <p:txBody>
          <a:bodyPr lIns="127998" tIns="66559" rIns="127998" bIns="66559"/>
          <a:lstStyle>
            <a:lvl1pPr>
              <a:defRPr sz="5700">
                <a:solidFill>
                  <a:srgbClr val="002F5F"/>
                </a:solidFill>
              </a:defRPr>
            </a:lvl1pPr>
          </a:lstStyle>
          <a:p>
            <a:pPr lvl="0"/>
            <a:r>
              <a:rPr lang="en-US" noProof="0" smtClean="0"/>
              <a:t>Click to edit Master title style</a:t>
            </a:r>
            <a:endParaRPr lang="en-GB" noProof="0" dirty="0" smtClean="0"/>
          </a:p>
        </p:txBody>
      </p:sp>
      <p:sp>
        <p:nvSpPr>
          <p:cNvPr id="4099" name="Rectangle 3"/>
          <p:cNvSpPr>
            <a:spLocks noGrp="1" noChangeArrowheads="1"/>
          </p:cNvSpPr>
          <p:nvPr>
            <p:ph type="subTitle" idx="1"/>
          </p:nvPr>
        </p:nvSpPr>
        <p:spPr>
          <a:xfrm>
            <a:off x="424463" y="6450473"/>
            <a:ext cx="11943644" cy="1115342"/>
          </a:xfrm>
        </p:spPr>
        <p:txBody>
          <a:bodyPr lIns="127998" tIns="66559" rIns="127998" bIns="66559"/>
          <a:lstStyle>
            <a:lvl1pPr marL="0" indent="0">
              <a:buFont typeface="Wingdings" pitchFamily="2" charset="2"/>
              <a:buNone/>
              <a:defRPr sz="3700"/>
            </a:lvl1pPr>
          </a:lstStyle>
          <a:p>
            <a:pPr lvl="0"/>
            <a:r>
              <a:rPr lang="en-US" noProof="0" smtClean="0"/>
              <a:t>Click to edit Master subtitle style</a:t>
            </a:r>
            <a:endParaRPr lang="en-GB" noProof="0" dirty="0" smtClean="0"/>
          </a:p>
        </p:txBody>
      </p:sp>
      <p:pic>
        <p:nvPicPr>
          <p:cNvPr id="7"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34916" y="440903"/>
            <a:ext cx="1504933" cy="150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val="0"/>
              </a:ext>
            </a:extLst>
          </a:blip>
          <a:srcRect l="27131" t="39514" r="26174" b="18296"/>
          <a:stretch/>
        </p:blipFill>
        <p:spPr>
          <a:xfrm>
            <a:off x="488618" y="45234"/>
            <a:ext cx="3786000" cy="2418246"/>
          </a:xfrm>
          <a:prstGeom prst="rect">
            <a:avLst/>
          </a:prstGeom>
        </p:spPr>
      </p:pic>
    </p:spTree>
    <p:extLst>
      <p:ext uri="{BB962C8B-B14F-4D97-AF65-F5344CB8AC3E}">
        <p14:creationId xmlns:p14="http://schemas.microsoft.com/office/powerpoint/2010/main" val="35421327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F5F"/>
                </a:solidFill>
              </a:defRPr>
            </a:lvl1pPr>
          </a:lstStyle>
          <a:p>
            <a:r>
              <a:rPr lang="en-US" smtClean="0"/>
              <a:t>Click to edit Master title style</a:t>
            </a:r>
            <a:endParaRPr lang="en-GB" dirty="0"/>
          </a:p>
        </p:txBody>
      </p:sp>
      <p:sp>
        <p:nvSpPr>
          <p:cNvPr id="3" name="Content Placeholder 2"/>
          <p:cNvSpPr>
            <a:spLocks noGrp="1"/>
          </p:cNvSpPr>
          <p:nvPr>
            <p:ph sz="half" idx="1"/>
          </p:nvPr>
        </p:nvSpPr>
        <p:spPr>
          <a:xfrm>
            <a:off x="631115" y="2845997"/>
            <a:ext cx="11819069" cy="5847644"/>
          </a:xfrm>
        </p:spPr>
        <p:txBody>
          <a:bodyPr numCol="2" spcCol="255996"/>
          <a:lstStyle>
            <a:lvl1pPr marL="487672" indent="-487672">
              <a:buFont typeface="Wingdings" panose="05000000000000000000" pitchFamily="2" charset="2"/>
              <a:buChar char="§"/>
              <a:defRPr sz="3100"/>
            </a:lvl1pPr>
            <a:lvl2pPr>
              <a:defRPr sz="3100"/>
            </a:lvl2pPr>
            <a:lvl3pPr>
              <a:defRPr sz="3100"/>
            </a:lvl3pPr>
            <a:lvl4pPr>
              <a:defRPr sz="3100"/>
            </a:lvl4pPr>
            <a:lvl5pPr>
              <a:defRPr sz="31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6"/>
          <p:cNvSpPr>
            <a:spLocks noGrp="1" noChangeArrowheads="1"/>
          </p:cNvSpPr>
          <p:nvPr>
            <p:ph type="sldNum" sz="quarter" idx="10"/>
          </p:nvPr>
        </p:nvSpPr>
        <p:spPr>
          <a:ln/>
        </p:spPr>
        <p:txBody>
          <a:bodyPr/>
          <a:lstStyle>
            <a:lvl1pPr>
              <a:defRPr>
                <a:solidFill>
                  <a:srgbClr val="393130"/>
                </a:solidFill>
              </a:defRPr>
            </a:lvl1pPr>
          </a:lstStyle>
          <a:p>
            <a:pPr>
              <a:defRPr/>
            </a:pPr>
            <a:fld id="{EAC7E2FC-4C64-4440-A066-FA19275DDB92}" type="slidenum">
              <a:rPr lang="en-GB" smtClean="0"/>
              <a:pPr>
                <a:defRPr/>
              </a:pPr>
              <a:t>‹#›</a:t>
            </a:fld>
            <a:endParaRPr lang="en-GB" dirty="0"/>
          </a:p>
        </p:txBody>
      </p:sp>
      <p:sp>
        <p:nvSpPr>
          <p:cNvPr id="6" name="Rectangle 11"/>
          <p:cNvSpPr>
            <a:spLocks noGrp="1" noChangeArrowheads="1"/>
          </p:cNvSpPr>
          <p:nvPr>
            <p:ph type="ftr" sz="quarter" idx="11"/>
          </p:nvPr>
        </p:nvSpPr>
        <p:spPr>
          <a:ln/>
        </p:spPr>
        <p:txBody>
          <a:bodyPr/>
          <a:lstStyle>
            <a:lvl1pPr>
              <a:defRPr>
                <a:solidFill>
                  <a:srgbClr val="393130"/>
                </a:solidFill>
              </a:defRPr>
            </a:lvl1pPr>
          </a:lstStyle>
          <a:p>
            <a:pPr>
              <a:defRPr/>
            </a:pPr>
            <a:endParaRPr lang="en-GB" dirty="0"/>
          </a:p>
        </p:txBody>
      </p:sp>
    </p:spTree>
    <p:extLst>
      <p:ext uri="{BB962C8B-B14F-4D97-AF65-F5344CB8AC3E}">
        <p14:creationId xmlns:p14="http://schemas.microsoft.com/office/powerpoint/2010/main" val="321682276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01885" y="444783"/>
            <a:ext cx="9990667" cy="1625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50241" y="2865120"/>
            <a:ext cx="11685195" cy="304441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Rectangle 6"/>
          <p:cNvSpPr>
            <a:spLocks noGrp="1" noChangeArrowheads="1"/>
          </p:cNvSpPr>
          <p:nvPr>
            <p:ph type="sldNum" sz="quarter" idx="10"/>
          </p:nvPr>
        </p:nvSpPr>
        <p:spPr>
          <a:ln/>
        </p:spPr>
        <p:txBody>
          <a:bodyPr/>
          <a:lstStyle>
            <a:lvl1pPr>
              <a:defRPr>
                <a:solidFill>
                  <a:srgbClr val="393130"/>
                </a:solidFill>
              </a:defRPr>
            </a:lvl1pPr>
          </a:lstStyle>
          <a:p>
            <a:pPr>
              <a:defRPr/>
            </a:pPr>
            <a:fld id="{EDE4ECCC-63F0-4B73-9EE6-EB6D68014FF4}" type="slidenum">
              <a:rPr lang="en-GB" smtClean="0"/>
              <a:pPr>
                <a:defRPr/>
              </a:pPr>
              <a:t>‹#›</a:t>
            </a:fld>
            <a:endParaRPr lang="en-GB"/>
          </a:p>
        </p:txBody>
      </p:sp>
      <p:sp>
        <p:nvSpPr>
          <p:cNvPr id="6" name="Rectangle 11"/>
          <p:cNvSpPr>
            <a:spLocks noGrp="1" noChangeArrowheads="1"/>
          </p:cNvSpPr>
          <p:nvPr>
            <p:ph type="ftr" sz="quarter" idx="11"/>
          </p:nvPr>
        </p:nvSpPr>
        <p:spPr>
          <a:ln/>
        </p:spPr>
        <p:txBody>
          <a:bodyPr/>
          <a:lstStyle>
            <a:lvl1pPr>
              <a:defRPr>
                <a:solidFill>
                  <a:srgbClr val="393130"/>
                </a:solidFill>
              </a:defRPr>
            </a:lvl1pPr>
          </a:lstStyle>
          <a:p>
            <a:pPr>
              <a:defRPr/>
            </a:pPr>
            <a:endParaRPr lang="en-GB" dirty="0"/>
          </a:p>
        </p:txBody>
      </p:sp>
      <p:sp>
        <p:nvSpPr>
          <p:cNvPr id="7" name="Content Placeholder 3"/>
          <p:cNvSpPr>
            <a:spLocks noGrp="1"/>
          </p:cNvSpPr>
          <p:nvPr>
            <p:ph sz="half" idx="2"/>
          </p:nvPr>
        </p:nvSpPr>
        <p:spPr>
          <a:xfrm>
            <a:off x="611991" y="6158157"/>
            <a:ext cx="11742569" cy="2554610"/>
          </a:xfrm>
        </p:spPr>
        <p:txBody>
          <a:bodyPr/>
          <a:lstStyle>
            <a:lvl1pPr>
              <a:defRPr>
                <a:solidFill>
                  <a:srgbClr val="393130"/>
                </a:solidFill>
              </a:defRPr>
            </a:lvl1pPr>
            <a:lvl2pPr>
              <a:defRPr>
                <a:solidFill>
                  <a:srgbClr val="393130"/>
                </a:solidFill>
              </a:defRPr>
            </a:lvl2pPr>
            <a:lvl3pPr>
              <a:defRPr>
                <a:solidFill>
                  <a:srgbClr val="393130"/>
                </a:solidFill>
              </a:defRPr>
            </a:lvl3pPr>
            <a:lvl4pPr>
              <a:defRPr>
                <a:solidFill>
                  <a:srgbClr val="393130"/>
                </a:solidFill>
              </a:defRPr>
            </a:lvl4pPr>
            <a:lvl5pPr>
              <a:defRPr>
                <a:solidFill>
                  <a:srgbClr val="39313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26722778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01885" y="444783"/>
            <a:ext cx="9990667" cy="1625600"/>
          </a:xfrm>
        </p:spPr>
        <p:txBody>
          <a:bodyPr/>
          <a:lstStyle>
            <a:lvl1pPr>
              <a:defRPr>
                <a:solidFill>
                  <a:srgbClr val="002F5F"/>
                </a:solidFill>
              </a:defRPr>
            </a:lvl1pPr>
          </a:lstStyle>
          <a:p>
            <a:r>
              <a:rPr lang="en-US" smtClean="0"/>
              <a:t>Click to edit Master title style</a:t>
            </a:r>
            <a:endParaRPr lang="en-GB" dirty="0"/>
          </a:p>
        </p:txBody>
      </p:sp>
      <p:sp>
        <p:nvSpPr>
          <p:cNvPr id="5" name="Rectangle 6"/>
          <p:cNvSpPr>
            <a:spLocks noGrp="1" noChangeArrowheads="1"/>
          </p:cNvSpPr>
          <p:nvPr>
            <p:ph type="sldNum" sz="quarter" idx="10"/>
          </p:nvPr>
        </p:nvSpPr>
        <p:spPr>
          <a:ln/>
        </p:spPr>
        <p:txBody>
          <a:bodyPr/>
          <a:lstStyle>
            <a:lvl1pPr>
              <a:defRPr>
                <a:solidFill>
                  <a:srgbClr val="393130"/>
                </a:solidFill>
              </a:defRPr>
            </a:lvl1pPr>
          </a:lstStyle>
          <a:p>
            <a:pPr>
              <a:defRPr/>
            </a:pPr>
            <a:fld id="{EDE4ECCC-63F0-4B73-9EE6-EB6D68014FF4}" type="slidenum">
              <a:rPr lang="en-GB" smtClean="0"/>
              <a:pPr>
                <a:defRPr/>
              </a:pPr>
              <a:t>‹#›</a:t>
            </a:fld>
            <a:endParaRPr lang="en-GB"/>
          </a:p>
        </p:txBody>
      </p:sp>
      <p:sp>
        <p:nvSpPr>
          <p:cNvPr id="6" name="Rectangle 11"/>
          <p:cNvSpPr>
            <a:spLocks noGrp="1" noChangeArrowheads="1"/>
          </p:cNvSpPr>
          <p:nvPr>
            <p:ph type="ftr" sz="quarter" idx="11"/>
          </p:nvPr>
        </p:nvSpPr>
        <p:spPr>
          <a:ln/>
        </p:spPr>
        <p:txBody>
          <a:bodyPr/>
          <a:lstStyle>
            <a:lvl1pPr>
              <a:defRPr>
                <a:solidFill>
                  <a:srgbClr val="393130"/>
                </a:solidFill>
              </a:defRPr>
            </a:lvl1pPr>
          </a:lstStyle>
          <a:p>
            <a:pPr>
              <a:defRPr/>
            </a:pPr>
            <a:endParaRPr lang="en-GB" dirty="0"/>
          </a:p>
        </p:txBody>
      </p:sp>
      <p:sp>
        <p:nvSpPr>
          <p:cNvPr id="7" name="Rectangle 3"/>
          <p:cNvSpPr>
            <a:spLocks noGrp="1" noChangeArrowheads="1"/>
          </p:cNvSpPr>
          <p:nvPr>
            <p:ph type="body" sz="half" idx="1"/>
          </p:nvPr>
        </p:nvSpPr>
        <p:spPr>
          <a:xfrm>
            <a:off x="401884" y="2799645"/>
            <a:ext cx="5872481" cy="5660250"/>
          </a:xfrm>
        </p:spPr>
        <p:txBody>
          <a:bodyPr/>
          <a:lstStyle/>
          <a:p>
            <a:pPr lvl="0"/>
            <a:r>
              <a:rPr lang="en-US" altLang="en-US" smtClean="0"/>
              <a:t>Click to edit Master text styles</a:t>
            </a:r>
          </a:p>
          <a:p>
            <a:pPr lvl="1"/>
            <a:r>
              <a:rPr lang="en-US" altLang="en-US" smtClean="0"/>
              <a:t>Second level</a:t>
            </a:r>
          </a:p>
        </p:txBody>
      </p:sp>
      <p:sp>
        <p:nvSpPr>
          <p:cNvPr id="8" name="Rectangle 7"/>
          <p:cNvSpPr>
            <a:spLocks noGrp="1" noChangeArrowheads="1"/>
          </p:cNvSpPr>
          <p:nvPr>
            <p:ph sz="half" idx="2"/>
          </p:nvPr>
        </p:nvSpPr>
        <p:spPr>
          <a:xfrm>
            <a:off x="6626578" y="2779325"/>
            <a:ext cx="5743787" cy="5660248"/>
          </a:xfrm>
          <a:solidFill>
            <a:schemeClr val="bg1">
              <a:lumMod val="85000"/>
            </a:schemeClr>
          </a:solidFill>
          <a:ln>
            <a:noFill/>
            <a:miter lim="800000"/>
            <a:headEnd/>
            <a:tailEnd/>
          </a:ln>
        </p:spPr>
        <p:txBody>
          <a:bodyPr/>
          <a:lstStyle/>
          <a:p>
            <a:pPr lvl="0" eaLnBrk="1" hangingPunct="1"/>
            <a:r>
              <a:rPr lang="en-US" altLang="en-US" sz="3100" smtClean="0"/>
              <a:t>Click to edit Master text styles</a:t>
            </a:r>
          </a:p>
        </p:txBody>
      </p:sp>
    </p:spTree>
    <p:extLst>
      <p:ext uri="{BB962C8B-B14F-4D97-AF65-F5344CB8AC3E}">
        <p14:creationId xmlns:p14="http://schemas.microsoft.com/office/powerpoint/2010/main" val="68205076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1885" y="444783"/>
            <a:ext cx="9990667" cy="1625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50240" y="2865122"/>
            <a:ext cx="5743787" cy="5847644"/>
          </a:xfrm>
        </p:spPr>
        <p:txBody>
          <a:bodyPr/>
          <a:lstStyle>
            <a:lvl1pPr>
              <a:defRPr>
                <a:solidFill>
                  <a:srgbClr val="393130"/>
                </a:solidFill>
              </a:defRPr>
            </a:lvl1pPr>
            <a:lvl2pPr>
              <a:defRPr>
                <a:solidFill>
                  <a:srgbClr val="393130"/>
                </a:solidFill>
              </a:defRPr>
            </a:lvl2pPr>
            <a:lvl3pPr>
              <a:defRPr>
                <a:solidFill>
                  <a:srgbClr val="393130"/>
                </a:solidFill>
              </a:defRPr>
            </a:lvl3pPr>
            <a:lvl4pPr>
              <a:defRPr>
                <a:solidFill>
                  <a:srgbClr val="393130"/>
                </a:solidFill>
              </a:defRPr>
            </a:lvl4pPr>
            <a:lvl5pPr>
              <a:defRPr>
                <a:solidFill>
                  <a:srgbClr val="39313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610773" y="2865122"/>
            <a:ext cx="5743787" cy="5847644"/>
          </a:xfrm>
        </p:spPr>
        <p:txBody>
          <a:bodyPr/>
          <a:lstStyle>
            <a:lvl1pPr>
              <a:defRPr>
                <a:solidFill>
                  <a:srgbClr val="393130"/>
                </a:solidFill>
              </a:defRPr>
            </a:lvl1pPr>
            <a:lvl2pPr>
              <a:defRPr>
                <a:solidFill>
                  <a:srgbClr val="393130"/>
                </a:solidFill>
              </a:defRPr>
            </a:lvl2pPr>
            <a:lvl3pPr>
              <a:defRPr>
                <a:solidFill>
                  <a:srgbClr val="393130"/>
                </a:solidFill>
              </a:defRPr>
            </a:lvl3pPr>
            <a:lvl4pPr>
              <a:defRPr>
                <a:solidFill>
                  <a:srgbClr val="393130"/>
                </a:solidFill>
              </a:defRPr>
            </a:lvl4pPr>
            <a:lvl5pPr>
              <a:defRPr>
                <a:solidFill>
                  <a:srgbClr val="39313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6"/>
          <p:cNvSpPr>
            <a:spLocks noGrp="1" noChangeArrowheads="1"/>
          </p:cNvSpPr>
          <p:nvPr>
            <p:ph type="sldNum" sz="quarter" idx="10"/>
          </p:nvPr>
        </p:nvSpPr>
        <p:spPr>
          <a:ln/>
        </p:spPr>
        <p:txBody>
          <a:bodyPr/>
          <a:lstStyle>
            <a:lvl1pPr>
              <a:defRPr>
                <a:solidFill>
                  <a:srgbClr val="393130"/>
                </a:solidFill>
              </a:defRPr>
            </a:lvl1pPr>
          </a:lstStyle>
          <a:p>
            <a:pPr>
              <a:defRPr/>
            </a:pPr>
            <a:fld id="{A08BE09D-50A9-42A5-ACB4-0A5185E6774D}" type="slidenum">
              <a:rPr lang="en-GB" smtClean="0"/>
              <a:pPr>
                <a:defRPr/>
              </a:pPr>
              <a:t>‹#›</a:t>
            </a:fld>
            <a:endParaRPr lang="en-GB"/>
          </a:p>
        </p:txBody>
      </p:sp>
      <p:sp>
        <p:nvSpPr>
          <p:cNvPr id="6" name="Rectangle 11"/>
          <p:cNvSpPr>
            <a:spLocks noGrp="1" noChangeArrowheads="1"/>
          </p:cNvSpPr>
          <p:nvPr>
            <p:ph type="ftr" sz="quarter" idx="11"/>
          </p:nvPr>
        </p:nvSpPr>
        <p:spPr>
          <a:ln/>
        </p:spPr>
        <p:txBody>
          <a:bodyPr/>
          <a:lstStyle>
            <a:lvl1pPr>
              <a:defRPr>
                <a:solidFill>
                  <a:srgbClr val="393130"/>
                </a:solidFill>
              </a:defRPr>
            </a:lvl1pPr>
          </a:lstStyle>
          <a:p>
            <a:pPr>
              <a:defRPr/>
            </a:pPr>
            <a:endParaRPr lang="en-GB" dirty="0"/>
          </a:p>
        </p:txBody>
      </p:sp>
    </p:spTree>
    <p:extLst>
      <p:ext uri="{BB962C8B-B14F-4D97-AF65-F5344CB8AC3E}">
        <p14:creationId xmlns:p14="http://schemas.microsoft.com/office/powerpoint/2010/main" val="309649617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EMLS GENERIC 16:9 - Main Body">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94080" y="519290"/>
            <a:ext cx="11216640" cy="1885245"/>
          </a:xfrm>
        </p:spPr>
        <p:txBody>
          <a:bodyPr/>
          <a:lstStyle>
            <a:lvl1pPr>
              <a:defRPr/>
            </a:lvl1pPr>
          </a:lstStyle>
          <a:p>
            <a:r>
              <a:rPr lang="en-US"/>
              <a:t>Headline Title Case</a:t>
            </a:r>
            <a:endParaRPr lang="en-GB"/>
          </a:p>
        </p:txBody>
      </p:sp>
      <p:sp>
        <p:nvSpPr>
          <p:cNvPr id="6" name="Text Placeholder 5"/>
          <p:cNvSpPr>
            <a:spLocks noGrp="1"/>
          </p:cNvSpPr>
          <p:nvPr>
            <p:ph type="body" sz="quarter" idx="10"/>
          </p:nvPr>
        </p:nvSpPr>
        <p:spPr>
          <a:xfrm>
            <a:off x="894080" y="2566280"/>
            <a:ext cx="11216640" cy="6051659"/>
          </a:xfrm>
        </p:spPr>
        <p:txBody>
          <a:bodyPr/>
          <a:lstStyle>
            <a:lvl1pPr>
              <a:buClr>
                <a:srgbClr val="95C11F"/>
              </a:buClr>
              <a:defRPr/>
            </a:lvl1pPr>
            <a:lvl2pPr>
              <a:buClr>
                <a:srgbClr val="95C11F"/>
              </a:buClr>
              <a:defRPr/>
            </a:lvl2pPr>
            <a:lvl3pPr>
              <a:buClr>
                <a:srgbClr val="95C11F"/>
              </a:buClr>
              <a:defRPr/>
            </a:lvl3pPr>
            <a:lvl4pPr>
              <a:buClr>
                <a:srgbClr val="95C11F"/>
              </a:buClr>
              <a:defRPr/>
            </a:lvl4pPr>
            <a:lvl5pPr>
              <a:buClr>
                <a:srgbClr val="95C11F"/>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2"/>
          <p:cNvSpPr>
            <a:spLocks noGrp="1"/>
          </p:cNvSpPr>
          <p:nvPr>
            <p:ph type="dt" sz="half" idx="11"/>
          </p:nvPr>
        </p:nvSpPr>
        <p:spPr>
          <a:xfrm>
            <a:off x="894080" y="9040143"/>
            <a:ext cx="2926080" cy="519289"/>
          </a:xfrm>
          <a:prstGeom prst="rect">
            <a:avLst/>
          </a:prstGeom>
        </p:spPr>
        <p:txBody>
          <a:bodyPr/>
          <a:lstStyle>
            <a:lvl1pPr>
              <a:defRPr sz="1707">
                <a:solidFill>
                  <a:schemeClr val="bg1"/>
                </a:solidFill>
              </a:defRPr>
            </a:lvl1pPr>
          </a:lstStyle>
          <a:p>
            <a:fld id="{190476FF-1933-42C4-996A-3814372B0657}" type="datetime3">
              <a:rPr lang="en-US" smtClean="0"/>
              <a:t>3 November 2022</a:t>
            </a:fld>
            <a:endParaRPr lang="en-GB"/>
          </a:p>
        </p:txBody>
      </p:sp>
    </p:spTree>
    <p:extLst>
      <p:ext uri="{BB962C8B-B14F-4D97-AF65-F5344CB8AC3E}">
        <p14:creationId xmlns:p14="http://schemas.microsoft.com/office/powerpoint/2010/main" val="639018734"/>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4" name="Rectangle 9"/>
          <p:cNvSpPr>
            <a:spLocks noChangeArrowheads="1"/>
          </p:cNvSpPr>
          <p:nvPr/>
        </p:nvSpPr>
        <p:spPr bwMode="gray">
          <a:xfrm>
            <a:off x="541867" y="2556071"/>
            <a:ext cx="11812693" cy="115147"/>
          </a:xfrm>
          <a:prstGeom prst="rect">
            <a:avLst/>
          </a:prstGeom>
          <a:solidFill>
            <a:schemeClr val="bg1">
              <a:lumMod val="85000"/>
            </a:schemeClr>
          </a:solidFill>
          <a:ln>
            <a:noFill/>
          </a:ln>
          <a:effectLst/>
          <a:extLst/>
        </p:spPr>
        <p:txBody>
          <a:bodyPr wrap="none" lIns="130046" tIns="65023" rIns="130046" bIns="65023"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50000"/>
              </a:spcBef>
              <a:spcAft>
                <a:spcPct val="0"/>
              </a:spcAft>
              <a:defRPr sz="2000">
                <a:solidFill>
                  <a:schemeClr val="tx1"/>
                </a:solidFill>
                <a:latin typeface="Arial" charset="0"/>
                <a:cs typeface="Arial" charset="0"/>
              </a:defRPr>
            </a:lvl6pPr>
            <a:lvl7pPr marL="2971800" indent="-228600" algn="ctr" eaLnBrk="0" fontAlgn="base" hangingPunct="0">
              <a:spcBef>
                <a:spcPct val="50000"/>
              </a:spcBef>
              <a:spcAft>
                <a:spcPct val="0"/>
              </a:spcAft>
              <a:defRPr sz="2000">
                <a:solidFill>
                  <a:schemeClr val="tx1"/>
                </a:solidFill>
                <a:latin typeface="Arial" charset="0"/>
                <a:cs typeface="Arial" charset="0"/>
              </a:defRPr>
            </a:lvl7pPr>
            <a:lvl8pPr marL="3429000" indent="-228600" algn="ctr" eaLnBrk="0" fontAlgn="base" hangingPunct="0">
              <a:spcBef>
                <a:spcPct val="50000"/>
              </a:spcBef>
              <a:spcAft>
                <a:spcPct val="0"/>
              </a:spcAft>
              <a:defRPr sz="2000">
                <a:solidFill>
                  <a:schemeClr val="tx1"/>
                </a:solidFill>
                <a:latin typeface="Arial" charset="0"/>
                <a:cs typeface="Arial" charset="0"/>
              </a:defRPr>
            </a:lvl8pPr>
            <a:lvl9pPr marL="3886200" indent="-228600" algn="ctr" eaLnBrk="0" fontAlgn="base" hangingPunct="0">
              <a:spcBef>
                <a:spcPct val="50000"/>
              </a:spcBef>
              <a:spcAft>
                <a:spcPct val="0"/>
              </a:spcAft>
              <a:defRPr sz="2000">
                <a:solidFill>
                  <a:schemeClr val="tx1"/>
                </a:solidFill>
                <a:latin typeface="Arial" charset="0"/>
                <a:cs typeface="Arial" charset="0"/>
              </a:defRPr>
            </a:lvl9pPr>
          </a:lstStyle>
          <a:p>
            <a:pPr defTabSz="914400" eaLnBrk="1" fontAlgn="base" hangingPunct="1">
              <a:spcBef>
                <a:spcPct val="50000"/>
              </a:spcBef>
              <a:spcAft>
                <a:spcPct val="0"/>
              </a:spcAft>
            </a:pPr>
            <a:endParaRPr lang="en-US" altLang="en-US" b="0" kern="1200">
              <a:solidFill>
                <a:srgbClr val="393130"/>
              </a:solidFill>
              <a:ea typeface="+mn-ea"/>
            </a:endParaRPr>
          </a:p>
        </p:txBody>
      </p:sp>
      <p:sp>
        <p:nvSpPr>
          <p:cNvPr id="4098" name="Rectangle 2"/>
          <p:cNvSpPr>
            <a:spLocks noGrp="1" noChangeArrowheads="1"/>
          </p:cNvSpPr>
          <p:nvPr>
            <p:ph type="ctrTitle"/>
          </p:nvPr>
        </p:nvSpPr>
        <p:spPr>
          <a:xfrm>
            <a:off x="386081" y="3054775"/>
            <a:ext cx="11982026" cy="3201529"/>
          </a:xfrm>
        </p:spPr>
        <p:txBody>
          <a:bodyPr lIns="127998" tIns="66559" rIns="127998" bIns="66559"/>
          <a:lstStyle>
            <a:lvl1pPr>
              <a:defRPr sz="5700"/>
            </a:lvl1pPr>
          </a:lstStyle>
          <a:p>
            <a:pPr lvl="0"/>
            <a:r>
              <a:rPr lang="en-US" noProof="0" smtClean="0"/>
              <a:t>Click to edit Master title style</a:t>
            </a:r>
            <a:endParaRPr lang="en-GB" noProof="0" dirty="0" smtClean="0"/>
          </a:p>
        </p:txBody>
      </p:sp>
      <p:sp>
        <p:nvSpPr>
          <p:cNvPr id="4099" name="Rectangle 3"/>
          <p:cNvSpPr>
            <a:spLocks noGrp="1" noChangeArrowheads="1"/>
          </p:cNvSpPr>
          <p:nvPr>
            <p:ph type="subTitle" idx="1"/>
          </p:nvPr>
        </p:nvSpPr>
        <p:spPr>
          <a:xfrm>
            <a:off x="424463" y="6450473"/>
            <a:ext cx="11943644" cy="1115342"/>
          </a:xfrm>
        </p:spPr>
        <p:txBody>
          <a:bodyPr lIns="127998" tIns="66559" rIns="127998" bIns="66559"/>
          <a:lstStyle>
            <a:lvl1pPr marL="0" indent="0">
              <a:buFont typeface="Wingdings" pitchFamily="2" charset="2"/>
              <a:buNone/>
              <a:defRPr sz="3700"/>
            </a:lvl1pPr>
          </a:lstStyle>
          <a:p>
            <a:pPr lvl="0"/>
            <a:r>
              <a:rPr lang="en-US" noProof="0" smtClean="0"/>
              <a:t>Click to edit Master subtitle style</a:t>
            </a:r>
            <a:endParaRPr lang="en-GB" noProof="0" dirty="0" smtClean="0"/>
          </a:p>
        </p:txBody>
      </p:sp>
      <p:pic>
        <p:nvPicPr>
          <p:cNvPr id="7"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34916" y="440903"/>
            <a:ext cx="1504933" cy="150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val="0"/>
              </a:ext>
            </a:extLst>
          </a:blip>
          <a:srcRect l="29207" t="40744" r="30956" b="23585"/>
          <a:stretch/>
        </p:blipFill>
        <p:spPr>
          <a:xfrm>
            <a:off x="439591" y="79162"/>
            <a:ext cx="3789791" cy="2398985"/>
          </a:xfrm>
          <a:prstGeom prst="rect">
            <a:avLst/>
          </a:prstGeom>
        </p:spPr>
      </p:pic>
    </p:spTree>
    <p:extLst>
      <p:ext uri="{BB962C8B-B14F-4D97-AF65-F5344CB8AC3E}">
        <p14:creationId xmlns:p14="http://schemas.microsoft.com/office/powerpoint/2010/main" val="41162072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4" name="Rectangle 9"/>
          <p:cNvSpPr>
            <a:spLocks noChangeArrowheads="1"/>
          </p:cNvSpPr>
          <p:nvPr/>
        </p:nvSpPr>
        <p:spPr bwMode="gray">
          <a:xfrm>
            <a:off x="541867" y="2556071"/>
            <a:ext cx="11812693" cy="115147"/>
          </a:xfrm>
          <a:prstGeom prst="rect">
            <a:avLst/>
          </a:prstGeom>
          <a:solidFill>
            <a:schemeClr val="bg1">
              <a:lumMod val="85000"/>
            </a:schemeClr>
          </a:solidFill>
          <a:ln>
            <a:noFill/>
          </a:ln>
          <a:effectLst/>
          <a:extLst/>
        </p:spPr>
        <p:txBody>
          <a:bodyPr wrap="none" lIns="130046" tIns="65023" rIns="130046" bIns="65023"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50000"/>
              </a:spcBef>
              <a:spcAft>
                <a:spcPct val="0"/>
              </a:spcAft>
              <a:defRPr sz="2000">
                <a:solidFill>
                  <a:schemeClr val="tx1"/>
                </a:solidFill>
                <a:latin typeface="Arial" charset="0"/>
                <a:cs typeface="Arial" charset="0"/>
              </a:defRPr>
            </a:lvl6pPr>
            <a:lvl7pPr marL="2971800" indent="-228600" algn="ctr" eaLnBrk="0" fontAlgn="base" hangingPunct="0">
              <a:spcBef>
                <a:spcPct val="50000"/>
              </a:spcBef>
              <a:spcAft>
                <a:spcPct val="0"/>
              </a:spcAft>
              <a:defRPr sz="2000">
                <a:solidFill>
                  <a:schemeClr val="tx1"/>
                </a:solidFill>
                <a:latin typeface="Arial" charset="0"/>
                <a:cs typeface="Arial" charset="0"/>
              </a:defRPr>
            </a:lvl7pPr>
            <a:lvl8pPr marL="3429000" indent="-228600" algn="ctr" eaLnBrk="0" fontAlgn="base" hangingPunct="0">
              <a:spcBef>
                <a:spcPct val="50000"/>
              </a:spcBef>
              <a:spcAft>
                <a:spcPct val="0"/>
              </a:spcAft>
              <a:defRPr sz="2000">
                <a:solidFill>
                  <a:schemeClr val="tx1"/>
                </a:solidFill>
                <a:latin typeface="Arial" charset="0"/>
                <a:cs typeface="Arial" charset="0"/>
              </a:defRPr>
            </a:lvl8pPr>
            <a:lvl9pPr marL="3886200" indent="-228600" algn="ctr" eaLnBrk="0" fontAlgn="base" hangingPunct="0">
              <a:spcBef>
                <a:spcPct val="50000"/>
              </a:spcBef>
              <a:spcAft>
                <a:spcPct val="0"/>
              </a:spcAft>
              <a:defRPr sz="2000">
                <a:solidFill>
                  <a:schemeClr val="tx1"/>
                </a:solidFill>
                <a:latin typeface="Arial" charset="0"/>
                <a:cs typeface="Arial" charset="0"/>
              </a:defRPr>
            </a:lvl9pPr>
          </a:lstStyle>
          <a:p>
            <a:pPr defTabSz="914400" eaLnBrk="1" fontAlgn="base" hangingPunct="1">
              <a:spcBef>
                <a:spcPct val="50000"/>
              </a:spcBef>
              <a:spcAft>
                <a:spcPct val="0"/>
              </a:spcAft>
            </a:pPr>
            <a:endParaRPr lang="en-US" altLang="en-US" b="0" kern="1200">
              <a:solidFill>
                <a:srgbClr val="393130"/>
              </a:solidFill>
              <a:ea typeface="+mn-ea"/>
            </a:endParaRPr>
          </a:p>
        </p:txBody>
      </p:sp>
      <p:sp>
        <p:nvSpPr>
          <p:cNvPr id="4098" name="Rectangle 2"/>
          <p:cNvSpPr>
            <a:spLocks noGrp="1" noChangeArrowheads="1"/>
          </p:cNvSpPr>
          <p:nvPr>
            <p:ph type="ctrTitle"/>
          </p:nvPr>
        </p:nvSpPr>
        <p:spPr>
          <a:xfrm>
            <a:off x="386081" y="3054775"/>
            <a:ext cx="11982026" cy="3201529"/>
          </a:xfrm>
        </p:spPr>
        <p:txBody>
          <a:bodyPr lIns="127998" tIns="66559" rIns="127998" bIns="66559"/>
          <a:lstStyle>
            <a:lvl1pPr>
              <a:defRPr sz="5700">
                <a:solidFill>
                  <a:srgbClr val="002F5F"/>
                </a:solidFill>
              </a:defRPr>
            </a:lvl1pPr>
          </a:lstStyle>
          <a:p>
            <a:pPr lvl="0"/>
            <a:r>
              <a:rPr lang="en-US" noProof="0" smtClean="0"/>
              <a:t>Click to edit Master title style</a:t>
            </a:r>
            <a:endParaRPr lang="en-GB" noProof="0" dirty="0" smtClean="0"/>
          </a:p>
        </p:txBody>
      </p:sp>
      <p:sp>
        <p:nvSpPr>
          <p:cNvPr id="4099" name="Rectangle 3"/>
          <p:cNvSpPr>
            <a:spLocks noGrp="1" noChangeArrowheads="1"/>
          </p:cNvSpPr>
          <p:nvPr>
            <p:ph type="subTitle" idx="1"/>
          </p:nvPr>
        </p:nvSpPr>
        <p:spPr>
          <a:xfrm>
            <a:off x="424463" y="6450473"/>
            <a:ext cx="11943644" cy="1115342"/>
          </a:xfrm>
        </p:spPr>
        <p:txBody>
          <a:bodyPr lIns="127998" tIns="66559" rIns="127998" bIns="66559"/>
          <a:lstStyle>
            <a:lvl1pPr marL="0" indent="0">
              <a:buFont typeface="Wingdings" pitchFamily="2" charset="2"/>
              <a:buNone/>
              <a:defRPr sz="3700"/>
            </a:lvl1pPr>
          </a:lstStyle>
          <a:p>
            <a:pPr lvl="0"/>
            <a:r>
              <a:rPr lang="en-US" noProof="0" smtClean="0"/>
              <a:t>Click to edit Master subtitle style</a:t>
            </a:r>
            <a:endParaRPr lang="en-GB" noProof="0" dirty="0" smtClean="0"/>
          </a:p>
        </p:txBody>
      </p:sp>
      <p:pic>
        <p:nvPicPr>
          <p:cNvPr id="7"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34916" y="440903"/>
            <a:ext cx="1504933" cy="150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val="0"/>
              </a:ext>
            </a:extLst>
          </a:blip>
          <a:srcRect l="32348" t="30658" r="33826" b="23217"/>
          <a:stretch/>
        </p:blipFill>
        <p:spPr>
          <a:xfrm>
            <a:off x="418414" y="67849"/>
            <a:ext cx="2521801" cy="2431043"/>
          </a:xfrm>
          <a:prstGeom prst="rect">
            <a:avLst/>
          </a:prstGeom>
        </p:spPr>
      </p:pic>
    </p:spTree>
    <p:extLst>
      <p:ext uri="{BB962C8B-B14F-4D97-AF65-F5344CB8AC3E}">
        <p14:creationId xmlns:p14="http://schemas.microsoft.com/office/powerpoint/2010/main" val="8670083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4" name="Rectangle 9"/>
          <p:cNvSpPr>
            <a:spLocks noChangeArrowheads="1"/>
          </p:cNvSpPr>
          <p:nvPr/>
        </p:nvSpPr>
        <p:spPr bwMode="gray">
          <a:xfrm>
            <a:off x="541867" y="2556071"/>
            <a:ext cx="11812693" cy="115147"/>
          </a:xfrm>
          <a:prstGeom prst="rect">
            <a:avLst/>
          </a:prstGeom>
          <a:solidFill>
            <a:schemeClr val="bg1">
              <a:lumMod val="85000"/>
            </a:schemeClr>
          </a:solidFill>
          <a:ln>
            <a:noFill/>
          </a:ln>
          <a:effectLst/>
          <a:extLst/>
        </p:spPr>
        <p:txBody>
          <a:bodyPr wrap="none" lIns="130046" tIns="65023" rIns="130046" bIns="65023"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50000"/>
              </a:spcBef>
              <a:spcAft>
                <a:spcPct val="0"/>
              </a:spcAft>
              <a:defRPr sz="2000">
                <a:solidFill>
                  <a:schemeClr val="tx1"/>
                </a:solidFill>
                <a:latin typeface="Arial" charset="0"/>
                <a:cs typeface="Arial" charset="0"/>
              </a:defRPr>
            </a:lvl6pPr>
            <a:lvl7pPr marL="2971800" indent="-228600" algn="ctr" eaLnBrk="0" fontAlgn="base" hangingPunct="0">
              <a:spcBef>
                <a:spcPct val="50000"/>
              </a:spcBef>
              <a:spcAft>
                <a:spcPct val="0"/>
              </a:spcAft>
              <a:defRPr sz="2000">
                <a:solidFill>
                  <a:schemeClr val="tx1"/>
                </a:solidFill>
                <a:latin typeface="Arial" charset="0"/>
                <a:cs typeface="Arial" charset="0"/>
              </a:defRPr>
            </a:lvl7pPr>
            <a:lvl8pPr marL="3429000" indent="-228600" algn="ctr" eaLnBrk="0" fontAlgn="base" hangingPunct="0">
              <a:spcBef>
                <a:spcPct val="50000"/>
              </a:spcBef>
              <a:spcAft>
                <a:spcPct val="0"/>
              </a:spcAft>
              <a:defRPr sz="2000">
                <a:solidFill>
                  <a:schemeClr val="tx1"/>
                </a:solidFill>
                <a:latin typeface="Arial" charset="0"/>
                <a:cs typeface="Arial" charset="0"/>
              </a:defRPr>
            </a:lvl8pPr>
            <a:lvl9pPr marL="3886200" indent="-228600" algn="ctr" eaLnBrk="0" fontAlgn="base" hangingPunct="0">
              <a:spcBef>
                <a:spcPct val="50000"/>
              </a:spcBef>
              <a:spcAft>
                <a:spcPct val="0"/>
              </a:spcAft>
              <a:defRPr sz="2000">
                <a:solidFill>
                  <a:schemeClr val="tx1"/>
                </a:solidFill>
                <a:latin typeface="Arial" charset="0"/>
                <a:cs typeface="Arial" charset="0"/>
              </a:defRPr>
            </a:lvl9pPr>
          </a:lstStyle>
          <a:p>
            <a:pPr defTabSz="914400" eaLnBrk="1" fontAlgn="base" hangingPunct="1">
              <a:spcBef>
                <a:spcPct val="50000"/>
              </a:spcBef>
              <a:spcAft>
                <a:spcPct val="0"/>
              </a:spcAft>
            </a:pPr>
            <a:endParaRPr lang="en-US" altLang="en-US" b="0" kern="1200">
              <a:solidFill>
                <a:srgbClr val="393130"/>
              </a:solidFill>
              <a:ea typeface="+mn-ea"/>
            </a:endParaRPr>
          </a:p>
        </p:txBody>
      </p:sp>
      <p:sp>
        <p:nvSpPr>
          <p:cNvPr id="4098" name="Rectangle 2"/>
          <p:cNvSpPr>
            <a:spLocks noGrp="1" noChangeArrowheads="1"/>
          </p:cNvSpPr>
          <p:nvPr>
            <p:ph type="ctrTitle"/>
          </p:nvPr>
        </p:nvSpPr>
        <p:spPr>
          <a:xfrm>
            <a:off x="386081" y="3054775"/>
            <a:ext cx="11982026" cy="3201529"/>
          </a:xfrm>
        </p:spPr>
        <p:txBody>
          <a:bodyPr lIns="127998" tIns="66559" rIns="127998" bIns="66559"/>
          <a:lstStyle>
            <a:lvl1pPr>
              <a:defRPr sz="5700">
                <a:solidFill>
                  <a:srgbClr val="002F5F"/>
                </a:solidFill>
              </a:defRPr>
            </a:lvl1pPr>
          </a:lstStyle>
          <a:p>
            <a:pPr lvl="0"/>
            <a:r>
              <a:rPr lang="en-US" noProof="0" smtClean="0"/>
              <a:t>Click to edit Master title style</a:t>
            </a:r>
            <a:endParaRPr lang="en-GB" noProof="0" dirty="0" smtClean="0"/>
          </a:p>
        </p:txBody>
      </p:sp>
      <p:sp>
        <p:nvSpPr>
          <p:cNvPr id="4099" name="Rectangle 3"/>
          <p:cNvSpPr>
            <a:spLocks noGrp="1" noChangeArrowheads="1"/>
          </p:cNvSpPr>
          <p:nvPr>
            <p:ph type="subTitle" idx="1"/>
          </p:nvPr>
        </p:nvSpPr>
        <p:spPr>
          <a:xfrm>
            <a:off x="424463" y="6450473"/>
            <a:ext cx="11943644" cy="1115342"/>
          </a:xfrm>
        </p:spPr>
        <p:txBody>
          <a:bodyPr lIns="127998" tIns="66559" rIns="127998" bIns="66559"/>
          <a:lstStyle>
            <a:lvl1pPr marL="0" indent="0">
              <a:buFont typeface="Wingdings" pitchFamily="2" charset="2"/>
              <a:buNone/>
              <a:defRPr sz="3700"/>
            </a:lvl1pPr>
          </a:lstStyle>
          <a:p>
            <a:pPr lvl="0"/>
            <a:r>
              <a:rPr lang="en-US" noProof="0" smtClean="0"/>
              <a:t>Click to edit Master subtitle style</a:t>
            </a:r>
            <a:endParaRPr lang="en-GB" noProof="0" dirty="0" smtClean="0"/>
          </a:p>
        </p:txBody>
      </p:sp>
      <p:pic>
        <p:nvPicPr>
          <p:cNvPr id="7"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34916" y="440903"/>
            <a:ext cx="1504933" cy="150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val="0"/>
              </a:ext>
            </a:extLst>
          </a:blip>
          <a:srcRect l="25217" t="40375" r="21652" b="17436"/>
          <a:stretch/>
        </p:blipFill>
        <p:spPr>
          <a:xfrm>
            <a:off x="452339" y="67852"/>
            <a:ext cx="4342471" cy="2437756"/>
          </a:xfrm>
          <a:prstGeom prst="rect">
            <a:avLst/>
          </a:prstGeom>
        </p:spPr>
      </p:pic>
    </p:spTree>
    <p:extLst>
      <p:ext uri="{BB962C8B-B14F-4D97-AF65-F5344CB8AC3E}">
        <p14:creationId xmlns:p14="http://schemas.microsoft.com/office/powerpoint/2010/main" val="32498909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Rectangle 6"/>
          <p:cNvSpPr/>
          <p:nvPr userDrawn="1"/>
        </p:nvSpPr>
        <p:spPr bwMode="auto">
          <a:xfrm>
            <a:off x="6361048" y="2269841"/>
            <a:ext cx="262696" cy="562203"/>
          </a:xfrm>
          <a:prstGeom prst="rect">
            <a:avLst/>
          </a:prstGeom>
          <a:solidFill>
            <a:schemeClr val="bg1"/>
          </a:solidFill>
          <a:ln>
            <a:noFill/>
          </a:ln>
          <a:effectLst/>
          <a:extLst/>
        </p:spPr>
        <p:txBody>
          <a:bodyPr vert="horz" wrap="none" lIns="130046" tIns="65023" rIns="130046" bIns="65023" numCol="1" rtlCol="0" anchor="ctr" anchorCtr="0" compatLnSpc="1">
            <a:prstTxWarp prst="textNoShape">
              <a:avLst/>
            </a:prstTxWarp>
            <a:spAutoFit/>
          </a:bodyPr>
          <a:lstStyle/>
          <a:p>
            <a:pPr defTabSz="1300460" fontAlgn="base" hangingPunct="1">
              <a:spcBef>
                <a:spcPct val="50000"/>
              </a:spcBef>
              <a:spcAft>
                <a:spcPct val="0"/>
              </a:spcAft>
            </a:pPr>
            <a:endParaRPr lang="en-GB" sz="2800" b="0" kern="1200" smtClean="0">
              <a:solidFill>
                <a:srgbClr val="393130"/>
              </a:solidFill>
              <a:latin typeface="Arial" charset="0"/>
              <a:ea typeface="+mn-ea"/>
              <a:cs typeface="Arial" charset="0"/>
            </a:endParaRPr>
          </a:p>
        </p:txBody>
      </p:sp>
      <p:sp>
        <p:nvSpPr>
          <p:cNvPr id="2" name="Title 1"/>
          <p:cNvSpPr>
            <a:spLocks noGrp="1"/>
          </p:cNvSpPr>
          <p:nvPr>
            <p:ph type="title"/>
          </p:nvPr>
        </p:nvSpPr>
        <p:spPr/>
        <p:txBody>
          <a:bodyPr/>
          <a:lstStyle>
            <a:lvl1pPr>
              <a:defRPr>
                <a:solidFill>
                  <a:srgbClr val="002F5F"/>
                </a:solidFill>
              </a:defRPr>
            </a:lvl1pPr>
          </a:lstStyle>
          <a:p>
            <a:r>
              <a:rPr lang="en-US" smtClean="0"/>
              <a:t>Click to edit Master title style</a:t>
            </a:r>
            <a:endParaRPr lang="en-GB" dirty="0"/>
          </a:p>
        </p:txBody>
      </p:sp>
      <p:sp>
        <p:nvSpPr>
          <p:cNvPr id="3" name="Slide Number Placeholder 2"/>
          <p:cNvSpPr>
            <a:spLocks noGrp="1"/>
          </p:cNvSpPr>
          <p:nvPr>
            <p:ph type="sldNum" sz="quarter" idx="10"/>
          </p:nvPr>
        </p:nvSpPr>
        <p:spPr/>
        <p:txBody>
          <a:bodyPr/>
          <a:lstStyle/>
          <a:p>
            <a:pPr>
              <a:defRPr/>
            </a:pPr>
            <a:fld id="{4E0E6B94-66B3-47E6-B5F1-258C53CCAED1}" type="slidenum">
              <a:rPr lang="en-GB" smtClean="0">
                <a:solidFill>
                  <a:srgbClr val="393130"/>
                </a:solidFill>
              </a:rPr>
              <a:pPr>
                <a:defRPr/>
              </a:pPr>
              <a:t>‹#›</a:t>
            </a:fld>
            <a:endParaRPr lang="en-GB">
              <a:solidFill>
                <a:srgbClr val="393130"/>
              </a:solidFill>
            </a:endParaRPr>
          </a:p>
        </p:txBody>
      </p:sp>
      <p:sp>
        <p:nvSpPr>
          <p:cNvPr id="4" name="Footer Placeholder 3"/>
          <p:cNvSpPr>
            <a:spLocks noGrp="1"/>
          </p:cNvSpPr>
          <p:nvPr>
            <p:ph type="ftr" sz="quarter" idx="11"/>
          </p:nvPr>
        </p:nvSpPr>
        <p:spPr/>
        <p:txBody>
          <a:bodyPr/>
          <a:lstStyle/>
          <a:p>
            <a:pPr>
              <a:defRPr/>
            </a:pPr>
            <a:endParaRPr lang="en-GB"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7698" t="24701" r="4365" b="3580"/>
          <a:stretch/>
        </p:blipFill>
        <p:spPr>
          <a:xfrm>
            <a:off x="1001163" y="2550943"/>
            <a:ext cx="11435968" cy="6593704"/>
          </a:xfrm>
          <a:prstGeom prst="rect">
            <a:avLst/>
          </a:prstGeom>
        </p:spPr>
      </p:pic>
    </p:spTree>
    <p:extLst>
      <p:ext uri="{BB962C8B-B14F-4D97-AF65-F5344CB8AC3E}">
        <p14:creationId xmlns:p14="http://schemas.microsoft.com/office/powerpoint/2010/main" val="39018222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Rectangle 8"/>
          <p:cNvSpPr/>
          <p:nvPr userDrawn="1"/>
        </p:nvSpPr>
        <p:spPr bwMode="auto">
          <a:xfrm>
            <a:off x="6361048" y="2269841"/>
            <a:ext cx="262696" cy="562203"/>
          </a:xfrm>
          <a:prstGeom prst="rect">
            <a:avLst/>
          </a:prstGeom>
          <a:solidFill>
            <a:schemeClr val="bg1"/>
          </a:solidFill>
          <a:ln>
            <a:noFill/>
          </a:ln>
          <a:effectLst/>
          <a:extLst/>
        </p:spPr>
        <p:txBody>
          <a:bodyPr vert="horz" wrap="none" lIns="130046" tIns="65023" rIns="130046" bIns="65023" numCol="1" rtlCol="0" anchor="ctr" anchorCtr="0" compatLnSpc="1">
            <a:prstTxWarp prst="textNoShape">
              <a:avLst/>
            </a:prstTxWarp>
            <a:spAutoFit/>
          </a:bodyPr>
          <a:lstStyle/>
          <a:p>
            <a:pPr defTabSz="1300460" fontAlgn="base" hangingPunct="1">
              <a:spcBef>
                <a:spcPct val="50000"/>
              </a:spcBef>
              <a:spcAft>
                <a:spcPct val="0"/>
              </a:spcAft>
            </a:pPr>
            <a:endParaRPr lang="en-GB" sz="2800" b="0" kern="1200" smtClean="0">
              <a:solidFill>
                <a:srgbClr val="393130"/>
              </a:solidFill>
              <a:latin typeface="Arial" charset="0"/>
              <a:ea typeface="+mn-ea"/>
              <a:cs typeface="Arial" charset="0"/>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a:defRPr/>
            </a:pPr>
            <a:fld id="{4E0E6B94-66B3-47E6-B5F1-258C53CCAED1}" type="slidenum">
              <a:rPr lang="en-GB" smtClean="0">
                <a:solidFill>
                  <a:srgbClr val="393130"/>
                </a:solidFill>
              </a:rPr>
              <a:pPr>
                <a:defRPr/>
              </a:pPr>
              <a:t>‹#›</a:t>
            </a:fld>
            <a:endParaRPr lang="en-GB">
              <a:solidFill>
                <a:srgbClr val="393130"/>
              </a:solidFill>
            </a:endParaRPr>
          </a:p>
        </p:txBody>
      </p:sp>
      <p:sp>
        <p:nvSpPr>
          <p:cNvPr id="4" name="Footer Placeholder 3"/>
          <p:cNvSpPr>
            <a:spLocks noGrp="1"/>
          </p:cNvSpPr>
          <p:nvPr>
            <p:ph type="ftr" sz="quarter" idx="11"/>
          </p:nvPr>
        </p:nvSpPr>
        <p:spPr/>
        <p:txBody>
          <a:bodyPr/>
          <a:lstStyle/>
          <a:p>
            <a:pPr>
              <a:defRPr/>
            </a:pPr>
            <a:endParaRPr lang="en-GB"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8968" t="22664" r="7142" b="3018"/>
          <a:stretch/>
        </p:blipFill>
        <p:spPr>
          <a:xfrm>
            <a:off x="1166302" y="2363571"/>
            <a:ext cx="10909584" cy="6832680"/>
          </a:xfrm>
          <a:prstGeom prst="rect">
            <a:avLst/>
          </a:prstGeom>
        </p:spPr>
      </p:pic>
    </p:spTree>
    <p:extLst>
      <p:ext uri="{BB962C8B-B14F-4D97-AF65-F5344CB8AC3E}">
        <p14:creationId xmlns:p14="http://schemas.microsoft.com/office/powerpoint/2010/main" val="3083119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Rectangle 8"/>
          <p:cNvSpPr/>
          <p:nvPr userDrawn="1"/>
        </p:nvSpPr>
        <p:spPr bwMode="auto">
          <a:xfrm>
            <a:off x="6361048" y="2269841"/>
            <a:ext cx="262696" cy="562203"/>
          </a:xfrm>
          <a:prstGeom prst="rect">
            <a:avLst/>
          </a:prstGeom>
          <a:solidFill>
            <a:schemeClr val="bg1"/>
          </a:solidFill>
          <a:ln>
            <a:noFill/>
          </a:ln>
          <a:effectLst/>
          <a:extLst/>
        </p:spPr>
        <p:txBody>
          <a:bodyPr vert="horz" wrap="none" lIns="130046" tIns="65023" rIns="130046" bIns="65023" numCol="1" rtlCol="0" anchor="ctr" anchorCtr="0" compatLnSpc="1">
            <a:prstTxWarp prst="textNoShape">
              <a:avLst/>
            </a:prstTxWarp>
            <a:spAutoFit/>
          </a:bodyPr>
          <a:lstStyle/>
          <a:p>
            <a:pPr defTabSz="1300460" fontAlgn="base" hangingPunct="1">
              <a:spcBef>
                <a:spcPct val="50000"/>
              </a:spcBef>
              <a:spcAft>
                <a:spcPct val="0"/>
              </a:spcAft>
            </a:pPr>
            <a:endParaRPr lang="en-GB" sz="2800" b="0" kern="1200" smtClean="0">
              <a:solidFill>
                <a:srgbClr val="393130"/>
              </a:solidFill>
              <a:latin typeface="Arial" charset="0"/>
              <a:ea typeface="+mn-ea"/>
              <a:cs typeface="Arial" charset="0"/>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a:defRPr/>
            </a:pPr>
            <a:fld id="{4E0E6B94-66B3-47E6-B5F1-258C53CCAED1}" type="slidenum">
              <a:rPr lang="en-GB" smtClean="0">
                <a:solidFill>
                  <a:srgbClr val="393130"/>
                </a:solidFill>
              </a:rPr>
              <a:pPr>
                <a:defRPr/>
              </a:pPr>
              <a:t>‹#›</a:t>
            </a:fld>
            <a:endParaRPr lang="en-GB">
              <a:solidFill>
                <a:srgbClr val="393130"/>
              </a:solidFill>
            </a:endParaRPr>
          </a:p>
        </p:txBody>
      </p:sp>
      <p:sp>
        <p:nvSpPr>
          <p:cNvPr id="4" name="Footer Placeholder 3"/>
          <p:cNvSpPr>
            <a:spLocks noGrp="1"/>
          </p:cNvSpPr>
          <p:nvPr>
            <p:ph type="ftr" sz="quarter" idx="11"/>
          </p:nvPr>
        </p:nvSpPr>
        <p:spPr/>
        <p:txBody>
          <a:bodyPr/>
          <a:lstStyle/>
          <a:p>
            <a:pPr>
              <a:defRPr/>
            </a:pPr>
            <a:endParaRPr lang="en-GB"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10159" t="25807" r="9683" b="2906"/>
          <a:stretch/>
        </p:blipFill>
        <p:spPr>
          <a:xfrm>
            <a:off x="1321123" y="2652568"/>
            <a:ext cx="10424484" cy="6554005"/>
          </a:xfrm>
          <a:prstGeom prst="rect">
            <a:avLst/>
          </a:prstGeom>
        </p:spPr>
      </p:pic>
    </p:spTree>
    <p:extLst>
      <p:ext uri="{BB962C8B-B14F-4D97-AF65-F5344CB8AC3E}">
        <p14:creationId xmlns:p14="http://schemas.microsoft.com/office/powerpoint/2010/main" val="30617010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Rectangle 8"/>
          <p:cNvSpPr/>
          <p:nvPr userDrawn="1"/>
        </p:nvSpPr>
        <p:spPr bwMode="auto">
          <a:xfrm>
            <a:off x="6361048" y="2269841"/>
            <a:ext cx="262696" cy="562203"/>
          </a:xfrm>
          <a:prstGeom prst="rect">
            <a:avLst/>
          </a:prstGeom>
          <a:solidFill>
            <a:schemeClr val="bg1"/>
          </a:solidFill>
          <a:ln>
            <a:noFill/>
          </a:ln>
          <a:effectLst/>
          <a:extLst/>
        </p:spPr>
        <p:txBody>
          <a:bodyPr vert="horz" wrap="none" lIns="130046" tIns="65023" rIns="130046" bIns="65023" numCol="1" rtlCol="0" anchor="ctr" anchorCtr="0" compatLnSpc="1">
            <a:prstTxWarp prst="textNoShape">
              <a:avLst/>
            </a:prstTxWarp>
            <a:spAutoFit/>
          </a:bodyPr>
          <a:lstStyle/>
          <a:p>
            <a:pPr defTabSz="1300460" fontAlgn="base" hangingPunct="1">
              <a:spcBef>
                <a:spcPct val="50000"/>
              </a:spcBef>
              <a:spcAft>
                <a:spcPct val="0"/>
              </a:spcAft>
            </a:pPr>
            <a:endParaRPr lang="en-GB" sz="2800" b="0" kern="1200" smtClean="0">
              <a:solidFill>
                <a:srgbClr val="393130"/>
              </a:solidFill>
              <a:latin typeface="Arial" charset="0"/>
              <a:ea typeface="+mn-ea"/>
              <a:cs typeface="Arial" charset="0"/>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a:defRPr/>
            </a:pPr>
            <a:fld id="{4E0E6B94-66B3-47E6-B5F1-258C53CCAED1}" type="slidenum">
              <a:rPr lang="en-GB" smtClean="0">
                <a:solidFill>
                  <a:srgbClr val="393130"/>
                </a:solidFill>
              </a:rPr>
              <a:pPr>
                <a:defRPr/>
              </a:pPr>
              <a:t>‹#›</a:t>
            </a:fld>
            <a:endParaRPr lang="en-GB">
              <a:solidFill>
                <a:srgbClr val="393130"/>
              </a:solidFill>
            </a:endParaRPr>
          </a:p>
        </p:txBody>
      </p:sp>
      <p:sp>
        <p:nvSpPr>
          <p:cNvPr id="4" name="Footer Placeholder 3"/>
          <p:cNvSpPr>
            <a:spLocks noGrp="1"/>
          </p:cNvSpPr>
          <p:nvPr>
            <p:ph type="ftr" sz="quarter" idx="11"/>
          </p:nvPr>
        </p:nvSpPr>
        <p:spPr/>
        <p:txBody>
          <a:bodyPr/>
          <a:lstStyle/>
          <a:p>
            <a:pPr>
              <a:defRPr/>
            </a:pPr>
            <a:endParaRPr lang="en-GB"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5873" t="4702" r="18730" b="7284"/>
          <a:stretch/>
        </p:blipFill>
        <p:spPr>
          <a:xfrm>
            <a:off x="2378415" y="2141852"/>
            <a:ext cx="7876406" cy="7494056"/>
          </a:xfrm>
          <a:prstGeom prst="rect">
            <a:avLst/>
          </a:prstGeom>
        </p:spPr>
      </p:pic>
    </p:spTree>
    <p:extLst>
      <p:ext uri="{BB962C8B-B14F-4D97-AF65-F5344CB8AC3E}">
        <p14:creationId xmlns:p14="http://schemas.microsoft.com/office/powerpoint/2010/main" val="211377712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solidFill>
                  <a:srgbClr val="002F5F"/>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defRPr>
                <a:solidFill>
                  <a:srgbClr val="393130"/>
                </a:solidFill>
              </a:defRPr>
            </a:lvl1pPr>
            <a:lvl2pPr>
              <a:defRPr>
                <a:solidFill>
                  <a:srgbClr val="393130"/>
                </a:solidFill>
              </a:defRPr>
            </a:lvl2pPr>
            <a:lvl3pPr>
              <a:defRPr>
                <a:solidFill>
                  <a:srgbClr val="393130"/>
                </a:solidFill>
              </a:defRPr>
            </a:lvl3pPr>
            <a:lvl4pPr>
              <a:defRPr>
                <a:solidFill>
                  <a:srgbClr val="393130"/>
                </a:solidFill>
              </a:defRPr>
            </a:lvl4pPr>
            <a:lvl5pPr>
              <a:defRPr>
                <a:solidFill>
                  <a:srgbClr val="39313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6"/>
          <p:cNvSpPr>
            <a:spLocks noGrp="1" noChangeArrowheads="1"/>
          </p:cNvSpPr>
          <p:nvPr>
            <p:ph type="sldNum" sz="quarter" idx="10"/>
          </p:nvPr>
        </p:nvSpPr>
        <p:spPr>
          <a:ln/>
        </p:spPr>
        <p:txBody>
          <a:bodyPr/>
          <a:lstStyle>
            <a:lvl1pPr>
              <a:defRPr/>
            </a:lvl1pPr>
          </a:lstStyle>
          <a:p>
            <a:pPr>
              <a:defRPr/>
            </a:pPr>
            <a:fld id="{23BC01E4-8FEE-4FCC-9C39-AF1FD4612A82}" type="slidenum">
              <a:rPr lang="en-GB">
                <a:solidFill>
                  <a:srgbClr val="393130"/>
                </a:solidFill>
              </a:rPr>
              <a:pPr>
                <a:defRPr/>
              </a:pPr>
              <a:t>‹#›</a:t>
            </a:fld>
            <a:endParaRPr lang="en-GB">
              <a:solidFill>
                <a:srgbClr val="393130"/>
              </a:solidFill>
            </a:endParaRPr>
          </a:p>
        </p:txBody>
      </p:sp>
      <p:sp>
        <p:nvSpPr>
          <p:cNvPr id="5" name="Rectangle 11"/>
          <p:cNvSpPr>
            <a:spLocks noGrp="1" noChangeArrowheads="1"/>
          </p:cNvSpPr>
          <p:nvPr>
            <p:ph type="ftr" sz="quarter" idx="11"/>
          </p:nvPr>
        </p:nvSpPr>
        <p:spPr>
          <a:ln/>
        </p:spPr>
        <p:txBody>
          <a:bodyPr/>
          <a:lstStyle>
            <a:lvl1pPr>
              <a:defRPr>
                <a:solidFill>
                  <a:srgbClr val="393130"/>
                </a:solidFill>
              </a:defRPr>
            </a:lvl1pPr>
          </a:lstStyle>
          <a:p>
            <a:pPr>
              <a:defRPr/>
            </a:pPr>
            <a:endParaRPr lang="en-GB" dirty="0"/>
          </a:p>
        </p:txBody>
      </p:sp>
    </p:spTree>
    <p:extLst>
      <p:ext uri="{BB962C8B-B14F-4D97-AF65-F5344CB8AC3E}">
        <p14:creationId xmlns:p14="http://schemas.microsoft.com/office/powerpoint/2010/main" val="35343113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01885" y="444783"/>
            <a:ext cx="9990667"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0046" tIns="65023" rIns="0" bIns="65023" numCol="1" anchor="t" anchorCtr="0" compatLnSpc="1">
            <a:prstTxWarp prst="textNoShape">
              <a:avLst/>
            </a:prstTxWarp>
          </a:bodyPr>
          <a:lstStyle/>
          <a:p>
            <a:pPr lvl="0"/>
            <a:r>
              <a:rPr lang="en-US" altLang="en-US" smtClean="0"/>
              <a:t>Click to edit Master title style</a:t>
            </a:r>
            <a:endParaRPr lang="en-GB" altLang="en-US" dirty="0" smtClean="0"/>
          </a:p>
        </p:txBody>
      </p:sp>
      <p:sp>
        <p:nvSpPr>
          <p:cNvPr id="1030" name="Rectangle 6"/>
          <p:cNvSpPr>
            <a:spLocks noGrp="1" noChangeArrowheads="1"/>
          </p:cNvSpPr>
          <p:nvPr>
            <p:ph type="sldNum" sz="quarter" idx="4"/>
          </p:nvPr>
        </p:nvSpPr>
        <p:spPr bwMode="auto">
          <a:xfrm>
            <a:off x="9320107" y="8882098"/>
            <a:ext cx="3034453" cy="677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0046" tIns="65023" rIns="130046" bIns="65023" numCol="1" anchor="t" anchorCtr="0" compatLnSpc="1">
            <a:prstTxWarp prst="textNoShape">
              <a:avLst/>
            </a:prstTxWarp>
          </a:bodyPr>
          <a:lstStyle>
            <a:lvl1pPr algn="r">
              <a:spcBef>
                <a:spcPct val="0"/>
              </a:spcBef>
              <a:defRPr sz="1700"/>
            </a:lvl1pPr>
          </a:lstStyle>
          <a:p>
            <a:pPr defTabSz="914400" fontAlgn="base" hangingPunct="1">
              <a:spcAft>
                <a:spcPct val="0"/>
              </a:spcAft>
              <a:defRPr/>
            </a:pPr>
            <a:fld id="{4E0E6B94-66B3-47E6-B5F1-258C53CCAED1}" type="slidenum">
              <a:rPr lang="en-GB" b="0" kern="1200">
                <a:solidFill>
                  <a:srgbClr val="393130"/>
                </a:solidFill>
                <a:latin typeface="Arial" charset="0"/>
                <a:ea typeface="+mn-ea"/>
                <a:cs typeface="Arial" charset="0"/>
              </a:rPr>
              <a:pPr defTabSz="914400" fontAlgn="base" hangingPunct="1">
                <a:spcAft>
                  <a:spcPct val="0"/>
                </a:spcAft>
                <a:defRPr/>
              </a:pPr>
              <a:t>‹#›</a:t>
            </a:fld>
            <a:endParaRPr lang="en-GB" b="0" kern="1200">
              <a:solidFill>
                <a:srgbClr val="393130"/>
              </a:solidFill>
              <a:latin typeface="Arial" charset="0"/>
              <a:ea typeface="+mn-ea"/>
              <a:cs typeface="Arial" charset="0"/>
            </a:endParaRPr>
          </a:p>
        </p:txBody>
      </p:sp>
      <p:sp>
        <p:nvSpPr>
          <p:cNvPr id="1028" name="Rectangle 7"/>
          <p:cNvSpPr>
            <a:spLocks noChangeArrowheads="1"/>
          </p:cNvSpPr>
          <p:nvPr/>
        </p:nvSpPr>
        <p:spPr bwMode="gray">
          <a:xfrm>
            <a:off x="541867" y="2524196"/>
            <a:ext cx="11812693" cy="115147"/>
          </a:xfrm>
          <a:prstGeom prst="rect">
            <a:avLst/>
          </a:prstGeom>
          <a:solidFill>
            <a:schemeClr val="bg1">
              <a:lumMod val="85000"/>
            </a:schemeClr>
          </a:solidFill>
          <a:ln>
            <a:noFill/>
          </a:ln>
          <a:effectLst/>
          <a:extLst/>
        </p:spPr>
        <p:txBody>
          <a:bodyPr wrap="none" lIns="130046" tIns="65023" rIns="130046" bIns="65023"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50000"/>
              </a:spcBef>
              <a:spcAft>
                <a:spcPct val="0"/>
              </a:spcAft>
              <a:defRPr sz="2000">
                <a:solidFill>
                  <a:schemeClr val="tx1"/>
                </a:solidFill>
                <a:latin typeface="Arial" charset="0"/>
                <a:cs typeface="Arial" charset="0"/>
              </a:defRPr>
            </a:lvl6pPr>
            <a:lvl7pPr marL="2971800" indent="-228600" algn="ctr" eaLnBrk="0" fontAlgn="base" hangingPunct="0">
              <a:spcBef>
                <a:spcPct val="50000"/>
              </a:spcBef>
              <a:spcAft>
                <a:spcPct val="0"/>
              </a:spcAft>
              <a:defRPr sz="2000">
                <a:solidFill>
                  <a:schemeClr val="tx1"/>
                </a:solidFill>
                <a:latin typeface="Arial" charset="0"/>
                <a:cs typeface="Arial" charset="0"/>
              </a:defRPr>
            </a:lvl7pPr>
            <a:lvl8pPr marL="3429000" indent="-228600" algn="ctr" eaLnBrk="0" fontAlgn="base" hangingPunct="0">
              <a:spcBef>
                <a:spcPct val="50000"/>
              </a:spcBef>
              <a:spcAft>
                <a:spcPct val="0"/>
              </a:spcAft>
              <a:defRPr sz="2000">
                <a:solidFill>
                  <a:schemeClr val="tx1"/>
                </a:solidFill>
                <a:latin typeface="Arial" charset="0"/>
                <a:cs typeface="Arial" charset="0"/>
              </a:defRPr>
            </a:lvl8pPr>
            <a:lvl9pPr marL="3886200" indent="-228600" algn="ctr" eaLnBrk="0" fontAlgn="base" hangingPunct="0">
              <a:spcBef>
                <a:spcPct val="50000"/>
              </a:spcBef>
              <a:spcAft>
                <a:spcPct val="0"/>
              </a:spcAft>
              <a:defRPr sz="2000">
                <a:solidFill>
                  <a:schemeClr val="tx1"/>
                </a:solidFill>
                <a:latin typeface="Arial" charset="0"/>
                <a:cs typeface="Arial" charset="0"/>
              </a:defRPr>
            </a:lvl9pPr>
          </a:lstStyle>
          <a:p>
            <a:pPr defTabSz="914400" eaLnBrk="1" fontAlgn="base" hangingPunct="1">
              <a:spcBef>
                <a:spcPct val="50000"/>
              </a:spcBef>
              <a:spcAft>
                <a:spcPct val="0"/>
              </a:spcAft>
            </a:pPr>
            <a:endParaRPr lang="en-US" altLang="en-US" b="0" kern="1200">
              <a:solidFill>
                <a:srgbClr val="393130"/>
              </a:solidFill>
              <a:ea typeface="+mn-ea"/>
            </a:endParaRPr>
          </a:p>
        </p:txBody>
      </p:sp>
      <p:sp>
        <p:nvSpPr>
          <p:cNvPr id="1035" name="Rectangle 11"/>
          <p:cNvSpPr>
            <a:spLocks noGrp="1" noChangeArrowheads="1"/>
          </p:cNvSpPr>
          <p:nvPr>
            <p:ph type="ftr" sz="quarter" idx="3"/>
          </p:nvPr>
        </p:nvSpPr>
        <p:spPr bwMode="auto">
          <a:xfrm>
            <a:off x="401885" y="8882098"/>
            <a:ext cx="8658578" cy="677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0046" tIns="65023" rIns="130046" bIns="65023" numCol="1" anchor="t" anchorCtr="0" compatLnSpc="1">
            <a:prstTxWarp prst="textNoShape">
              <a:avLst/>
            </a:prstTxWarp>
          </a:bodyPr>
          <a:lstStyle>
            <a:lvl1pPr algn="l">
              <a:spcBef>
                <a:spcPct val="0"/>
              </a:spcBef>
              <a:defRPr sz="2000">
                <a:solidFill>
                  <a:srgbClr val="393130"/>
                </a:solidFill>
              </a:defRPr>
            </a:lvl1pPr>
          </a:lstStyle>
          <a:p>
            <a:pPr defTabSz="914400" fontAlgn="base" hangingPunct="1">
              <a:spcAft>
                <a:spcPct val="0"/>
              </a:spcAft>
              <a:defRPr/>
            </a:pPr>
            <a:endParaRPr lang="en-GB" b="0" kern="1200" dirty="0">
              <a:latin typeface="Arial" charset="0"/>
              <a:ea typeface="+mn-ea"/>
              <a:cs typeface="Arial" charset="0"/>
            </a:endParaRPr>
          </a:p>
        </p:txBody>
      </p:sp>
      <p:sp>
        <p:nvSpPr>
          <p:cNvPr id="1031" name="Rectangle 12"/>
          <p:cNvSpPr>
            <a:spLocks noGrp="1" noChangeArrowheads="1"/>
          </p:cNvSpPr>
          <p:nvPr>
            <p:ph type="body" idx="1"/>
          </p:nvPr>
        </p:nvSpPr>
        <p:spPr bwMode="auto">
          <a:xfrm>
            <a:off x="650240" y="2865122"/>
            <a:ext cx="11704320" cy="5847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0046" tIns="65023" rIns="130046" bIns="6502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dirty="0" smtClean="0"/>
          </a:p>
        </p:txBody>
      </p:sp>
      <p:pic>
        <p:nvPicPr>
          <p:cNvPr id="8" name="Picture 9"/>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834916" y="440903"/>
            <a:ext cx="1504933" cy="150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860100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timing>
    <p:tnLst>
      <p:par>
        <p:cTn id="1" dur="indefinite" restart="never" nodeType="tmRoot"/>
      </p:par>
    </p:tnLst>
  </p:timing>
  <p:txStyles>
    <p:titleStyle>
      <a:lvl1pPr algn="l" rtl="0" eaLnBrk="1" fontAlgn="base" hangingPunct="1">
        <a:spcBef>
          <a:spcPct val="0"/>
        </a:spcBef>
        <a:spcAft>
          <a:spcPct val="0"/>
        </a:spcAft>
        <a:defRPr sz="4000">
          <a:solidFill>
            <a:srgbClr val="002F5F"/>
          </a:solidFill>
          <a:latin typeface="+mj-lt"/>
          <a:ea typeface="+mj-ea"/>
          <a:cs typeface="+mj-cs"/>
        </a:defRPr>
      </a:lvl1pPr>
      <a:lvl2pPr algn="l" rtl="0" eaLnBrk="1" fontAlgn="base" hangingPunct="1">
        <a:spcBef>
          <a:spcPct val="0"/>
        </a:spcBef>
        <a:spcAft>
          <a:spcPct val="0"/>
        </a:spcAft>
        <a:defRPr sz="4300">
          <a:solidFill>
            <a:schemeClr val="tx2"/>
          </a:solidFill>
          <a:latin typeface="Arial" charset="0"/>
          <a:cs typeface="Arial" charset="0"/>
        </a:defRPr>
      </a:lvl2pPr>
      <a:lvl3pPr algn="l" rtl="0" eaLnBrk="1" fontAlgn="base" hangingPunct="1">
        <a:spcBef>
          <a:spcPct val="0"/>
        </a:spcBef>
        <a:spcAft>
          <a:spcPct val="0"/>
        </a:spcAft>
        <a:defRPr sz="4300">
          <a:solidFill>
            <a:schemeClr val="tx2"/>
          </a:solidFill>
          <a:latin typeface="Arial" charset="0"/>
          <a:cs typeface="Arial" charset="0"/>
        </a:defRPr>
      </a:lvl3pPr>
      <a:lvl4pPr algn="l" rtl="0" eaLnBrk="1" fontAlgn="base" hangingPunct="1">
        <a:spcBef>
          <a:spcPct val="0"/>
        </a:spcBef>
        <a:spcAft>
          <a:spcPct val="0"/>
        </a:spcAft>
        <a:defRPr sz="4300">
          <a:solidFill>
            <a:schemeClr val="tx2"/>
          </a:solidFill>
          <a:latin typeface="Arial" charset="0"/>
          <a:cs typeface="Arial" charset="0"/>
        </a:defRPr>
      </a:lvl4pPr>
      <a:lvl5pPr algn="l" rtl="0" eaLnBrk="1" fontAlgn="base" hangingPunct="1">
        <a:spcBef>
          <a:spcPct val="0"/>
        </a:spcBef>
        <a:spcAft>
          <a:spcPct val="0"/>
        </a:spcAft>
        <a:defRPr sz="4300">
          <a:solidFill>
            <a:schemeClr val="tx2"/>
          </a:solidFill>
          <a:latin typeface="Arial" charset="0"/>
          <a:cs typeface="Arial" charset="0"/>
        </a:defRPr>
      </a:lvl5pPr>
      <a:lvl6pPr marL="650230" algn="l" rtl="0" eaLnBrk="1" fontAlgn="base" hangingPunct="1">
        <a:spcBef>
          <a:spcPct val="0"/>
        </a:spcBef>
        <a:spcAft>
          <a:spcPct val="0"/>
        </a:spcAft>
        <a:defRPr sz="4300">
          <a:solidFill>
            <a:schemeClr val="tx2"/>
          </a:solidFill>
          <a:latin typeface="Arial" charset="0"/>
          <a:cs typeface="Arial" charset="0"/>
        </a:defRPr>
      </a:lvl6pPr>
      <a:lvl7pPr marL="1300460" algn="l" rtl="0" eaLnBrk="1" fontAlgn="base" hangingPunct="1">
        <a:spcBef>
          <a:spcPct val="0"/>
        </a:spcBef>
        <a:spcAft>
          <a:spcPct val="0"/>
        </a:spcAft>
        <a:defRPr sz="4300">
          <a:solidFill>
            <a:schemeClr val="tx2"/>
          </a:solidFill>
          <a:latin typeface="Arial" charset="0"/>
          <a:cs typeface="Arial" charset="0"/>
        </a:defRPr>
      </a:lvl7pPr>
      <a:lvl8pPr marL="1950690" algn="l" rtl="0" eaLnBrk="1" fontAlgn="base" hangingPunct="1">
        <a:spcBef>
          <a:spcPct val="0"/>
        </a:spcBef>
        <a:spcAft>
          <a:spcPct val="0"/>
        </a:spcAft>
        <a:defRPr sz="4300">
          <a:solidFill>
            <a:schemeClr val="tx2"/>
          </a:solidFill>
          <a:latin typeface="Arial" charset="0"/>
          <a:cs typeface="Arial" charset="0"/>
        </a:defRPr>
      </a:lvl8pPr>
      <a:lvl9pPr marL="2600919" algn="l" rtl="0" eaLnBrk="1" fontAlgn="base" hangingPunct="1">
        <a:spcBef>
          <a:spcPct val="0"/>
        </a:spcBef>
        <a:spcAft>
          <a:spcPct val="0"/>
        </a:spcAft>
        <a:defRPr sz="4300">
          <a:solidFill>
            <a:schemeClr val="tx2"/>
          </a:solidFill>
          <a:latin typeface="Arial" charset="0"/>
          <a:cs typeface="Arial" charset="0"/>
        </a:defRPr>
      </a:lvl9pPr>
    </p:titleStyle>
    <p:bodyStyle>
      <a:lvl1pPr marL="763117" indent="-763117" algn="l" defTabSz="270929" rtl="0" eaLnBrk="1" fontAlgn="base" hangingPunct="1">
        <a:spcBef>
          <a:spcPct val="10000"/>
        </a:spcBef>
        <a:spcAft>
          <a:spcPct val="0"/>
        </a:spcAft>
        <a:buFont typeface="Wingdings" pitchFamily="2" charset="2"/>
        <a:buChar char="§"/>
        <a:tabLst>
          <a:tab pos="763117" algn="l"/>
        </a:tabLst>
        <a:defRPr sz="3100">
          <a:solidFill>
            <a:srgbClr val="393130"/>
          </a:solidFill>
          <a:latin typeface="+mn-lt"/>
          <a:ea typeface="+mn-ea"/>
          <a:cs typeface="+mn-cs"/>
        </a:defRPr>
      </a:lvl1pPr>
      <a:lvl2pPr marL="1612028" indent="-846654" algn="l" defTabSz="270929" rtl="0" eaLnBrk="1" fontAlgn="base" hangingPunct="1">
        <a:spcBef>
          <a:spcPct val="10000"/>
        </a:spcBef>
        <a:spcAft>
          <a:spcPct val="0"/>
        </a:spcAft>
        <a:buFont typeface="Wingdings" pitchFamily="2" charset="2"/>
        <a:buChar char="§"/>
        <a:tabLst>
          <a:tab pos="763117" algn="l"/>
        </a:tabLst>
        <a:defRPr sz="3100">
          <a:solidFill>
            <a:srgbClr val="393130"/>
          </a:solidFill>
          <a:latin typeface="+mn-lt"/>
          <a:cs typeface="+mn-cs"/>
        </a:defRPr>
      </a:lvl2pPr>
      <a:lvl3pPr marL="2323218" indent="-708931" algn="l" defTabSz="270929" rtl="0" eaLnBrk="1" fontAlgn="base" hangingPunct="1">
        <a:spcBef>
          <a:spcPct val="10000"/>
        </a:spcBef>
        <a:spcAft>
          <a:spcPct val="0"/>
        </a:spcAft>
        <a:buFont typeface="Wingdings" pitchFamily="2" charset="2"/>
        <a:buChar char="§"/>
        <a:tabLst>
          <a:tab pos="763117" algn="l"/>
        </a:tabLst>
        <a:defRPr sz="3100">
          <a:solidFill>
            <a:srgbClr val="393130"/>
          </a:solidFill>
          <a:latin typeface="+mn-lt"/>
          <a:cs typeface="+mn-cs"/>
        </a:defRPr>
      </a:lvl3pPr>
      <a:lvl4pPr marL="3050211" indent="-711190" algn="l" defTabSz="270929" rtl="0" eaLnBrk="1" fontAlgn="base" hangingPunct="1">
        <a:spcBef>
          <a:spcPct val="10000"/>
        </a:spcBef>
        <a:spcAft>
          <a:spcPct val="0"/>
        </a:spcAft>
        <a:buFont typeface="Arial" charset="0"/>
        <a:buChar char="–"/>
        <a:tabLst>
          <a:tab pos="763117" algn="l"/>
        </a:tabLst>
        <a:defRPr sz="3100">
          <a:solidFill>
            <a:srgbClr val="393130"/>
          </a:solidFill>
          <a:latin typeface="+mn-lt"/>
          <a:cs typeface="+mn-cs"/>
        </a:defRPr>
      </a:lvl4pPr>
      <a:lvl5pPr marL="3461120" indent="-408652" algn="l" defTabSz="270929" rtl="0" eaLnBrk="1" fontAlgn="base" hangingPunct="1">
        <a:spcBef>
          <a:spcPct val="10000"/>
        </a:spcBef>
        <a:spcAft>
          <a:spcPct val="0"/>
        </a:spcAft>
        <a:buFont typeface="Arial" charset="0"/>
        <a:buChar char="–"/>
        <a:tabLst>
          <a:tab pos="763117" algn="l"/>
        </a:tabLst>
        <a:defRPr sz="3100">
          <a:solidFill>
            <a:srgbClr val="393130"/>
          </a:solidFill>
          <a:latin typeface="+mn-lt"/>
          <a:cs typeface="+mn-cs"/>
        </a:defRPr>
      </a:lvl5pPr>
      <a:lvl6pPr marL="4111350" indent="-408652" algn="l" defTabSz="270929" rtl="0" eaLnBrk="1" fontAlgn="base" hangingPunct="1">
        <a:spcBef>
          <a:spcPct val="10000"/>
        </a:spcBef>
        <a:spcAft>
          <a:spcPct val="0"/>
        </a:spcAft>
        <a:buFont typeface="Arial" charset="0"/>
        <a:buChar char="–"/>
        <a:tabLst>
          <a:tab pos="763117" algn="l"/>
        </a:tabLst>
        <a:defRPr sz="2300">
          <a:solidFill>
            <a:schemeClr val="tx1"/>
          </a:solidFill>
          <a:latin typeface="+mn-lt"/>
          <a:cs typeface="+mn-cs"/>
        </a:defRPr>
      </a:lvl6pPr>
      <a:lvl7pPr marL="4761580" indent="-408652" algn="l" defTabSz="270929" rtl="0" eaLnBrk="1" fontAlgn="base" hangingPunct="1">
        <a:spcBef>
          <a:spcPct val="10000"/>
        </a:spcBef>
        <a:spcAft>
          <a:spcPct val="0"/>
        </a:spcAft>
        <a:buFont typeface="Arial" charset="0"/>
        <a:buChar char="–"/>
        <a:tabLst>
          <a:tab pos="763117" algn="l"/>
        </a:tabLst>
        <a:defRPr sz="2300">
          <a:solidFill>
            <a:schemeClr val="tx1"/>
          </a:solidFill>
          <a:latin typeface="+mn-lt"/>
          <a:cs typeface="+mn-cs"/>
        </a:defRPr>
      </a:lvl7pPr>
      <a:lvl8pPr marL="5411809" indent="-408652" algn="l" defTabSz="270929" rtl="0" eaLnBrk="1" fontAlgn="base" hangingPunct="1">
        <a:spcBef>
          <a:spcPct val="10000"/>
        </a:spcBef>
        <a:spcAft>
          <a:spcPct val="0"/>
        </a:spcAft>
        <a:buFont typeface="Arial" charset="0"/>
        <a:buChar char="–"/>
        <a:tabLst>
          <a:tab pos="763117" algn="l"/>
        </a:tabLst>
        <a:defRPr sz="2300">
          <a:solidFill>
            <a:schemeClr val="tx1"/>
          </a:solidFill>
          <a:latin typeface="+mn-lt"/>
          <a:cs typeface="+mn-cs"/>
        </a:defRPr>
      </a:lvl8pPr>
      <a:lvl9pPr marL="6062039" indent="-408652" algn="l" defTabSz="270929" rtl="0" eaLnBrk="1" fontAlgn="base" hangingPunct="1">
        <a:spcBef>
          <a:spcPct val="10000"/>
        </a:spcBef>
        <a:spcAft>
          <a:spcPct val="0"/>
        </a:spcAft>
        <a:buFont typeface="Arial" charset="0"/>
        <a:buChar char="–"/>
        <a:tabLst>
          <a:tab pos="763117" algn="l"/>
        </a:tabLst>
        <a:defRPr sz="2300">
          <a:solidFill>
            <a:schemeClr val="tx1"/>
          </a:solidFill>
          <a:latin typeface="+mn-lt"/>
          <a:cs typeface="+mn-cs"/>
        </a:defRPr>
      </a:lvl9pPr>
    </p:bodyStyle>
    <p:otherStyle>
      <a:defPPr>
        <a:defRPr lang="en-US"/>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hyperlink" Target="https://ico.org.uk/for-organisations/data-sharing-information-hub/can-i-share-personal-data-with-a-law-enforcement-authority/data-sharing-stage-one/" TargetMode="Externa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digital.nhs.uk/services/nhs-app/nhs-app-guidance-for-gp-practices/guidance-on-nhs-app-features/accelerating-patient-access-to-their-record/gp-practice-readiness-checklist" TargetMode="External"/><Relationship Id="rId2" Type="http://schemas.openxmlformats.org/officeDocument/2006/relationships/hyperlink" Target="https://digital.nhs.uk/services/nhs-app/nhs-app-guidance-for-gp-practices/guidance-on-nhs-app-features/accelerating-patient-access-to-their-record/update-from-nhs-england" TargetMode="External"/><Relationship Id="rId1" Type="http://schemas.openxmlformats.org/officeDocument/2006/relationships/slideLayout" Target="../slideLayouts/slideLayout9.xml"/><Relationship Id="rId5" Type="http://schemas.openxmlformats.org/officeDocument/2006/relationships/hyperlink" Target="https://digital.nhs.uk/data-and-information/data-collections-and-data-sets/data-collections/general-practice-data-for-planning-and-research#our-latest-programme-blogs" TargetMode="External"/><Relationship Id="rId4" Type="http://schemas.openxmlformats.org/officeDocument/2006/relationships/hyperlink" Target="https://www.rcgp.org.uk/news/patient-access-to-their-records"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hyperlink" Target="mailto:andrew.latham@capsticks.com"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en-GB" dirty="0" smtClean="0"/>
              <a:t>The </a:t>
            </a:r>
            <a:r>
              <a:rPr lang="en-GB" dirty="0" err="1" smtClean="0"/>
              <a:t>Caldicott</a:t>
            </a:r>
            <a:r>
              <a:rPr lang="en-GB" dirty="0" smtClean="0"/>
              <a:t> Guardian </a:t>
            </a:r>
            <a:r>
              <a:rPr lang="en-GB" dirty="0" smtClean="0"/>
              <a:t>in Primary Care</a:t>
            </a:r>
            <a:r>
              <a:rPr lang="en-GB" dirty="0"/>
              <a:t/>
            </a:r>
            <a:br>
              <a:rPr lang="en-GB" dirty="0"/>
            </a:br>
            <a:r>
              <a:rPr lang="en-GB" dirty="0"/>
              <a:t>    </a:t>
            </a:r>
            <a:endParaRPr lang="en-GB" altLang="en-US" dirty="0" smtClean="0"/>
          </a:p>
        </p:txBody>
      </p:sp>
      <p:sp>
        <p:nvSpPr>
          <p:cNvPr id="3075" name="Rectangle 3"/>
          <p:cNvSpPr>
            <a:spLocks noGrp="1" noChangeArrowheads="1"/>
          </p:cNvSpPr>
          <p:nvPr>
            <p:ph type="subTitle" idx="1"/>
          </p:nvPr>
        </p:nvSpPr>
        <p:spPr/>
        <p:txBody>
          <a:bodyPr/>
          <a:lstStyle/>
          <a:p>
            <a:r>
              <a:rPr lang="en-GB" sz="3600" dirty="0" smtClean="0"/>
              <a:t>Legal issues</a:t>
            </a:r>
            <a:endParaRPr lang="en-GB" sz="3600" dirty="0"/>
          </a:p>
        </p:txBody>
      </p:sp>
      <p:sp>
        <p:nvSpPr>
          <p:cNvPr id="3076" name="Text Box 4"/>
          <p:cNvSpPr txBox="1">
            <a:spLocks noChangeArrowheads="1"/>
          </p:cNvSpPr>
          <p:nvPr/>
        </p:nvSpPr>
        <p:spPr bwMode="auto">
          <a:xfrm>
            <a:off x="539612" y="7945123"/>
            <a:ext cx="311799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50000"/>
              </a:spcBef>
              <a:spcAft>
                <a:spcPct val="0"/>
              </a:spcAft>
              <a:defRPr sz="2000">
                <a:solidFill>
                  <a:schemeClr val="tx1"/>
                </a:solidFill>
                <a:latin typeface="Arial" charset="0"/>
                <a:cs typeface="Arial" charset="0"/>
              </a:defRPr>
            </a:lvl6pPr>
            <a:lvl7pPr marL="2971800" indent="-228600" algn="ctr" eaLnBrk="0" fontAlgn="base" hangingPunct="0">
              <a:spcBef>
                <a:spcPct val="50000"/>
              </a:spcBef>
              <a:spcAft>
                <a:spcPct val="0"/>
              </a:spcAft>
              <a:defRPr sz="2000">
                <a:solidFill>
                  <a:schemeClr val="tx1"/>
                </a:solidFill>
                <a:latin typeface="Arial" charset="0"/>
                <a:cs typeface="Arial" charset="0"/>
              </a:defRPr>
            </a:lvl7pPr>
            <a:lvl8pPr marL="3429000" indent="-228600" algn="ctr" eaLnBrk="0" fontAlgn="base" hangingPunct="0">
              <a:spcBef>
                <a:spcPct val="50000"/>
              </a:spcBef>
              <a:spcAft>
                <a:spcPct val="0"/>
              </a:spcAft>
              <a:defRPr sz="2000">
                <a:solidFill>
                  <a:schemeClr val="tx1"/>
                </a:solidFill>
                <a:latin typeface="Arial" charset="0"/>
                <a:cs typeface="Arial" charset="0"/>
              </a:defRPr>
            </a:lvl8pPr>
            <a:lvl9pPr marL="3886200" indent="-228600" algn="ctr" eaLnBrk="0" fontAlgn="base" hangingPunct="0">
              <a:spcBef>
                <a:spcPct val="50000"/>
              </a:spcBef>
              <a:spcAft>
                <a:spcPct val="0"/>
              </a:spcAft>
              <a:defRPr sz="2000">
                <a:solidFill>
                  <a:schemeClr val="tx1"/>
                </a:solidFill>
                <a:latin typeface="Arial" charset="0"/>
                <a:cs typeface="Arial" charset="0"/>
              </a:defRPr>
            </a:lvl9pPr>
          </a:lstStyle>
          <a:p>
            <a:pPr algn="l" defTabSz="1300460" eaLnBrk="1" fontAlgn="base" hangingPunct="1">
              <a:spcBef>
                <a:spcPct val="0"/>
              </a:spcBef>
              <a:spcAft>
                <a:spcPct val="0"/>
              </a:spcAft>
            </a:pPr>
            <a:r>
              <a:rPr lang="en-GB" altLang="en-US" kern="1200" dirty="0" smtClean="0">
                <a:solidFill>
                  <a:srgbClr val="002F5F"/>
                </a:solidFill>
                <a:ea typeface="+mn-ea"/>
              </a:rPr>
              <a:t>Andrew Latham</a:t>
            </a:r>
            <a:r>
              <a:rPr lang="en-GB" altLang="en-US" b="0" kern="1200" dirty="0" smtClean="0">
                <a:solidFill>
                  <a:srgbClr val="002F5F"/>
                </a:solidFill>
                <a:ea typeface="+mn-ea"/>
              </a:rPr>
              <a:t> </a:t>
            </a:r>
          </a:p>
          <a:p>
            <a:pPr algn="l" defTabSz="1300460" eaLnBrk="1" fontAlgn="base" hangingPunct="1">
              <a:spcBef>
                <a:spcPct val="0"/>
              </a:spcBef>
              <a:spcAft>
                <a:spcPct val="0"/>
              </a:spcAft>
            </a:pPr>
            <a:r>
              <a:rPr lang="en-GB" altLang="en-US" b="0" kern="1200" dirty="0" smtClean="0">
                <a:solidFill>
                  <a:srgbClr val="002F5F"/>
                </a:solidFill>
                <a:ea typeface="+mn-ea"/>
              </a:rPr>
              <a:t>Partner</a:t>
            </a:r>
          </a:p>
          <a:p>
            <a:pPr algn="l" defTabSz="1300460" eaLnBrk="1" fontAlgn="base" hangingPunct="1">
              <a:spcBef>
                <a:spcPct val="0"/>
              </a:spcBef>
              <a:spcAft>
                <a:spcPct val="0"/>
              </a:spcAft>
            </a:pPr>
            <a:r>
              <a:rPr lang="en-GB" altLang="en-US" b="0" kern="1200" dirty="0" smtClean="0">
                <a:solidFill>
                  <a:srgbClr val="002F5F"/>
                </a:solidFill>
                <a:ea typeface="+mn-ea"/>
              </a:rPr>
              <a:t>November 2022</a:t>
            </a:r>
            <a:endParaRPr lang="en-GB" altLang="en-US" b="0" kern="1200" dirty="0">
              <a:solidFill>
                <a:srgbClr val="002F5F"/>
              </a:solidFill>
              <a:ea typeface="+mn-ea"/>
            </a:endParaRPr>
          </a:p>
        </p:txBody>
      </p:sp>
      <p:sp>
        <p:nvSpPr>
          <p:cNvPr id="3079" name="Rectangle 10"/>
          <p:cNvSpPr>
            <a:spLocks noChangeArrowheads="1"/>
          </p:cNvSpPr>
          <p:nvPr/>
        </p:nvSpPr>
        <p:spPr bwMode="gray">
          <a:xfrm>
            <a:off x="541867" y="7687734"/>
            <a:ext cx="11812693" cy="115146"/>
          </a:xfrm>
          <a:prstGeom prst="rect">
            <a:avLst/>
          </a:prstGeom>
          <a:solidFill>
            <a:schemeClr val="bg1">
              <a:lumMod val="85000"/>
            </a:schemeClr>
          </a:solidFill>
          <a:ln>
            <a:noFill/>
          </a:ln>
          <a:effectLst/>
          <a:extLst/>
        </p:spPr>
        <p:txBody>
          <a:bodyPr wrap="none" lIns="130039" tIns="65020" rIns="130039" bIns="6502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50000"/>
              </a:spcBef>
              <a:spcAft>
                <a:spcPct val="0"/>
              </a:spcAft>
              <a:defRPr sz="2000">
                <a:solidFill>
                  <a:schemeClr val="tx1"/>
                </a:solidFill>
                <a:latin typeface="Arial" charset="0"/>
                <a:cs typeface="Arial" charset="0"/>
              </a:defRPr>
            </a:lvl6pPr>
            <a:lvl7pPr marL="2971800" indent="-228600" algn="ctr" eaLnBrk="0" fontAlgn="base" hangingPunct="0">
              <a:spcBef>
                <a:spcPct val="50000"/>
              </a:spcBef>
              <a:spcAft>
                <a:spcPct val="0"/>
              </a:spcAft>
              <a:defRPr sz="2000">
                <a:solidFill>
                  <a:schemeClr val="tx1"/>
                </a:solidFill>
                <a:latin typeface="Arial" charset="0"/>
                <a:cs typeface="Arial" charset="0"/>
              </a:defRPr>
            </a:lvl7pPr>
            <a:lvl8pPr marL="3429000" indent="-228600" algn="ctr" eaLnBrk="0" fontAlgn="base" hangingPunct="0">
              <a:spcBef>
                <a:spcPct val="50000"/>
              </a:spcBef>
              <a:spcAft>
                <a:spcPct val="0"/>
              </a:spcAft>
              <a:defRPr sz="2000">
                <a:solidFill>
                  <a:schemeClr val="tx1"/>
                </a:solidFill>
                <a:latin typeface="Arial" charset="0"/>
                <a:cs typeface="Arial" charset="0"/>
              </a:defRPr>
            </a:lvl8pPr>
            <a:lvl9pPr marL="3886200" indent="-228600" algn="ctr" eaLnBrk="0" fontAlgn="base" hangingPunct="0">
              <a:spcBef>
                <a:spcPct val="50000"/>
              </a:spcBef>
              <a:spcAft>
                <a:spcPct val="0"/>
              </a:spcAft>
              <a:defRPr sz="2000">
                <a:solidFill>
                  <a:schemeClr val="tx1"/>
                </a:solidFill>
                <a:latin typeface="Arial" charset="0"/>
                <a:cs typeface="Arial" charset="0"/>
              </a:defRPr>
            </a:lvl9pPr>
          </a:lstStyle>
          <a:p>
            <a:pPr defTabSz="1300460" eaLnBrk="1" fontAlgn="base" hangingPunct="1">
              <a:spcBef>
                <a:spcPct val="50000"/>
              </a:spcBef>
              <a:spcAft>
                <a:spcPct val="0"/>
              </a:spcAft>
            </a:pPr>
            <a:endParaRPr lang="en-US" altLang="en-US" b="0" kern="1200">
              <a:solidFill>
                <a:srgbClr val="393130"/>
              </a:solidFill>
              <a:ea typeface="+mn-ea"/>
            </a:endParaRPr>
          </a:p>
        </p:txBody>
      </p:sp>
    </p:spTree>
    <p:extLst>
      <p:ext uri="{BB962C8B-B14F-4D97-AF65-F5344CB8AC3E}">
        <p14:creationId xmlns:p14="http://schemas.microsoft.com/office/powerpoint/2010/main" val="4056902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Who needs to be told?"/>
          <p:cNvSpPr txBox="1">
            <a:spLocks noGrp="1"/>
          </p:cNvSpPr>
          <p:nvPr>
            <p:ph type="title"/>
          </p:nvPr>
        </p:nvSpPr>
        <p:spPr>
          <a:prstGeom prst="rect">
            <a:avLst/>
          </a:prstGeom>
        </p:spPr>
        <p:txBody>
          <a:bodyPr/>
          <a:lstStyle/>
          <a:p>
            <a:pPr defTabSz="502412"/>
            <a:r>
              <a:rPr dirty="0"/>
              <a:t>Who </a:t>
            </a:r>
            <a:r>
              <a:rPr b="1" dirty="0"/>
              <a:t>needs</a:t>
            </a:r>
            <a:r>
              <a:rPr dirty="0"/>
              <a:t> to be told?</a:t>
            </a:r>
          </a:p>
        </p:txBody>
      </p:sp>
      <p:sp>
        <p:nvSpPr>
          <p:cNvPr id="187" name="The &quot;relevant person&quot; means the service user or, in the following circumstances, a person lawfully acting on their behalf—…"/>
          <p:cNvSpPr txBox="1">
            <a:spLocks noGrp="1"/>
          </p:cNvSpPr>
          <p:nvPr>
            <p:ph idx="1"/>
          </p:nvPr>
        </p:nvSpPr>
        <p:spPr>
          <a:prstGeom prst="rect">
            <a:avLst/>
          </a:prstGeom>
        </p:spPr>
        <p:txBody>
          <a:bodyPr/>
          <a:lstStyle/>
          <a:p>
            <a:pPr marL="0" indent="0" defTabSz="457200">
              <a:spcBef>
                <a:spcPts val="0"/>
              </a:spcBef>
              <a:buSzTx/>
              <a:buNone/>
              <a:defRPr sz="1500">
                <a:solidFill>
                  <a:srgbClr val="3E3E35"/>
                </a:solidFill>
                <a:latin typeface="Helvetica"/>
                <a:ea typeface="Helvetica"/>
                <a:cs typeface="Helvetica"/>
                <a:sym typeface="Helvetica"/>
              </a:defRPr>
            </a:pPr>
            <a:r>
              <a:rPr sz="3600" dirty="0">
                <a:latin typeface="Arial" panose="020B0604020202020204" pitchFamily="34" charset="0"/>
                <a:cs typeface="Arial" panose="020B0604020202020204" pitchFamily="34" charset="0"/>
              </a:rPr>
              <a:t>The "relevant person" means the service user or, in the following circumstances, a person lawfully acting on their behalf—</a:t>
            </a:r>
          </a:p>
          <a:p>
            <a:pPr marL="457200" indent="-457200" defTabSz="457200">
              <a:spcBef>
                <a:spcPts val="0"/>
              </a:spcBef>
              <a:buSzTx/>
              <a:buNone/>
              <a:tabLst>
                <a:tab pos="139700" algn="l"/>
                <a:tab pos="457200" algn="l"/>
              </a:tabLst>
              <a:defRPr sz="1500">
                <a:solidFill>
                  <a:srgbClr val="3E3E35"/>
                </a:solidFill>
                <a:latin typeface="Helvetica"/>
                <a:ea typeface="Helvetica"/>
                <a:cs typeface="Helvetica"/>
                <a:sym typeface="Helvetica"/>
              </a:defRPr>
            </a:pPr>
            <a:r>
              <a:rPr sz="3600" dirty="0">
                <a:latin typeface="Arial" panose="020B0604020202020204" pitchFamily="34" charset="0"/>
                <a:cs typeface="Arial" panose="020B0604020202020204" pitchFamily="34" charset="0"/>
              </a:rPr>
              <a:t>	</a:t>
            </a:r>
            <a:r>
              <a:rPr lang="en-GB" sz="3600" dirty="0" smtClean="0">
                <a:latin typeface="Arial" panose="020B0604020202020204" pitchFamily="34" charset="0"/>
                <a:cs typeface="Arial" panose="020B0604020202020204" pitchFamily="34" charset="0"/>
              </a:rPr>
              <a:t>(</a:t>
            </a:r>
            <a:r>
              <a:rPr sz="3600" dirty="0" smtClean="0">
                <a:latin typeface="Arial" panose="020B0604020202020204" pitchFamily="34" charset="0"/>
                <a:cs typeface="Arial" panose="020B0604020202020204" pitchFamily="34" charset="0"/>
              </a:rPr>
              <a:t>a</a:t>
            </a:r>
            <a:r>
              <a:rPr lang="en-GB" sz="3600" dirty="0" smtClean="0">
                <a:latin typeface="Arial" panose="020B0604020202020204" pitchFamily="34" charset="0"/>
                <a:cs typeface="Arial" panose="020B0604020202020204" pitchFamily="34" charset="0"/>
              </a:rPr>
              <a:t>)</a:t>
            </a:r>
            <a:r>
              <a:rPr sz="3600" dirty="0">
                <a:latin typeface="Arial" panose="020B0604020202020204" pitchFamily="34" charset="0"/>
                <a:cs typeface="Arial" panose="020B0604020202020204" pitchFamily="34" charset="0"/>
              </a:rPr>
              <a:t>	on the death of the service user,</a:t>
            </a:r>
          </a:p>
          <a:p>
            <a:pPr marL="457200" indent="-457200" defTabSz="457200">
              <a:spcBef>
                <a:spcPts val="0"/>
              </a:spcBef>
              <a:buSzTx/>
              <a:buNone/>
              <a:tabLst>
                <a:tab pos="139700" algn="l"/>
                <a:tab pos="457200" algn="l"/>
              </a:tabLst>
              <a:defRPr sz="1500">
                <a:solidFill>
                  <a:srgbClr val="3E3E35"/>
                </a:solidFill>
                <a:latin typeface="Helvetica"/>
                <a:ea typeface="Helvetica"/>
                <a:cs typeface="Helvetica"/>
                <a:sym typeface="Helvetica"/>
              </a:defRPr>
            </a:pPr>
            <a:r>
              <a:rPr sz="3600" dirty="0">
                <a:latin typeface="Arial" panose="020B0604020202020204" pitchFamily="34" charset="0"/>
                <a:cs typeface="Arial" panose="020B0604020202020204" pitchFamily="34" charset="0"/>
              </a:rPr>
              <a:t>	</a:t>
            </a:r>
            <a:r>
              <a:rPr lang="en-GB" sz="3600" dirty="0" smtClean="0">
                <a:latin typeface="Arial" panose="020B0604020202020204" pitchFamily="34" charset="0"/>
                <a:cs typeface="Arial" panose="020B0604020202020204" pitchFamily="34" charset="0"/>
              </a:rPr>
              <a:t>(</a:t>
            </a:r>
            <a:r>
              <a:rPr sz="3600" dirty="0" smtClean="0">
                <a:latin typeface="Arial" panose="020B0604020202020204" pitchFamily="34" charset="0"/>
                <a:cs typeface="Arial" panose="020B0604020202020204" pitchFamily="34" charset="0"/>
              </a:rPr>
              <a:t>b</a:t>
            </a:r>
            <a:r>
              <a:rPr lang="en-GB" sz="3600" dirty="0" smtClean="0">
                <a:latin typeface="Arial" panose="020B0604020202020204" pitchFamily="34" charset="0"/>
                <a:cs typeface="Arial" panose="020B0604020202020204" pitchFamily="34" charset="0"/>
              </a:rPr>
              <a:t>)</a:t>
            </a:r>
            <a:r>
              <a:rPr sz="3600" dirty="0">
                <a:latin typeface="Arial" panose="020B0604020202020204" pitchFamily="34" charset="0"/>
                <a:cs typeface="Arial" panose="020B0604020202020204" pitchFamily="34" charset="0"/>
              </a:rPr>
              <a:t>	where the service user is under 16 and not competent to make a decision in relation to their care or treatment, or</a:t>
            </a:r>
          </a:p>
          <a:p>
            <a:pPr marL="457200" indent="-457200" defTabSz="457200">
              <a:spcBef>
                <a:spcPts val="0"/>
              </a:spcBef>
              <a:buSzTx/>
              <a:buNone/>
              <a:tabLst>
                <a:tab pos="139700" algn="l"/>
                <a:tab pos="457200" algn="l"/>
              </a:tabLst>
              <a:defRPr sz="1500">
                <a:solidFill>
                  <a:srgbClr val="3E3E35"/>
                </a:solidFill>
                <a:latin typeface="Helvetica"/>
                <a:ea typeface="Helvetica"/>
                <a:cs typeface="Helvetica"/>
                <a:sym typeface="Helvetica"/>
              </a:defRPr>
            </a:pPr>
            <a:r>
              <a:rPr sz="3600" dirty="0">
                <a:latin typeface="Arial" panose="020B0604020202020204" pitchFamily="34" charset="0"/>
                <a:cs typeface="Arial" panose="020B0604020202020204" pitchFamily="34" charset="0"/>
              </a:rPr>
              <a:t>	</a:t>
            </a:r>
            <a:r>
              <a:rPr lang="en-GB" sz="3600" dirty="0" smtClean="0">
                <a:latin typeface="Arial" panose="020B0604020202020204" pitchFamily="34" charset="0"/>
                <a:cs typeface="Arial" panose="020B0604020202020204" pitchFamily="34" charset="0"/>
              </a:rPr>
              <a:t>(c) </a:t>
            </a:r>
            <a:r>
              <a:rPr sz="3600" dirty="0" smtClean="0">
                <a:latin typeface="Arial" panose="020B0604020202020204" pitchFamily="34" charset="0"/>
                <a:cs typeface="Arial" panose="020B0604020202020204" pitchFamily="34" charset="0"/>
              </a:rPr>
              <a:t>where </a:t>
            </a:r>
            <a:r>
              <a:rPr sz="3600" dirty="0">
                <a:latin typeface="Arial" panose="020B0604020202020204" pitchFamily="34" charset="0"/>
                <a:cs typeface="Arial" panose="020B0604020202020204" pitchFamily="34" charset="0"/>
              </a:rPr>
              <a:t>the service user is 16 or over and lacks capacity in relation to the </a:t>
            </a:r>
            <a:r>
              <a:rPr sz="3600" dirty="0" smtClean="0">
                <a:latin typeface="Arial" panose="020B0604020202020204" pitchFamily="34" charset="0"/>
                <a:cs typeface="Arial" panose="020B0604020202020204" pitchFamily="34" charset="0"/>
              </a:rPr>
              <a:t>matter</a:t>
            </a:r>
            <a:r>
              <a:rPr lang="en-GB" sz="3600" dirty="0" smtClean="0">
                <a:latin typeface="Arial" panose="020B0604020202020204" pitchFamily="34" charset="0"/>
                <a:cs typeface="Arial" panose="020B0604020202020204" pitchFamily="34" charset="0"/>
              </a:rPr>
              <a:t>.</a:t>
            </a:r>
            <a:endParaRP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0382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Rectangle 7"/>
          <p:cNvSpPr txBox="1">
            <a:spLocks noGrp="1"/>
          </p:cNvSpPr>
          <p:nvPr>
            <p:ph type="title"/>
          </p:nvPr>
        </p:nvSpPr>
        <p:spPr>
          <a:prstGeom prst="rect">
            <a:avLst/>
          </a:prstGeom>
        </p:spPr>
        <p:txBody>
          <a:bodyPr/>
          <a:lstStyle/>
          <a:p>
            <a:pPr defTabSz="502412"/>
            <a:r>
              <a:rPr dirty="0"/>
              <a:t>How do you comply with the specific duty?</a:t>
            </a:r>
          </a:p>
        </p:txBody>
      </p:sp>
      <p:sp>
        <p:nvSpPr>
          <p:cNvPr id="190" name="Rectangle 8"/>
          <p:cNvSpPr txBox="1">
            <a:spLocks noGrp="1"/>
          </p:cNvSpPr>
          <p:nvPr>
            <p:ph idx="1"/>
          </p:nvPr>
        </p:nvSpPr>
        <p:spPr>
          <a:prstGeom prst="rect">
            <a:avLst/>
          </a:prstGeom>
        </p:spPr>
        <p:txBody>
          <a:bodyPr/>
          <a:lstStyle/>
          <a:p>
            <a:r>
              <a:rPr sz="3200" dirty="0"/>
              <a:t>Practical points:</a:t>
            </a:r>
          </a:p>
          <a:p>
            <a:pPr lvl="1"/>
            <a:r>
              <a:rPr sz="3200" dirty="0"/>
              <a:t>Apology = expression of sorrow or regret – see </a:t>
            </a:r>
            <a:r>
              <a:rPr sz="3200" dirty="0" smtClean="0"/>
              <a:t>NHSLA</a:t>
            </a:r>
            <a:r>
              <a:rPr lang="en-GB" sz="3200" dirty="0" smtClean="0"/>
              <a:t> (NHSR)</a:t>
            </a:r>
            <a:r>
              <a:rPr sz="3200" dirty="0" smtClean="0"/>
              <a:t> </a:t>
            </a:r>
            <a:r>
              <a:rPr sz="3200" dirty="0"/>
              <a:t>guidance</a:t>
            </a:r>
          </a:p>
          <a:p>
            <a:pPr lvl="1"/>
            <a:r>
              <a:rPr sz="3200" dirty="0"/>
              <a:t>Who should provide the notification?</a:t>
            </a:r>
          </a:p>
          <a:p>
            <a:pPr lvl="2"/>
            <a:r>
              <a:rPr sz="3200" dirty="0"/>
              <a:t>consider seniority, relationship to patient, experience and expertise in the type of incident that has occurred</a:t>
            </a:r>
          </a:p>
          <a:p>
            <a:pPr lvl="1"/>
            <a:r>
              <a:rPr sz="3200" dirty="0"/>
              <a:t>What about recognised risks of procedures and matters discussed during the consent process?</a:t>
            </a:r>
          </a:p>
          <a:p>
            <a:pPr lvl="1"/>
            <a:r>
              <a:rPr sz="3200" dirty="0"/>
              <a:t>What if the patient doesn’t want to know?</a:t>
            </a:r>
          </a:p>
          <a:p>
            <a:pPr lvl="1"/>
            <a:r>
              <a:rPr sz="3200" dirty="0"/>
              <a:t>Mixed information: staff, third party information</a:t>
            </a:r>
          </a:p>
        </p:txBody>
      </p:sp>
    </p:spTree>
    <p:extLst>
      <p:ext uri="{BB962C8B-B14F-4D97-AF65-F5344CB8AC3E}">
        <p14:creationId xmlns:p14="http://schemas.microsoft.com/office/powerpoint/2010/main" val="3338351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Things to think about and train staff on</a:t>
            </a:r>
            <a:endParaRPr lang="en-GB" dirty="0"/>
          </a:p>
        </p:txBody>
      </p:sp>
      <p:sp>
        <p:nvSpPr>
          <p:cNvPr id="3" name="Content Placeholder 2"/>
          <p:cNvSpPr>
            <a:spLocks noGrp="1"/>
          </p:cNvSpPr>
          <p:nvPr>
            <p:ph idx="1"/>
          </p:nvPr>
        </p:nvSpPr>
        <p:spPr/>
        <p:txBody>
          <a:bodyPr/>
          <a:lstStyle/>
          <a:p>
            <a:r>
              <a:rPr lang="en-GB" dirty="0" smtClean="0"/>
              <a:t>Where </a:t>
            </a:r>
            <a:r>
              <a:rPr lang="en-GB" dirty="0"/>
              <a:t>should the </a:t>
            </a:r>
            <a:r>
              <a:rPr lang="en-GB" dirty="0" smtClean="0"/>
              <a:t>initial conversation </a:t>
            </a:r>
            <a:r>
              <a:rPr lang="en-GB" dirty="0"/>
              <a:t>take place? </a:t>
            </a:r>
          </a:p>
          <a:p>
            <a:r>
              <a:rPr lang="en-GB" dirty="0" smtClean="0"/>
              <a:t>Tone, language, sensitivity, time</a:t>
            </a:r>
            <a:endParaRPr lang="en-GB" dirty="0"/>
          </a:p>
          <a:p>
            <a:r>
              <a:rPr lang="en-GB" dirty="0" smtClean="0"/>
              <a:t>What </a:t>
            </a:r>
            <a:r>
              <a:rPr lang="en-GB" dirty="0"/>
              <a:t>support should be available to the patient during the conversation and afterwards? </a:t>
            </a:r>
          </a:p>
          <a:p>
            <a:r>
              <a:rPr lang="en-GB" dirty="0" smtClean="0"/>
              <a:t>Who </a:t>
            </a:r>
            <a:r>
              <a:rPr lang="en-GB" dirty="0"/>
              <a:t>will be the single point of contact following the discussion with the patient? </a:t>
            </a:r>
          </a:p>
          <a:p>
            <a:r>
              <a:rPr lang="en-GB" dirty="0" smtClean="0"/>
              <a:t>Who </a:t>
            </a:r>
            <a:r>
              <a:rPr lang="en-GB" dirty="0"/>
              <a:t>will capture the discussion in writing and where will that documented account be held? </a:t>
            </a:r>
          </a:p>
          <a:p>
            <a:r>
              <a:rPr lang="en-GB" dirty="0" smtClean="0"/>
              <a:t>If </a:t>
            </a:r>
            <a:r>
              <a:rPr lang="en-GB" dirty="0"/>
              <a:t>the patient is unable to hold the discussion who should be involved on their behalf</a:t>
            </a:r>
            <a:r>
              <a:rPr lang="en-GB" dirty="0" smtClean="0"/>
              <a:t>?</a:t>
            </a:r>
          </a:p>
          <a:p>
            <a:pPr lvl="1"/>
            <a:r>
              <a:rPr lang="en-GB" dirty="0" smtClean="0"/>
              <a:t>What if other relatives want to know/complex family dynamics? </a:t>
            </a:r>
            <a:endParaRPr lang="en-GB" dirty="0"/>
          </a:p>
        </p:txBody>
      </p:sp>
    </p:spTree>
    <p:extLst>
      <p:ext uri="{BB962C8B-B14F-4D97-AF65-F5344CB8AC3E}">
        <p14:creationId xmlns:p14="http://schemas.microsoft.com/office/powerpoint/2010/main" val="3821051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 the duty of candour engaged?</a:t>
            </a:r>
            <a:endParaRPr lang="en-GB" dirty="0"/>
          </a:p>
        </p:txBody>
      </p:sp>
      <p:sp>
        <p:nvSpPr>
          <p:cNvPr id="3" name="Content Placeholder 2"/>
          <p:cNvSpPr>
            <a:spLocks noGrp="1"/>
          </p:cNvSpPr>
          <p:nvPr>
            <p:ph idx="1"/>
          </p:nvPr>
        </p:nvSpPr>
        <p:spPr/>
        <p:txBody>
          <a:bodyPr/>
          <a:lstStyle/>
          <a:p>
            <a:r>
              <a:rPr lang="en-GB" dirty="0" err="1" smtClean="0"/>
              <a:t>Sunita</a:t>
            </a:r>
            <a:r>
              <a:rPr lang="en-GB" dirty="0" smtClean="0"/>
              <a:t> is a heavy smoker. She presents to her GP with a </a:t>
            </a:r>
            <a:r>
              <a:rPr lang="en-GB" dirty="0"/>
              <a:t>persistent </a:t>
            </a:r>
            <a:r>
              <a:rPr lang="en-GB" dirty="0" smtClean="0"/>
              <a:t>cough and is referred to the local hospital for a chest x-ray. A lesion is reported and the results sent to the GP. </a:t>
            </a:r>
          </a:p>
          <a:p>
            <a:r>
              <a:rPr lang="en-GB" dirty="0" smtClean="0"/>
              <a:t>The </a:t>
            </a:r>
            <a:r>
              <a:rPr lang="en-GB" dirty="0"/>
              <a:t>GP messages the practice reception to arrange an urgent appointment with </a:t>
            </a:r>
            <a:r>
              <a:rPr lang="en-GB" dirty="0" err="1" smtClean="0"/>
              <a:t>Sunita</a:t>
            </a:r>
            <a:r>
              <a:rPr lang="en-GB" dirty="0" smtClean="0"/>
              <a:t>, </a:t>
            </a:r>
            <a:r>
              <a:rPr lang="en-GB" dirty="0"/>
              <a:t>although there is no answer on </a:t>
            </a:r>
            <a:r>
              <a:rPr lang="en-GB" dirty="0" smtClean="0"/>
              <a:t>her phone as she </a:t>
            </a:r>
            <a:r>
              <a:rPr lang="en-GB" dirty="0"/>
              <a:t>is </a:t>
            </a:r>
            <a:r>
              <a:rPr lang="en-GB" dirty="0" smtClean="0"/>
              <a:t>away. A letter inviting her to the practice is lost in the post, and the </a:t>
            </a:r>
            <a:r>
              <a:rPr lang="en-GB" dirty="0"/>
              <a:t>message to follow up is </a:t>
            </a:r>
            <a:r>
              <a:rPr lang="en-GB" dirty="0" smtClean="0"/>
              <a:t>missed. Several </a:t>
            </a:r>
            <a:r>
              <a:rPr lang="en-GB" dirty="0"/>
              <a:t>months later </a:t>
            </a:r>
            <a:r>
              <a:rPr lang="en-GB" dirty="0" err="1" smtClean="0"/>
              <a:t>Sunita</a:t>
            </a:r>
            <a:r>
              <a:rPr lang="en-GB" dirty="0" smtClean="0"/>
              <a:t> presents at hospital with </a:t>
            </a:r>
            <a:r>
              <a:rPr lang="en-GB" dirty="0"/>
              <a:t>shortness of breath and haemoptysis. </a:t>
            </a:r>
            <a:r>
              <a:rPr lang="en-GB" dirty="0" smtClean="0"/>
              <a:t>She </a:t>
            </a:r>
            <a:r>
              <a:rPr lang="en-GB" dirty="0"/>
              <a:t>is admitted </a:t>
            </a:r>
            <a:r>
              <a:rPr lang="en-GB" dirty="0" smtClean="0"/>
              <a:t>and </a:t>
            </a:r>
            <a:r>
              <a:rPr lang="en-GB" dirty="0"/>
              <a:t>is diagnosed with lung cancer</a:t>
            </a:r>
            <a:r>
              <a:rPr lang="en-GB" dirty="0" smtClean="0"/>
              <a:t>.</a:t>
            </a:r>
          </a:p>
          <a:p>
            <a:pPr marL="0" indent="0">
              <a:buNone/>
            </a:pPr>
            <a:r>
              <a:rPr lang="en-GB" dirty="0"/>
              <a:t/>
            </a:r>
            <a:br>
              <a:rPr lang="en-GB" dirty="0"/>
            </a:br>
            <a:endParaRPr lang="en-GB" dirty="0"/>
          </a:p>
        </p:txBody>
      </p:sp>
    </p:spTree>
    <p:extLst>
      <p:ext uri="{BB962C8B-B14F-4D97-AF65-F5344CB8AC3E}">
        <p14:creationId xmlns:p14="http://schemas.microsoft.com/office/powerpoint/2010/main" val="2101543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Candour case study</a:t>
            </a:r>
            <a:endParaRPr lang="en-GB" dirty="0"/>
          </a:p>
        </p:txBody>
      </p:sp>
      <p:sp>
        <p:nvSpPr>
          <p:cNvPr id="3" name="Content Placeholder 2"/>
          <p:cNvSpPr>
            <a:spLocks noGrp="1"/>
          </p:cNvSpPr>
          <p:nvPr>
            <p:ph idx="1"/>
          </p:nvPr>
        </p:nvSpPr>
        <p:spPr/>
        <p:txBody>
          <a:bodyPr/>
          <a:lstStyle/>
          <a:p>
            <a:r>
              <a:rPr lang="en-GB" dirty="0" smtClean="0"/>
              <a:t>Is the duty of candour engaged?</a:t>
            </a:r>
          </a:p>
          <a:p>
            <a:r>
              <a:rPr lang="en-GB" dirty="0" smtClean="0"/>
              <a:t>If Sam lacks capacity, who should you tell?</a:t>
            </a:r>
            <a:endParaRPr lang="en-GB" dirty="0"/>
          </a:p>
        </p:txBody>
      </p:sp>
    </p:spTree>
    <p:extLst>
      <p:ext uri="{BB962C8B-B14F-4D97-AF65-F5344CB8AC3E}">
        <p14:creationId xmlns:p14="http://schemas.microsoft.com/office/powerpoint/2010/main" val="3551620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Legal issues – making sustainable disclosure decisions</a:t>
            </a:r>
            <a:endParaRPr lang="en-GB" dirty="0"/>
          </a:p>
        </p:txBody>
      </p:sp>
    </p:spTree>
    <p:extLst>
      <p:ext uri="{BB962C8B-B14F-4D97-AF65-F5344CB8AC3E}">
        <p14:creationId xmlns:p14="http://schemas.microsoft.com/office/powerpoint/2010/main" val="1622331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Scott v LGBT Foundation</a:t>
            </a:r>
            <a:endParaRPr lang="en-GB" dirty="0"/>
          </a:p>
        </p:txBody>
      </p:sp>
      <p:sp>
        <p:nvSpPr>
          <p:cNvPr id="3" name="Content Placeholder 2"/>
          <p:cNvSpPr>
            <a:spLocks noGrp="1"/>
          </p:cNvSpPr>
          <p:nvPr>
            <p:ph idx="1"/>
          </p:nvPr>
        </p:nvSpPr>
        <p:spPr>
          <a:xfrm>
            <a:off x="650240" y="2623751"/>
            <a:ext cx="11704320" cy="6089015"/>
          </a:xfrm>
        </p:spPr>
        <p:txBody>
          <a:bodyPr/>
          <a:lstStyle/>
          <a:p>
            <a:r>
              <a:rPr lang="en-GB" dirty="0" smtClean="0"/>
              <a:t>S sought therapeutic support from L</a:t>
            </a:r>
          </a:p>
          <a:p>
            <a:r>
              <a:rPr lang="en-GB" dirty="0" smtClean="0"/>
              <a:t>Forms </a:t>
            </a:r>
            <a:r>
              <a:rPr lang="en-GB" dirty="0"/>
              <a:t>S had previously signed made clear information may be disclosed in those circumstances.</a:t>
            </a:r>
          </a:p>
          <a:p>
            <a:r>
              <a:rPr lang="en-GB" dirty="0" smtClean="0"/>
              <a:t>S </a:t>
            </a:r>
            <a:r>
              <a:rPr lang="en-GB" dirty="0"/>
              <a:t>told </a:t>
            </a:r>
            <a:r>
              <a:rPr lang="en-GB" dirty="0" smtClean="0"/>
              <a:t>L about mental </a:t>
            </a:r>
            <a:r>
              <a:rPr lang="en-GB" dirty="0"/>
              <a:t>health issues and substance </a:t>
            </a:r>
            <a:r>
              <a:rPr lang="en-GB" dirty="0" smtClean="0"/>
              <a:t>misuse. L assessed S as being of ‘intermediate risk’ </a:t>
            </a:r>
            <a:r>
              <a:rPr lang="en-GB" dirty="0"/>
              <a:t>of </a:t>
            </a:r>
            <a:r>
              <a:rPr lang="en-GB" dirty="0" smtClean="0"/>
              <a:t>self-harm. L specifically </a:t>
            </a:r>
            <a:r>
              <a:rPr lang="en-GB" dirty="0"/>
              <a:t>informed </a:t>
            </a:r>
            <a:r>
              <a:rPr lang="en-GB" dirty="0" smtClean="0"/>
              <a:t>S that</a:t>
            </a:r>
            <a:r>
              <a:rPr lang="en-GB" dirty="0"/>
              <a:t>, due to serious concerns regarding his welfare, </a:t>
            </a:r>
            <a:r>
              <a:rPr lang="en-GB" dirty="0" smtClean="0"/>
              <a:t>L would </a:t>
            </a:r>
            <a:r>
              <a:rPr lang="en-GB" dirty="0"/>
              <a:t>have to discuss </a:t>
            </a:r>
            <a:r>
              <a:rPr lang="en-GB" dirty="0" smtClean="0"/>
              <a:t>assessment with </a:t>
            </a:r>
            <a:r>
              <a:rPr lang="en-GB" dirty="0"/>
              <a:t>his GP in order to help get </a:t>
            </a:r>
            <a:r>
              <a:rPr lang="en-GB" dirty="0" smtClean="0"/>
              <a:t>S some </a:t>
            </a:r>
            <a:r>
              <a:rPr lang="en-GB" dirty="0"/>
              <a:t>support. </a:t>
            </a:r>
            <a:endParaRPr lang="en-GB" dirty="0" smtClean="0"/>
          </a:p>
          <a:p>
            <a:r>
              <a:rPr lang="en-GB" dirty="0" smtClean="0"/>
              <a:t>L </a:t>
            </a:r>
            <a:r>
              <a:rPr lang="en-GB" dirty="0" smtClean="0"/>
              <a:t>also </a:t>
            </a:r>
            <a:r>
              <a:rPr lang="en-GB" dirty="0"/>
              <a:t>said that there was no need for </a:t>
            </a:r>
            <a:r>
              <a:rPr lang="en-GB" dirty="0" smtClean="0"/>
              <a:t>Scott </a:t>
            </a:r>
            <a:r>
              <a:rPr lang="en-GB" dirty="0"/>
              <a:t>to consent to this given the nature of the concerns </a:t>
            </a:r>
            <a:r>
              <a:rPr lang="en-GB" dirty="0" smtClean="0"/>
              <a:t>L had </a:t>
            </a:r>
            <a:r>
              <a:rPr lang="en-GB" dirty="0"/>
              <a:t>about his welfare. At this point, </a:t>
            </a:r>
            <a:r>
              <a:rPr lang="en-GB" dirty="0" smtClean="0"/>
              <a:t>S did </a:t>
            </a:r>
            <a:r>
              <a:rPr lang="en-GB" dirty="0"/>
              <a:t>not raise any objections. </a:t>
            </a:r>
            <a:endParaRPr lang="en-GB" dirty="0" smtClean="0"/>
          </a:p>
        </p:txBody>
      </p:sp>
    </p:spTree>
    <p:extLst>
      <p:ext uri="{BB962C8B-B14F-4D97-AF65-F5344CB8AC3E}">
        <p14:creationId xmlns:p14="http://schemas.microsoft.com/office/powerpoint/2010/main" val="1570688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Scott v LGBT foundation </a:t>
            </a:r>
            <a:endParaRPr lang="en-GB" dirty="0"/>
          </a:p>
        </p:txBody>
      </p:sp>
      <p:sp>
        <p:nvSpPr>
          <p:cNvPr id="3" name="Content Placeholder 2"/>
          <p:cNvSpPr>
            <a:spLocks noGrp="1"/>
          </p:cNvSpPr>
          <p:nvPr>
            <p:ph idx="1"/>
          </p:nvPr>
        </p:nvSpPr>
        <p:spPr/>
        <p:txBody>
          <a:bodyPr/>
          <a:lstStyle/>
          <a:p>
            <a:r>
              <a:rPr lang="en-GB" dirty="0" smtClean="0"/>
              <a:t>L </a:t>
            </a:r>
            <a:r>
              <a:rPr lang="en-GB" dirty="0"/>
              <a:t>provided details to S’s GP over the phone</a:t>
            </a:r>
          </a:p>
          <a:p>
            <a:r>
              <a:rPr lang="en-GB" dirty="0"/>
              <a:t>S alleged the disclosure breached the DPA and his confidentiality  </a:t>
            </a:r>
            <a:endParaRPr lang="en-GB" dirty="0" smtClean="0"/>
          </a:p>
          <a:p>
            <a:endParaRPr lang="en-GB" dirty="0"/>
          </a:p>
          <a:p>
            <a:r>
              <a:rPr lang="en-GB" b="1" dirty="0" smtClean="0"/>
              <a:t>Was this a breach of confidence?</a:t>
            </a:r>
            <a:endParaRPr lang="en-GB" b="1" dirty="0"/>
          </a:p>
          <a:p>
            <a:endParaRPr lang="en-GB" dirty="0"/>
          </a:p>
        </p:txBody>
      </p:sp>
    </p:spTree>
    <p:extLst>
      <p:ext uri="{BB962C8B-B14F-4D97-AF65-F5344CB8AC3E}">
        <p14:creationId xmlns:p14="http://schemas.microsoft.com/office/powerpoint/2010/main" val="1605697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Scott v LGBT Foundation</a:t>
            </a:r>
            <a:endParaRPr lang="en-GB" dirty="0"/>
          </a:p>
        </p:txBody>
      </p:sp>
      <p:sp>
        <p:nvSpPr>
          <p:cNvPr id="3" name="Content Placeholder 2"/>
          <p:cNvSpPr>
            <a:spLocks noGrp="1"/>
          </p:cNvSpPr>
          <p:nvPr>
            <p:ph idx="1"/>
          </p:nvPr>
        </p:nvSpPr>
        <p:spPr>
          <a:xfrm>
            <a:off x="650240" y="2623751"/>
            <a:ext cx="11704320" cy="6089015"/>
          </a:xfrm>
        </p:spPr>
        <p:txBody>
          <a:bodyPr/>
          <a:lstStyle/>
          <a:p>
            <a:r>
              <a:rPr lang="en-GB" dirty="0"/>
              <a:t>DPA is concerned with a specific scheme based around records and processing. There are other areas of law (in particular, the law of confidentiality) which are the appropriate vehicle for verbal disclosures</a:t>
            </a:r>
          </a:p>
          <a:p>
            <a:r>
              <a:rPr lang="en-GB" dirty="0"/>
              <a:t>The disclosure could have been justified under the DPA in any event by reference to legitimising conditions</a:t>
            </a:r>
          </a:p>
          <a:p>
            <a:r>
              <a:rPr lang="en-GB" dirty="0"/>
              <a:t>General duty of confidence had been qualified by what had been said by L to S and the forms</a:t>
            </a:r>
          </a:p>
          <a:p>
            <a:r>
              <a:rPr lang="en-GB" dirty="0"/>
              <a:t>In any event the disclosure could have been justified in the public interest</a:t>
            </a:r>
            <a:endParaRPr lang="en-GB" dirty="0"/>
          </a:p>
        </p:txBody>
      </p:sp>
    </p:spTree>
    <p:extLst>
      <p:ext uri="{BB962C8B-B14F-4D97-AF65-F5344CB8AC3E}">
        <p14:creationId xmlns:p14="http://schemas.microsoft.com/office/powerpoint/2010/main" val="3075839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Things to think about</a:t>
            </a:r>
            <a:endParaRPr lang="en-GB" dirty="0"/>
          </a:p>
        </p:txBody>
      </p:sp>
      <p:sp>
        <p:nvSpPr>
          <p:cNvPr id="3" name="Content Placeholder 2"/>
          <p:cNvSpPr>
            <a:spLocks noGrp="1"/>
          </p:cNvSpPr>
          <p:nvPr>
            <p:ph idx="1"/>
          </p:nvPr>
        </p:nvSpPr>
        <p:spPr/>
        <p:txBody>
          <a:bodyPr/>
          <a:lstStyle/>
          <a:p>
            <a:r>
              <a:rPr lang="en-GB" dirty="0" smtClean="0"/>
              <a:t>What legal issues are engaged?</a:t>
            </a:r>
          </a:p>
          <a:p>
            <a:pPr lvl="1"/>
            <a:r>
              <a:rPr lang="en-GB" dirty="0" smtClean="0"/>
              <a:t>Data Protection Law</a:t>
            </a:r>
          </a:p>
          <a:p>
            <a:pPr lvl="1"/>
            <a:r>
              <a:rPr lang="en-GB" dirty="0" smtClean="0"/>
              <a:t>Confidentiality</a:t>
            </a:r>
          </a:p>
          <a:p>
            <a:pPr lvl="1"/>
            <a:r>
              <a:rPr lang="en-GB" dirty="0" smtClean="0"/>
              <a:t>Anything else/more specific (AHRA)</a:t>
            </a:r>
          </a:p>
          <a:p>
            <a:r>
              <a:rPr lang="en-GB" dirty="0" smtClean="0"/>
              <a:t>What (else) should I take into account as part of my decision making?</a:t>
            </a:r>
          </a:p>
          <a:p>
            <a:endParaRPr lang="en-GB" dirty="0" smtClean="0"/>
          </a:p>
          <a:p>
            <a:endParaRPr lang="en-GB" dirty="0"/>
          </a:p>
        </p:txBody>
      </p:sp>
    </p:spTree>
    <p:extLst>
      <p:ext uri="{BB962C8B-B14F-4D97-AF65-F5344CB8AC3E}">
        <p14:creationId xmlns:p14="http://schemas.microsoft.com/office/powerpoint/2010/main" val="1498761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What we will be discussing"/>
          <p:cNvSpPr txBox="1">
            <a:spLocks noGrp="1"/>
          </p:cNvSpPr>
          <p:nvPr>
            <p:ph type="title"/>
          </p:nvPr>
        </p:nvSpPr>
        <p:spPr>
          <a:prstGeom prst="rect">
            <a:avLst/>
          </a:prstGeom>
        </p:spPr>
        <p:txBody>
          <a:bodyPr>
            <a:normAutofit/>
          </a:bodyPr>
          <a:lstStyle>
            <a:lvl1pPr defTabSz="502412">
              <a:defRPr sz="6880"/>
            </a:lvl1pPr>
          </a:lstStyle>
          <a:p>
            <a:r>
              <a:rPr sz="4000" dirty="0"/>
              <a:t>What we will be discussing</a:t>
            </a:r>
          </a:p>
        </p:txBody>
      </p:sp>
      <p:sp>
        <p:nvSpPr>
          <p:cNvPr id="156" name="The duty of candour and the Caldicott Guardian…"/>
          <p:cNvSpPr txBox="1">
            <a:spLocks noGrp="1"/>
          </p:cNvSpPr>
          <p:nvPr>
            <p:ph idx="1"/>
          </p:nvPr>
        </p:nvSpPr>
        <p:spPr>
          <a:xfrm>
            <a:off x="669752" y="2932584"/>
            <a:ext cx="11704320" cy="5847644"/>
          </a:xfrm>
          <a:prstGeom prst="rect">
            <a:avLst/>
          </a:prstGeom>
        </p:spPr>
        <p:txBody>
          <a:bodyPr/>
          <a:lstStyle/>
          <a:p>
            <a:r>
              <a:rPr lang="en-GB" dirty="0"/>
              <a:t>T</a:t>
            </a:r>
            <a:r>
              <a:rPr lang="en-GB" dirty="0" smtClean="0"/>
              <a:t>he </a:t>
            </a:r>
            <a:r>
              <a:rPr lang="en-GB" dirty="0"/>
              <a:t>duty of candour and the </a:t>
            </a:r>
            <a:r>
              <a:rPr lang="en-GB" dirty="0" err="1"/>
              <a:t>Caldicott</a:t>
            </a:r>
            <a:r>
              <a:rPr lang="en-GB" dirty="0"/>
              <a:t> Guardian </a:t>
            </a:r>
          </a:p>
          <a:p>
            <a:r>
              <a:rPr lang="en-GB" dirty="0" err="1" smtClean="0"/>
              <a:t>Caldicott</a:t>
            </a:r>
            <a:r>
              <a:rPr lang="en-GB" dirty="0" smtClean="0"/>
              <a:t> </a:t>
            </a:r>
            <a:r>
              <a:rPr lang="en-GB" dirty="0"/>
              <a:t>decision making </a:t>
            </a:r>
          </a:p>
          <a:p>
            <a:r>
              <a:rPr lang="en-GB" dirty="0" smtClean="0"/>
              <a:t>The </a:t>
            </a:r>
            <a:r>
              <a:rPr lang="en-GB" dirty="0"/>
              <a:t>role of Primary Care Network Agreements</a:t>
            </a:r>
          </a:p>
          <a:p>
            <a:r>
              <a:rPr lang="en-GB" dirty="0" smtClean="0"/>
              <a:t>Current </a:t>
            </a:r>
            <a:r>
              <a:rPr lang="en-GB" dirty="0"/>
              <a:t>issues in General Practice </a:t>
            </a:r>
            <a:endParaRPr sz="28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Things to think about (2)</a:t>
            </a:r>
            <a:endParaRPr lang="en-GB" dirty="0"/>
          </a:p>
        </p:txBody>
      </p:sp>
      <p:sp>
        <p:nvSpPr>
          <p:cNvPr id="3" name="Content Placeholder 2"/>
          <p:cNvSpPr>
            <a:spLocks noGrp="1"/>
          </p:cNvSpPr>
          <p:nvPr>
            <p:ph idx="1"/>
          </p:nvPr>
        </p:nvSpPr>
        <p:spPr/>
        <p:txBody>
          <a:bodyPr/>
          <a:lstStyle/>
          <a:p>
            <a:r>
              <a:rPr lang="en-GB" dirty="0"/>
              <a:t>What guidance is out there?</a:t>
            </a:r>
          </a:p>
          <a:p>
            <a:pPr lvl="1"/>
            <a:r>
              <a:rPr lang="en-GB" dirty="0"/>
              <a:t>GMC, MDUs, NHS England (or other national guidance)</a:t>
            </a:r>
          </a:p>
          <a:p>
            <a:r>
              <a:rPr lang="en-GB" dirty="0"/>
              <a:t>How much time have I got?</a:t>
            </a:r>
          </a:p>
          <a:p>
            <a:r>
              <a:rPr lang="en-GB" dirty="0"/>
              <a:t>What’s my need for certainty?</a:t>
            </a:r>
          </a:p>
          <a:p>
            <a:r>
              <a:rPr lang="en-GB" dirty="0"/>
              <a:t>Who can I ask for help?</a:t>
            </a:r>
          </a:p>
          <a:p>
            <a:pPr lvl="1"/>
            <a:r>
              <a:rPr lang="en-GB" dirty="0"/>
              <a:t>DPO, LMC, Practice Manager, other </a:t>
            </a:r>
            <a:r>
              <a:rPr lang="en-GB" dirty="0" err="1"/>
              <a:t>Caldicott</a:t>
            </a:r>
            <a:r>
              <a:rPr lang="en-GB" dirty="0"/>
              <a:t> Guardians</a:t>
            </a:r>
          </a:p>
          <a:p>
            <a:endParaRPr lang="en-GB" dirty="0"/>
          </a:p>
        </p:txBody>
      </p:sp>
    </p:spTree>
    <p:extLst>
      <p:ext uri="{BB962C8B-B14F-4D97-AF65-F5344CB8AC3E}">
        <p14:creationId xmlns:p14="http://schemas.microsoft.com/office/powerpoint/2010/main" val="310383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Things to think about </a:t>
            </a:r>
            <a:r>
              <a:rPr lang="en-GB" dirty="0" smtClean="0"/>
              <a:t>(3)</a:t>
            </a:r>
            <a:endParaRPr lang="en-GB" dirty="0"/>
          </a:p>
        </p:txBody>
      </p:sp>
      <p:sp>
        <p:nvSpPr>
          <p:cNvPr id="3" name="Content Placeholder 2"/>
          <p:cNvSpPr>
            <a:spLocks noGrp="1"/>
          </p:cNvSpPr>
          <p:nvPr>
            <p:ph idx="1"/>
          </p:nvPr>
        </p:nvSpPr>
        <p:spPr/>
        <p:txBody>
          <a:bodyPr/>
          <a:lstStyle/>
          <a:p>
            <a:r>
              <a:rPr lang="en-GB" sz="3600" dirty="0"/>
              <a:t>What guidance are you following?</a:t>
            </a:r>
          </a:p>
          <a:p>
            <a:r>
              <a:rPr lang="en-GB" sz="3600" dirty="0"/>
              <a:t>Can you justify why you are doing what you are doing?</a:t>
            </a:r>
          </a:p>
          <a:p>
            <a:r>
              <a:rPr lang="en-GB" sz="3600" dirty="0"/>
              <a:t>Can you explain why you are not doing something else?</a:t>
            </a:r>
          </a:p>
          <a:p>
            <a:r>
              <a:rPr lang="en-GB" sz="3600" dirty="0"/>
              <a:t>What is your audit trail like?</a:t>
            </a:r>
          </a:p>
          <a:p>
            <a:r>
              <a:rPr lang="en-GB" sz="3600" dirty="0" smtClean="0"/>
              <a:t>Is there an information sharing agreement</a:t>
            </a:r>
            <a:r>
              <a:rPr lang="en-GB" sz="3600" dirty="0" smtClean="0"/>
              <a:t>?</a:t>
            </a:r>
            <a:endParaRPr lang="en-GB" sz="3600" dirty="0" smtClean="0"/>
          </a:p>
        </p:txBody>
      </p:sp>
    </p:spTree>
    <p:extLst>
      <p:ext uri="{BB962C8B-B14F-4D97-AF65-F5344CB8AC3E}">
        <p14:creationId xmlns:p14="http://schemas.microsoft.com/office/powerpoint/2010/main" val="1095392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Things to think about (4)</a:t>
            </a:r>
            <a:endParaRPr lang="en-GB" dirty="0"/>
          </a:p>
        </p:txBody>
      </p:sp>
      <p:sp>
        <p:nvSpPr>
          <p:cNvPr id="3" name="Content Placeholder 2"/>
          <p:cNvSpPr>
            <a:spLocks noGrp="1"/>
          </p:cNvSpPr>
          <p:nvPr>
            <p:ph idx="1"/>
          </p:nvPr>
        </p:nvSpPr>
        <p:spPr/>
        <p:txBody>
          <a:bodyPr/>
          <a:lstStyle/>
          <a:p>
            <a:r>
              <a:rPr lang="en-GB" sz="3200" dirty="0"/>
              <a:t>Who are the points of contact?</a:t>
            </a:r>
          </a:p>
          <a:p>
            <a:r>
              <a:rPr lang="en-GB" sz="3200" dirty="0"/>
              <a:t>What format is the information being provided in?</a:t>
            </a:r>
          </a:p>
          <a:p>
            <a:r>
              <a:rPr lang="en-GB" sz="3200" dirty="0"/>
              <a:t>All at once or in phases?</a:t>
            </a:r>
          </a:p>
          <a:p>
            <a:r>
              <a:rPr lang="en-GB" sz="3200" dirty="0"/>
              <a:t>Do people know what they are looking for? </a:t>
            </a:r>
          </a:p>
          <a:p>
            <a:r>
              <a:rPr lang="en-GB" sz="3200" dirty="0"/>
              <a:t>How can the organisations involved assist one another (this may be more than/different to providing ‘just the information requested’)?</a:t>
            </a:r>
          </a:p>
          <a:p>
            <a:endParaRPr lang="en-GB" dirty="0"/>
          </a:p>
        </p:txBody>
      </p:sp>
    </p:spTree>
    <p:extLst>
      <p:ext uri="{BB962C8B-B14F-4D97-AF65-F5344CB8AC3E}">
        <p14:creationId xmlns:p14="http://schemas.microsoft.com/office/powerpoint/2010/main" val="423367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the risks?</a:t>
            </a:r>
            <a:endParaRPr lang="en-GB" dirty="0"/>
          </a:p>
        </p:txBody>
      </p:sp>
      <p:sp>
        <p:nvSpPr>
          <p:cNvPr id="3" name="Content Placeholder 2"/>
          <p:cNvSpPr>
            <a:spLocks noGrp="1"/>
          </p:cNvSpPr>
          <p:nvPr>
            <p:ph idx="1"/>
          </p:nvPr>
        </p:nvSpPr>
        <p:spPr/>
        <p:txBody>
          <a:bodyPr/>
          <a:lstStyle/>
          <a:p>
            <a:r>
              <a:rPr lang="en-GB" dirty="0" smtClean="0"/>
              <a:t>Data protection, human rights, breach of confidence, misuse of private information claims </a:t>
            </a:r>
          </a:p>
          <a:p>
            <a:r>
              <a:rPr lang="en-GB" dirty="0" smtClean="0"/>
              <a:t>Regulatory complaints</a:t>
            </a:r>
          </a:p>
          <a:p>
            <a:r>
              <a:rPr lang="en-GB" dirty="0" smtClean="0"/>
              <a:t>Complaints regulations complaints</a:t>
            </a:r>
          </a:p>
          <a:p>
            <a:r>
              <a:rPr lang="en-GB" dirty="0" smtClean="0"/>
              <a:t>Adverse (social) media interactions</a:t>
            </a:r>
          </a:p>
          <a:p>
            <a:endParaRPr lang="en-GB" dirty="0"/>
          </a:p>
          <a:p>
            <a:pPr marL="0" indent="0">
              <a:buNone/>
            </a:pPr>
            <a:endParaRPr lang="en-GB" dirty="0"/>
          </a:p>
        </p:txBody>
      </p:sp>
      <p:pic>
        <p:nvPicPr>
          <p:cNvPr id="4" name="Content Placeholder 3"/>
          <p:cNvPicPr>
            <a:picLocks noChangeAspect="1"/>
          </p:cNvPicPr>
          <p:nvPr/>
        </p:nvPicPr>
        <p:blipFill>
          <a:blip r:embed="rId2"/>
          <a:stretch>
            <a:fillRect/>
          </a:stretch>
        </p:blipFill>
        <p:spPr bwMode="auto">
          <a:xfrm>
            <a:off x="741760" y="5524872"/>
            <a:ext cx="11703050" cy="5791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bwMode="auto">
          <a:xfrm>
            <a:off x="10678864" y="7613104"/>
            <a:ext cx="1440160" cy="1099662"/>
          </a:xfrm>
          <a:prstGeom prst="ellipse">
            <a:avLst/>
          </a:prstGeom>
          <a:noFill/>
          <a:ln w="76200">
            <a:solidFill>
              <a:srgbClr val="FF0000"/>
            </a:solidFill>
          </a:ln>
          <a:extLst/>
        </p:spPr>
        <p:style>
          <a:lnRef idx="2">
            <a:schemeClr val="accent4"/>
          </a:lnRef>
          <a:fillRef idx="1">
            <a:schemeClr val="lt1"/>
          </a:fillRef>
          <a:effectRef idx="0">
            <a:schemeClr val="accent4"/>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356746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Coco v AN Clark – ingredients for confidentiality claims…</a:t>
            </a:r>
            <a:endParaRPr lang="en-GB" dirty="0"/>
          </a:p>
        </p:txBody>
      </p:sp>
      <p:sp>
        <p:nvSpPr>
          <p:cNvPr id="3" name="Content Placeholder 2"/>
          <p:cNvSpPr>
            <a:spLocks noGrp="1"/>
          </p:cNvSpPr>
          <p:nvPr>
            <p:ph idx="1"/>
          </p:nvPr>
        </p:nvSpPr>
        <p:spPr/>
        <p:txBody>
          <a:bodyPr/>
          <a:lstStyle/>
          <a:p>
            <a:pPr marL="0" indent="0">
              <a:buNone/>
            </a:pPr>
            <a:r>
              <a:rPr lang="en-GB" dirty="0" smtClean="0"/>
              <a:t>To bring a claim</a:t>
            </a:r>
          </a:p>
          <a:p>
            <a:r>
              <a:rPr lang="en-GB" dirty="0" smtClean="0"/>
              <a:t>the </a:t>
            </a:r>
            <a:r>
              <a:rPr lang="en-GB" dirty="0"/>
              <a:t>information has “the necessary degree of confidence about it”;</a:t>
            </a:r>
          </a:p>
          <a:p>
            <a:r>
              <a:rPr lang="en-GB" dirty="0"/>
              <a:t>the information was provided in circumstances importing an obligation of confidence; and</a:t>
            </a:r>
          </a:p>
          <a:p>
            <a:r>
              <a:rPr lang="en-GB" dirty="0" smtClean="0"/>
              <a:t>there </a:t>
            </a:r>
            <a:r>
              <a:rPr lang="en-GB" dirty="0"/>
              <a:t>was an unauthorised use or disclosure of that information </a:t>
            </a:r>
            <a:r>
              <a:rPr lang="en-GB" dirty="0" smtClean="0"/>
              <a:t>(and some kind of risk </a:t>
            </a:r>
            <a:r>
              <a:rPr lang="en-GB" dirty="0"/>
              <a:t>of </a:t>
            </a:r>
            <a:r>
              <a:rPr lang="en-GB" dirty="0" smtClean="0"/>
              <a:t>damage which potentially could be distress)</a:t>
            </a:r>
          </a:p>
          <a:p>
            <a:pPr marL="0" indent="0">
              <a:buNone/>
            </a:pPr>
            <a:endParaRPr lang="en-GB" u="sng" baseline="30000" dirty="0"/>
          </a:p>
          <a:p>
            <a:pPr marL="0" indent="0">
              <a:buNone/>
            </a:pPr>
            <a:r>
              <a:rPr lang="en-GB" dirty="0" smtClean="0"/>
              <a:t>Plus…</a:t>
            </a:r>
          </a:p>
          <a:p>
            <a:r>
              <a:rPr lang="en-GB" dirty="0" smtClean="0"/>
              <a:t>Proportionality, reasonable expectations (objective/specific)</a:t>
            </a:r>
          </a:p>
          <a:p>
            <a:pPr marL="0" indent="0">
              <a:buNone/>
            </a:pPr>
            <a:endParaRPr lang="en-GB" dirty="0"/>
          </a:p>
          <a:p>
            <a:endParaRPr lang="en-GB" dirty="0"/>
          </a:p>
        </p:txBody>
      </p:sp>
    </p:spTree>
    <p:extLst>
      <p:ext uri="{BB962C8B-B14F-4D97-AF65-F5344CB8AC3E}">
        <p14:creationId xmlns:p14="http://schemas.microsoft.com/office/powerpoint/2010/main" val="3049925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and defences</a:t>
            </a:r>
            <a:endParaRPr lang="en-GB" dirty="0"/>
          </a:p>
        </p:txBody>
      </p:sp>
      <p:sp>
        <p:nvSpPr>
          <p:cNvPr id="3" name="Content Placeholder 2"/>
          <p:cNvSpPr>
            <a:spLocks noGrp="1"/>
          </p:cNvSpPr>
          <p:nvPr>
            <p:ph idx="1"/>
          </p:nvPr>
        </p:nvSpPr>
        <p:spPr/>
        <p:txBody>
          <a:bodyPr/>
          <a:lstStyle/>
          <a:p>
            <a:r>
              <a:rPr lang="en-GB" dirty="0" smtClean="0">
                <a:solidFill>
                  <a:srgbClr val="FFC000"/>
                </a:solidFill>
              </a:rPr>
              <a:t>No misuse (i.e. the use was in the reasonable expectations of the individual)</a:t>
            </a:r>
          </a:p>
          <a:p>
            <a:r>
              <a:rPr lang="en-GB" dirty="0" smtClean="0"/>
              <a:t>The disclosure or use was justified: </a:t>
            </a:r>
          </a:p>
          <a:p>
            <a:pPr lvl="1"/>
            <a:r>
              <a:rPr lang="en-GB" dirty="0" smtClean="0">
                <a:solidFill>
                  <a:srgbClr val="00B050"/>
                </a:solidFill>
              </a:rPr>
              <a:t>Because of the consent of the individual </a:t>
            </a:r>
          </a:p>
          <a:p>
            <a:pPr lvl="1"/>
            <a:r>
              <a:rPr lang="en-GB" dirty="0" smtClean="0">
                <a:solidFill>
                  <a:srgbClr val="00B050"/>
                </a:solidFill>
              </a:rPr>
              <a:t>Because of a legal authority (for instance a </a:t>
            </a:r>
            <a:r>
              <a:rPr lang="en-GB" dirty="0">
                <a:solidFill>
                  <a:srgbClr val="00B050"/>
                </a:solidFill>
              </a:rPr>
              <a:t>c</a:t>
            </a:r>
            <a:r>
              <a:rPr lang="en-GB" dirty="0" smtClean="0">
                <a:solidFill>
                  <a:srgbClr val="00B050"/>
                </a:solidFill>
              </a:rPr>
              <a:t>ourt order or statutory provision which</a:t>
            </a:r>
            <a:r>
              <a:rPr lang="en-GB" dirty="0" smtClean="0">
                <a:solidFill>
                  <a:srgbClr val="FFC000"/>
                </a:solidFill>
              </a:rPr>
              <a:t> permits </a:t>
            </a:r>
            <a:r>
              <a:rPr lang="en-GB" dirty="0" smtClean="0">
                <a:solidFill>
                  <a:srgbClr val="00B050"/>
                </a:solidFill>
              </a:rPr>
              <a:t>or requires the disclosure/use)</a:t>
            </a:r>
          </a:p>
          <a:p>
            <a:pPr lvl="2"/>
            <a:r>
              <a:rPr lang="en-GB" dirty="0" smtClean="0">
                <a:solidFill>
                  <a:srgbClr val="00B050"/>
                </a:solidFill>
              </a:rPr>
              <a:t>COPI notices/s. 251 approval </a:t>
            </a:r>
          </a:p>
          <a:p>
            <a:pPr lvl="1"/>
            <a:r>
              <a:rPr lang="en-GB" dirty="0" smtClean="0">
                <a:solidFill>
                  <a:srgbClr val="FFC000"/>
                </a:solidFill>
              </a:rPr>
              <a:t>Because disclosure can be justified in the public interest</a:t>
            </a:r>
          </a:p>
          <a:p>
            <a:r>
              <a:rPr lang="en-GB" dirty="0" smtClean="0"/>
              <a:t>So big questions are </a:t>
            </a:r>
            <a:r>
              <a:rPr lang="en-GB" b="1" dirty="0" smtClean="0"/>
              <a:t>WHO </a:t>
            </a:r>
            <a:r>
              <a:rPr lang="en-GB" dirty="0" smtClean="0"/>
              <a:t>do you want to share information about, </a:t>
            </a:r>
            <a:r>
              <a:rPr lang="en-GB" b="1" dirty="0" smtClean="0"/>
              <a:t>WHETHER/WHAT </a:t>
            </a:r>
            <a:r>
              <a:rPr lang="en-GB" dirty="0" smtClean="0"/>
              <a:t>information are you sharing, </a:t>
            </a:r>
            <a:r>
              <a:rPr lang="en-GB" b="1" dirty="0" smtClean="0"/>
              <a:t>WHY </a:t>
            </a:r>
            <a:r>
              <a:rPr lang="en-GB" dirty="0" smtClean="0"/>
              <a:t>you want to share it, with </a:t>
            </a:r>
            <a:r>
              <a:rPr lang="en-GB" b="1" dirty="0" smtClean="0"/>
              <a:t>WHOM</a:t>
            </a:r>
            <a:r>
              <a:rPr lang="en-GB" dirty="0" smtClean="0"/>
              <a:t> you want to share it</a:t>
            </a:r>
          </a:p>
          <a:p>
            <a:r>
              <a:rPr lang="en-GB" dirty="0" smtClean="0"/>
              <a:t>What are the implications of (not) sharing?</a:t>
            </a:r>
          </a:p>
          <a:p>
            <a:pPr marL="0" indent="0">
              <a:buNone/>
            </a:pPr>
            <a:endParaRPr lang="en-GB" dirty="0"/>
          </a:p>
        </p:txBody>
      </p:sp>
    </p:spTree>
    <p:extLst>
      <p:ext uri="{BB962C8B-B14F-4D97-AF65-F5344CB8AC3E}">
        <p14:creationId xmlns:p14="http://schemas.microsoft.com/office/powerpoint/2010/main" val="9693421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few things to bear in mind</a:t>
            </a:r>
            <a:endParaRPr lang="en-GB" dirty="0"/>
          </a:p>
        </p:txBody>
      </p:sp>
      <p:sp>
        <p:nvSpPr>
          <p:cNvPr id="3" name="Content Placeholder 2"/>
          <p:cNvSpPr>
            <a:spLocks noGrp="1"/>
          </p:cNvSpPr>
          <p:nvPr>
            <p:ph idx="1"/>
          </p:nvPr>
        </p:nvSpPr>
        <p:spPr/>
        <p:txBody>
          <a:bodyPr/>
          <a:lstStyle/>
          <a:p>
            <a:r>
              <a:rPr lang="en-GB" dirty="0" smtClean="0"/>
              <a:t>Even if you aren’t seeking consent, what are you doing to involve the patient? If not, why not?</a:t>
            </a:r>
          </a:p>
          <a:p>
            <a:r>
              <a:rPr lang="en-GB" dirty="0"/>
              <a:t>Risk appetite and </a:t>
            </a:r>
            <a:r>
              <a:rPr lang="en-GB" dirty="0" smtClean="0"/>
              <a:t>your need for certainty</a:t>
            </a:r>
            <a:r>
              <a:rPr lang="en-GB" dirty="0"/>
              <a:t>, time </a:t>
            </a:r>
            <a:r>
              <a:rPr lang="en-GB" dirty="0" smtClean="0"/>
              <a:t>pressure</a:t>
            </a:r>
            <a:endParaRPr lang="en-GB" b="1" dirty="0" smtClean="0"/>
          </a:p>
          <a:p>
            <a:r>
              <a:rPr lang="en-GB" dirty="0" smtClean="0"/>
              <a:t>Documentation/audit-trail</a:t>
            </a:r>
          </a:p>
          <a:p>
            <a:r>
              <a:rPr lang="en-GB" dirty="0" smtClean="0"/>
              <a:t>Consent will almost never be your GDPR legal basis, even if you are thinking about it re confidentiality</a:t>
            </a:r>
          </a:p>
          <a:p>
            <a:pPr lvl="1"/>
            <a:r>
              <a:rPr lang="en-GB" dirty="0" smtClean="0"/>
              <a:t>Legal obligation, vital interests, public interest/exercise of official authority, legitimate interests</a:t>
            </a:r>
          </a:p>
          <a:p>
            <a:r>
              <a:rPr lang="en-GB" dirty="0" smtClean="0"/>
              <a:t>Remember consent can be express/implied, but it needs to be freely given and informed.</a:t>
            </a:r>
          </a:p>
        </p:txBody>
      </p:sp>
    </p:spTree>
    <p:extLst>
      <p:ext uri="{BB962C8B-B14F-4D97-AF65-F5344CB8AC3E}">
        <p14:creationId xmlns:p14="http://schemas.microsoft.com/office/powerpoint/2010/main" val="135135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Decision trees</a:t>
            </a:r>
            <a:endParaRPr lang="en-GB" dirty="0"/>
          </a:p>
        </p:txBody>
      </p:sp>
      <p:sp>
        <p:nvSpPr>
          <p:cNvPr id="3" name="Content Placeholder 2"/>
          <p:cNvSpPr>
            <a:spLocks noGrp="1"/>
          </p:cNvSpPr>
          <p:nvPr>
            <p:ph idx="1"/>
          </p:nvPr>
        </p:nvSpPr>
        <p:spPr/>
        <p:txBody>
          <a:bodyPr/>
          <a:lstStyle/>
          <a:p>
            <a:r>
              <a:rPr lang="en-GB" dirty="0">
                <a:hlinkClick r:id="rId2"/>
              </a:rPr>
              <a:t>https://ico.org.uk/for-organisations/data-sharing-information-hub/can-i-share-personal-data-with-a-law-enforcement-authority/data-sharing-stage-one</a:t>
            </a:r>
            <a:r>
              <a:rPr lang="en-GB" dirty="0" smtClean="0">
                <a:hlinkClick r:id="rId2"/>
              </a:rPr>
              <a:t>/</a:t>
            </a:r>
            <a:r>
              <a:rPr lang="en-GB" dirty="0" smtClean="0"/>
              <a:t> </a:t>
            </a:r>
          </a:p>
          <a:p>
            <a:r>
              <a:rPr lang="en-GB" dirty="0" smtClean="0"/>
              <a:t>NHS Confidentiality Code of Practice</a:t>
            </a:r>
          </a:p>
          <a:p>
            <a:r>
              <a:rPr lang="en-GB" dirty="0" smtClean="0"/>
              <a:t>GMC guidance</a:t>
            </a:r>
            <a:endParaRPr lang="en-GB" dirty="0"/>
          </a:p>
        </p:txBody>
      </p:sp>
    </p:spTree>
    <p:extLst>
      <p:ext uri="{BB962C8B-B14F-4D97-AF65-F5344CB8AC3E}">
        <p14:creationId xmlns:p14="http://schemas.microsoft.com/office/powerpoint/2010/main" val="3307350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Record keeping, process documentation and litigation</a:t>
            </a:r>
            <a:br>
              <a:rPr lang="en-GB" dirty="0" smtClean="0"/>
            </a:br>
            <a:r>
              <a:rPr lang="en-GB" i="1" dirty="0" smtClean="0"/>
              <a:t>Ahmed v BBC</a:t>
            </a:r>
            <a:endParaRPr lang="en-GB" i="1" dirty="0"/>
          </a:p>
        </p:txBody>
      </p:sp>
      <p:sp>
        <p:nvSpPr>
          <p:cNvPr id="3" name="Content Placeholder 2"/>
          <p:cNvSpPr>
            <a:spLocks noGrp="1"/>
          </p:cNvSpPr>
          <p:nvPr>
            <p:ph idx="1"/>
          </p:nvPr>
        </p:nvSpPr>
        <p:spPr/>
        <p:txBody>
          <a:bodyPr/>
          <a:lstStyle/>
          <a:p>
            <a:r>
              <a:rPr lang="en-GB" dirty="0" smtClean="0"/>
              <a:t>“</a:t>
            </a:r>
            <a:r>
              <a:rPr lang="en-GB" i="1" dirty="0" smtClean="0"/>
              <a:t>We </a:t>
            </a:r>
            <a:r>
              <a:rPr lang="en-GB" i="1" dirty="0"/>
              <a:t>recognise that those decisions were made long ago and that some of the personnel involved in them may no longer be employed by </a:t>
            </a:r>
            <a:r>
              <a:rPr lang="en-GB" i="1" dirty="0" smtClean="0"/>
              <a:t>[the BBC]. </a:t>
            </a:r>
            <a:r>
              <a:rPr lang="en-GB" i="1" dirty="0"/>
              <a:t>However, those difficulties are easily surmountable if an organisation has transparent pay structures or processes for determining pay and for recording the rationale of its decisions about levels of pay. The BBC found itself in difficulties in this case because it did not (and, to an extent, still does not) have a transparent and consistent process for evaluating and determining pay for its on-air talent. It has no records (or, if it has them, it has not produced them) of how the pay levels for </a:t>
            </a:r>
            <a:r>
              <a:rPr lang="en-GB" i="1" dirty="0" smtClean="0"/>
              <a:t>[Samira Ahmed] and </a:t>
            </a:r>
            <a:r>
              <a:rPr lang="en-GB" i="1" dirty="0"/>
              <a:t>Jeremy Vine were determined. </a:t>
            </a:r>
            <a:r>
              <a:rPr lang="en-GB" i="1" dirty="0" smtClean="0"/>
              <a:t>“</a:t>
            </a:r>
            <a:endParaRPr lang="en-GB" i="1" dirty="0"/>
          </a:p>
          <a:p>
            <a:endParaRPr lang="en-GB" dirty="0"/>
          </a:p>
        </p:txBody>
      </p:sp>
    </p:spTree>
    <p:extLst>
      <p:ext uri="{BB962C8B-B14F-4D97-AF65-F5344CB8AC3E}">
        <p14:creationId xmlns:p14="http://schemas.microsoft.com/office/powerpoint/2010/main" val="5225941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Primary care network agreements</a:t>
            </a:r>
            <a:endParaRPr lang="en-GB" dirty="0"/>
          </a:p>
        </p:txBody>
      </p:sp>
    </p:spTree>
    <p:extLst>
      <p:ext uri="{BB962C8B-B14F-4D97-AF65-F5344CB8AC3E}">
        <p14:creationId xmlns:p14="http://schemas.microsoft.com/office/powerpoint/2010/main" val="2275928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bit of a health warning</a:t>
            </a:r>
            <a:endParaRPr lang="en-GB" dirty="0"/>
          </a:p>
        </p:txBody>
      </p:sp>
      <p:sp>
        <p:nvSpPr>
          <p:cNvPr id="3" name="Content Placeholder 2"/>
          <p:cNvSpPr>
            <a:spLocks noGrp="1"/>
          </p:cNvSpPr>
          <p:nvPr>
            <p:ph idx="1"/>
          </p:nvPr>
        </p:nvSpPr>
        <p:spPr>
          <a:xfrm>
            <a:off x="650240" y="2865122"/>
            <a:ext cx="11704320" cy="1089977"/>
          </a:xfrm>
        </p:spPr>
        <p:txBody>
          <a:bodyPr/>
          <a:lstStyle/>
          <a:p>
            <a:r>
              <a:rPr lang="en-GB" dirty="0" smtClean="0"/>
              <a:t>Lawyers love producing text-heavy, unexciting slides</a:t>
            </a:r>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6299" y="3647864"/>
            <a:ext cx="9055929" cy="5636629"/>
          </a:xfrm>
          <a:prstGeom prst="rect">
            <a:avLst/>
          </a:prstGeom>
        </p:spPr>
      </p:pic>
    </p:spTree>
    <p:extLst>
      <p:ext uri="{BB962C8B-B14F-4D97-AF65-F5344CB8AC3E}">
        <p14:creationId xmlns:p14="http://schemas.microsoft.com/office/powerpoint/2010/main" val="2062215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Data sharing agreements</a:t>
            </a:r>
            <a:endParaRPr lang="en-GB" dirty="0"/>
          </a:p>
        </p:txBody>
      </p:sp>
      <p:sp>
        <p:nvSpPr>
          <p:cNvPr id="4" name="Content Placeholder 3"/>
          <p:cNvSpPr>
            <a:spLocks noGrp="1"/>
          </p:cNvSpPr>
          <p:nvPr>
            <p:ph idx="1"/>
          </p:nvPr>
        </p:nvSpPr>
        <p:spPr/>
        <p:txBody>
          <a:bodyPr/>
          <a:lstStyle/>
          <a:p>
            <a:r>
              <a:rPr lang="en-GB" dirty="0" smtClean="0"/>
              <a:t>Having a data sharing agreement does not itself make data sharing lawful</a:t>
            </a:r>
          </a:p>
          <a:p>
            <a:r>
              <a:rPr lang="en-GB" dirty="0" smtClean="0"/>
              <a:t>Nor does the absence of an agreement make it unlawful</a:t>
            </a:r>
          </a:p>
          <a:p>
            <a:pPr lvl="1"/>
            <a:r>
              <a:rPr lang="en-GB" dirty="0" smtClean="0"/>
              <a:t>So you still need to think about who/what/where/when/why/how you are sharing</a:t>
            </a:r>
          </a:p>
          <a:p>
            <a:pPr lvl="1"/>
            <a:r>
              <a:rPr lang="en-GB" dirty="0" smtClean="0"/>
              <a:t>Legal issues as above</a:t>
            </a:r>
          </a:p>
          <a:p>
            <a:r>
              <a:rPr lang="en-GB" dirty="0" smtClean="0"/>
              <a:t>An agreement is a way of documenting roles and responsibilities</a:t>
            </a:r>
          </a:p>
          <a:p>
            <a:pPr lvl="1"/>
            <a:r>
              <a:rPr lang="en-GB" dirty="0" smtClean="0"/>
              <a:t>Controllers (GP practices generally, possibly third parties you are sharing information with)</a:t>
            </a:r>
          </a:p>
          <a:p>
            <a:pPr lvl="1"/>
            <a:r>
              <a:rPr lang="en-GB" dirty="0" smtClean="0"/>
              <a:t>Processors (someone who crunches data on your behalf)</a:t>
            </a:r>
          </a:p>
          <a:p>
            <a:endParaRPr lang="en-GB" dirty="0"/>
          </a:p>
        </p:txBody>
      </p:sp>
    </p:spTree>
    <p:extLst>
      <p:ext uri="{BB962C8B-B14F-4D97-AF65-F5344CB8AC3E}">
        <p14:creationId xmlns:p14="http://schemas.microsoft.com/office/powerpoint/2010/main" val="8806167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Template agreements</a:t>
            </a:r>
            <a:endParaRPr lang="en-GB" dirty="0"/>
          </a:p>
        </p:txBody>
      </p:sp>
      <p:sp>
        <p:nvSpPr>
          <p:cNvPr id="3" name="Content Placeholder 2"/>
          <p:cNvSpPr>
            <a:spLocks noGrp="1"/>
          </p:cNvSpPr>
          <p:nvPr>
            <p:ph idx="1"/>
          </p:nvPr>
        </p:nvSpPr>
        <p:spPr/>
        <p:txBody>
          <a:bodyPr/>
          <a:lstStyle/>
          <a:p>
            <a:r>
              <a:rPr lang="en-GB" dirty="0" smtClean="0"/>
              <a:t>There are non-mandatory template agreements produced by NHSE and the BMA for data sharing and data processing</a:t>
            </a:r>
          </a:p>
          <a:p>
            <a:r>
              <a:rPr lang="en-GB" dirty="0" smtClean="0"/>
              <a:t>Populate as relevant for your PCN</a:t>
            </a:r>
          </a:p>
          <a:p>
            <a:r>
              <a:rPr lang="en-GB" dirty="0" smtClean="0"/>
              <a:t>Do people working with the agreement understand it (have they read it?)</a:t>
            </a:r>
          </a:p>
          <a:p>
            <a:r>
              <a:rPr lang="en-GB" dirty="0" smtClean="0"/>
              <a:t>You can also draft something bespoke</a:t>
            </a:r>
            <a:endParaRPr lang="en-GB" dirty="0"/>
          </a:p>
        </p:txBody>
      </p:sp>
    </p:spTree>
    <p:extLst>
      <p:ext uri="{BB962C8B-B14F-4D97-AF65-F5344CB8AC3E}">
        <p14:creationId xmlns:p14="http://schemas.microsoft.com/office/powerpoint/2010/main" val="678272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Choice of contractor: </a:t>
            </a:r>
            <a:br>
              <a:rPr lang="en-GB" dirty="0" smtClean="0"/>
            </a:br>
            <a:r>
              <a:rPr lang="en-GB" dirty="0" smtClean="0"/>
              <a:t>Business </a:t>
            </a:r>
            <a:r>
              <a:rPr lang="en-GB" dirty="0" smtClean="0"/>
              <a:t>critical suppliers</a:t>
            </a:r>
            <a:endParaRPr lang="en-GB" dirty="0"/>
          </a:p>
        </p:txBody>
      </p:sp>
      <p:pic>
        <p:nvPicPr>
          <p:cNvPr id="4" name="Content Placeholder 3"/>
          <p:cNvPicPr>
            <a:picLocks noGrp="1" noChangeAspect="1"/>
          </p:cNvPicPr>
          <p:nvPr>
            <p:ph idx="1"/>
          </p:nvPr>
        </p:nvPicPr>
        <p:blipFill>
          <a:blip r:embed="rId2"/>
          <a:stretch>
            <a:fillRect/>
          </a:stretch>
        </p:blipFill>
        <p:spPr>
          <a:xfrm>
            <a:off x="650240" y="3612351"/>
            <a:ext cx="11704320" cy="4353185"/>
          </a:xfrm>
          <a:prstGeom prst="rect">
            <a:avLst/>
          </a:prstGeom>
        </p:spPr>
      </p:pic>
    </p:spTree>
    <p:extLst>
      <p:ext uri="{BB962C8B-B14F-4D97-AF65-F5344CB8AC3E}">
        <p14:creationId xmlns:p14="http://schemas.microsoft.com/office/powerpoint/2010/main" val="1536555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Choice of contractor: </a:t>
            </a:r>
            <a:br>
              <a:rPr lang="en-GB" dirty="0" smtClean="0"/>
            </a:br>
            <a:r>
              <a:rPr lang="en-GB" dirty="0" smtClean="0"/>
              <a:t>Specificity </a:t>
            </a:r>
            <a:r>
              <a:rPr lang="en-GB" dirty="0" smtClean="0"/>
              <a:t>in contracts</a:t>
            </a:r>
            <a:endParaRPr lang="en-GB"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8135" y="2449238"/>
            <a:ext cx="12112580" cy="7087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3321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else?</a:t>
            </a:r>
            <a:endParaRPr lang="en-GB" dirty="0"/>
          </a:p>
        </p:txBody>
      </p:sp>
      <p:sp>
        <p:nvSpPr>
          <p:cNvPr id="3" name="Content Placeholder 2"/>
          <p:cNvSpPr>
            <a:spLocks noGrp="1"/>
          </p:cNvSpPr>
          <p:nvPr>
            <p:ph idx="1"/>
          </p:nvPr>
        </p:nvSpPr>
        <p:spPr/>
        <p:txBody>
          <a:bodyPr/>
          <a:lstStyle/>
          <a:p>
            <a:r>
              <a:rPr lang="en-GB" dirty="0" smtClean="0"/>
              <a:t>Privacy information for patients</a:t>
            </a:r>
          </a:p>
          <a:p>
            <a:r>
              <a:rPr lang="en-GB" dirty="0" smtClean="0"/>
              <a:t>Patient engagement?</a:t>
            </a:r>
          </a:p>
          <a:p>
            <a:r>
              <a:rPr lang="en-GB" dirty="0" smtClean="0"/>
              <a:t>Doing data protection impact assessments</a:t>
            </a:r>
          </a:p>
          <a:p>
            <a:r>
              <a:rPr lang="en-GB" dirty="0" smtClean="0"/>
              <a:t>Implied consent for direct care</a:t>
            </a:r>
          </a:p>
          <a:p>
            <a:r>
              <a:rPr lang="en-GB" dirty="0" smtClean="0"/>
              <a:t>More caution needed for sharing information for secondary purposes</a:t>
            </a:r>
            <a:endParaRPr lang="en-GB" dirty="0"/>
          </a:p>
        </p:txBody>
      </p:sp>
    </p:spTree>
    <p:extLst>
      <p:ext uri="{BB962C8B-B14F-4D97-AF65-F5344CB8AC3E}">
        <p14:creationId xmlns:p14="http://schemas.microsoft.com/office/powerpoint/2010/main" val="3323843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Current issues in general practice</a:t>
            </a:r>
            <a:endParaRPr lang="en-GB" dirty="0"/>
          </a:p>
        </p:txBody>
      </p:sp>
    </p:spTree>
    <p:extLst>
      <p:ext uri="{BB962C8B-B14F-4D97-AF65-F5344CB8AC3E}">
        <p14:creationId xmlns:p14="http://schemas.microsoft.com/office/powerpoint/2010/main" val="15598030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National programmes</a:t>
            </a:r>
            <a:endParaRPr lang="en-GB" dirty="0"/>
          </a:p>
        </p:txBody>
      </p:sp>
      <p:sp>
        <p:nvSpPr>
          <p:cNvPr id="4" name="Content Placeholder 3"/>
          <p:cNvSpPr>
            <a:spLocks noGrp="1"/>
          </p:cNvSpPr>
          <p:nvPr>
            <p:ph idx="1"/>
          </p:nvPr>
        </p:nvSpPr>
        <p:spPr/>
        <p:txBody>
          <a:bodyPr/>
          <a:lstStyle/>
          <a:p>
            <a:r>
              <a:rPr lang="en-GB" dirty="0">
                <a:hlinkClick r:id="rId2"/>
              </a:rPr>
              <a:t>An update from NHS England on Accelerating Citizen Access to GP Data (1 November 2022) - NHS </a:t>
            </a:r>
            <a:r>
              <a:rPr lang="en-GB" dirty="0" smtClean="0">
                <a:hlinkClick r:id="rId2"/>
              </a:rPr>
              <a:t>Digital</a:t>
            </a:r>
            <a:r>
              <a:rPr lang="en-GB" dirty="0" smtClean="0"/>
              <a:t>  </a:t>
            </a:r>
          </a:p>
          <a:p>
            <a:r>
              <a:rPr lang="en-GB" dirty="0" smtClean="0"/>
              <a:t>NB 4pm deadline on 4 November 2022 to contact TPP/EMIS</a:t>
            </a:r>
          </a:p>
          <a:p>
            <a:r>
              <a:rPr lang="en-GB" dirty="0">
                <a:hlinkClick r:id="rId3"/>
              </a:rPr>
              <a:t>General practice readiness checklist - NHS </a:t>
            </a:r>
            <a:r>
              <a:rPr lang="en-GB" dirty="0" smtClean="0">
                <a:hlinkClick r:id="rId3"/>
              </a:rPr>
              <a:t>Digital</a:t>
            </a:r>
            <a:r>
              <a:rPr lang="en-GB" dirty="0" smtClean="0"/>
              <a:t> </a:t>
            </a:r>
          </a:p>
          <a:p>
            <a:r>
              <a:rPr lang="en-GB" dirty="0">
                <a:hlinkClick r:id="rId4"/>
              </a:rPr>
              <a:t>Patient access to their records (rcgp.org.uk)</a:t>
            </a:r>
            <a:endParaRPr lang="en-GB" dirty="0"/>
          </a:p>
          <a:p>
            <a:pPr marL="0" indent="0">
              <a:buNone/>
            </a:pPr>
            <a:endParaRPr lang="en-GB" dirty="0"/>
          </a:p>
          <a:p>
            <a:r>
              <a:rPr lang="en-GB" dirty="0">
                <a:hlinkClick r:id="rId5"/>
              </a:rPr>
              <a:t>General Practice Data for Planning and Research (GPDPR) - NHS </a:t>
            </a:r>
            <a:r>
              <a:rPr lang="en-GB" dirty="0" smtClean="0">
                <a:hlinkClick r:id="rId5"/>
              </a:rPr>
              <a:t>Digital</a:t>
            </a:r>
            <a:endParaRPr lang="en-GB" dirty="0" smtClean="0"/>
          </a:p>
          <a:p>
            <a:r>
              <a:rPr lang="en-GB" dirty="0" smtClean="0"/>
              <a:t>NHS </a:t>
            </a:r>
            <a:r>
              <a:rPr lang="en-GB" i="1" dirty="0" smtClean="0"/>
              <a:t>Data Saves Lives /</a:t>
            </a:r>
            <a:r>
              <a:rPr lang="en-GB" dirty="0" smtClean="0"/>
              <a:t> </a:t>
            </a:r>
            <a:r>
              <a:rPr lang="en-GB" dirty="0" err="1" smtClean="0"/>
              <a:t>Goldacre</a:t>
            </a:r>
            <a:r>
              <a:rPr lang="en-GB" dirty="0" smtClean="0"/>
              <a:t> review</a:t>
            </a:r>
            <a:endParaRPr lang="en-GB" i="1" dirty="0" smtClean="0"/>
          </a:p>
        </p:txBody>
      </p:sp>
    </p:spTree>
    <p:extLst>
      <p:ext uri="{BB962C8B-B14F-4D97-AF65-F5344CB8AC3E}">
        <p14:creationId xmlns:p14="http://schemas.microsoft.com/office/powerpoint/2010/main" val="20685954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tx1"/>
                </a:solidFill>
              </a:rPr>
              <a:t>Recent cases/points to be aware of: substantive – deletion/correction of records </a:t>
            </a:r>
            <a:endParaRPr lang="en-GB" dirty="0">
              <a:solidFill>
                <a:schemeClr val="tx1"/>
              </a:solidFill>
            </a:endParaRPr>
          </a:p>
        </p:txBody>
      </p:sp>
      <p:sp>
        <p:nvSpPr>
          <p:cNvPr id="6" name="Content Placeholder 5"/>
          <p:cNvSpPr>
            <a:spLocks noGrp="1"/>
          </p:cNvSpPr>
          <p:nvPr>
            <p:ph idx="1"/>
          </p:nvPr>
        </p:nvSpPr>
        <p:spPr/>
        <p:txBody>
          <a:bodyPr/>
          <a:lstStyle/>
          <a:p>
            <a:r>
              <a:rPr lang="en-GB" i="1" u="sng" dirty="0">
                <a:solidFill>
                  <a:schemeClr val="tx1"/>
                </a:solidFill>
              </a:rPr>
              <a:t>R (AB) v NHSFT </a:t>
            </a:r>
            <a:r>
              <a:rPr lang="en-GB" dirty="0">
                <a:solidFill>
                  <a:schemeClr val="tx1"/>
                </a:solidFill>
              </a:rPr>
              <a:t>[2020] EWHC 2287 </a:t>
            </a:r>
            <a:r>
              <a:rPr lang="en-GB" i="1" dirty="0">
                <a:solidFill>
                  <a:schemeClr val="tx1"/>
                </a:solidFill>
              </a:rPr>
              <a:t>– no requirement to delete ‘inaccurate’ information from medical records: it was legal for the information to be retained (provided there are adequate notes of correction to any inaccuracies)</a:t>
            </a:r>
          </a:p>
          <a:p>
            <a:r>
              <a:rPr lang="en-GB" i="1" u="sng" dirty="0">
                <a:solidFill>
                  <a:schemeClr val="tx1"/>
                </a:solidFill>
              </a:rPr>
              <a:t>YZ v South Wales Police </a:t>
            </a:r>
            <a:r>
              <a:rPr lang="en-GB" dirty="0">
                <a:solidFill>
                  <a:schemeClr val="tx1"/>
                </a:solidFill>
              </a:rPr>
              <a:t>[2022] EWCA </a:t>
            </a:r>
            <a:r>
              <a:rPr lang="en-GB" dirty="0" err="1">
                <a:solidFill>
                  <a:schemeClr val="tx1"/>
                </a:solidFill>
              </a:rPr>
              <a:t>Civ</a:t>
            </a:r>
            <a:r>
              <a:rPr lang="en-GB" dirty="0">
                <a:solidFill>
                  <a:schemeClr val="tx1"/>
                </a:solidFill>
              </a:rPr>
              <a:t> 683 – Police not required to delete information about individual suspected of, but not charged with, serious offences/return to a ‘blank slate’.  </a:t>
            </a:r>
          </a:p>
          <a:p>
            <a:endParaRPr lang="en-GB" dirty="0"/>
          </a:p>
        </p:txBody>
      </p:sp>
      <p:sp>
        <p:nvSpPr>
          <p:cNvPr id="9" name="Date Placeholder 2"/>
          <p:cNvSpPr>
            <a:spLocks noGrp="1"/>
          </p:cNvSpPr>
          <p:nvPr>
            <p:ph type="dt" sz="half" idx="4294967295"/>
          </p:nvPr>
        </p:nvSpPr>
        <p:spPr>
          <a:xfrm>
            <a:off x="0" y="9040813"/>
            <a:ext cx="2925763" cy="519112"/>
          </a:xfrm>
          <a:prstGeom prst="rect">
            <a:avLst/>
          </a:prstGeom>
        </p:spPr>
        <p:txBody>
          <a:bodyPr/>
          <a:lstStyle>
            <a:lvl1pPr>
              <a:defRPr sz="1707">
                <a:solidFill>
                  <a:schemeClr val="bg1"/>
                </a:solidFill>
              </a:defRPr>
            </a:lvl1pPr>
          </a:lstStyle>
          <a:p>
            <a:fld id="{190476FF-1933-42C4-996A-3814372B0657}" type="datetime3">
              <a:rPr lang="en-US" smtClean="0"/>
              <a:t>3 November 2022</a:t>
            </a:fld>
            <a:endParaRPr lang="en-GB"/>
          </a:p>
        </p:txBody>
      </p:sp>
    </p:spTree>
    <p:extLst>
      <p:ext uri="{BB962C8B-B14F-4D97-AF65-F5344CB8AC3E}">
        <p14:creationId xmlns:p14="http://schemas.microsoft.com/office/powerpoint/2010/main" val="19576174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tx1"/>
                </a:solidFill>
              </a:rPr>
              <a:t>Recent cases/points to be aware of: substantive – security </a:t>
            </a:r>
            <a:endParaRPr lang="en-GB" dirty="0">
              <a:solidFill>
                <a:schemeClr val="tx1"/>
              </a:solidFill>
            </a:endParaRPr>
          </a:p>
        </p:txBody>
      </p:sp>
      <p:sp>
        <p:nvSpPr>
          <p:cNvPr id="4" name="Content Placeholder 3"/>
          <p:cNvSpPr>
            <a:spLocks noGrp="1"/>
          </p:cNvSpPr>
          <p:nvPr>
            <p:ph idx="1"/>
          </p:nvPr>
        </p:nvSpPr>
        <p:spPr/>
        <p:txBody>
          <a:bodyPr/>
          <a:lstStyle/>
          <a:p>
            <a:r>
              <a:rPr lang="en-GB" i="1" u="sng" dirty="0">
                <a:solidFill>
                  <a:schemeClr val="tx1"/>
                </a:solidFill>
              </a:rPr>
              <a:t>Underwood v Bounty and Hampshire Hospitals</a:t>
            </a:r>
            <a:r>
              <a:rPr lang="en-GB" dirty="0">
                <a:solidFill>
                  <a:schemeClr val="tx1"/>
                </a:solidFill>
              </a:rPr>
              <a:t>  [2022] EWHC 888 – Hospital not vicariously liable for suspected data breach by contractor, security arrangements by Trust were adequate.</a:t>
            </a:r>
          </a:p>
          <a:p>
            <a:r>
              <a:rPr lang="en-GB" i="1" u="sng" dirty="0">
                <a:solidFill>
                  <a:schemeClr val="tx1"/>
                </a:solidFill>
              </a:rPr>
              <a:t>Ali v Luton Borough Council</a:t>
            </a:r>
            <a:r>
              <a:rPr lang="en-GB" u="sng" dirty="0">
                <a:solidFill>
                  <a:schemeClr val="tx1"/>
                </a:solidFill>
              </a:rPr>
              <a:t> </a:t>
            </a:r>
            <a:r>
              <a:rPr lang="en-GB" dirty="0">
                <a:solidFill>
                  <a:schemeClr val="tx1"/>
                </a:solidFill>
              </a:rPr>
              <a:t>[2022] EWHC 132  - a council (which was justified in allowing access to its child protection/social work systems to an employee who went rogue) was not vicariously liable for her then doing so.</a:t>
            </a:r>
          </a:p>
          <a:p>
            <a:endParaRPr lang="en-GB" dirty="0"/>
          </a:p>
        </p:txBody>
      </p:sp>
      <p:sp>
        <p:nvSpPr>
          <p:cNvPr id="9" name="Date Placeholder 2"/>
          <p:cNvSpPr>
            <a:spLocks noGrp="1"/>
          </p:cNvSpPr>
          <p:nvPr>
            <p:ph type="dt" sz="half" idx="4294967295"/>
          </p:nvPr>
        </p:nvSpPr>
        <p:spPr>
          <a:xfrm>
            <a:off x="0" y="9040813"/>
            <a:ext cx="2925763" cy="519112"/>
          </a:xfrm>
          <a:prstGeom prst="rect">
            <a:avLst/>
          </a:prstGeom>
        </p:spPr>
        <p:txBody>
          <a:bodyPr/>
          <a:lstStyle>
            <a:lvl1pPr>
              <a:defRPr sz="1707">
                <a:solidFill>
                  <a:schemeClr val="bg1"/>
                </a:solidFill>
              </a:defRPr>
            </a:lvl1pPr>
          </a:lstStyle>
          <a:p>
            <a:fld id="{190476FF-1933-42C4-996A-3814372B0657}" type="datetime3">
              <a:rPr lang="en-US" smtClean="0"/>
              <a:t>3 November 2022</a:t>
            </a:fld>
            <a:endParaRPr lang="en-GB"/>
          </a:p>
        </p:txBody>
      </p:sp>
    </p:spTree>
    <p:extLst>
      <p:ext uri="{BB962C8B-B14F-4D97-AF65-F5344CB8AC3E}">
        <p14:creationId xmlns:p14="http://schemas.microsoft.com/office/powerpoint/2010/main" val="31051261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Q+A and thank you!</a:t>
            </a:r>
            <a:endParaRPr lang="en-GB" dirty="0"/>
          </a:p>
        </p:txBody>
      </p:sp>
      <p:sp>
        <p:nvSpPr>
          <p:cNvPr id="3" name="Content Placeholder 2"/>
          <p:cNvSpPr>
            <a:spLocks noGrp="1"/>
          </p:cNvSpPr>
          <p:nvPr>
            <p:ph sz="half" idx="1"/>
          </p:nvPr>
        </p:nvSpPr>
        <p:spPr/>
        <p:txBody>
          <a:bodyPr numCol="1"/>
          <a:lstStyle/>
          <a:p>
            <a:pPr marL="0" indent="0" algn="ctr" fontAlgn="t">
              <a:spcBef>
                <a:spcPts val="1650"/>
              </a:spcBef>
              <a:spcAft>
                <a:spcPts val="0"/>
              </a:spcAft>
              <a:buNone/>
            </a:pPr>
            <a:r>
              <a:rPr lang="en-GB" sz="3200" b="1" kern="1200" dirty="0" smtClean="0">
                <a:solidFill>
                  <a:srgbClr val="000000"/>
                </a:solidFill>
                <a:ea typeface="Times New Roman"/>
                <a:cs typeface="Times New Roman"/>
              </a:rPr>
              <a:t>Andrew </a:t>
            </a:r>
            <a:r>
              <a:rPr lang="en-GB" sz="3200" b="1" kern="1200" dirty="0">
                <a:solidFill>
                  <a:srgbClr val="000000"/>
                </a:solidFill>
                <a:ea typeface="Times New Roman"/>
                <a:cs typeface="Times New Roman"/>
              </a:rPr>
              <a:t>Latham</a:t>
            </a:r>
            <a:r>
              <a:rPr lang="en-GB" sz="3200" kern="1200" dirty="0">
                <a:solidFill>
                  <a:srgbClr val="000000"/>
                </a:solidFill>
                <a:ea typeface="Times New Roman"/>
                <a:cs typeface="Times New Roman"/>
              </a:rPr>
              <a:t/>
            </a:r>
            <a:br>
              <a:rPr lang="en-GB" sz="3200" kern="1200" dirty="0">
                <a:solidFill>
                  <a:srgbClr val="000000"/>
                </a:solidFill>
                <a:ea typeface="Times New Roman"/>
                <a:cs typeface="Times New Roman"/>
              </a:rPr>
            </a:br>
            <a:r>
              <a:rPr lang="en-GB" sz="3200" kern="1200" dirty="0" smtClean="0">
                <a:solidFill>
                  <a:srgbClr val="000000"/>
                </a:solidFill>
                <a:ea typeface="Times New Roman"/>
                <a:cs typeface="Times New Roman"/>
              </a:rPr>
              <a:t>Partner</a:t>
            </a:r>
            <a:r>
              <a:rPr lang="en-GB" sz="3200" kern="1200" dirty="0">
                <a:solidFill>
                  <a:srgbClr val="000000"/>
                </a:solidFill>
                <a:ea typeface="Times New Roman"/>
                <a:cs typeface="Times New Roman"/>
              </a:rPr>
              <a:t> | Clinical Law</a:t>
            </a:r>
            <a:br>
              <a:rPr lang="en-GB" sz="3200" kern="1200" dirty="0">
                <a:solidFill>
                  <a:srgbClr val="000000"/>
                </a:solidFill>
                <a:ea typeface="Times New Roman"/>
                <a:cs typeface="Times New Roman"/>
              </a:rPr>
            </a:br>
            <a:r>
              <a:rPr lang="en-GB" sz="3200" kern="1200" dirty="0">
                <a:solidFill>
                  <a:srgbClr val="000000"/>
                </a:solidFill>
                <a:ea typeface="Times New Roman"/>
                <a:cs typeface="Times New Roman"/>
              </a:rPr>
              <a:t>Capsticks Solicitors LLP</a:t>
            </a:r>
            <a:br>
              <a:rPr lang="en-GB" sz="3200" kern="1200" dirty="0">
                <a:solidFill>
                  <a:srgbClr val="000000"/>
                </a:solidFill>
                <a:ea typeface="Times New Roman"/>
                <a:cs typeface="Times New Roman"/>
              </a:rPr>
            </a:br>
            <a:endParaRPr lang="en-GB" sz="3200" kern="1200" dirty="0" smtClean="0">
              <a:solidFill>
                <a:srgbClr val="000000"/>
              </a:solidFill>
              <a:ea typeface="Times New Roman"/>
              <a:cs typeface="Times New Roman"/>
            </a:endParaRPr>
          </a:p>
          <a:p>
            <a:pPr marL="0" indent="0" algn="ctr" fontAlgn="t">
              <a:spcBef>
                <a:spcPts val="1650"/>
              </a:spcBef>
              <a:spcAft>
                <a:spcPts val="0"/>
              </a:spcAft>
              <a:buNone/>
            </a:pPr>
            <a:r>
              <a:rPr lang="en-GB" sz="3200" b="1" kern="1200" dirty="0" smtClean="0">
                <a:solidFill>
                  <a:srgbClr val="000000"/>
                </a:solidFill>
                <a:ea typeface="Times New Roman"/>
                <a:cs typeface="Times New Roman"/>
              </a:rPr>
              <a:t>T</a:t>
            </a:r>
            <a:r>
              <a:rPr lang="en-GB" sz="3200" kern="1200" dirty="0">
                <a:solidFill>
                  <a:srgbClr val="000000"/>
                </a:solidFill>
                <a:ea typeface="Times New Roman"/>
                <a:cs typeface="Times New Roman"/>
              </a:rPr>
              <a:t>: 020 8780 4674 </a:t>
            </a:r>
          </a:p>
          <a:p>
            <a:pPr marL="0" indent="0" algn="ctr" fontAlgn="t">
              <a:spcBef>
                <a:spcPts val="1650"/>
              </a:spcBef>
              <a:spcAft>
                <a:spcPts val="0"/>
              </a:spcAft>
              <a:buNone/>
            </a:pPr>
            <a:r>
              <a:rPr lang="en-GB" sz="3200" b="1" kern="1200" dirty="0" smtClean="0">
                <a:solidFill>
                  <a:srgbClr val="000000"/>
                </a:solidFill>
                <a:ea typeface="Times New Roman"/>
                <a:cs typeface="Times New Roman"/>
              </a:rPr>
              <a:t>M</a:t>
            </a:r>
            <a:r>
              <a:rPr lang="en-GB" sz="3200" kern="1200" dirty="0" smtClean="0">
                <a:solidFill>
                  <a:srgbClr val="000000"/>
                </a:solidFill>
                <a:ea typeface="Times New Roman"/>
                <a:cs typeface="Times New Roman"/>
              </a:rPr>
              <a:t>:07912 563 029</a:t>
            </a:r>
          </a:p>
          <a:p>
            <a:pPr marL="0" indent="0" algn="ctr" fontAlgn="t">
              <a:spcBef>
                <a:spcPts val="1650"/>
              </a:spcBef>
              <a:spcAft>
                <a:spcPts val="0"/>
              </a:spcAft>
              <a:buNone/>
            </a:pPr>
            <a:r>
              <a:rPr lang="en-GB" sz="3200" b="1" kern="1200" dirty="0" smtClean="0">
                <a:solidFill>
                  <a:srgbClr val="000000"/>
                </a:solidFill>
                <a:ea typeface="Times New Roman"/>
                <a:cs typeface="Times New Roman"/>
              </a:rPr>
              <a:t>E: </a:t>
            </a:r>
            <a:r>
              <a:rPr lang="en-GB" sz="3200" u="sng" kern="1200" dirty="0" smtClean="0">
                <a:solidFill>
                  <a:srgbClr val="0000FF"/>
                </a:solidFill>
                <a:ea typeface="Times New Roman"/>
                <a:cs typeface="Times New Roman"/>
                <a:hlinkClick r:id="rId2"/>
              </a:rPr>
              <a:t>andrew.latham@capsticks.com</a:t>
            </a:r>
            <a:endParaRPr lang="en-GB" sz="3200" u="sng" kern="1200" dirty="0" smtClean="0">
              <a:solidFill>
                <a:srgbClr val="0000FF"/>
              </a:solidFill>
              <a:ea typeface="Times New Roman"/>
              <a:cs typeface="Times New Roman"/>
            </a:endParaRPr>
          </a:p>
          <a:p>
            <a:pPr marL="0" indent="0" algn="ctr" fontAlgn="t">
              <a:spcBef>
                <a:spcPts val="1650"/>
              </a:spcBef>
              <a:spcAft>
                <a:spcPts val="0"/>
              </a:spcAft>
              <a:buNone/>
            </a:pPr>
            <a:r>
              <a:rPr lang="en-GB" sz="3200" u="sng" kern="1200" dirty="0" smtClean="0">
                <a:solidFill>
                  <a:srgbClr val="0000FF"/>
                </a:solidFill>
                <a:cs typeface="Times New Roman"/>
              </a:rPr>
              <a:t>@</a:t>
            </a:r>
            <a:r>
              <a:rPr lang="en-GB" sz="3200" u="sng" kern="1200" dirty="0" err="1" smtClean="0">
                <a:solidFill>
                  <a:srgbClr val="0000FF"/>
                </a:solidFill>
                <a:cs typeface="Times New Roman"/>
              </a:rPr>
              <a:t>ajlhealthlaw</a:t>
            </a:r>
            <a:endParaRPr lang="en-GB" dirty="0"/>
          </a:p>
        </p:txBody>
      </p:sp>
    </p:spTree>
    <p:extLst>
      <p:ext uri="{BB962C8B-B14F-4D97-AF65-F5344CB8AC3E}">
        <p14:creationId xmlns:p14="http://schemas.microsoft.com/office/powerpoint/2010/main" val="2277005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The duty of candour</a:t>
            </a:r>
            <a:endParaRPr lang="en-GB" dirty="0"/>
          </a:p>
        </p:txBody>
      </p:sp>
    </p:spTree>
    <p:extLst>
      <p:ext uri="{BB962C8B-B14F-4D97-AF65-F5344CB8AC3E}">
        <p14:creationId xmlns:p14="http://schemas.microsoft.com/office/powerpoint/2010/main" val="2137855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7"/>
          <p:cNvSpPr txBox="1">
            <a:spLocks noGrp="1"/>
          </p:cNvSpPr>
          <p:nvPr>
            <p:ph type="title"/>
          </p:nvPr>
        </p:nvSpPr>
        <p:spPr>
          <a:prstGeom prst="rect">
            <a:avLst/>
          </a:prstGeom>
        </p:spPr>
        <p:txBody>
          <a:bodyPr/>
          <a:lstStyle/>
          <a:p>
            <a:pPr defTabSz="502412"/>
            <a:r>
              <a:rPr dirty="0"/>
              <a:t>What is candour?</a:t>
            </a:r>
          </a:p>
        </p:txBody>
      </p:sp>
      <p:sp>
        <p:nvSpPr>
          <p:cNvPr id="165" name="Rectangle 8"/>
          <p:cNvSpPr txBox="1">
            <a:spLocks noGrp="1"/>
          </p:cNvSpPr>
          <p:nvPr>
            <p:ph idx="1"/>
          </p:nvPr>
        </p:nvSpPr>
        <p:spPr>
          <a:prstGeom prst="rect">
            <a:avLst/>
          </a:prstGeom>
        </p:spPr>
        <p:txBody>
          <a:bodyPr/>
          <a:lstStyle/>
          <a:p>
            <a:pPr marL="0" indent="0">
              <a:lnSpc>
                <a:spcPct val="120000"/>
              </a:lnSpc>
              <a:buSzTx/>
              <a:buFont typeface="Wingdings"/>
              <a:buNone/>
              <a:defRPr i="1"/>
            </a:pPr>
            <a:r>
              <a:rPr sz="3600" dirty="0" smtClean="0"/>
              <a:t>“</a:t>
            </a:r>
            <a:r>
              <a:rPr sz="3600" dirty="0"/>
              <a:t>The volunteering of all relevant information to persons who have or may have been harmed by the provision of services, whether or not information has been requested and whether or not a complaint or a report of that provision has been made”</a:t>
            </a:r>
          </a:p>
          <a:p>
            <a:pPr marL="0" indent="0">
              <a:lnSpc>
                <a:spcPct val="120000"/>
              </a:lnSpc>
              <a:buSzTx/>
              <a:buFont typeface="Wingdings"/>
              <a:buNone/>
            </a:pPr>
            <a:endParaRPr sz="2400" dirty="0"/>
          </a:p>
          <a:p>
            <a:pPr marL="0" indent="0">
              <a:lnSpc>
                <a:spcPct val="120000"/>
              </a:lnSpc>
              <a:buSzTx/>
              <a:buFont typeface="Wingdings"/>
              <a:buNone/>
            </a:pPr>
            <a:r>
              <a:rPr sz="2400" dirty="0"/>
              <a:t>Robert Francis </a:t>
            </a:r>
            <a:r>
              <a:rPr sz="2400" dirty="0" smtClean="0"/>
              <a:t>QC</a:t>
            </a:r>
            <a:endParaRPr lang="en-GB" sz="2400" dirty="0" smtClean="0"/>
          </a:p>
          <a:p>
            <a:pPr marL="0" indent="0">
              <a:lnSpc>
                <a:spcPct val="120000"/>
              </a:lnSpc>
              <a:buSzTx/>
              <a:buFont typeface="Wingdings"/>
              <a:buNone/>
            </a:pPr>
            <a:endParaRPr lang="en-GB" sz="2400" dirty="0"/>
          </a:p>
          <a:p>
            <a:pPr marL="0" indent="0">
              <a:lnSpc>
                <a:spcPct val="120000"/>
              </a:lnSpc>
              <a:buNone/>
            </a:pPr>
            <a:r>
              <a:rPr lang="en-GB" sz="3600" i="1" dirty="0" smtClean="0"/>
              <a:t>“The </a:t>
            </a:r>
            <a:r>
              <a:rPr lang="en-GB" sz="3600" i="1" dirty="0"/>
              <a:t>quality of being open and honest; frankness</a:t>
            </a:r>
            <a:r>
              <a:rPr lang="en-GB" sz="3600" i="1" dirty="0" smtClean="0"/>
              <a:t>.”</a:t>
            </a:r>
            <a:endParaRPr lang="en-GB" sz="3600" i="1" dirty="0"/>
          </a:p>
          <a:p>
            <a:pPr marL="0" indent="0">
              <a:lnSpc>
                <a:spcPct val="120000"/>
              </a:lnSpc>
              <a:buSzTx/>
              <a:buFont typeface="Wingdings"/>
              <a:buNone/>
            </a:pPr>
            <a:endParaRPr sz="2400" b="1" dirty="0"/>
          </a:p>
        </p:txBody>
      </p:sp>
    </p:spTree>
    <p:extLst>
      <p:ext uri="{BB962C8B-B14F-4D97-AF65-F5344CB8AC3E}">
        <p14:creationId xmlns:p14="http://schemas.microsoft.com/office/powerpoint/2010/main" val="199046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he duty of candour: what is it?"/>
          <p:cNvSpPr txBox="1">
            <a:spLocks noGrp="1"/>
          </p:cNvSpPr>
          <p:nvPr>
            <p:ph type="title"/>
          </p:nvPr>
        </p:nvSpPr>
        <p:spPr>
          <a:prstGeom prst="rect">
            <a:avLst/>
          </a:prstGeom>
        </p:spPr>
        <p:txBody>
          <a:bodyPr>
            <a:normAutofit/>
          </a:bodyPr>
          <a:lstStyle>
            <a:lvl1pPr defTabSz="484886">
              <a:defRPr sz="6640"/>
            </a:lvl1pPr>
          </a:lstStyle>
          <a:p>
            <a:pPr defTabSz="502412"/>
            <a:r>
              <a:rPr sz="4000" dirty="0"/>
              <a:t>The duty of candour: what is it?</a:t>
            </a:r>
          </a:p>
        </p:txBody>
      </p:sp>
      <p:sp>
        <p:nvSpPr>
          <p:cNvPr id="162" name="Key set of recommendations from Francis report…"/>
          <p:cNvSpPr txBox="1">
            <a:spLocks noGrp="1"/>
          </p:cNvSpPr>
          <p:nvPr>
            <p:ph idx="1"/>
          </p:nvPr>
        </p:nvSpPr>
        <p:spPr>
          <a:prstGeom prst="rect">
            <a:avLst/>
          </a:prstGeom>
        </p:spPr>
        <p:txBody>
          <a:bodyPr/>
          <a:lstStyle/>
          <a:p>
            <a:pPr marL="305593" indent="-305593" defTabSz="457200">
              <a:lnSpc>
                <a:spcPct val="120000"/>
              </a:lnSpc>
              <a:spcBef>
                <a:spcPts val="0"/>
              </a:spcBef>
              <a:defRPr sz="2200">
                <a:solidFill>
                  <a:srgbClr val="393130"/>
                </a:solidFill>
                <a:latin typeface="Times New Roman"/>
                <a:ea typeface="Times New Roman"/>
                <a:cs typeface="Times New Roman"/>
                <a:sym typeface="Times New Roman"/>
              </a:defRPr>
            </a:pPr>
            <a:r>
              <a:rPr sz="3200" dirty="0">
                <a:latin typeface="Arial" panose="020B0604020202020204" pitchFamily="34" charset="0"/>
                <a:ea typeface="Times New Roman"/>
                <a:cs typeface="Arial" panose="020B0604020202020204" pitchFamily="34" charset="0"/>
              </a:rPr>
              <a:t>Key set of recommendations from Francis report</a:t>
            </a:r>
          </a:p>
          <a:p>
            <a:pPr marL="305593" indent="-305593" defTabSz="457200">
              <a:lnSpc>
                <a:spcPct val="120000"/>
              </a:lnSpc>
              <a:spcBef>
                <a:spcPts val="0"/>
              </a:spcBef>
              <a:defRPr sz="2200">
                <a:solidFill>
                  <a:srgbClr val="393130"/>
                </a:solidFill>
                <a:latin typeface="Times New Roman"/>
                <a:ea typeface="Times New Roman"/>
                <a:cs typeface="Times New Roman"/>
                <a:sym typeface="Times New Roman"/>
              </a:defRPr>
            </a:pPr>
            <a:r>
              <a:rPr sz="3200" dirty="0" smtClean="0">
                <a:latin typeface="Arial" panose="020B0604020202020204" pitchFamily="34" charset="0"/>
                <a:ea typeface="Times New Roman"/>
                <a:cs typeface="Arial" panose="020B0604020202020204" pitchFamily="34" charset="0"/>
              </a:rPr>
              <a:t>Statutory </a:t>
            </a:r>
            <a:r>
              <a:rPr sz="3200" dirty="0">
                <a:latin typeface="Arial" panose="020B0604020202020204" pitchFamily="34" charset="0"/>
                <a:ea typeface="Times New Roman"/>
                <a:cs typeface="Arial" panose="020B0604020202020204" pitchFamily="34" charset="0"/>
              </a:rPr>
              <a:t>duty </a:t>
            </a:r>
            <a:r>
              <a:rPr lang="en-GB" sz="3200" dirty="0" smtClean="0">
                <a:latin typeface="Arial" panose="020B0604020202020204" pitchFamily="34" charset="0"/>
                <a:ea typeface="Times New Roman"/>
                <a:cs typeface="Arial" panose="020B0604020202020204" pitchFamily="34" charset="0"/>
              </a:rPr>
              <a:t>on organisations </a:t>
            </a:r>
            <a:r>
              <a:rPr sz="3200" dirty="0" smtClean="0">
                <a:latin typeface="Arial" panose="020B0604020202020204" pitchFamily="34" charset="0"/>
                <a:ea typeface="Times New Roman"/>
                <a:cs typeface="Arial" panose="020B0604020202020204" pitchFamily="34" charset="0"/>
              </a:rPr>
              <a:t>– </a:t>
            </a:r>
            <a:r>
              <a:rPr sz="3200" dirty="0">
                <a:latin typeface="Arial" panose="020B0604020202020204" pitchFamily="34" charset="0"/>
                <a:ea typeface="Times New Roman"/>
                <a:cs typeface="Arial" panose="020B0604020202020204" pitchFamily="34" charset="0"/>
              </a:rPr>
              <a:t>Health and Social Care Act 2008 (Regulated Activities) Regulations 2014, regulation </a:t>
            </a:r>
            <a:r>
              <a:rPr sz="3200" dirty="0" smtClean="0">
                <a:latin typeface="Arial" panose="020B0604020202020204" pitchFamily="34" charset="0"/>
                <a:ea typeface="Times New Roman"/>
                <a:cs typeface="Arial" panose="020B0604020202020204" pitchFamily="34" charset="0"/>
              </a:rPr>
              <a:t>20</a:t>
            </a:r>
            <a:endParaRPr lang="en-GB" sz="3200" dirty="0" smtClean="0">
              <a:latin typeface="Arial" panose="020B0604020202020204" pitchFamily="34" charset="0"/>
              <a:ea typeface="Times New Roman"/>
              <a:cs typeface="Arial" panose="020B0604020202020204" pitchFamily="34" charset="0"/>
            </a:endParaRPr>
          </a:p>
          <a:p>
            <a:pPr marL="305593" indent="-305593" defTabSz="457200">
              <a:lnSpc>
                <a:spcPct val="120000"/>
              </a:lnSpc>
              <a:spcBef>
                <a:spcPts val="0"/>
              </a:spcBef>
              <a:defRPr sz="2200">
                <a:solidFill>
                  <a:srgbClr val="393130"/>
                </a:solidFill>
                <a:latin typeface="Times New Roman"/>
                <a:ea typeface="Times New Roman"/>
                <a:cs typeface="Times New Roman"/>
                <a:sym typeface="Times New Roman"/>
              </a:defRPr>
            </a:pPr>
            <a:r>
              <a:rPr lang="en-GB" sz="3200" dirty="0" smtClean="0">
                <a:latin typeface="Arial" panose="020B0604020202020204" pitchFamily="34" charset="0"/>
                <a:ea typeface="Times New Roman"/>
                <a:cs typeface="Arial" panose="020B0604020202020204" pitchFamily="34" charset="0"/>
              </a:rPr>
              <a:t>Applies to individuals through professional obligations and guidance </a:t>
            </a:r>
            <a:endParaRPr sz="3200" dirty="0">
              <a:latin typeface="Arial" panose="020B0604020202020204" pitchFamily="34" charset="0"/>
              <a:ea typeface="Times New Roman"/>
              <a:cs typeface="Arial" panose="020B0604020202020204" pitchFamily="34" charset="0"/>
            </a:endParaRPr>
          </a:p>
          <a:p>
            <a:pPr marL="305593" indent="-305593" defTabSz="457200">
              <a:lnSpc>
                <a:spcPct val="120000"/>
              </a:lnSpc>
              <a:spcBef>
                <a:spcPts val="0"/>
              </a:spcBef>
              <a:defRPr sz="2200">
                <a:solidFill>
                  <a:srgbClr val="393130"/>
                </a:solidFill>
                <a:latin typeface="Times New Roman"/>
                <a:ea typeface="Times New Roman"/>
                <a:cs typeface="Times New Roman"/>
                <a:sym typeface="Times New Roman"/>
              </a:defRPr>
            </a:pPr>
            <a:r>
              <a:rPr sz="3200" dirty="0" smtClean="0">
                <a:latin typeface="Arial" panose="020B0604020202020204" pitchFamily="34" charset="0"/>
                <a:ea typeface="Times New Roman"/>
                <a:cs typeface="Arial" panose="020B0604020202020204" pitchFamily="34" charset="0"/>
              </a:rPr>
              <a:t>Provision </a:t>
            </a:r>
            <a:r>
              <a:rPr sz="3200" dirty="0">
                <a:latin typeface="Arial" panose="020B0604020202020204" pitchFamily="34" charset="0"/>
                <a:ea typeface="Times New Roman"/>
                <a:cs typeface="Arial" panose="020B0604020202020204" pitchFamily="34" charset="0"/>
              </a:rPr>
              <a:t>of an explanation – not an admission of liability</a:t>
            </a:r>
          </a:p>
        </p:txBody>
      </p:sp>
      <p:pic>
        <p:nvPicPr>
          <p:cNvPr id="2" name="Picture 1"/>
          <p:cNvPicPr>
            <a:picLocks noChangeAspect="1"/>
          </p:cNvPicPr>
          <p:nvPr/>
        </p:nvPicPr>
        <p:blipFill>
          <a:blip r:embed="rId2"/>
          <a:stretch>
            <a:fillRect/>
          </a:stretch>
        </p:blipFill>
        <p:spPr>
          <a:xfrm>
            <a:off x="1016000" y="6965032"/>
            <a:ext cx="10972800" cy="2247900"/>
          </a:xfrm>
          <a:prstGeom prst="rect">
            <a:avLst/>
          </a:prstGeom>
        </p:spPr>
      </p:pic>
    </p:spTree>
    <p:extLst>
      <p:ext uri="{BB962C8B-B14F-4D97-AF65-F5344CB8AC3E}">
        <p14:creationId xmlns:p14="http://schemas.microsoft.com/office/powerpoint/2010/main" val="819806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reminder of the key ingredients</a:t>
            </a:r>
            <a:endParaRPr lang="en-US" dirty="0"/>
          </a:p>
        </p:txBody>
      </p:sp>
      <p:sp>
        <p:nvSpPr>
          <p:cNvPr id="2" name="Content Placeholder 1"/>
          <p:cNvSpPr>
            <a:spLocks noGrp="1"/>
          </p:cNvSpPr>
          <p:nvPr>
            <p:ph idx="1"/>
          </p:nvPr>
        </p:nvSpPr>
        <p:spPr/>
        <p:txBody>
          <a:bodyPr/>
          <a:lstStyle/>
          <a:p>
            <a:r>
              <a:rPr lang="en-GB" dirty="0" smtClean="0"/>
              <a:t>Two statutory duties created:</a:t>
            </a:r>
          </a:p>
          <a:p>
            <a:pPr lvl="1"/>
            <a:r>
              <a:rPr lang="en-GB" dirty="0" smtClean="0"/>
              <a:t>General duty to be open – all cases</a:t>
            </a:r>
          </a:p>
          <a:p>
            <a:pPr lvl="1"/>
            <a:r>
              <a:rPr lang="en-GB" dirty="0" smtClean="0"/>
              <a:t>Formal duty of candour - only if NSI/harm threshold met</a:t>
            </a:r>
          </a:p>
          <a:p>
            <a:r>
              <a:rPr lang="en-GB" dirty="0" smtClean="0"/>
              <a:t>Q1 – Has there been an ‘unintended or unexpected incident’? If yes, then..</a:t>
            </a:r>
          </a:p>
          <a:p>
            <a:pPr lvl="0"/>
            <a:r>
              <a:rPr lang="en-GB" dirty="0" smtClean="0"/>
              <a:t>Q2 - </a:t>
            </a:r>
            <a:r>
              <a:rPr lang="en-GB" dirty="0"/>
              <a:t>In the reasonable opinion of a health care professional, could the unintended or unexpected incident result in, or has it resulted in:</a:t>
            </a:r>
          </a:p>
          <a:p>
            <a:pPr lvl="1"/>
            <a:r>
              <a:rPr lang="en-GB" dirty="0"/>
              <a:t>The death of the </a:t>
            </a:r>
            <a:r>
              <a:rPr lang="en-GB" dirty="0" smtClean="0"/>
              <a:t>patient, </a:t>
            </a:r>
            <a:r>
              <a:rPr lang="en-GB" dirty="0"/>
              <a:t>or</a:t>
            </a:r>
          </a:p>
          <a:p>
            <a:pPr lvl="1"/>
            <a:r>
              <a:rPr lang="en-GB" dirty="0"/>
              <a:t>S</a:t>
            </a:r>
            <a:r>
              <a:rPr lang="en-GB" dirty="0" smtClean="0"/>
              <a:t>evere </a:t>
            </a:r>
            <a:r>
              <a:rPr lang="en-GB" dirty="0"/>
              <a:t>harm, </a:t>
            </a:r>
            <a:r>
              <a:rPr lang="en-GB" dirty="0" smtClean="0"/>
              <a:t>moderate har</a:t>
            </a:r>
            <a:r>
              <a:rPr lang="en-GB" dirty="0"/>
              <a:t>m</a:t>
            </a:r>
            <a:r>
              <a:rPr lang="en-GB" dirty="0" smtClean="0"/>
              <a:t> or prolonged </a:t>
            </a:r>
            <a:r>
              <a:rPr lang="en-GB" dirty="0"/>
              <a:t>psychological </a:t>
            </a:r>
            <a:r>
              <a:rPr lang="en-GB" dirty="0" smtClean="0"/>
              <a:t>harm</a:t>
            </a:r>
          </a:p>
          <a:p>
            <a:r>
              <a:rPr lang="en-GB" dirty="0" smtClean="0"/>
              <a:t>If yes to any parts of Q2 then specific DoC duty applies.</a:t>
            </a:r>
            <a:endParaRPr lang="en-GB" dirty="0"/>
          </a:p>
          <a:p>
            <a:endParaRPr lang="en-GB" dirty="0" smtClean="0"/>
          </a:p>
        </p:txBody>
      </p:sp>
    </p:spTree>
    <p:extLst>
      <p:ext uri="{BB962C8B-B14F-4D97-AF65-F5344CB8AC3E}">
        <p14:creationId xmlns:p14="http://schemas.microsoft.com/office/powerpoint/2010/main" val="1940660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Notifiable safety incidents</a:t>
            </a:r>
            <a:br>
              <a:rPr lang="en-GB" dirty="0" smtClean="0"/>
            </a:br>
            <a:r>
              <a:rPr lang="en-GB" dirty="0" smtClean="0"/>
              <a:t>Other registered persons (GPs </a:t>
            </a:r>
            <a:r>
              <a:rPr lang="en-GB" dirty="0" err="1" smtClean="0"/>
              <a:t>etc</a:t>
            </a:r>
            <a:r>
              <a:rPr lang="en-GB" dirty="0" smtClean="0"/>
              <a:t>)</a:t>
            </a:r>
            <a:endParaRPr lang="en-GB" dirty="0"/>
          </a:p>
        </p:txBody>
      </p:sp>
      <p:sp>
        <p:nvSpPr>
          <p:cNvPr id="3" name="Content Placeholder 2"/>
          <p:cNvSpPr>
            <a:spLocks noGrp="1"/>
          </p:cNvSpPr>
          <p:nvPr>
            <p:ph idx="1"/>
          </p:nvPr>
        </p:nvSpPr>
        <p:spPr>
          <a:xfrm>
            <a:off x="650240" y="2644552"/>
            <a:ext cx="11704320" cy="6068214"/>
          </a:xfrm>
        </p:spPr>
        <p:txBody>
          <a:bodyPr/>
          <a:lstStyle/>
          <a:p>
            <a:pPr marL="765374" lvl="1" indent="0">
              <a:buNone/>
            </a:pPr>
            <a:r>
              <a:rPr lang="en-GB" sz="2400" dirty="0" smtClean="0"/>
              <a:t>An unintended </a:t>
            </a:r>
            <a:r>
              <a:rPr lang="en-GB" sz="2400" dirty="0"/>
              <a:t>or unexpected incident that occurred in respect of a service user during the provision of a regulated activity that </a:t>
            </a:r>
            <a:r>
              <a:rPr lang="en-GB" sz="2400" dirty="0" smtClean="0"/>
              <a:t>In reasonable opinion of healthcare professional, incident appears </a:t>
            </a:r>
            <a:r>
              <a:rPr lang="en-GB" sz="2400" dirty="0"/>
              <a:t>to have resulted in— </a:t>
            </a:r>
            <a:endParaRPr lang="en-GB" sz="2400" dirty="0" smtClean="0"/>
          </a:p>
          <a:p>
            <a:pPr marL="765374" lvl="1" indent="0">
              <a:buNone/>
            </a:pPr>
            <a:r>
              <a:rPr lang="en-GB" sz="2400" dirty="0" smtClean="0"/>
              <a:t>(a) 	(</a:t>
            </a:r>
            <a:r>
              <a:rPr lang="en-GB" sz="2400" dirty="0" err="1" smtClean="0"/>
              <a:t>i</a:t>
            </a:r>
            <a:r>
              <a:rPr lang="en-GB" sz="2400" dirty="0" smtClean="0"/>
              <a:t>) 	the </a:t>
            </a:r>
            <a:r>
              <a:rPr lang="en-GB" sz="2400" dirty="0"/>
              <a:t>death of the service user, where the death relates directly to the </a:t>
            </a:r>
            <a:r>
              <a:rPr lang="en-GB" sz="2400" dirty="0" smtClean="0"/>
              <a:t>							incident </a:t>
            </a:r>
            <a:r>
              <a:rPr lang="en-GB" sz="2400" dirty="0"/>
              <a:t>rather than to the natural course of the service user's illness </a:t>
            </a:r>
            <a:r>
              <a:rPr lang="en-GB" sz="2400" dirty="0" smtClean="0"/>
              <a:t>						or underlying condition,</a:t>
            </a:r>
          </a:p>
          <a:p>
            <a:pPr marL="765374" lvl="1" indent="0">
              <a:buNone/>
            </a:pPr>
            <a:r>
              <a:rPr lang="en-GB" sz="2400" dirty="0" smtClean="0"/>
              <a:t>			(ii) 	an </a:t>
            </a:r>
            <a:r>
              <a:rPr lang="en-GB" sz="2400" dirty="0"/>
              <a:t>impairment of the sensory, motor or intellectual functions of the </a:t>
            </a:r>
            <a:r>
              <a:rPr lang="en-GB" sz="2400" dirty="0" smtClean="0"/>
              <a:t>							service </a:t>
            </a:r>
            <a:r>
              <a:rPr lang="en-GB" sz="2400" dirty="0"/>
              <a:t>user which has lasted, or is likely to last, for a continuous </a:t>
            </a:r>
            <a:r>
              <a:rPr lang="en-GB" sz="2400" dirty="0" smtClean="0"/>
              <a:t>								period </a:t>
            </a:r>
            <a:r>
              <a:rPr lang="en-GB" sz="2400" dirty="0"/>
              <a:t>of at least 28 </a:t>
            </a:r>
            <a:r>
              <a:rPr lang="en-GB" sz="2400" dirty="0" smtClean="0"/>
              <a:t>days,</a:t>
            </a:r>
          </a:p>
          <a:p>
            <a:pPr marL="765374" lvl="1" indent="0">
              <a:buNone/>
            </a:pPr>
            <a:r>
              <a:rPr lang="en-GB" sz="2400" dirty="0" smtClean="0"/>
              <a:t>			(iii) changes </a:t>
            </a:r>
            <a:r>
              <a:rPr lang="en-GB" sz="2400" dirty="0"/>
              <a:t>to the structure of the service user's </a:t>
            </a:r>
            <a:r>
              <a:rPr lang="en-GB" sz="2400" dirty="0" smtClean="0"/>
              <a:t>body,</a:t>
            </a:r>
          </a:p>
          <a:p>
            <a:pPr marL="765374" lvl="1" indent="0">
              <a:buNone/>
            </a:pPr>
            <a:r>
              <a:rPr lang="en-GB" sz="2400" dirty="0" smtClean="0"/>
              <a:t>			(iv) 	the </a:t>
            </a:r>
            <a:r>
              <a:rPr lang="en-GB" sz="2400" dirty="0"/>
              <a:t>service user experiencing prolonged pain or prolonged </a:t>
            </a:r>
            <a:r>
              <a:rPr lang="en-GB" sz="2400" dirty="0" smtClean="0"/>
              <a:t>											psychological harm [28 days +], or</a:t>
            </a:r>
          </a:p>
          <a:p>
            <a:pPr marL="765374" lvl="1" indent="0">
              <a:buNone/>
            </a:pPr>
            <a:r>
              <a:rPr lang="en-GB" sz="2400" dirty="0" smtClean="0"/>
              <a:t>			(v) 	the </a:t>
            </a:r>
            <a:r>
              <a:rPr lang="en-GB" sz="2400" dirty="0"/>
              <a:t>shortening of the life expectancy of the service user; or</a:t>
            </a:r>
          </a:p>
          <a:p>
            <a:pPr marL="1222574" lvl="1" indent="-457200">
              <a:buAutoNum type="alphaLcParenBoth" startAt="2"/>
            </a:pPr>
            <a:r>
              <a:rPr lang="en-GB" sz="2400" dirty="0" smtClean="0"/>
              <a:t>requires </a:t>
            </a:r>
            <a:r>
              <a:rPr lang="en-GB" sz="2400" dirty="0"/>
              <a:t>treatment by a health care professional in order to </a:t>
            </a:r>
            <a:r>
              <a:rPr lang="en-GB" sz="2400" dirty="0" smtClean="0"/>
              <a:t>prevent—</a:t>
            </a:r>
          </a:p>
          <a:p>
            <a:pPr marL="1990914" lvl="2" indent="-514350">
              <a:buAutoNum type="romanLcParenBoth"/>
            </a:pPr>
            <a:r>
              <a:rPr lang="en-GB" sz="2400" dirty="0" smtClean="0"/>
              <a:t>the </a:t>
            </a:r>
            <a:r>
              <a:rPr lang="en-GB" sz="2400" dirty="0"/>
              <a:t>death of the service user, </a:t>
            </a:r>
            <a:r>
              <a:rPr lang="en-GB" sz="2400" dirty="0" smtClean="0"/>
              <a:t>or</a:t>
            </a:r>
          </a:p>
          <a:p>
            <a:pPr marL="1990914" lvl="2" indent="-514350">
              <a:buAutoNum type="romanLcParenBoth"/>
            </a:pPr>
            <a:r>
              <a:rPr lang="en-GB" sz="2400" dirty="0" smtClean="0"/>
              <a:t>any </a:t>
            </a:r>
            <a:r>
              <a:rPr lang="en-GB" sz="2400" dirty="0"/>
              <a:t>injury to the service user which, if left untreated, would lead to one or more of the outcomes mentioned in sub-paragraph (a).</a:t>
            </a:r>
          </a:p>
          <a:p>
            <a:endParaRPr lang="en-GB" dirty="0"/>
          </a:p>
        </p:txBody>
      </p:sp>
    </p:spTree>
    <p:extLst>
      <p:ext uri="{BB962C8B-B14F-4D97-AF65-F5344CB8AC3E}">
        <p14:creationId xmlns:p14="http://schemas.microsoft.com/office/powerpoint/2010/main" val="1409140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Rectangle 7"/>
          <p:cNvSpPr txBox="1">
            <a:spLocks noGrp="1"/>
          </p:cNvSpPr>
          <p:nvPr>
            <p:ph type="title"/>
          </p:nvPr>
        </p:nvSpPr>
        <p:spPr>
          <a:prstGeom prst="rect">
            <a:avLst/>
          </a:prstGeom>
        </p:spPr>
        <p:txBody>
          <a:bodyPr/>
          <a:lstStyle/>
          <a:p>
            <a:pPr defTabSz="502412"/>
            <a:r>
              <a:rPr dirty="0"/>
              <a:t>How do you comply with the specific duty?</a:t>
            </a:r>
          </a:p>
        </p:txBody>
      </p:sp>
      <p:sp>
        <p:nvSpPr>
          <p:cNvPr id="182" name="Rectangle 8"/>
          <p:cNvSpPr txBox="1">
            <a:spLocks noGrp="1"/>
          </p:cNvSpPr>
          <p:nvPr>
            <p:ph idx="1"/>
          </p:nvPr>
        </p:nvSpPr>
        <p:spPr>
          <a:prstGeom prst="rect">
            <a:avLst/>
          </a:prstGeom>
        </p:spPr>
        <p:txBody>
          <a:bodyPr/>
          <a:lstStyle/>
          <a:p>
            <a:pPr>
              <a:defRPr b="1"/>
            </a:pPr>
            <a:r>
              <a:rPr sz="2800" dirty="0"/>
              <a:t>As soon as reasonably practicable </a:t>
            </a:r>
            <a:r>
              <a:rPr sz="2800" b="0" dirty="0"/>
              <a:t>after becoming aware of a ‘NSI’ the provider must:</a:t>
            </a:r>
          </a:p>
          <a:p>
            <a:pPr lvl="1"/>
            <a:r>
              <a:rPr sz="2800" dirty="0"/>
              <a:t>Notify the relevant person that the incident has occurred, and</a:t>
            </a:r>
          </a:p>
          <a:p>
            <a:pPr lvl="1"/>
            <a:r>
              <a:rPr sz="2800" dirty="0"/>
              <a:t>Provide reasonable support to the relevant person</a:t>
            </a:r>
          </a:p>
          <a:p>
            <a:pPr marL="751204" indent="-751204">
              <a:defRPr sz="2800"/>
            </a:pPr>
            <a:r>
              <a:rPr sz="2800" dirty="0"/>
              <a:t>The notification (face to face)</a:t>
            </a:r>
          </a:p>
          <a:p>
            <a:pPr marL="1832928" lvl="2" indent="-697864">
              <a:defRPr sz="2800"/>
            </a:pPr>
            <a:r>
              <a:rPr sz="2800" dirty="0"/>
              <a:t>Inform them that the incident has occurred </a:t>
            </a:r>
          </a:p>
          <a:p>
            <a:pPr marL="1832928" lvl="2" indent="-697864">
              <a:defRPr sz="2800"/>
            </a:pPr>
            <a:r>
              <a:rPr sz="2800" dirty="0"/>
              <a:t>Provide a true account of all facts</a:t>
            </a:r>
          </a:p>
          <a:p>
            <a:pPr marL="1832928" lvl="2" indent="-697864">
              <a:defRPr sz="2800"/>
            </a:pPr>
            <a:r>
              <a:rPr sz="2800" dirty="0"/>
              <a:t>Advise what further enquiries will be made</a:t>
            </a:r>
          </a:p>
          <a:p>
            <a:pPr marL="1832928" lvl="2" indent="-697864">
              <a:defRPr sz="2800"/>
            </a:pPr>
            <a:r>
              <a:rPr sz="2800" dirty="0"/>
              <a:t>Apologise</a:t>
            </a:r>
          </a:p>
          <a:p>
            <a:pPr marL="751204" indent="-751204">
              <a:defRPr sz="2800"/>
            </a:pPr>
            <a:r>
              <a:rPr sz="2800" dirty="0"/>
              <a:t>A written record of the notification must be kept</a:t>
            </a:r>
          </a:p>
          <a:p>
            <a:pPr marL="751204" indent="-751204">
              <a:defRPr sz="2800"/>
            </a:pPr>
            <a:r>
              <a:rPr sz="2800" dirty="0"/>
              <a:t>The notification must be followed up in writing (covering all of the above)</a:t>
            </a:r>
          </a:p>
        </p:txBody>
      </p:sp>
    </p:spTree>
    <p:extLst>
      <p:ext uri="{BB962C8B-B14F-4D97-AF65-F5344CB8AC3E}">
        <p14:creationId xmlns:p14="http://schemas.microsoft.com/office/powerpoint/2010/main" val="198848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Powerpoint Presentation_BLUE">
  <a:themeElements>
    <a:clrScheme name="~6807654 1">
      <a:dk1>
        <a:srgbClr val="393130"/>
      </a:dk1>
      <a:lt1>
        <a:srgbClr val="FFFFFF"/>
      </a:lt1>
      <a:dk2>
        <a:srgbClr val="4791D9"/>
      </a:dk2>
      <a:lt2>
        <a:srgbClr val="B22936"/>
      </a:lt2>
      <a:accent1>
        <a:srgbClr val="AEA9A3"/>
      </a:accent1>
      <a:accent2>
        <a:srgbClr val="2BACCC"/>
      </a:accent2>
      <a:accent3>
        <a:srgbClr val="FFFFFF"/>
      </a:accent3>
      <a:accent4>
        <a:srgbClr val="2F2827"/>
      </a:accent4>
      <a:accent5>
        <a:srgbClr val="D3D1CE"/>
      </a:accent5>
      <a:accent6>
        <a:srgbClr val="269BB9"/>
      </a:accent6>
      <a:hlink>
        <a:srgbClr val="6A2225"/>
      </a:hlink>
      <a:folHlink>
        <a:srgbClr val="F0BA47"/>
      </a:folHlink>
    </a:clrScheme>
    <a:fontScheme name="~6807654">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6807654 1">
        <a:dk1>
          <a:srgbClr val="393130"/>
        </a:dk1>
        <a:lt1>
          <a:srgbClr val="FFFFFF"/>
        </a:lt1>
        <a:dk2>
          <a:srgbClr val="4791D9"/>
        </a:dk2>
        <a:lt2>
          <a:srgbClr val="B22936"/>
        </a:lt2>
        <a:accent1>
          <a:srgbClr val="AEA9A3"/>
        </a:accent1>
        <a:accent2>
          <a:srgbClr val="2BACCC"/>
        </a:accent2>
        <a:accent3>
          <a:srgbClr val="FFFFFF"/>
        </a:accent3>
        <a:accent4>
          <a:srgbClr val="2F2827"/>
        </a:accent4>
        <a:accent5>
          <a:srgbClr val="D3D1CE"/>
        </a:accent5>
        <a:accent6>
          <a:srgbClr val="269BB9"/>
        </a:accent6>
        <a:hlink>
          <a:srgbClr val="6A2225"/>
        </a:hlink>
        <a:folHlink>
          <a:srgbClr val="F0BA47"/>
        </a:folHlink>
      </a:clrScheme>
      <a:clrMap bg1="lt1" tx1="dk1" bg2="lt2" tx2="dk2" accent1="accent1" accent2="accent2" accent3="accent3" accent4="accent4" accent5="accent5" accent6="accent6" hlink="hlink" folHlink="folHlink"/>
    </a:extraClrScheme>
    <a:extraClrScheme>
      <a:clrScheme name="~6807654 2">
        <a:dk1>
          <a:srgbClr val="393130"/>
        </a:dk1>
        <a:lt1>
          <a:srgbClr val="FFFFFF"/>
        </a:lt1>
        <a:dk2>
          <a:srgbClr val="2BACCC"/>
        </a:dk2>
        <a:lt2>
          <a:srgbClr val="B22936"/>
        </a:lt2>
        <a:accent1>
          <a:srgbClr val="AEA9A3"/>
        </a:accent1>
        <a:accent2>
          <a:srgbClr val="4791D9"/>
        </a:accent2>
        <a:accent3>
          <a:srgbClr val="FFFFFF"/>
        </a:accent3>
        <a:accent4>
          <a:srgbClr val="2F2827"/>
        </a:accent4>
        <a:accent5>
          <a:srgbClr val="D3D1CE"/>
        </a:accent5>
        <a:accent6>
          <a:srgbClr val="3F83C4"/>
        </a:accent6>
        <a:hlink>
          <a:srgbClr val="6A2225"/>
        </a:hlink>
        <a:folHlink>
          <a:srgbClr val="F0BA47"/>
        </a:folHlink>
      </a:clrScheme>
      <a:clrMap bg1="lt1" tx1="dk1" bg2="lt2" tx2="dk2" accent1="accent1" accent2="accent2" accent3="accent3" accent4="accent4" accent5="accent5" accent6="accent6" hlink="hlink" folHlink="folHlink"/>
    </a:extraClrScheme>
    <a:extraClrScheme>
      <a:clrScheme name="~6807654 3">
        <a:dk1>
          <a:srgbClr val="393130"/>
        </a:dk1>
        <a:lt1>
          <a:srgbClr val="FFFFFF"/>
        </a:lt1>
        <a:dk2>
          <a:srgbClr val="6A2225"/>
        </a:dk2>
        <a:lt2>
          <a:srgbClr val="B22936"/>
        </a:lt2>
        <a:accent1>
          <a:srgbClr val="AEA9A3"/>
        </a:accent1>
        <a:accent2>
          <a:srgbClr val="2BACCC"/>
        </a:accent2>
        <a:accent3>
          <a:srgbClr val="FFFFFF"/>
        </a:accent3>
        <a:accent4>
          <a:srgbClr val="2F2827"/>
        </a:accent4>
        <a:accent5>
          <a:srgbClr val="D3D1CE"/>
        </a:accent5>
        <a:accent6>
          <a:srgbClr val="269BB9"/>
        </a:accent6>
        <a:hlink>
          <a:srgbClr val="6A2225"/>
        </a:hlink>
        <a:folHlink>
          <a:srgbClr val="F0BA47"/>
        </a:folHlink>
      </a:clrScheme>
      <a:clrMap bg1="lt1" tx1="dk1" bg2="lt2" tx2="dk2" accent1="accent1" accent2="accent2" accent3="accent3" accent4="accent4" accent5="accent5" accent6="accent6" hlink="hlink" folHlink="folHlink"/>
    </a:extraClrScheme>
    <a:extraClrScheme>
      <a:clrScheme name="~6807654 4">
        <a:dk1>
          <a:srgbClr val="393130"/>
        </a:dk1>
        <a:lt1>
          <a:srgbClr val="FFFFFF"/>
        </a:lt1>
        <a:dk2>
          <a:srgbClr val="C85300"/>
        </a:dk2>
        <a:lt2>
          <a:srgbClr val="B22936"/>
        </a:lt2>
        <a:accent1>
          <a:srgbClr val="AEA9A3"/>
        </a:accent1>
        <a:accent2>
          <a:srgbClr val="2BACCC"/>
        </a:accent2>
        <a:accent3>
          <a:srgbClr val="FFFFFF"/>
        </a:accent3>
        <a:accent4>
          <a:srgbClr val="2F2827"/>
        </a:accent4>
        <a:accent5>
          <a:srgbClr val="D3D1CE"/>
        </a:accent5>
        <a:accent6>
          <a:srgbClr val="269BB9"/>
        </a:accent6>
        <a:hlink>
          <a:srgbClr val="6A2225"/>
        </a:hlink>
        <a:folHlink>
          <a:srgbClr val="F0BA4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2532</TotalTime>
  <Words>2486</Words>
  <Application>Microsoft Office PowerPoint</Application>
  <PresentationFormat>Custom</PresentationFormat>
  <Paragraphs>209</Paragraphs>
  <Slides>39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Helvetica</vt:lpstr>
      <vt:lpstr>Helvetica Neue</vt:lpstr>
      <vt:lpstr>Times New Roman</vt:lpstr>
      <vt:lpstr>Wingdings</vt:lpstr>
      <vt:lpstr>Powerpoint Presentation_BLUE</vt:lpstr>
      <vt:lpstr>The Caldicott Guardian in Primary Care     </vt:lpstr>
      <vt:lpstr>What we will be discussing</vt:lpstr>
      <vt:lpstr>A bit of a health warning</vt:lpstr>
      <vt:lpstr>The duty of candour</vt:lpstr>
      <vt:lpstr>What is candour?</vt:lpstr>
      <vt:lpstr>The duty of candour: what is it?</vt:lpstr>
      <vt:lpstr>A reminder of the key ingredients</vt:lpstr>
      <vt:lpstr>Notifiable safety incidents Other registered persons (GPs etc)</vt:lpstr>
      <vt:lpstr>How do you comply with the specific duty?</vt:lpstr>
      <vt:lpstr>Who needs to be told?</vt:lpstr>
      <vt:lpstr>How do you comply with the specific duty?</vt:lpstr>
      <vt:lpstr>Things to think about and train staff on</vt:lpstr>
      <vt:lpstr>Is the duty of candour engaged?</vt:lpstr>
      <vt:lpstr>Candour case study</vt:lpstr>
      <vt:lpstr>Legal issues – making sustainable disclosure decisions</vt:lpstr>
      <vt:lpstr>Scott v LGBT Foundation</vt:lpstr>
      <vt:lpstr>Scott v LGBT foundation </vt:lpstr>
      <vt:lpstr>Scott v LGBT Foundation</vt:lpstr>
      <vt:lpstr>Things to think about</vt:lpstr>
      <vt:lpstr>Things to think about (2)</vt:lpstr>
      <vt:lpstr>Things to think about (3)</vt:lpstr>
      <vt:lpstr>Things to think about (4)</vt:lpstr>
      <vt:lpstr>What are the risks?</vt:lpstr>
      <vt:lpstr>Coco v AN Clark – ingredients for confidentiality claims…</vt:lpstr>
      <vt:lpstr>… and defences</vt:lpstr>
      <vt:lpstr>A few things to bear in mind</vt:lpstr>
      <vt:lpstr>Decision trees</vt:lpstr>
      <vt:lpstr>Record keeping, process documentation and litigation Ahmed v BBC</vt:lpstr>
      <vt:lpstr>Primary care network agreements</vt:lpstr>
      <vt:lpstr>Data sharing agreements</vt:lpstr>
      <vt:lpstr>Template agreements</vt:lpstr>
      <vt:lpstr>Choice of contractor:  Business critical suppliers</vt:lpstr>
      <vt:lpstr>Choice of contractor:  Specificity in contracts</vt:lpstr>
      <vt:lpstr>What else?</vt:lpstr>
      <vt:lpstr>Current issues in general practice</vt:lpstr>
      <vt:lpstr>National programmes</vt:lpstr>
      <vt:lpstr>Recent cases/points to be aware of: substantive – deletion/correction of records </vt:lpstr>
      <vt:lpstr>Recent cases/points to be aware of: substantive – security </vt:lpstr>
      <vt:lpstr>Q+A and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Update for Caldicott Guardians   Decision Making, the duty of candour, confidentiality and consent</dc:title>
  <dc:creator>Sally-Anne House</dc:creator>
  <cp:lastModifiedBy>Capsticks</cp:lastModifiedBy>
  <cp:revision>64</cp:revision>
  <dcterms:modified xsi:type="dcterms:W3CDTF">2022-11-03T10:33:18Z</dcterms:modified>
</cp:coreProperties>
</file>