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1" r:id="rId6"/>
    <p:sldMasterId id="2147483691" r:id="rId7"/>
  </p:sldMasterIdLst>
  <p:notesMasterIdLst>
    <p:notesMasterId r:id="rId32"/>
  </p:notesMasterIdLst>
  <p:handoutMasterIdLst>
    <p:handoutMasterId r:id="rId33"/>
  </p:handoutMasterIdLst>
  <p:sldIdLst>
    <p:sldId id="256" r:id="rId8"/>
    <p:sldId id="272" r:id="rId9"/>
    <p:sldId id="363" r:id="rId10"/>
    <p:sldId id="271" r:id="rId11"/>
    <p:sldId id="739" r:id="rId12"/>
    <p:sldId id="292" r:id="rId13"/>
    <p:sldId id="290" r:id="rId14"/>
    <p:sldId id="385" r:id="rId15"/>
    <p:sldId id="576" r:id="rId16"/>
    <p:sldId id="730" r:id="rId17"/>
    <p:sldId id="731" r:id="rId18"/>
    <p:sldId id="279" r:id="rId19"/>
    <p:sldId id="368" r:id="rId20"/>
    <p:sldId id="384" r:id="rId21"/>
    <p:sldId id="727" r:id="rId22"/>
    <p:sldId id="301" r:id="rId23"/>
    <p:sldId id="729" r:id="rId24"/>
    <p:sldId id="575" r:id="rId25"/>
    <p:sldId id="564" r:id="rId26"/>
    <p:sldId id="574" r:id="rId27"/>
    <p:sldId id="733" r:id="rId28"/>
    <p:sldId id="732" r:id="rId29"/>
    <p:sldId id="309" r:id="rId30"/>
    <p:sldId id="29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D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297" autoAdjust="0"/>
  </p:normalViewPr>
  <p:slideViewPr>
    <p:cSldViewPr snapToGrid="0">
      <p:cViewPr varScale="1">
        <p:scale>
          <a:sx n="48" d="100"/>
          <a:sy n="48" d="100"/>
        </p:scale>
        <p:origin x="18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69402-B151-47B0-8384-6E860CB7A5DF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26049C2-B18D-4577-A027-25519946BBD2}">
      <dgm:prSet phldrT="[Text]"/>
      <dgm:spPr/>
      <dgm:t>
        <a:bodyPr/>
        <a:lstStyle/>
        <a:p>
          <a:r>
            <a:rPr lang="en-GB"/>
            <a:t>No consistency</a:t>
          </a:r>
        </a:p>
      </dgm:t>
    </dgm:pt>
    <dgm:pt modelId="{13656C3F-1DF0-4A8B-8C53-DF9E64AFA629}" type="parTrans" cxnId="{73007B9D-DC26-443D-95DF-9467B756F4B5}">
      <dgm:prSet/>
      <dgm:spPr/>
      <dgm:t>
        <a:bodyPr/>
        <a:lstStyle/>
        <a:p>
          <a:endParaRPr lang="en-GB"/>
        </a:p>
      </dgm:t>
    </dgm:pt>
    <dgm:pt modelId="{D32927F4-1E69-4877-9FAD-87A2C845134E}" type="sibTrans" cxnId="{73007B9D-DC26-443D-95DF-9467B756F4B5}">
      <dgm:prSet/>
      <dgm:spPr/>
      <dgm:t>
        <a:bodyPr/>
        <a:lstStyle/>
        <a:p>
          <a:endParaRPr lang="en-GB"/>
        </a:p>
      </dgm:t>
    </dgm:pt>
    <dgm:pt modelId="{680F3DD0-5E56-409D-8576-41B75516E329}">
      <dgm:prSet phldrT="[Text]"/>
      <dgm:spPr/>
      <dgm:t>
        <a:bodyPr/>
        <a:lstStyle/>
        <a:p>
          <a:r>
            <a:rPr lang="en-GB"/>
            <a:t>No core training/support</a:t>
          </a:r>
        </a:p>
      </dgm:t>
    </dgm:pt>
    <dgm:pt modelId="{DB9F3011-B1A2-4FB3-BB7D-2D36AE50A2CA}" type="parTrans" cxnId="{5B328FAC-0F3D-4B81-BF55-8657D3AA5C85}">
      <dgm:prSet/>
      <dgm:spPr/>
      <dgm:t>
        <a:bodyPr/>
        <a:lstStyle/>
        <a:p>
          <a:endParaRPr lang="en-GB"/>
        </a:p>
      </dgm:t>
    </dgm:pt>
    <dgm:pt modelId="{61A5273F-AEC0-4E50-8233-6020465EC1C3}" type="sibTrans" cxnId="{5B328FAC-0F3D-4B81-BF55-8657D3AA5C85}">
      <dgm:prSet/>
      <dgm:spPr/>
      <dgm:t>
        <a:bodyPr/>
        <a:lstStyle/>
        <a:p>
          <a:endParaRPr lang="en-GB"/>
        </a:p>
      </dgm:t>
    </dgm:pt>
    <dgm:pt modelId="{2FE790F2-82A3-4B39-B552-559681475720}">
      <dgm:prSet phldrT="[Text]"/>
      <dgm:spPr/>
      <dgm:t>
        <a:bodyPr/>
        <a:lstStyle/>
        <a:p>
          <a:r>
            <a:rPr lang="en-GB"/>
            <a:t>Complaints not valued</a:t>
          </a:r>
        </a:p>
      </dgm:t>
    </dgm:pt>
    <dgm:pt modelId="{25870ADA-2E4F-42CD-A3AA-DA7F706A3BB1}" type="parTrans" cxnId="{6B148C3A-E001-4CE3-BFB9-7BE9B12DE5C1}">
      <dgm:prSet/>
      <dgm:spPr/>
      <dgm:t>
        <a:bodyPr/>
        <a:lstStyle/>
        <a:p>
          <a:endParaRPr lang="en-GB"/>
        </a:p>
      </dgm:t>
    </dgm:pt>
    <dgm:pt modelId="{95F8B60F-D30E-4B38-9638-4F08827AC568}" type="sibTrans" cxnId="{6B148C3A-E001-4CE3-BFB9-7BE9B12DE5C1}">
      <dgm:prSet/>
      <dgm:spPr/>
      <dgm:t>
        <a:bodyPr/>
        <a:lstStyle/>
        <a:p>
          <a:endParaRPr lang="en-GB"/>
        </a:p>
      </dgm:t>
    </dgm:pt>
    <dgm:pt modelId="{FFB84B0F-931D-4257-8CCA-58E2D8081AB0}" type="pres">
      <dgm:prSet presAssocID="{DE969402-B151-47B0-8384-6E860CB7A5DF}" presName="linear" presStyleCnt="0">
        <dgm:presLayoutVars>
          <dgm:dir/>
          <dgm:animLvl val="lvl"/>
          <dgm:resizeHandles val="exact"/>
        </dgm:presLayoutVars>
      </dgm:prSet>
      <dgm:spPr/>
    </dgm:pt>
    <dgm:pt modelId="{CDAFAB0D-B4D8-4C89-A2ED-25B338B6E57F}" type="pres">
      <dgm:prSet presAssocID="{326049C2-B18D-4577-A027-25519946BBD2}" presName="parentLin" presStyleCnt="0"/>
      <dgm:spPr/>
    </dgm:pt>
    <dgm:pt modelId="{B44FFDB4-F2AF-4520-BE78-AC7832FDC91B}" type="pres">
      <dgm:prSet presAssocID="{326049C2-B18D-4577-A027-25519946BBD2}" presName="parentLeftMargin" presStyleLbl="node1" presStyleIdx="0" presStyleCnt="3"/>
      <dgm:spPr/>
    </dgm:pt>
    <dgm:pt modelId="{4CD37D7E-5592-49E4-821E-0F6490FDDE17}" type="pres">
      <dgm:prSet presAssocID="{326049C2-B18D-4577-A027-25519946B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5E15B3-BC2A-40AC-946B-19077A443E41}" type="pres">
      <dgm:prSet presAssocID="{326049C2-B18D-4577-A027-25519946BBD2}" presName="negativeSpace" presStyleCnt="0"/>
      <dgm:spPr/>
    </dgm:pt>
    <dgm:pt modelId="{40B351AE-905A-43B1-8166-5EF44DFD09FC}" type="pres">
      <dgm:prSet presAssocID="{326049C2-B18D-4577-A027-25519946BBD2}" presName="childText" presStyleLbl="conFgAcc1" presStyleIdx="0" presStyleCnt="3">
        <dgm:presLayoutVars>
          <dgm:bulletEnabled val="1"/>
        </dgm:presLayoutVars>
      </dgm:prSet>
      <dgm:spPr/>
    </dgm:pt>
    <dgm:pt modelId="{A1FD1709-E59A-452C-B7BC-3EF6B93E1C5D}" type="pres">
      <dgm:prSet presAssocID="{D32927F4-1E69-4877-9FAD-87A2C845134E}" presName="spaceBetweenRectangles" presStyleCnt="0"/>
      <dgm:spPr/>
    </dgm:pt>
    <dgm:pt modelId="{A8758DC6-C006-4AF3-BD08-DFBA21166458}" type="pres">
      <dgm:prSet presAssocID="{680F3DD0-5E56-409D-8576-41B75516E329}" presName="parentLin" presStyleCnt="0"/>
      <dgm:spPr/>
    </dgm:pt>
    <dgm:pt modelId="{FF4BE633-01B8-4700-92BC-BCEB41B9FFAB}" type="pres">
      <dgm:prSet presAssocID="{680F3DD0-5E56-409D-8576-41B75516E329}" presName="parentLeftMargin" presStyleLbl="node1" presStyleIdx="0" presStyleCnt="3"/>
      <dgm:spPr/>
    </dgm:pt>
    <dgm:pt modelId="{CA4365B6-4E77-4FFE-A45B-5F0B5C0D39A0}" type="pres">
      <dgm:prSet presAssocID="{680F3DD0-5E56-409D-8576-41B75516E3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DCEB71-EE91-400B-856D-ACC8F0D0FE88}" type="pres">
      <dgm:prSet presAssocID="{680F3DD0-5E56-409D-8576-41B75516E329}" presName="negativeSpace" presStyleCnt="0"/>
      <dgm:spPr/>
    </dgm:pt>
    <dgm:pt modelId="{DDBA4F02-DB92-4E68-A2E3-103CF3BCBFF7}" type="pres">
      <dgm:prSet presAssocID="{680F3DD0-5E56-409D-8576-41B75516E329}" presName="childText" presStyleLbl="conFgAcc1" presStyleIdx="1" presStyleCnt="3">
        <dgm:presLayoutVars>
          <dgm:bulletEnabled val="1"/>
        </dgm:presLayoutVars>
      </dgm:prSet>
      <dgm:spPr/>
    </dgm:pt>
    <dgm:pt modelId="{7B935137-45D6-4C50-B9F5-BB90F3943A65}" type="pres">
      <dgm:prSet presAssocID="{61A5273F-AEC0-4E50-8233-6020465EC1C3}" presName="spaceBetweenRectangles" presStyleCnt="0"/>
      <dgm:spPr/>
    </dgm:pt>
    <dgm:pt modelId="{2F6212FA-89CA-4FC2-9672-A41B0AB946CA}" type="pres">
      <dgm:prSet presAssocID="{2FE790F2-82A3-4B39-B552-559681475720}" presName="parentLin" presStyleCnt="0"/>
      <dgm:spPr/>
    </dgm:pt>
    <dgm:pt modelId="{107E323B-8C92-42D1-AA44-D814671BB3CB}" type="pres">
      <dgm:prSet presAssocID="{2FE790F2-82A3-4B39-B552-559681475720}" presName="parentLeftMargin" presStyleLbl="node1" presStyleIdx="1" presStyleCnt="3"/>
      <dgm:spPr/>
    </dgm:pt>
    <dgm:pt modelId="{6C1B2A82-374B-44A0-BCB9-8DD3634F7508}" type="pres">
      <dgm:prSet presAssocID="{2FE790F2-82A3-4B39-B552-5596814757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2B6D87-25E7-4AB6-A563-9E1FEAE51CE3}" type="pres">
      <dgm:prSet presAssocID="{2FE790F2-82A3-4B39-B552-559681475720}" presName="negativeSpace" presStyleCnt="0"/>
      <dgm:spPr/>
    </dgm:pt>
    <dgm:pt modelId="{0B6739AF-6691-4F98-AEBD-7F2BEC4F4725}" type="pres">
      <dgm:prSet presAssocID="{2FE790F2-82A3-4B39-B552-5596814757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7EA10A-658B-4001-9959-30EC15546AEB}" type="presOf" srcId="{DE969402-B151-47B0-8384-6E860CB7A5DF}" destId="{FFB84B0F-931D-4257-8CCA-58E2D8081AB0}" srcOrd="0" destOrd="0" presId="urn:microsoft.com/office/officeart/2005/8/layout/list1"/>
    <dgm:cxn modelId="{6B148C3A-E001-4CE3-BFB9-7BE9B12DE5C1}" srcId="{DE969402-B151-47B0-8384-6E860CB7A5DF}" destId="{2FE790F2-82A3-4B39-B552-559681475720}" srcOrd="2" destOrd="0" parTransId="{25870ADA-2E4F-42CD-A3AA-DA7F706A3BB1}" sibTransId="{95F8B60F-D30E-4B38-9638-4F08827AC568}"/>
    <dgm:cxn modelId="{3101E94B-E07D-40EC-85D4-D36F1AC1A447}" type="presOf" srcId="{326049C2-B18D-4577-A027-25519946BBD2}" destId="{B44FFDB4-F2AF-4520-BE78-AC7832FDC91B}" srcOrd="0" destOrd="0" presId="urn:microsoft.com/office/officeart/2005/8/layout/list1"/>
    <dgm:cxn modelId="{EEEEA777-B079-4C11-9DE9-E8BE616F54D0}" type="presOf" srcId="{2FE790F2-82A3-4B39-B552-559681475720}" destId="{107E323B-8C92-42D1-AA44-D814671BB3CB}" srcOrd="0" destOrd="0" presId="urn:microsoft.com/office/officeart/2005/8/layout/list1"/>
    <dgm:cxn modelId="{F613168D-7392-44CC-99F8-052ECF777A8F}" type="presOf" srcId="{326049C2-B18D-4577-A027-25519946BBD2}" destId="{4CD37D7E-5592-49E4-821E-0F6490FDDE17}" srcOrd="1" destOrd="0" presId="urn:microsoft.com/office/officeart/2005/8/layout/list1"/>
    <dgm:cxn modelId="{73007B9D-DC26-443D-95DF-9467B756F4B5}" srcId="{DE969402-B151-47B0-8384-6E860CB7A5DF}" destId="{326049C2-B18D-4577-A027-25519946BBD2}" srcOrd="0" destOrd="0" parTransId="{13656C3F-1DF0-4A8B-8C53-DF9E64AFA629}" sibTransId="{D32927F4-1E69-4877-9FAD-87A2C845134E}"/>
    <dgm:cxn modelId="{5B328FAC-0F3D-4B81-BF55-8657D3AA5C85}" srcId="{DE969402-B151-47B0-8384-6E860CB7A5DF}" destId="{680F3DD0-5E56-409D-8576-41B75516E329}" srcOrd="1" destOrd="0" parTransId="{DB9F3011-B1A2-4FB3-BB7D-2D36AE50A2CA}" sibTransId="{61A5273F-AEC0-4E50-8233-6020465EC1C3}"/>
    <dgm:cxn modelId="{5516EAAC-DD23-4197-A20E-A62A37F99BAE}" type="presOf" srcId="{680F3DD0-5E56-409D-8576-41B75516E329}" destId="{FF4BE633-01B8-4700-92BC-BCEB41B9FFAB}" srcOrd="0" destOrd="0" presId="urn:microsoft.com/office/officeart/2005/8/layout/list1"/>
    <dgm:cxn modelId="{816541B0-6EA1-4B60-864A-4293EAFBA8E9}" type="presOf" srcId="{2FE790F2-82A3-4B39-B552-559681475720}" destId="{6C1B2A82-374B-44A0-BCB9-8DD3634F7508}" srcOrd="1" destOrd="0" presId="urn:microsoft.com/office/officeart/2005/8/layout/list1"/>
    <dgm:cxn modelId="{31F12BDE-459A-4FA6-9F93-62DB5B622C7D}" type="presOf" srcId="{680F3DD0-5E56-409D-8576-41B75516E329}" destId="{CA4365B6-4E77-4FFE-A45B-5F0B5C0D39A0}" srcOrd="1" destOrd="0" presId="urn:microsoft.com/office/officeart/2005/8/layout/list1"/>
    <dgm:cxn modelId="{6AB7473D-F7FB-435A-B2FA-9FDADF40CCEF}" type="presParOf" srcId="{FFB84B0F-931D-4257-8CCA-58E2D8081AB0}" destId="{CDAFAB0D-B4D8-4C89-A2ED-25B338B6E57F}" srcOrd="0" destOrd="0" presId="urn:microsoft.com/office/officeart/2005/8/layout/list1"/>
    <dgm:cxn modelId="{F9BF0A3C-1C9B-406A-BE19-03B67BD5A9E4}" type="presParOf" srcId="{CDAFAB0D-B4D8-4C89-A2ED-25B338B6E57F}" destId="{B44FFDB4-F2AF-4520-BE78-AC7832FDC91B}" srcOrd="0" destOrd="0" presId="urn:microsoft.com/office/officeart/2005/8/layout/list1"/>
    <dgm:cxn modelId="{D3F01F92-9CC7-4ACD-9677-6F306BBA7442}" type="presParOf" srcId="{CDAFAB0D-B4D8-4C89-A2ED-25B338B6E57F}" destId="{4CD37D7E-5592-49E4-821E-0F6490FDDE17}" srcOrd="1" destOrd="0" presId="urn:microsoft.com/office/officeart/2005/8/layout/list1"/>
    <dgm:cxn modelId="{90FFBA03-A9AA-4BC2-88E0-334514464857}" type="presParOf" srcId="{FFB84B0F-931D-4257-8CCA-58E2D8081AB0}" destId="{245E15B3-BC2A-40AC-946B-19077A443E41}" srcOrd="1" destOrd="0" presId="urn:microsoft.com/office/officeart/2005/8/layout/list1"/>
    <dgm:cxn modelId="{F127323C-3EA1-4604-AEA0-C2844B8F2BFE}" type="presParOf" srcId="{FFB84B0F-931D-4257-8CCA-58E2D8081AB0}" destId="{40B351AE-905A-43B1-8166-5EF44DFD09FC}" srcOrd="2" destOrd="0" presId="urn:microsoft.com/office/officeart/2005/8/layout/list1"/>
    <dgm:cxn modelId="{5C7D896F-C9F1-46F8-AD2F-78D70D61A8E6}" type="presParOf" srcId="{FFB84B0F-931D-4257-8CCA-58E2D8081AB0}" destId="{A1FD1709-E59A-452C-B7BC-3EF6B93E1C5D}" srcOrd="3" destOrd="0" presId="urn:microsoft.com/office/officeart/2005/8/layout/list1"/>
    <dgm:cxn modelId="{A6E893A2-5F12-480C-8461-B2E48FF05D3D}" type="presParOf" srcId="{FFB84B0F-931D-4257-8CCA-58E2D8081AB0}" destId="{A8758DC6-C006-4AF3-BD08-DFBA21166458}" srcOrd="4" destOrd="0" presId="urn:microsoft.com/office/officeart/2005/8/layout/list1"/>
    <dgm:cxn modelId="{FA4939AC-BCBC-46FA-A9D7-C529912B92D4}" type="presParOf" srcId="{A8758DC6-C006-4AF3-BD08-DFBA21166458}" destId="{FF4BE633-01B8-4700-92BC-BCEB41B9FFAB}" srcOrd="0" destOrd="0" presId="urn:microsoft.com/office/officeart/2005/8/layout/list1"/>
    <dgm:cxn modelId="{058131DC-D71D-4742-9F59-C27DB29AADC8}" type="presParOf" srcId="{A8758DC6-C006-4AF3-BD08-DFBA21166458}" destId="{CA4365B6-4E77-4FFE-A45B-5F0B5C0D39A0}" srcOrd="1" destOrd="0" presId="urn:microsoft.com/office/officeart/2005/8/layout/list1"/>
    <dgm:cxn modelId="{6E2855DF-14A2-4319-AADF-827849C8F977}" type="presParOf" srcId="{FFB84B0F-931D-4257-8CCA-58E2D8081AB0}" destId="{AADCEB71-EE91-400B-856D-ACC8F0D0FE88}" srcOrd="5" destOrd="0" presId="urn:microsoft.com/office/officeart/2005/8/layout/list1"/>
    <dgm:cxn modelId="{14763D2F-9183-4CBE-9DA4-814BE2A2D923}" type="presParOf" srcId="{FFB84B0F-931D-4257-8CCA-58E2D8081AB0}" destId="{DDBA4F02-DB92-4E68-A2E3-103CF3BCBFF7}" srcOrd="6" destOrd="0" presId="urn:microsoft.com/office/officeart/2005/8/layout/list1"/>
    <dgm:cxn modelId="{7276D7A0-6778-40DA-BFC7-61FA157AC0D1}" type="presParOf" srcId="{FFB84B0F-931D-4257-8CCA-58E2D8081AB0}" destId="{7B935137-45D6-4C50-B9F5-BB90F3943A65}" srcOrd="7" destOrd="0" presId="urn:microsoft.com/office/officeart/2005/8/layout/list1"/>
    <dgm:cxn modelId="{B515160E-5EC1-4CDD-B549-BE4164C98715}" type="presParOf" srcId="{FFB84B0F-931D-4257-8CCA-58E2D8081AB0}" destId="{2F6212FA-89CA-4FC2-9672-A41B0AB946CA}" srcOrd="8" destOrd="0" presId="urn:microsoft.com/office/officeart/2005/8/layout/list1"/>
    <dgm:cxn modelId="{A6D89C76-90B0-415F-A034-FCDDB8C885CE}" type="presParOf" srcId="{2F6212FA-89CA-4FC2-9672-A41B0AB946CA}" destId="{107E323B-8C92-42D1-AA44-D814671BB3CB}" srcOrd="0" destOrd="0" presId="urn:microsoft.com/office/officeart/2005/8/layout/list1"/>
    <dgm:cxn modelId="{6F2F08CA-E3A8-4A14-8842-0F10FFDED253}" type="presParOf" srcId="{2F6212FA-89CA-4FC2-9672-A41B0AB946CA}" destId="{6C1B2A82-374B-44A0-BCB9-8DD3634F7508}" srcOrd="1" destOrd="0" presId="urn:microsoft.com/office/officeart/2005/8/layout/list1"/>
    <dgm:cxn modelId="{C6C24AF1-3827-48CD-A338-9A657C04F514}" type="presParOf" srcId="{FFB84B0F-931D-4257-8CCA-58E2D8081AB0}" destId="{872B6D87-25E7-4AB6-A563-9E1FEAE51CE3}" srcOrd="9" destOrd="0" presId="urn:microsoft.com/office/officeart/2005/8/layout/list1"/>
    <dgm:cxn modelId="{6F54ADAE-78F3-4D30-B56A-C85C6AF0945C}" type="presParOf" srcId="{FFB84B0F-931D-4257-8CCA-58E2D8081AB0}" destId="{0B6739AF-6691-4F98-AEBD-7F2BEC4F47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62A8D-FFD3-4B4F-839B-A59D69A7BF11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FC5EF1-6EFF-4038-BBA1-9E3066145CDE}">
      <dgm:prSet phldrT="[Text]" custT="1"/>
      <dgm:spPr/>
      <dgm:t>
        <a:bodyPr/>
        <a:lstStyle/>
        <a:p>
          <a:r>
            <a:rPr lang="en-GB" sz="1600" b="1" dirty="0"/>
            <a:t>Core Principles &amp; Expectations</a:t>
          </a:r>
        </a:p>
      </dgm:t>
    </dgm:pt>
    <dgm:pt modelId="{E962F30C-4855-4F0E-921F-2BACB97B848A}" type="parTrans" cxnId="{A6D43F36-6E56-4E31-85B2-9E97A6D6B88B}">
      <dgm:prSet/>
      <dgm:spPr/>
      <dgm:t>
        <a:bodyPr/>
        <a:lstStyle/>
        <a:p>
          <a:endParaRPr lang="en-GB"/>
        </a:p>
      </dgm:t>
    </dgm:pt>
    <dgm:pt modelId="{3CE6A141-D97D-4686-B15B-19D93EBADAA1}" type="sibTrans" cxnId="{A6D43F36-6E56-4E31-85B2-9E97A6D6B88B}">
      <dgm:prSet/>
      <dgm:spPr/>
      <dgm:t>
        <a:bodyPr/>
        <a:lstStyle/>
        <a:p>
          <a:endParaRPr lang="en-GB"/>
        </a:p>
      </dgm:t>
    </dgm:pt>
    <dgm:pt modelId="{A8EDD2BA-5138-43AC-90BA-2E1BEA9AAEB3}">
      <dgm:prSet phldrT="[Text]" custT="1"/>
      <dgm:spPr/>
      <dgm:t>
        <a:bodyPr/>
        <a:lstStyle/>
        <a:p>
          <a:r>
            <a:rPr lang="en-GB" sz="1400" b="1" dirty="0"/>
            <a:t>Model Complaints Handling Process</a:t>
          </a:r>
        </a:p>
      </dgm:t>
    </dgm:pt>
    <dgm:pt modelId="{89071125-8385-4EDF-B7DF-ECD16D8C3F66}" type="parTrans" cxnId="{35C1BE12-40AE-4C8B-BC30-70876A8FA66C}">
      <dgm:prSet/>
      <dgm:spPr/>
      <dgm:t>
        <a:bodyPr/>
        <a:lstStyle/>
        <a:p>
          <a:endParaRPr lang="en-GB"/>
        </a:p>
      </dgm:t>
    </dgm:pt>
    <dgm:pt modelId="{7B1230E6-2E68-4436-AF27-113A14BB24C6}" type="sibTrans" cxnId="{35C1BE12-40AE-4C8B-BC30-70876A8FA66C}">
      <dgm:prSet/>
      <dgm:spPr/>
      <dgm:t>
        <a:bodyPr/>
        <a:lstStyle/>
        <a:p>
          <a:endParaRPr lang="en-GB"/>
        </a:p>
      </dgm:t>
    </dgm:pt>
    <dgm:pt modelId="{11B9E55C-C1EC-4938-AB2D-9B24BC50181D}">
      <dgm:prSet phldrT="[Text]" custT="1"/>
      <dgm:spPr/>
      <dgm:t>
        <a:bodyPr/>
        <a:lstStyle/>
        <a:p>
          <a:r>
            <a:rPr lang="en-GB" sz="1600" b="1" dirty="0"/>
            <a:t>Guidance &amp; Training</a:t>
          </a:r>
        </a:p>
      </dgm:t>
    </dgm:pt>
    <dgm:pt modelId="{3FEBEB6E-61CF-4706-9D5E-988D77DF0DC0}" type="parTrans" cxnId="{6E3A7482-81C4-4724-AEA3-B36326EE9307}">
      <dgm:prSet/>
      <dgm:spPr/>
      <dgm:t>
        <a:bodyPr/>
        <a:lstStyle/>
        <a:p>
          <a:endParaRPr lang="en-GB"/>
        </a:p>
      </dgm:t>
    </dgm:pt>
    <dgm:pt modelId="{19D0F070-EB19-453B-A820-8FC1EE33DCD4}" type="sibTrans" cxnId="{6E3A7482-81C4-4724-AEA3-B36326EE9307}">
      <dgm:prSet/>
      <dgm:spPr/>
      <dgm:t>
        <a:bodyPr/>
        <a:lstStyle/>
        <a:p>
          <a:endParaRPr lang="en-GB"/>
        </a:p>
      </dgm:t>
    </dgm:pt>
    <dgm:pt modelId="{DD2E4D2C-F1DA-4F67-8812-7A92A29F043A}" type="pres">
      <dgm:prSet presAssocID="{21762A8D-FFD3-4B4F-839B-A59D69A7BF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6B0C6D1-E15B-43CA-B0AC-D50C61C987D5}" type="pres">
      <dgm:prSet presAssocID="{ADFC5EF1-6EFF-4038-BBA1-9E3066145CDE}" presName="Accent1" presStyleCnt="0"/>
      <dgm:spPr/>
    </dgm:pt>
    <dgm:pt modelId="{9E256A63-5153-43B8-9D76-53FA9FA5B671}" type="pres">
      <dgm:prSet presAssocID="{ADFC5EF1-6EFF-4038-BBA1-9E3066145CDE}" presName="Accent" presStyleLbl="node1" presStyleIdx="0" presStyleCnt="3"/>
      <dgm:spPr/>
    </dgm:pt>
    <dgm:pt modelId="{4C35F13F-E015-4C47-B38A-7B788698EF7B}" type="pres">
      <dgm:prSet presAssocID="{ADFC5EF1-6EFF-4038-BBA1-9E3066145CDE}" presName="Parent1" presStyleLbl="revTx" presStyleIdx="0" presStyleCnt="3" custScaleX="133171" custScaleY="188669">
        <dgm:presLayoutVars>
          <dgm:chMax val="1"/>
          <dgm:chPref val="1"/>
          <dgm:bulletEnabled val="1"/>
        </dgm:presLayoutVars>
      </dgm:prSet>
      <dgm:spPr/>
    </dgm:pt>
    <dgm:pt modelId="{94FE4F6F-AAF0-4E40-AAA6-E518D5C0BDDC}" type="pres">
      <dgm:prSet presAssocID="{A8EDD2BA-5138-43AC-90BA-2E1BEA9AAEB3}" presName="Accent2" presStyleCnt="0"/>
      <dgm:spPr/>
    </dgm:pt>
    <dgm:pt modelId="{15CBF0BD-180F-43B8-8FFB-CE6317648A63}" type="pres">
      <dgm:prSet presAssocID="{A8EDD2BA-5138-43AC-90BA-2E1BEA9AAEB3}" presName="Accent" presStyleLbl="node1" presStyleIdx="1" presStyleCnt="3"/>
      <dgm:spPr/>
    </dgm:pt>
    <dgm:pt modelId="{22CD4569-0FF0-473C-8BBF-23D095C3EA60}" type="pres">
      <dgm:prSet presAssocID="{A8EDD2BA-5138-43AC-90BA-2E1BEA9AAEB3}" presName="Parent2" presStyleLbl="revTx" presStyleIdx="1" presStyleCnt="3" custLinFactNeighborX="-4428" custLinFactNeighborY="-14098">
        <dgm:presLayoutVars>
          <dgm:chMax val="1"/>
          <dgm:chPref val="1"/>
          <dgm:bulletEnabled val="1"/>
        </dgm:presLayoutVars>
      </dgm:prSet>
      <dgm:spPr/>
    </dgm:pt>
    <dgm:pt modelId="{05F8356C-391C-4730-806E-9B96E5F28241}" type="pres">
      <dgm:prSet presAssocID="{11B9E55C-C1EC-4938-AB2D-9B24BC50181D}" presName="Accent3" presStyleCnt="0"/>
      <dgm:spPr/>
    </dgm:pt>
    <dgm:pt modelId="{A377DE24-61BB-4EA9-B954-37A66D9F01F1}" type="pres">
      <dgm:prSet presAssocID="{11B9E55C-C1EC-4938-AB2D-9B24BC50181D}" presName="Accent" presStyleLbl="node1" presStyleIdx="2" presStyleCnt="3"/>
      <dgm:spPr/>
    </dgm:pt>
    <dgm:pt modelId="{70F8CADD-279C-4FD8-B63E-CAF8942F8A23}" type="pres">
      <dgm:prSet presAssocID="{11B9E55C-C1EC-4938-AB2D-9B24BC50181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5C1BE12-40AE-4C8B-BC30-70876A8FA66C}" srcId="{21762A8D-FFD3-4B4F-839B-A59D69A7BF11}" destId="{A8EDD2BA-5138-43AC-90BA-2E1BEA9AAEB3}" srcOrd="1" destOrd="0" parTransId="{89071125-8385-4EDF-B7DF-ECD16D8C3F66}" sibTransId="{7B1230E6-2E68-4436-AF27-113A14BB24C6}"/>
    <dgm:cxn modelId="{31DB3020-B787-476C-9776-C2572669342E}" type="presOf" srcId="{21762A8D-FFD3-4B4F-839B-A59D69A7BF11}" destId="{DD2E4D2C-F1DA-4F67-8812-7A92A29F043A}" srcOrd="0" destOrd="0" presId="urn:microsoft.com/office/officeart/2009/layout/CircleArrowProcess"/>
    <dgm:cxn modelId="{A6D43F36-6E56-4E31-85B2-9E97A6D6B88B}" srcId="{21762A8D-FFD3-4B4F-839B-A59D69A7BF11}" destId="{ADFC5EF1-6EFF-4038-BBA1-9E3066145CDE}" srcOrd="0" destOrd="0" parTransId="{E962F30C-4855-4F0E-921F-2BACB97B848A}" sibTransId="{3CE6A141-D97D-4686-B15B-19D93EBADAA1}"/>
    <dgm:cxn modelId="{8EC8B364-7F38-414D-BA34-71A70015A4F6}" type="presOf" srcId="{A8EDD2BA-5138-43AC-90BA-2E1BEA9AAEB3}" destId="{22CD4569-0FF0-473C-8BBF-23D095C3EA60}" srcOrd="0" destOrd="0" presId="urn:microsoft.com/office/officeart/2009/layout/CircleArrowProcess"/>
    <dgm:cxn modelId="{FFD2C569-7DBA-497E-9A74-0B44EA453EC7}" type="presOf" srcId="{11B9E55C-C1EC-4938-AB2D-9B24BC50181D}" destId="{70F8CADD-279C-4FD8-B63E-CAF8942F8A23}" srcOrd="0" destOrd="0" presId="urn:microsoft.com/office/officeart/2009/layout/CircleArrowProcess"/>
    <dgm:cxn modelId="{6E3A7482-81C4-4724-AEA3-B36326EE9307}" srcId="{21762A8D-FFD3-4B4F-839B-A59D69A7BF11}" destId="{11B9E55C-C1EC-4938-AB2D-9B24BC50181D}" srcOrd="2" destOrd="0" parTransId="{3FEBEB6E-61CF-4706-9D5E-988D77DF0DC0}" sibTransId="{19D0F070-EB19-453B-A820-8FC1EE33DCD4}"/>
    <dgm:cxn modelId="{04C009A9-0A93-4DA8-8D00-25CDF3BB58E0}" type="presOf" srcId="{ADFC5EF1-6EFF-4038-BBA1-9E3066145CDE}" destId="{4C35F13F-E015-4C47-B38A-7B788698EF7B}" srcOrd="0" destOrd="0" presId="urn:microsoft.com/office/officeart/2009/layout/CircleArrowProcess"/>
    <dgm:cxn modelId="{9B6D25C1-D7CF-47BD-A056-7711DCAA18ED}" type="presParOf" srcId="{DD2E4D2C-F1DA-4F67-8812-7A92A29F043A}" destId="{A6B0C6D1-E15B-43CA-B0AC-D50C61C987D5}" srcOrd="0" destOrd="0" presId="urn:microsoft.com/office/officeart/2009/layout/CircleArrowProcess"/>
    <dgm:cxn modelId="{A8AD50A1-D3C6-4429-819C-8CD8690247B1}" type="presParOf" srcId="{A6B0C6D1-E15B-43CA-B0AC-D50C61C987D5}" destId="{9E256A63-5153-43B8-9D76-53FA9FA5B671}" srcOrd="0" destOrd="0" presId="urn:microsoft.com/office/officeart/2009/layout/CircleArrowProcess"/>
    <dgm:cxn modelId="{6F8542DD-0B88-4258-B6FF-3D74F941794E}" type="presParOf" srcId="{DD2E4D2C-F1DA-4F67-8812-7A92A29F043A}" destId="{4C35F13F-E015-4C47-B38A-7B788698EF7B}" srcOrd="1" destOrd="0" presId="urn:microsoft.com/office/officeart/2009/layout/CircleArrowProcess"/>
    <dgm:cxn modelId="{CD7B3B9B-FB15-49CA-9532-844D7404C3C4}" type="presParOf" srcId="{DD2E4D2C-F1DA-4F67-8812-7A92A29F043A}" destId="{94FE4F6F-AAF0-4E40-AAA6-E518D5C0BDDC}" srcOrd="2" destOrd="0" presId="urn:microsoft.com/office/officeart/2009/layout/CircleArrowProcess"/>
    <dgm:cxn modelId="{66677738-5B05-4D03-96F6-9AD3C5296BDF}" type="presParOf" srcId="{94FE4F6F-AAF0-4E40-AAA6-E518D5C0BDDC}" destId="{15CBF0BD-180F-43B8-8FFB-CE6317648A63}" srcOrd="0" destOrd="0" presId="urn:microsoft.com/office/officeart/2009/layout/CircleArrowProcess"/>
    <dgm:cxn modelId="{B9D19989-847F-441F-BADA-388786F5E7B9}" type="presParOf" srcId="{DD2E4D2C-F1DA-4F67-8812-7A92A29F043A}" destId="{22CD4569-0FF0-473C-8BBF-23D095C3EA60}" srcOrd="3" destOrd="0" presId="urn:microsoft.com/office/officeart/2009/layout/CircleArrowProcess"/>
    <dgm:cxn modelId="{99E7613A-FAFD-4C3A-9F95-10FC714EE34B}" type="presParOf" srcId="{DD2E4D2C-F1DA-4F67-8812-7A92A29F043A}" destId="{05F8356C-391C-4730-806E-9B96E5F28241}" srcOrd="4" destOrd="0" presId="urn:microsoft.com/office/officeart/2009/layout/CircleArrowProcess"/>
    <dgm:cxn modelId="{C9922154-7697-45E6-9E97-6DF5C5C90059}" type="presParOf" srcId="{05F8356C-391C-4730-806E-9B96E5F28241}" destId="{A377DE24-61BB-4EA9-B954-37A66D9F01F1}" srcOrd="0" destOrd="0" presId="urn:microsoft.com/office/officeart/2009/layout/CircleArrowProcess"/>
    <dgm:cxn modelId="{D088EDB2-1317-4C7F-8B74-39F2EB1071DB}" type="presParOf" srcId="{DD2E4D2C-F1DA-4F67-8812-7A92A29F043A}" destId="{70F8CADD-279C-4FD8-B63E-CAF8942F8A2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51AE-905A-43B1-8166-5EF44DFD09FC}">
      <dsp:nvSpPr>
        <dsp:cNvPr id="0" name=""/>
        <dsp:cNvSpPr/>
      </dsp:nvSpPr>
      <dsp:spPr>
        <a:xfrm>
          <a:off x="0" y="60572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D37D7E-5592-49E4-821E-0F6490FDDE17}">
      <dsp:nvSpPr>
        <dsp:cNvPr id="0" name=""/>
        <dsp:cNvSpPr/>
      </dsp:nvSpPr>
      <dsp:spPr>
        <a:xfrm>
          <a:off x="200464" y="32528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consistency</a:t>
          </a:r>
        </a:p>
      </dsp:txBody>
      <dsp:txXfrm>
        <a:off x="227844" y="352660"/>
        <a:ext cx="2751744" cy="506120"/>
      </dsp:txXfrm>
    </dsp:sp>
    <dsp:sp modelId="{DDBA4F02-DB92-4E68-A2E3-103CF3BCBFF7}">
      <dsp:nvSpPr>
        <dsp:cNvPr id="0" name=""/>
        <dsp:cNvSpPr/>
      </dsp:nvSpPr>
      <dsp:spPr>
        <a:xfrm>
          <a:off x="0" y="146756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365B6-4E77-4FFE-A45B-5F0B5C0D39A0}">
      <dsp:nvSpPr>
        <dsp:cNvPr id="0" name=""/>
        <dsp:cNvSpPr/>
      </dsp:nvSpPr>
      <dsp:spPr>
        <a:xfrm>
          <a:off x="200464" y="118712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core training/support</a:t>
          </a:r>
        </a:p>
      </dsp:txBody>
      <dsp:txXfrm>
        <a:off x="227844" y="1214500"/>
        <a:ext cx="2751744" cy="506120"/>
      </dsp:txXfrm>
    </dsp:sp>
    <dsp:sp modelId="{0B6739AF-6691-4F98-AEBD-7F2BEC4F4725}">
      <dsp:nvSpPr>
        <dsp:cNvPr id="0" name=""/>
        <dsp:cNvSpPr/>
      </dsp:nvSpPr>
      <dsp:spPr>
        <a:xfrm>
          <a:off x="0" y="232940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1B2A82-374B-44A0-BCB9-8DD3634F7508}">
      <dsp:nvSpPr>
        <dsp:cNvPr id="0" name=""/>
        <dsp:cNvSpPr/>
      </dsp:nvSpPr>
      <dsp:spPr>
        <a:xfrm>
          <a:off x="200464" y="204896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Complaints not valued</a:t>
          </a:r>
        </a:p>
      </dsp:txBody>
      <dsp:txXfrm>
        <a:off x="227844" y="2076340"/>
        <a:ext cx="2751744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56A63-5153-43B8-9D76-53FA9FA5B671}">
      <dsp:nvSpPr>
        <dsp:cNvPr id="0" name=""/>
        <dsp:cNvSpPr/>
      </dsp:nvSpPr>
      <dsp:spPr>
        <a:xfrm>
          <a:off x="1498254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35F13F-E015-4C47-B38A-7B788698EF7B}">
      <dsp:nvSpPr>
        <dsp:cNvPr id="0" name=""/>
        <dsp:cNvSpPr/>
      </dsp:nvSpPr>
      <dsp:spPr>
        <a:xfrm>
          <a:off x="1750339" y="465428"/>
          <a:ext cx="1447533" cy="102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Core Principles &amp; Expectations</a:t>
          </a:r>
        </a:p>
      </dsp:txBody>
      <dsp:txXfrm>
        <a:off x="1750339" y="465428"/>
        <a:ext cx="1447533" cy="1025145"/>
      </dsp:txXfrm>
    </dsp:sp>
    <dsp:sp modelId="{15CBF0BD-180F-43B8-8FFB-CE6317648A63}">
      <dsp:nvSpPr>
        <dsp:cNvPr id="0" name=""/>
        <dsp:cNvSpPr/>
      </dsp:nvSpPr>
      <dsp:spPr>
        <a:xfrm>
          <a:off x="954950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D4569-0FF0-473C-8BBF-23D095C3EA60}">
      <dsp:nvSpPr>
        <dsp:cNvPr id="0" name=""/>
        <dsp:cNvSpPr/>
      </dsp:nvSpPr>
      <dsp:spPr>
        <a:xfrm>
          <a:off x="1341388" y="1760325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Model Complaints Handling Process</a:t>
          </a:r>
        </a:p>
      </dsp:txBody>
      <dsp:txXfrm>
        <a:off x="1341388" y="1760325"/>
        <a:ext cx="1086973" cy="543356"/>
      </dsp:txXfrm>
    </dsp:sp>
    <dsp:sp modelId="{A377DE24-61BB-4EA9-B954-37A66D9F01F1}">
      <dsp:nvSpPr>
        <dsp:cNvPr id="0" name=""/>
        <dsp:cNvSpPr/>
      </dsp:nvSpPr>
      <dsp:spPr>
        <a:xfrm>
          <a:off x="1637477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8CADD-279C-4FD8-B63E-CAF8942F8A23}">
      <dsp:nvSpPr>
        <dsp:cNvPr id="0" name=""/>
        <dsp:cNvSpPr/>
      </dsp:nvSpPr>
      <dsp:spPr>
        <a:xfrm>
          <a:off x="1933190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Guidance &amp; Training</a:t>
          </a:r>
        </a:p>
      </dsp:txBody>
      <dsp:txXfrm>
        <a:off x="1933190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83E-13CC-4223-B7BA-A957045996E8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01BB-2C9D-42DF-AF80-F7C189714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9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19FC-AEF0-44BF-BE55-EB6CF67C2201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2055-2397-4938-9020-A5FCFFE37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70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0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5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6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6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4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7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0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44A8C-F82F-4039-A254-3C4D68BB61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7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70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0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5778-A0C2-4E83-A724-737F85CB61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4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18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651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0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8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6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document title / version / month &amp;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6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3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5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EBE35-8079-4475-8227-254572460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9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01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3"/>
            <a:ext cx="3954462" cy="3075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indent="0">
              <a:buNone/>
            </a:pPr>
            <a:endParaRPr lang="en-GB" sz="150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8163" y="4757738"/>
            <a:ext cx="19050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167594"/>
            <a:ext cx="3887788" cy="3078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0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5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0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2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7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0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75E71-A55F-4ECE-8F98-5C2186D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A960-519E-4116-AE36-57FA4A3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9B6-268D-4B96-BC44-C06335AE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6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37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0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09787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03799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4" y="4300538"/>
            <a:ext cx="3671887" cy="6474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62460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6A6A9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3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851671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7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8" y="2931791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01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5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4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9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8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6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2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0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75E71-A55F-4ECE-8F98-5C2186D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A960-519E-4116-AE36-57FA4A3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9B6-268D-4B96-BC44-C06335AE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51" r:id="rId6"/>
    <p:sldLayoutId id="2147483665" r:id="rId7"/>
    <p:sldLayoutId id="2147483666" r:id="rId8"/>
    <p:sldLayoutId id="2147483667" r:id="rId9"/>
    <p:sldLayoutId id="214748369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7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7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587975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62460"/>
            <a:ext cx="1800200" cy="67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2" y="4618781"/>
            <a:ext cx="1473023" cy="4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378" rtl="0" eaLnBrk="1" latinLnBrk="0" hangingPunct="1">
        <a:spcBef>
          <a:spcPct val="0"/>
        </a:spcBef>
        <a:buNone/>
        <a:defRPr sz="3600" b="1" kern="1200">
          <a:solidFill>
            <a:srgbClr val="6A6A9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1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aisonmanagers@ombudsman.org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pga/1967/13/introduction?view=pla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1337094"/>
            <a:ext cx="6488168" cy="1738500"/>
          </a:xfrm>
        </p:spPr>
        <p:txBody>
          <a:bodyPr>
            <a:noAutofit/>
          </a:bodyPr>
          <a:lstStyle/>
          <a:p>
            <a:r>
              <a:rPr lang="en-GB" sz="3200" b="0"/>
              <a:t>The Parliamentary and Health Service Ombudsman</a:t>
            </a:r>
            <a:br>
              <a:rPr lang="en-GB" sz="3800" b="0"/>
            </a:br>
            <a:br>
              <a:rPr lang="en-GB" sz="3800" b="0"/>
            </a:br>
            <a:endParaRPr lang="en-GB" sz="3200" b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812" y="2432649"/>
            <a:ext cx="8969187" cy="2874879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endParaRPr lang="en-GB" altLang="en-US" sz="4000" dirty="0"/>
          </a:p>
          <a:p>
            <a:pPr>
              <a:lnSpc>
                <a:spcPts val="2400"/>
              </a:lnSpc>
            </a:pPr>
            <a:r>
              <a:rPr lang="en-GB" altLang="en-US" sz="4000" dirty="0"/>
              <a:t>The new NHS Complaint Standards</a:t>
            </a:r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r>
              <a:rPr lang="en-GB" altLang="en-US" sz="1400" dirty="0"/>
              <a:t>	Jo Power Liaison Officer PHSO			        3 November 2022</a:t>
            </a: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5460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080120"/>
          </a:xfrm>
        </p:spPr>
        <p:txBody>
          <a:bodyPr/>
          <a:lstStyle/>
          <a:p>
            <a:r>
              <a:rPr lang="en-GB" sz="3200" b="0" dirty="0">
                <a:solidFill>
                  <a:schemeClr val="accent1"/>
                </a:solidFill>
              </a:rPr>
              <a:t>Our casework process – first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BA73AEE-779F-6981-FE1D-2933F44C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743658"/>
            <a:ext cx="244827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3C1761D-DB59-465C-319C-01E3147DB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954" y="961020"/>
            <a:ext cx="4950206" cy="379752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contact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staff consider: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local resolution finished?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in remit?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properly made?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Is dispute resolution appropriate?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526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080120"/>
          </a:xfrm>
        </p:spPr>
        <p:txBody>
          <a:bodyPr/>
          <a:lstStyle/>
          <a:p>
            <a:r>
              <a:rPr lang="en-GB" sz="3200" b="0" dirty="0">
                <a:solidFill>
                  <a:schemeClr val="accent1"/>
                </a:solidFill>
              </a:rPr>
              <a:t>Our casework process – should we investigate?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3EFAF-26E9-6C07-5E7D-9D797C2C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1347614"/>
            <a:ext cx="2895851" cy="2554445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9AEB5C3-3822-4336-867C-6E4E21D1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243013"/>
            <a:ext cx="4949825" cy="3253683"/>
          </a:xfrm>
        </p:spPr>
        <p:txBody>
          <a:bodyPr>
            <a:normAutofit/>
          </a:bodyPr>
          <a:lstStyle/>
          <a:p>
            <a:r>
              <a:rPr lang="en-GB" sz="2200" b="1" dirty="0"/>
              <a:t>Is there a case to answer? </a:t>
            </a:r>
          </a:p>
          <a:p>
            <a:pPr marL="0" indent="0">
              <a:buNone/>
            </a:pPr>
            <a:r>
              <a:rPr lang="en-GB" sz="1900" i="1" dirty="0"/>
              <a:t>indication of an injustice or hardship arising from a possible failure in service that has not yet been remedied</a:t>
            </a:r>
          </a:p>
          <a:p>
            <a:endParaRPr lang="en-GB" sz="2000" b="1" dirty="0"/>
          </a:p>
          <a:p>
            <a:r>
              <a:rPr lang="en-GB" sz="2200" b="1" dirty="0"/>
              <a:t>Can it can be resolved quickly?</a:t>
            </a:r>
          </a:p>
          <a:p>
            <a:endParaRPr lang="en-GB" sz="2200" b="1" dirty="0"/>
          </a:p>
          <a:p>
            <a:r>
              <a:rPr lang="en-GB" sz="2200" b="1" dirty="0"/>
              <a:t>Proposal to investigate</a:t>
            </a:r>
          </a:p>
        </p:txBody>
      </p:sp>
    </p:spTree>
    <p:extLst>
      <p:ext uri="{BB962C8B-B14F-4D97-AF65-F5344CB8AC3E}">
        <p14:creationId xmlns:p14="http://schemas.microsoft.com/office/powerpoint/2010/main" val="3045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8707-9D8F-4512-8335-010CDFAA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8291264" cy="1152128"/>
          </a:xfrm>
        </p:spPr>
        <p:txBody>
          <a:bodyPr>
            <a:normAutofit fontScale="90000"/>
          </a:bodyPr>
          <a:lstStyle/>
          <a:p>
            <a:r>
              <a:rPr lang="en-GB" dirty="0"/>
              <a:t>Our casework process -  </a:t>
            </a:r>
            <a:br>
              <a:rPr lang="en-GB" dirty="0"/>
            </a:br>
            <a:r>
              <a:rPr lang="en-GB" dirty="0"/>
              <a:t>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20A15-426B-40E3-A4C2-D88A3617C9CC}"/>
              </a:ext>
            </a:extLst>
          </p:cNvPr>
          <p:cNvSpPr txBox="1"/>
          <p:nvPr/>
        </p:nvSpPr>
        <p:spPr>
          <a:xfrm>
            <a:off x="4330120" y="989730"/>
            <a:ext cx="4547616" cy="37240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914378"/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How we gather evidence</a:t>
            </a:r>
          </a:p>
          <a:p>
            <a:pPr marL="457200" indent="-457200" defTabSz="914378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from both sides</a:t>
            </a:r>
          </a:p>
          <a:p>
            <a:pPr marL="457200" indent="-457200" defTabSz="914378">
              <a:buFont typeface="Arial" panose="020B0604020202020204" pitchFamily="34" charset="0"/>
              <a:buChar char="•"/>
            </a:pPr>
            <a:r>
              <a:rPr lang="en-GB" sz="2400" dirty="0"/>
              <a:t>opportunity to tell us what lay behind clinical decision making</a:t>
            </a:r>
          </a:p>
          <a:p>
            <a:pPr marL="457200" indent="-457200" defTabSz="914378">
              <a:buFont typeface="Arial" panose="020B0604020202020204" pitchFamily="34" charset="0"/>
              <a:buChar char="•"/>
            </a:pPr>
            <a:r>
              <a:rPr lang="en-GB" sz="2400" dirty="0"/>
              <a:t>clinical records</a:t>
            </a:r>
          </a:p>
          <a:p>
            <a:pPr marL="457200" indent="-457200" defTabSz="914378">
              <a:buFont typeface="Arial" panose="020B0604020202020204" pitchFamily="34" charset="0"/>
              <a:buChar char="•"/>
            </a:pPr>
            <a:r>
              <a:rPr lang="en-GB" sz="2400" dirty="0"/>
              <a:t>CCTV, phone records</a:t>
            </a:r>
          </a:p>
          <a:p>
            <a:pPr marL="457200" indent="-457200" defTabSz="914378">
              <a:buFont typeface="Arial" panose="020B0604020202020204" pitchFamily="34" charset="0"/>
              <a:buChar char="•"/>
            </a:pPr>
            <a:r>
              <a:rPr lang="en-GB" sz="2400" dirty="0"/>
              <a:t>Witness statements, visits, interviews         </a:t>
            </a:r>
            <a:r>
              <a:rPr lang="en-GB" sz="2800" dirty="0"/>
              <a:t>	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defTabSz="914378"/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F41FE-615E-D7F3-F1C6-1F4308E5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84" y="1501795"/>
            <a:ext cx="2908044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67494"/>
            <a:ext cx="4896544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>
                <a:solidFill>
                  <a:srgbClr val="4173B0"/>
                </a:solidFill>
              </a:rPr>
              <a:t>Our casework process</a:t>
            </a:r>
            <a:br>
              <a:rPr lang="en-GB" sz="3200">
                <a:solidFill>
                  <a:srgbClr val="4173B0"/>
                </a:solidFill>
              </a:rPr>
            </a:br>
            <a:r>
              <a:rPr lang="en-GB" sz="3200">
                <a:solidFill>
                  <a:srgbClr val="4173B0"/>
                </a:solidFill>
              </a:rPr>
              <a:t>Investigation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3568" y="1419622"/>
            <a:ext cx="5544616" cy="3168352"/>
          </a:xfrm>
          <a:noFill/>
        </p:spPr>
        <p:txBody>
          <a:bodyPr>
            <a:normAutofit/>
          </a:bodyPr>
          <a:lstStyle/>
          <a:p>
            <a:r>
              <a:rPr lang="en-GB" sz="1800" b="1"/>
              <a:t>Our approach</a:t>
            </a:r>
          </a:p>
          <a:p>
            <a:pPr marL="0" indent="0">
              <a:buNone/>
            </a:pPr>
            <a:r>
              <a:rPr lang="en-GB" sz="1800"/>
              <a:t>We look to see if what happened was in keeping                                     with relevant regulations, standards, policies and published guidance.</a:t>
            </a:r>
          </a:p>
          <a:p>
            <a:pPr marL="0" indent="0">
              <a:buNone/>
            </a:pPr>
            <a:endParaRPr lang="en-GB" sz="1800"/>
          </a:p>
          <a:p>
            <a:r>
              <a:rPr lang="en-GB" sz="1800" b="1"/>
              <a:t>Our decision</a:t>
            </a:r>
          </a:p>
          <a:p>
            <a:pPr marL="0" indent="0">
              <a:buNone/>
            </a:pPr>
            <a:r>
              <a:rPr lang="en-GB" sz="1800"/>
              <a:t>If it wasn’t, we look to see how significant the shortfall is and what impact it has had and, if it has caused  hardship or injustice, has that already been remedied by the organisation.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70" y="1203598"/>
            <a:ext cx="2225030" cy="295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8AA781-761C-4110-8E73-57879A9B891F}"/>
              </a:ext>
            </a:extLst>
          </p:cNvPr>
          <p:cNvSpPr/>
          <p:nvPr/>
        </p:nvSpPr>
        <p:spPr>
          <a:xfrm>
            <a:off x="474826" y="4463824"/>
            <a:ext cx="2049236" cy="64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77B92-085F-47B5-81BF-C05156BECF2C}"/>
              </a:ext>
            </a:extLst>
          </p:cNvPr>
          <p:cNvSpPr/>
          <p:nvPr/>
        </p:nvSpPr>
        <p:spPr>
          <a:xfrm>
            <a:off x="4169165" y="24493"/>
            <a:ext cx="2049236" cy="122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886" y="1061268"/>
            <a:ext cx="3842663" cy="3200490"/>
          </a:xfr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sz="4050">
                <a:solidFill>
                  <a:prstClr val="black"/>
                </a:solidFill>
                <a:ea typeface="+mn-ea"/>
                <a:cs typeface="+mn-cs"/>
              </a:rPr>
              <a:t>The NHS</a:t>
            </a:r>
            <a:br>
              <a:rPr lang="en-GB" sz="405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4050">
                <a:solidFill>
                  <a:prstClr val="black"/>
                </a:solidFill>
                <a:ea typeface="+mn-ea"/>
                <a:cs typeface="+mn-cs"/>
              </a:rPr>
              <a:t>Complaint Standards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FA05B-8DC7-4937-ACEA-4C9906F2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2" y="62073"/>
            <a:ext cx="3539288" cy="501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96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307"/>
            <a:ext cx="6584283" cy="611111"/>
          </a:xfrm>
        </p:spPr>
        <p:txBody>
          <a:bodyPr anchor="ctr">
            <a:noAutofit/>
          </a:bodyPr>
          <a:lstStyle/>
          <a:p>
            <a:pPr algn="l"/>
            <a:r>
              <a:rPr lang="en-GB" sz="3600" b="1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920" y="658515"/>
            <a:ext cx="5040560" cy="3557162"/>
          </a:xfrm>
        </p:spPr>
        <p:txBody>
          <a:bodyPr/>
          <a:lstStyle/>
          <a:p>
            <a:endParaRPr lang="en-GB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742E6C"/>
                </a:solidFill>
                <a:ea typeface="+mj-ea"/>
                <a:cs typeface="+mj-cs"/>
              </a:rPr>
              <a:t>Research found three core issues: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EA4F087-A8B5-4DAE-B127-4B95E037F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" y="208716"/>
            <a:ext cx="3365122" cy="472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8D0E49-3EAD-4074-AAAB-D514B5C7A5F3}"/>
              </a:ext>
            </a:extLst>
          </p:cNvPr>
          <p:cNvGraphicFramePr/>
          <p:nvPr/>
        </p:nvGraphicFramePr>
        <p:xfrm>
          <a:off x="4677508" y="1480140"/>
          <a:ext cx="4009292" cy="313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66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96689"/>
            <a:ext cx="6984776" cy="1600261"/>
          </a:xfrm>
        </p:spPr>
        <p:txBody>
          <a:bodyPr>
            <a:noAutofit/>
          </a:bodyPr>
          <a:lstStyle/>
          <a:p>
            <a:r>
              <a:rPr lang="en-GB" b="0">
                <a:solidFill>
                  <a:srgbClr val="4173B0"/>
                </a:solidFill>
              </a:rPr>
              <a:t>My Expectations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755650" y="1331260"/>
            <a:ext cx="7920038" cy="312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611560" y="1156447"/>
            <a:ext cx="8280920" cy="34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A0761-186F-4C95-847D-2892E9AC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3" y="682469"/>
            <a:ext cx="8505264" cy="4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F814E-3D12-4F57-AAFE-27EF1303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3" y="177062"/>
            <a:ext cx="3561581" cy="897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7F685-E437-4BE2-A11C-B32AB476B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3" y="1014983"/>
            <a:ext cx="4062970" cy="350113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4BA3B9-F49D-40FA-8E39-640F51280D8E}"/>
              </a:ext>
            </a:extLst>
          </p:cNvPr>
          <p:cNvGraphicFramePr/>
          <p:nvPr/>
        </p:nvGraphicFramePr>
        <p:xfrm>
          <a:off x="4572000" y="733549"/>
          <a:ext cx="44093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337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7D09-ECBA-40C1-8558-EFA037F3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380578"/>
            <a:ext cx="7931224" cy="1584151"/>
          </a:xfrm>
        </p:spPr>
        <p:txBody>
          <a:bodyPr/>
          <a:lstStyle/>
          <a:p>
            <a:r>
              <a:rPr lang="en-GB" b="0">
                <a:solidFill>
                  <a:srgbClr val="4173B0"/>
                </a:solidFill>
              </a:rPr>
              <a:t>Three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75667-57A7-4C0F-AA87-85F03F7E8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9912" y="771550"/>
            <a:ext cx="4978896" cy="3456384"/>
          </a:xfrm>
        </p:spPr>
        <p:txBody>
          <a:bodyPr>
            <a:noAutofit/>
          </a:bodyPr>
          <a:lstStyle/>
          <a:p>
            <a:endParaRPr lang="en-GB" sz="2000" b="1">
              <a:solidFill>
                <a:srgbClr val="002060"/>
              </a:solidFill>
            </a:endParaRPr>
          </a:p>
          <a:p>
            <a:r>
              <a:rPr lang="en-GB" sz="2000" b="1">
                <a:solidFill>
                  <a:srgbClr val="002060"/>
                </a:solidFill>
              </a:rPr>
              <a:t>How to work with your team and resolve complaints early where you can</a:t>
            </a:r>
          </a:p>
          <a:p>
            <a:endParaRPr lang="en-GB" sz="2000" b="1">
              <a:solidFill>
                <a:srgbClr val="002060"/>
              </a:solidFill>
            </a:endParaRPr>
          </a:p>
          <a:p>
            <a:r>
              <a:rPr lang="en-GB" sz="2000" b="1">
                <a:solidFill>
                  <a:srgbClr val="002060"/>
                </a:solidFill>
              </a:rPr>
              <a:t>If needed, how to carry out a full and fair investigation</a:t>
            </a:r>
          </a:p>
          <a:p>
            <a:endParaRPr lang="en-GB" sz="2000" b="1">
              <a:solidFill>
                <a:srgbClr val="002060"/>
              </a:solidFill>
            </a:endParaRPr>
          </a:p>
          <a:p>
            <a:r>
              <a:rPr lang="en-GB" sz="2000" b="1">
                <a:solidFill>
                  <a:srgbClr val="002060"/>
                </a:solidFill>
              </a:rPr>
              <a:t>If something has gone wrong, how to put things right and ensure learning is captured, embedded and services improve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FDC03-8A99-468C-8148-7ED37AE1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1550"/>
            <a:ext cx="3024336" cy="40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1470"/>
            <a:ext cx="5792585" cy="2034892"/>
          </a:xfrm>
        </p:spPr>
        <p:txBody>
          <a:bodyPr/>
          <a:lstStyle/>
          <a:p>
            <a:r>
              <a:rPr lang="en-GB" dirty="0"/>
              <a:t>How will this help?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03697" y="1635646"/>
            <a:ext cx="5112568" cy="3600399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One set of Standards </a:t>
            </a:r>
            <a:r>
              <a:rPr lang="en-GB" sz="2400" b="1" dirty="0">
                <a:solidFill>
                  <a:srgbClr val="002060"/>
                </a:solidFill>
              </a:rPr>
              <a:t>and one procedure for all of the NHS to follow so everyone is clear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Focus on working together </a:t>
            </a:r>
            <a:r>
              <a:rPr lang="en-GB" sz="2400" b="1" dirty="0">
                <a:solidFill>
                  <a:srgbClr val="002060"/>
                </a:solidFill>
              </a:rPr>
              <a:t>and supporting colleagues to resolve complaints as they arise, saving time and resources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Focus on learning </a:t>
            </a:r>
            <a:r>
              <a:rPr lang="en-GB" sz="2400" b="1" dirty="0">
                <a:solidFill>
                  <a:srgbClr val="002060"/>
                </a:solidFill>
              </a:rPr>
              <a:t>and improving services for everyone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35AEB-1FEB-499B-84E9-5CDF8819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1470"/>
            <a:ext cx="356845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45088"/>
            <a:ext cx="8686800" cy="2905091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68580" tIns="34290" rIns="68580" bIns="34290" rtlCol="0">
            <a:spAutoFit/>
          </a:bodyPr>
          <a:lstStyle/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endParaRPr lang="en-GB" sz="2200" kern="0" dirty="0">
              <a:solidFill>
                <a:srgbClr val="000000"/>
              </a:solidFill>
              <a:latin typeface="Trebuchet MS"/>
            </a:endParaRP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The Ombudsman – a reminder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How we investigate complaints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Implementing the NHS Complaint Standards</a:t>
            </a:r>
          </a:p>
          <a:p>
            <a:pPr lvl="7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</a:pPr>
            <a:endParaRPr lang="en-GB" kern="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599" y="102393"/>
            <a:ext cx="7931224" cy="813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93D6B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GB" b="0">
                <a:solidFill>
                  <a:srgbClr val="4173B0"/>
                </a:solidFill>
              </a:rPr>
              <a:t>Overview</a:t>
            </a:r>
          </a:p>
        </p:txBody>
      </p:sp>
      <p:pic>
        <p:nvPicPr>
          <p:cNvPr id="5" name="Picture 2" descr="C:\Users\tomlinsonl\AppData\Local\Microsoft\Windows\Temporary Internet Files\Content.Outlook\M05SJTGU\Service_charter_graphic_PHSO_website_800x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9622"/>
            <a:ext cx="2755686" cy="245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543464"/>
            <a:ext cx="4143653" cy="4110654"/>
          </a:xfrm>
        </p:spPr>
        <p:txBody>
          <a:bodyPr/>
          <a:lstStyle/>
          <a:p>
            <a:pPr algn="ctr"/>
            <a:r>
              <a:rPr lang="en-GB" b="1" dirty="0">
                <a:latin typeface="Trebuchet MS" panose="020B0603020202020204" pitchFamily="34" charset="0"/>
              </a:rPr>
              <a:t>Pilot and Early Adopter phase</a:t>
            </a:r>
            <a:br>
              <a:rPr lang="en-GB" b="1" dirty="0">
                <a:latin typeface="Trebuchet MS" panose="020B0603020202020204" pitchFamily="34" charset="0"/>
              </a:rPr>
            </a:br>
            <a:br>
              <a:rPr lang="en-GB" b="1" dirty="0">
                <a:latin typeface="Trebuchet MS" panose="020B0603020202020204" pitchFamily="34" charset="0"/>
              </a:rPr>
            </a:br>
            <a:r>
              <a:rPr lang="en-GB" b="1" dirty="0">
                <a:latin typeface="Trebuchet MS" panose="020B0603020202020204" pitchFamily="34" charset="0"/>
              </a:rPr>
              <a:t>…. leading the way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85062-F1DD-4271-A1E0-EC7C78BE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9852"/>
            <a:ext cx="3897444" cy="46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669-5250-48F4-9A03-94E28AA8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0" y="0"/>
            <a:ext cx="2684334" cy="601785"/>
          </a:xfrm>
        </p:spPr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0B1627-ECE3-4324-A52B-86D1EDB7FDBE}"/>
              </a:ext>
            </a:extLst>
          </p:cNvPr>
          <p:cNvSpPr/>
          <p:nvPr/>
        </p:nvSpPr>
        <p:spPr>
          <a:xfrm>
            <a:off x="2025635" y="1063691"/>
            <a:ext cx="4515841" cy="343877"/>
          </a:xfrm>
          <a:custGeom>
            <a:avLst/>
            <a:gdLst>
              <a:gd name="connsiteX0" fmla="*/ 0 w 4515841"/>
              <a:gd name="connsiteY0" fmla="*/ 85969 h 343877"/>
              <a:gd name="connsiteX1" fmla="*/ 620558 w 4515841"/>
              <a:gd name="connsiteY1" fmla="*/ 85969 h 343877"/>
              <a:gd name="connsiteX2" fmla="*/ 1327993 w 4515841"/>
              <a:gd name="connsiteY2" fmla="*/ 85969 h 343877"/>
              <a:gd name="connsiteX3" fmla="*/ 1905112 w 4515841"/>
              <a:gd name="connsiteY3" fmla="*/ 85969 h 343877"/>
              <a:gd name="connsiteX4" fmla="*/ 2569108 w 4515841"/>
              <a:gd name="connsiteY4" fmla="*/ 85969 h 343877"/>
              <a:gd name="connsiteX5" fmla="*/ 3276544 w 4515841"/>
              <a:gd name="connsiteY5" fmla="*/ 85969 h 343877"/>
              <a:gd name="connsiteX6" fmla="*/ 4343903 w 4515841"/>
              <a:gd name="connsiteY6" fmla="*/ 85969 h 343877"/>
              <a:gd name="connsiteX7" fmla="*/ 4343903 w 4515841"/>
              <a:gd name="connsiteY7" fmla="*/ 0 h 343877"/>
              <a:gd name="connsiteX8" fmla="*/ 4515841 w 4515841"/>
              <a:gd name="connsiteY8" fmla="*/ 171939 h 343877"/>
              <a:gd name="connsiteX9" fmla="*/ 4343903 w 4515841"/>
              <a:gd name="connsiteY9" fmla="*/ 343877 h 343877"/>
              <a:gd name="connsiteX10" fmla="*/ 4343903 w 4515841"/>
              <a:gd name="connsiteY10" fmla="*/ 257908 h 343877"/>
              <a:gd name="connsiteX11" fmla="*/ 3766784 w 4515841"/>
              <a:gd name="connsiteY11" fmla="*/ 257908 h 343877"/>
              <a:gd name="connsiteX12" fmla="*/ 3189666 w 4515841"/>
              <a:gd name="connsiteY12" fmla="*/ 257908 h 343877"/>
              <a:gd name="connsiteX13" fmla="*/ 2569108 w 4515841"/>
              <a:gd name="connsiteY13" fmla="*/ 257908 h 343877"/>
              <a:gd name="connsiteX14" fmla="*/ 1905112 w 4515841"/>
              <a:gd name="connsiteY14" fmla="*/ 257908 h 343877"/>
              <a:gd name="connsiteX15" fmla="*/ 1414871 w 4515841"/>
              <a:gd name="connsiteY15" fmla="*/ 257908 h 343877"/>
              <a:gd name="connsiteX16" fmla="*/ 794314 w 4515841"/>
              <a:gd name="connsiteY16" fmla="*/ 257908 h 343877"/>
              <a:gd name="connsiteX17" fmla="*/ 0 w 4515841"/>
              <a:gd name="connsiteY17" fmla="*/ 257908 h 343877"/>
              <a:gd name="connsiteX18" fmla="*/ 0 w 4515841"/>
              <a:gd name="connsiteY18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15841" h="343877" fill="none" extrusionOk="0">
                <a:moveTo>
                  <a:pt x="0" y="85969"/>
                </a:moveTo>
                <a:cubicBezTo>
                  <a:pt x="298857" y="107827"/>
                  <a:pt x="410856" y="55629"/>
                  <a:pt x="620558" y="85969"/>
                </a:cubicBezTo>
                <a:cubicBezTo>
                  <a:pt x="830260" y="116309"/>
                  <a:pt x="1083551" y="70679"/>
                  <a:pt x="1327993" y="85969"/>
                </a:cubicBezTo>
                <a:cubicBezTo>
                  <a:pt x="1572435" y="101259"/>
                  <a:pt x="1774459" y="91756"/>
                  <a:pt x="1905112" y="85969"/>
                </a:cubicBezTo>
                <a:cubicBezTo>
                  <a:pt x="2035765" y="80182"/>
                  <a:pt x="2367097" y="110409"/>
                  <a:pt x="2569108" y="85969"/>
                </a:cubicBezTo>
                <a:cubicBezTo>
                  <a:pt x="2771119" y="61529"/>
                  <a:pt x="2952841" y="53993"/>
                  <a:pt x="3276544" y="85969"/>
                </a:cubicBezTo>
                <a:cubicBezTo>
                  <a:pt x="3600247" y="117945"/>
                  <a:pt x="4093628" y="121875"/>
                  <a:pt x="4343903" y="85969"/>
                </a:cubicBezTo>
                <a:cubicBezTo>
                  <a:pt x="4344011" y="56250"/>
                  <a:pt x="4340876" y="31903"/>
                  <a:pt x="4343903" y="0"/>
                </a:cubicBezTo>
                <a:cubicBezTo>
                  <a:pt x="4422349" y="91481"/>
                  <a:pt x="4455655" y="120991"/>
                  <a:pt x="4515841" y="171939"/>
                </a:cubicBezTo>
                <a:cubicBezTo>
                  <a:pt x="4455337" y="227166"/>
                  <a:pt x="4404834" y="289729"/>
                  <a:pt x="4343903" y="343877"/>
                </a:cubicBezTo>
                <a:cubicBezTo>
                  <a:pt x="4347359" y="323447"/>
                  <a:pt x="4346819" y="297309"/>
                  <a:pt x="4343903" y="257908"/>
                </a:cubicBezTo>
                <a:cubicBezTo>
                  <a:pt x="4197797" y="239105"/>
                  <a:pt x="3908630" y="239468"/>
                  <a:pt x="3766784" y="257908"/>
                </a:cubicBezTo>
                <a:cubicBezTo>
                  <a:pt x="3624938" y="276348"/>
                  <a:pt x="3407385" y="258971"/>
                  <a:pt x="3189666" y="257908"/>
                </a:cubicBezTo>
                <a:cubicBezTo>
                  <a:pt x="2971947" y="256845"/>
                  <a:pt x="2873278" y="269623"/>
                  <a:pt x="2569108" y="257908"/>
                </a:cubicBezTo>
                <a:cubicBezTo>
                  <a:pt x="2264938" y="246193"/>
                  <a:pt x="2084408" y="281323"/>
                  <a:pt x="1905112" y="257908"/>
                </a:cubicBezTo>
                <a:cubicBezTo>
                  <a:pt x="1725816" y="234493"/>
                  <a:pt x="1542371" y="235310"/>
                  <a:pt x="1414871" y="257908"/>
                </a:cubicBezTo>
                <a:cubicBezTo>
                  <a:pt x="1287371" y="280506"/>
                  <a:pt x="1091524" y="229315"/>
                  <a:pt x="794314" y="257908"/>
                </a:cubicBezTo>
                <a:cubicBezTo>
                  <a:pt x="497104" y="286501"/>
                  <a:pt x="200347" y="237473"/>
                  <a:pt x="0" y="257908"/>
                </a:cubicBezTo>
                <a:cubicBezTo>
                  <a:pt x="6209" y="187383"/>
                  <a:pt x="-3302" y="121691"/>
                  <a:pt x="0" y="85969"/>
                </a:cubicBezTo>
                <a:close/>
              </a:path>
              <a:path w="4515841" h="343877" stroke="0" extrusionOk="0">
                <a:moveTo>
                  <a:pt x="0" y="85969"/>
                </a:moveTo>
                <a:cubicBezTo>
                  <a:pt x="214091" y="111851"/>
                  <a:pt x="496118" y="84910"/>
                  <a:pt x="663997" y="85969"/>
                </a:cubicBezTo>
                <a:cubicBezTo>
                  <a:pt x="831876" y="87028"/>
                  <a:pt x="992678" y="74795"/>
                  <a:pt x="1154237" y="85969"/>
                </a:cubicBezTo>
                <a:cubicBezTo>
                  <a:pt x="1315796" y="97143"/>
                  <a:pt x="1619140" y="57284"/>
                  <a:pt x="1774795" y="85969"/>
                </a:cubicBezTo>
                <a:cubicBezTo>
                  <a:pt x="1930450" y="114654"/>
                  <a:pt x="2178478" y="114797"/>
                  <a:pt x="2395352" y="85969"/>
                </a:cubicBezTo>
                <a:cubicBezTo>
                  <a:pt x="2612226" y="57141"/>
                  <a:pt x="2870754" y="75042"/>
                  <a:pt x="3102788" y="85969"/>
                </a:cubicBezTo>
                <a:cubicBezTo>
                  <a:pt x="3334822" y="96896"/>
                  <a:pt x="3592428" y="56396"/>
                  <a:pt x="3766784" y="85969"/>
                </a:cubicBezTo>
                <a:cubicBezTo>
                  <a:pt x="3941140" y="115542"/>
                  <a:pt x="4199933" y="90383"/>
                  <a:pt x="4343903" y="85969"/>
                </a:cubicBezTo>
                <a:cubicBezTo>
                  <a:pt x="4346102" y="50794"/>
                  <a:pt x="4341502" y="34873"/>
                  <a:pt x="4343903" y="0"/>
                </a:cubicBezTo>
                <a:cubicBezTo>
                  <a:pt x="4379355" y="37832"/>
                  <a:pt x="4470822" y="131040"/>
                  <a:pt x="4515841" y="171939"/>
                </a:cubicBezTo>
                <a:cubicBezTo>
                  <a:pt x="4461453" y="228102"/>
                  <a:pt x="4416464" y="270941"/>
                  <a:pt x="4343903" y="343877"/>
                </a:cubicBezTo>
                <a:cubicBezTo>
                  <a:pt x="4347914" y="312572"/>
                  <a:pt x="4342669" y="297631"/>
                  <a:pt x="4343903" y="257908"/>
                </a:cubicBezTo>
                <a:cubicBezTo>
                  <a:pt x="4093334" y="228950"/>
                  <a:pt x="4003146" y="277392"/>
                  <a:pt x="3679906" y="257908"/>
                </a:cubicBezTo>
                <a:cubicBezTo>
                  <a:pt x="3356666" y="238424"/>
                  <a:pt x="3352171" y="236593"/>
                  <a:pt x="3146227" y="257908"/>
                </a:cubicBezTo>
                <a:cubicBezTo>
                  <a:pt x="2940283" y="279223"/>
                  <a:pt x="2703236" y="277323"/>
                  <a:pt x="2438791" y="257908"/>
                </a:cubicBezTo>
                <a:cubicBezTo>
                  <a:pt x="2174346" y="238493"/>
                  <a:pt x="2142381" y="245808"/>
                  <a:pt x="1861673" y="257908"/>
                </a:cubicBezTo>
                <a:cubicBezTo>
                  <a:pt x="1580965" y="270008"/>
                  <a:pt x="1516208" y="260084"/>
                  <a:pt x="1371432" y="257908"/>
                </a:cubicBezTo>
                <a:cubicBezTo>
                  <a:pt x="1226656" y="255732"/>
                  <a:pt x="1125531" y="267204"/>
                  <a:pt x="881192" y="257908"/>
                </a:cubicBezTo>
                <a:cubicBezTo>
                  <a:pt x="636853" y="248612"/>
                  <a:pt x="180514" y="245243"/>
                  <a:pt x="0" y="257908"/>
                </a:cubicBezTo>
                <a:cubicBezTo>
                  <a:pt x="1791" y="219975"/>
                  <a:pt x="5944" y="127454"/>
                  <a:pt x="0" y="8596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37337-EDEC-491E-B463-77F3032A8C8D}"/>
              </a:ext>
            </a:extLst>
          </p:cNvPr>
          <p:cNvSpPr txBox="1"/>
          <p:nvPr/>
        </p:nvSpPr>
        <p:spPr>
          <a:xfrm>
            <a:off x="389039" y="1065192"/>
            <a:ext cx="17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NHS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06BBC-361B-4FB6-871B-841F2D312CFF}"/>
              </a:ext>
            </a:extLst>
          </p:cNvPr>
          <p:cNvSpPr txBox="1"/>
          <p:nvPr/>
        </p:nvSpPr>
        <p:spPr>
          <a:xfrm>
            <a:off x="6467509" y="1041820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Finalise end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C34D8-5D45-4BF6-86CE-4E1D8A9A3B4D}"/>
              </a:ext>
            </a:extLst>
          </p:cNvPr>
          <p:cNvSpPr txBox="1"/>
          <p:nvPr/>
        </p:nvSpPr>
        <p:spPr>
          <a:xfrm>
            <a:off x="3181237" y="815936"/>
            <a:ext cx="2674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Refine &amp; tailor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A2581-A078-4115-8537-3588BB0AFA88}"/>
              </a:ext>
            </a:extLst>
          </p:cNvPr>
          <p:cNvSpPr txBox="1"/>
          <p:nvPr/>
        </p:nvSpPr>
        <p:spPr>
          <a:xfrm>
            <a:off x="367602" y="1818452"/>
            <a:ext cx="17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UKCG Standards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EBB5A5-A480-4168-8E9A-AECF50CE09BF}"/>
              </a:ext>
            </a:extLst>
          </p:cNvPr>
          <p:cNvSpPr/>
          <p:nvPr/>
        </p:nvSpPr>
        <p:spPr>
          <a:xfrm>
            <a:off x="2025635" y="1836277"/>
            <a:ext cx="1397503" cy="343877"/>
          </a:xfrm>
          <a:custGeom>
            <a:avLst/>
            <a:gdLst>
              <a:gd name="connsiteX0" fmla="*/ 0 w 1397503"/>
              <a:gd name="connsiteY0" fmla="*/ 85969 h 343877"/>
              <a:gd name="connsiteX1" fmla="*/ 600527 w 1397503"/>
              <a:gd name="connsiteY1" fmla="*/ 85969 h 343877"/>
              <a:gd name="connsiteX2" fmla="*/ 1225565 w 1397503"/>
              <a:gd name="connsiteY2" fmla="*/ 85969 h 343877"/>
              <a:gd name="connsiteX3" fmla="*/ 1225565 w 1397503"/>
              <a:gd name="connsiteY3" fmla="*/ 0 h 343877"/>
              <a:gd name="connsiteX4" fmla="*/ 1397503 w 1397503"/>
              <a:gd name="connsiteY4" fmla="*/ 171939 h 343877"/>
              <a:gd name="connsiteX5" fmla="*/ 1225565 w 1397503"/>
              <a:gd name="connsiteY5" fmla="*/ 343877 h 343877"/>
              <a:gd name="connsiteX6" fmla="*/ 1225565 w 1397503"/>
              <a:gd name="connsiteY6" fmla="*/ 257908 h 343877"/>
              <a:gd name="connsiteX7" fmla="*/ 637294 w 1397503"/>
              <a:gd name="connsiteY7" fmla="*/ 257908 h 343877"/>
              <a:gd name="connsiteX8" fmla="*/ 0 w 1397503"/>
              <a:gd name="connsiteY8" fmla="*/ 257908 h 343877"/>
              <a:gd name="connsiteX9" fmla="*/ 0 w 1397503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503" h="343877" fill="none" extrusionOk="0">
                <a:moveTo>
                  <a:pt x="0" y="85969"/>
                </a:moveTo>
                <a:cubicBezTo>
                  <a:pt x="202175" y="77428"/>
                  <a:pt x="398986" y="68041"/>
                  <a:pt x="600527" y="85969"/>
                </a:cubicBezTo>
                <a:cubicBezTo>
                  <a:pt x="802068" y="103897"/>
                  <a:pt x="1034380" y="107952"/>
                  <a:pt x="1225565" y="85969"/>
                </a:cubicBezTo>
                <a:cubicBezTo>
                  <a:pt x="1224174" y="43195"/>
                  <a:pt x="1229026" y="32497"/>
                  <a:pt x="1225565" y="0"/>
                </a:cubicBezTo>
                <a:cubicBezTo>
                  <a:pt x="1292314" y="81352"/>
                  <a:pt x="1320650" y="106570"/>
                  <a:pt x="1397503" y="171939"/>
                </a:cubicBezTo>
                <a:cubicBezTo>
                  <a:pt x="1365111" y="210081"/>
                  <a:pt x="1294178" y="273417"/>
                  <a:pt x="1225565" y="343877"/>
                </a:cubicBezTo>
                <a:cubicBezTo>
                  <a:pt x="1223102" y="302689"/>
                  <a:pt x="1228956" y="275891"/>
                  <a:pt x="1225565" y="257908"/>
                </a:cubicBezTo>
                <a:cubicBezTo>
                  <a:pt x="1038029" y="266153"/>
                  <a:pt x="756594" y="282849"/>
                  <a:pt x="637294" y="257908"/>
                </a:cubicBezTo>
                <a:cubicBezTo>
                  <a:pt x="517994" y="232967"/>
                  <a:pt x="289219" y="270390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397503" h="343877" stroke="0" extrusionOk="0">
                <a:moveTo>
                  <a:pt x="0" y="85969"/>
                </a:moveTo>
                <a:cubicBezTo>
                  <a:pt x="261539" y="83107"/>
                  <a:pt x="397347" y="76858"/>
                  <a:pt x="625038" y="85969"/>
                </a:cubicBezTo>
                <a:cubicBezTo>
                  <a:pt x="852729" y="95080"/>
                  <a:pt x="1102464" y="102699"/>
                  <a:pt x="1225565" y="85969"/>
                </a:cubicBezTo>
                <a:cubicBezTo>
                  <a:pt x="1228725" y="52580"/>
                  <a:pt x="1226395" y="33310"/>
                  <a:pt x="1225565" y="0"/>
                </a:cubicBezTo>
                <a:cubicBezTo>
                  <a:pt x="1295559" y="73058"/>
                  <a:pt x="1311009" y="101971"/>
                  <a:pt x="1397503" y="171939"/>
                </a:cubicBezTo>
                <a:cubicBezTo>
                  <a:pt x="1346654" y="212209"/>
                  <a:pt x="1282095" y="292625"/>
                  <a:pt x="1225565" y="343877"/>
                </a:cubicBezTo>
                <a:cubicBezTo>
                  <a:pt x="1227764" y="308702"/>
                  <a:pt x="1223164" y="292781"/>
                  <a:pt x="1225565" y="257908"/>
                </a:cubicBezTo>
                <a:cubicBezTo>
                  <a:pt x="1000521" y="257545"/>
                  <a:pt x="863986" y="254458"/>
                  <a:pt x="637294" y="257908"/>
                </a:cubicBezTo>
                <a:cubicBezTo>
                  <a:pt x="410602" y="261358"/>
                  <a:pt x="170065" y="262834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74718-CDFB-4847-9926-FDCB8E49841D}"/>
              </a:ext>
            </a:extLst>
          </p:cNvPr>
          <p:cNvSpPr txBox="1"/>
          <p:nvPr/>
        </p:nvSpPr>
        <p:spPr>
          <a:xfrm>
            <a:off x="1844080" y="1560420"/>
            <a:ext cx="163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Consult &amp;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B4CF0-D8BC-417F-A6B8-179201057936}"/>
              </a:ext>
            </a:extLst>
          </p:cNvPr>
          <p:cNvSpPr txBox="1"/>
          <p:nvPr/>
        </p:nvSpPr>
        <p:spPr>
          <a:xfrm>
            <a:off x="3481754" y="1818452"/>
            <a:ext cx="155648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Launch Sep 22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EB51A8-B401-40D7-AE93-3F6E2DD33BA5}"/>
              </a:ext>
            </a:extLst>
          </p:cNvPr>
          <p:cNvSpPr/>
          <p:nvPr/>
        </p:nvSpPr>
        <p:spPr>
          <a:xfrm>
            <a:off x="5086838" y="1850560"/>
            <a:ext cx="1454638" cy="343877"/>
          </a:xfrm>
          <a:custGeom>
            <a:avLst/>
            <a:gdLst>
              <a:gd name="connsiteX0" fmla="*/ 0 w 1454638"/>
              <a:gd name="connsiteY0" fmla="*/ 85969 h 343877"/>
              <a:gd name="connsiteX1" fmla="*/ 628523 w 1454638"/>
              <a:gd name="connsiteY1" fmla="*/ 85969 h 343877"/>
              <a:gd name="connsiteX2" fmla="*/ 1282700 w 1454638"/>
              <a:gd name="connsiteY2" fmla="*/ 85969 h 343877"/>
              <a:gd name="connsiteX3" fmla="*/ 1282700 w 1454638"/>
              <a:gd name="connsiteY3" fmla="*/ 0 h 343877"/>
              <a:gd name="connsiteX4" fmla="*/ 1454638 w 1454638"/>
              <a:gd name="connsiteY4" fmla="*/ 171939 h 343877"/>
              <a:gd name="connsiteX5" fmla="*/ 1282700 w 1454638"/>
              <a:gd name="connsiteY5" fmla="*/ 343877 h 343877"/>
              <a:gd name="connsiteX6" fmla="*/ 1282700 w 1454638"/>
              <a:gd name="connsiteY6" fmla="*/ 257908 h 343877"/>
              <a:gd name="connsiteX7" fmla="*/ 667004 w 1454638"/>
              <a:gd name="connsiteY7" fmla="*/ 257908 h 343877"/>
              <a:gd name="connsiteX8" fmla="*/ 0 w 1454638"/>
              <a:gd name="connsiteY8" fmla="*/ 257908 h 343877"/>
              <a:gd name="connsiteX9" fmla="*/ 0 w 1454638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638" h="343877" fill="none" extrusionOk="0">
                <a:moveTo>
                  <a:pt x="0" y="85969"/>
                </a:moveTo>
                <a:cubicBezTo>
                  <a:pt x="135374" y="98812"/>
                  <a:pt x="367654" y="56913"/>
                  <a:pt x="628523" y="85969"/>
                </a:cubicBezTo>
                <a:cubicBezTo>
                  <a:pt x="889392" y="115025"/>
                  <a:pt x="1008943" y="85912"/>
                  <a:pt x="1282700" y="85969"/>
                </a:cubicBezTo>
                <a:cubicBezTo>
                  <a:pt x="1281309" y="43195"/>
                  <a:pt x="1286161" y="32497"/>
                  <a:pt x="1282700" y="0"/>
                </a:cubicBezTo>
                <a:cubicBezTo>
                  <a:pt x="1349449" y="81352"/>
                  <a:pt x="1377785" y="106570"/>
                  <a:pt x="1454638" y="171939"/>
                </a:cubicBezTo>
                <a:cubicBezTo>
                  <a:pt x="1422246" y="210081"/>
                  <a:pt x="1351313" y="273417"/>
                  <a:pt x="1282700" y="343877"/>
                </a:cubicBezTo>
                <a:cubicBezTo>
                  <a:pt x="1280237" y="302689"/>
                  <a:pt x="1286091" y="275891"/>
                  <a:pt x="1282700" y="257908"/>
                </a:cubicBezTo>
                <a:cubicBezTo>
                  <a:pt x="1030285" y="243435"/>
                  <a:pt x="804911" y="262708"/>
                  <a:pt x="667004" y="257908"/>
                </a:cubicBezTo>
                <a:cubicBezTo>
                  <a:pt x="529097" y="253108"/>
                  <a:pt x="224663" y="271926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454638" h="343877" stroke="0" extrusionOk="0">
                <a:moveTo>
                  <a:pt x="0" y="85969"/>
                </a:moveTo>
                <a:cubicBezTo>
                  <a:pt x="163223" y="112620"/>
                  <a:pt x="340710" y="72113"/>
                  <a:pt x="654177" y="85969"/>
                </a:cubicBezTo>
                <a:cubicBezTo>
                  <a:pt x="967644" y="99825"/>
                  <a:pt x="978364" y="61255"/>
                  <a:pt x="1282700" y="85969"/>
                </a:cubicBezTo>
                <a:cubicBezTo>
                  <a:pt x="1285860" y="52580"/>
                  <a:pt x="1283530" y="33310"/>
                  <a:pt x="1282700" y="0"/>
                </a:cubicBezTo>
                <a:cubicBezTo>
                  <a:pt x="1352694" y="73058"/>
                  <a:pt x="1368144" y="101971"/>
                  <a:pt x="1454638" y="171939"/>
                </a:cubicBezTo>
                <a:cubicBezTo>
                  <a:pt x="1403789" y="212209"/>
                  <a:pt x="1339230" y="292625"/>
                  <a:pt x="1282700" y="343877"/>
                </a:cubicBezTo>
                <a:cubicBezTo>
                  <a:pt x="1284899" y="308702"/>
                  <a:pt x="1280299" y="292781"/>
                  <a:pt x="1282700" y="257908"/>
                </a:cubicBezTo>
                <a:cubicBezTo>
                  <a:pt x="1035027" y="261571"/>
                  <a:pt x="904858" y="287412"/>
                  <a:pt x="667004" y="257908"/>
                </a:cubicBezTo>
                <a:cubicBezTo>
                  <a:pt x="429150" y="228404"/>
                  <a:pt x="233962" y="288328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12F62-0A35-4A8F-B635-AC59B8DA15DC}"/>
              </a:ext>
            </a:extLst>
          </p:cNvPr>
          <p:cNvSpPr txBox="1"/>
          <p:nvPr/>
        </p:nvSpPr>
        <p:spPr>
          <a:xfrm>
            <a:off x="6486464" y="1836277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Finalise end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2ED76-0AA4-4D16-BA8E-B9A785A06F54}"/>
              </a:ext>
            </a:extLst>
          </p:cNvPr>
          <p:cNvSpPr txBox="1"/>
          <p:nvPr/>
        </p:nvSpPr>
        <p:spPr>
          <a:xfrm>
            <a:off x="5038243" y="1576925"/>
            <a:ext cx="267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Engage, Refine, Tailor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6DFB9-A571-4973-8E3E-68DBFEBADF65}"/>
              </a:ext>
            </a:extLst>
          </p:cNvPr>
          <p:cNvSpPr txBox="1"/>
          <p:nvPr/>
        </p:nvSpPr>
        <p:spPr>
          <a:xfrm>
            <a:off x="385410" y="2651191"/>
            <a:ext cx="199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Embed in casework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AAE8D4-04BF-4ABA-AFFA-B50DAD02D10A}"/>
              </a:ext>
            </a:extLst>
          </p:cNvPr>
          <p:cNvSpPr/>
          <p:nvPr/>
        </p:nvSpPr>
        <p:spPr>
          <a:xfrm>
            <a:off x="2383692" y="2644646"/>
            <a:ext cx="4923693" cy="343877"/>
          </a:xfrm>
          <a:custGeom>
            <a:avLst/>
            <a:gdLst>
              <a:gd name="connsiteX0" fmla="*/ 0 w 4923693"/>
              <a:gd name="connsiteY0" fmla="*/ 85969 h 343877"/>
              <a:gd name="connsiteX1" fmla="*/ 678822 w 4923693"/>
              <a:gd name="connsiteY1" fmla="*/ 85969 h 343877"/>
              <a:gd name="connsiteX2" fmla="*/ 1452679 w 4923693"/>
              <a:gd name="connsiteY2" fmla="*/ 85969 h 343877"/>
              <a:gd name="connsiteX3" fmla="*/ 2083984 w 4923693"/>
              <a:gd name="connsiteY3" fmla="*/ 85969 h 343877"/>
              <a:gd name="connsiteX4" fmla="*/ 2810324 w 4923693"/>
              <a:gd name="connsiteY4" fmla="*/ 85969 h 343877"/>
              <a:gd name="connsiteX5" fmla="*/ 3584181 w 4923693"/>
              <a:gd name="connsiteY5" fmla="*/ 85969 h 343877"/>
              <a:gd name="connsiteX6" fmla="*/ 4751755 w 4923693"/>
              <a:gd name="connsiteY6" fmla="*/ 85969 h 343877"/>
              <a:gd name="connsiteX7" fmla="*/ 4751755 w 4923693"/>
              <a:gd name="connsiteY7" fmla="*/ 0 h 343877"/>
              <a:gd name="connsiteX8" fmla="*/ 4923693 w 4923693"/>
              <a:gd name="connsiteY8" fmla="*/ 171939 h 343877"/>
              <a:gd name="connsiteX9" fmla="*/ 4751755 w 4923693"/>
              <a:gd name="connsiteY9" fmla="*/ 343877 h 343877"/>
              <a:gd name="connsiteX10" fmla="*/ 4751755 w 4923693"/>
              <a:gd name="connsiteY10" fmla="*/ 257908 h 343877"/>
              <a:gd name="connsiteX11" fmla="*/ 4120450 w 4923693"/>
              <a:gd name="connsiteY11" fmla="*/ 257908 h 343877"/>
              <a:gd name="connsiteX12" fmla="*/ 3489146 w 4923693"/>
              <a:gd name="connsiteY12" fmla="*/ 257908 h 343877"/>
              <a:gd name="connsiteX13" fmla="*/ 2810324 w 4923693"/>
              <a:gd name="connsiteY13" fmla="*/ 257908 h 343877"/>
              <a:gd name="connsiteX14" fmla="*/ 2083984 w 4923693"/>
              <a:gd name="connsiteY14" fmla="*/ 257908 h 343877"/>
              <a:gd name="connsiteX15" fmla="*/ 1547714 w 4923693"/>
              <a:gd name="connsiteY15" fmla="*/ 257908 h 343877"/>
              <a:gd name="connsiteX16" fmla="*/ 868892 w 4923693"/>
              <a:gd name="connsiteY16" fmla="*/ 257908 h 343877"/>
              <a:gd name="connsiteX17" fmla="*/ 0 w 4923693"/>
              <a:gd name="connsiteY17" fmla="*/ 257908 h 343877"/>
              <a:gd name="connsiteX18" fmla="*/ 0 w 4923693"/>
              <a:gd name="connsiteY18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23693" h="343877" fill="none" extrusionOk="0">
                <a:moveTo>
                  <a:pt x="0" y="85969"/>
                </a:moveTo>
                <a:cubicBezTo>
                  <a:pt x="227220" y="88586"/>
                  <a:pt x="511687" y="63963"/>
                  <a:pt x="678822" y="85969"/>
                </a:cubicBezTo>
                <a:cubicBezTo>
                  <a:pt x="845957" y="107975"/>
                  <a:pt x="1112348" y="103813"/>
                  <a:pt x="1452679" y="85969"/>
                </a:cubicBezTo>
                <a:cubicBezTo>
                  <a:pt x="1793010" y="68125"/>
                  <a:pt x="1880365" y="66241"/>
                  <a:pt x="2083984" y="85969"/>
                </a:cubicBezTo>
                <a:cubicBezTo>
                  <a:pt x="2287604" y="105697"/>
                  <a:pt x="2472958" y="64459"/>
                  <a:pt x="2810324" y="85969"/>
                </a:cubicBezTo>
                <a:cubicBezTo>
                  <a:pt x="3147690" y="107479"/>
                  <a:pt x="3371768" y="85708"/>
                  <a:pt x="3584181" y="85969"/>
                </a:cubicBezTo>
                <a:cubicBezTo>
                  <a:pt x="3796594" y="86230"/>
                  <a:pt x="4457331" y="37134"/>
                  <a:pt x="4751755" y="85969"/>
                </a:cubicBezTo>
                <a:cubicBezTo>
                  <a:pt x="4751863" y="56250"/>
                  <a:pt x="4748728" y="31903"/>
                  <a:pt x="4751755" y="0"/>
                </a:cubicBezTo>
                <a:cubicBezTo>
                  <a:pt x="4830201" y="91481"/>
                  <a:pt x="4863507" y="120991"/>
                  <a:pt x="4923693" y="171939"/>
                </a:cubicBezTo>
                <a:cubicBezTo>
                  <a:pt x="4863189" y="227166"/>
                  <a:pt x="4812686" y="289729"/>
                  <a:pt x="4751755" y="343877"/>
                </a:cubicBezTo>
                <a:cubicBezTo>
                  <a:pt x="4755211" y="323447"/>
                  <a:pt x="4754671" y="297309"/>
                  <a:pt x="4751755" y="257908"/>
                </a:cubicBezTo>
                <a:cubicBezTo>
                  <a:pt x="4586984" y="269688"/>
                  <a:pt x="4271857" y="254475"/>
                  <a:pt x="4120450" y="257908"/>
                </a:cubicBezTo>
                <a:cubicBezTo>
                  <a:pt x="3969043" y="261341"/>
                  <a:pt x="3798448" y="286778"/>
                  <a:pt x="3489146" y="257908"/>
                </a:cubicBezTo>
                <a:cubicBezTo>
                  <a:pt x="3179844" y="229038"/>
                  <a:pt x="3136008" y="250371"/>
                  <a:pt x="2810324" y="257908"/>
                </a:cubicBezTo>
                <a:cubicBezTo>
                  <a:pt x="2484640" y="265445"/>
                  <a:pt x="2339120" y="293790"/>
                  <a:pt x="2083984" y="257908"/>
                </a:cubicBezTo>
                <a:cubicBezTo>
                  <a:pt x="1828848" y="222026"/>
                  <a:pt x="1719830" y="232459"/>
                  <a:pt x="1547714" y="257908"/>
                </a:cubicBezTo>
                <a:cubicBezTo>
                  <a:pt x="1375598" y="283358"/>
                  <a:pt x="1046338" y="270552"/>
                  <a:pt x="868892" y="257908"/>
                </a:cubicBezTo>
                <a:cubicBezTo>
                  <a:pt x="691446" y="245264"/>
                  <a:pt x="260749" y="263836"/>
                  <a:pt x="0" y="257908"/>
                </a:cubicBezTo>
                <a:cubicBezTo>
                  <a:pt x="6209" y="187383"/>
                  <a:pt x="-3302" y="121691"/>
                  <a:pt x="0" y="85969"/>
                </a:cubicBezTo>
                <a:close/>
              </a:path>
              <a:path w="4923693" h="343877" stroke="0" extrusionOk="0">
                <a:moveTo>
                  <a:pt x="0" y="85969"/>
                </a:moveTo>
                <a:cubicBezTo>
                  <a:pt x="292043" y="52501"/>
                  <a:pt x="482744" y="98098"/>
                  <a:pt x="726340" y="85969"/>
                </a:cubicBezTo>
                <a:cubicBezTo>
                  <a:pt x="969936" y="73840"/>
                  <a:pt x="1075024" y="99578"/>
                  <a:pt x="1262609" y="85969"/>
                </a:cubicBezTo>
                <a:cubicBezTo>
                  <a:pt x="1450194" y="72360"/>
                  <a:pt x="1753715" y="99542"/>
                  <a:pt x="1941431" y="85969"/>
                </a:cubicBezTo>
                <a:cubicBezTo>
                  <a:pt x="2129147" y="72396"/>
                  <a:pt x="2463678" y="57369"/>
                  <a:pt x="2620253" y="85969"/>
                </a:cubicBezTo>
                <a:cubicBezTo>
                  <a:pt x="2776828" y="114569"/>
                  <a:pt x="3229559" y="70041"/>
                  <a:pt x="3394111" y="85969"/>
                </a:cubicBezTo>
                <a:cubicBezTo>
                  <a:pt x="3558663" y="101897"/>
                  <a:pt x="3857351" y="81939"/>
                  <a:pt x="4120450" y="85969"/>
                </a:cubicBezTo>
                <a:cubicBezTo>
                  <a:pt x="4383549" y="89999"/>
                  <a:pt x="4616020" y="109556"/>
                  <a:pt x="4751755" y="85969"/>
                </a:cubicBezTo>
                <a:cubicBezTo>
                  <a:pt x="4753954" y="50794"/>
                  <a:pt x="4749354" y="34873"/>
                  <a:pt x="4751755" y="0"/>
                </a:cubicBezTo>
                <a:cubicBezTo>
                  <a:pt x="4787207" y="37832"/>
                  <a:pt x="4878674" y="131040"/>
                  <a:pt x="4923693" y="171939"/>
                </a:cubicBezTo>
                <a:cubicBezTo>
                  <a:pt x="4869305" y="228102"/>
                  <a:pt x="4824316" y="270941"/>
                  <a:pt x="4751755" y="343877"/>
                </a:cubicBezTo>
                <a:cubicBezTo>
                  <a:pt x="4755766" y="312572"/>
                  <a:pt x="4750521" y="297631"/>
                  <a:pt x="4751755" y="257908"/>
                </a:cubicBezTo>
                <a:cubicBezTo>
                  <a:pt x="4459416" y="281809"/>
                  <a:pt x="4259854" y="269545"/>
                  <a:pt x="4025415" y="257908"/>
                </a:cubicBezTo>
                <a:cubicBezTo>
                  <a:pt x="3790976" y="246271"/>
                  <a:pt x="3591193" y="263830"/>
                  <a:pt x="3441628" y="257908"/>
                </a:cubicBezTo>
                <a:cubicBezTo>
                  <a:pt x="3292063" y="251986"/>
                  <a:pt x="2889058" y="288414"/>
                  <a:pt x="2667771" y="257908"/>
                </a:cubicBezTo>
                <a:cubicBezTo>
                  <a:pt x="2446484" y="227402"/>
                  <a:pt x="2240331" y="282468"/>
                  <a:pt x="2036466" y="257908"/>
                </a:cubicBezTo>
                <a:cubicBezTo>
                  <a:pt x="1832601" y="233348"/>
                  <a:pt x="1738160" y="264229"/>
                  <a:pt x="1500197" y="257908"/>
                </a:cubicBezTo>
                <a:cubicBezTo>
                  <a:pt x="1262234" y="251587"/>
                  <a:pt x="1182193" y="232794"/>
                  <a:pt x="963927" y="257908"/>
                </a:cubicBezTo>
                <a:cubicBezTo>
                  <a:pt x="745661" y="283023"/>
                  <a:pt x="474117" y="273677"/>
                  <a:pt x="0" y="257908"/>
                </a:cubicBezTo>
                <a:cubicBezTo>
                  <a:pt x="1791" y="219975"/>
                  <a:pt x="5944" y="127454"/>
                  <a:pt x="0" y="859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ED4E59-DCDC-4C10-9C76-08E703506AEF}"/>
              </a:ext>
            </a:extLst>
          </p:cNvPr>
          <p:cNvSpPr txBox="1"/>
          <p:nvPr/>
        </p:nvSpPr>
        <p:spPr>
          <a:xfrm>
            <a:off x="3651027" y="2429311"/>
            <a:ext cx="2999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Design, engage &amp; begin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E5850-3F19-4848-8758-A3DCC66B3CFE}"/>
              </a:ext>
            </a:extLst>
          </p:cNvPr>
          <p:cNvSpPr txBox="1"/>
          <p:nvPr/>
        </p:nvSpPr>
        <p:spPr>
          <a:xfrm>
            <a:off x="7307385" y="2640436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From Q1 23-24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26BAE7-07B3-4A15-AB2F-D8C4E7E8B77F}"/>
              </a:ext>
            </a:extLst>
          </p:cNvPr>
          <p:cNvCxnSpPr/>
          <p:nvPr/>
        </p:nvCxnSpPr>
        <p:spPr>
          <a:xfrm>
            <a:off x="547077" y="3329353"/>
            <a:ext cx="8471877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60E5AB-C8C6-4A98-9A22-E3CB5B194E3C}"/>
              </a:ext>
            </a:extLst>
          </p:cNvPr>
          <p:cNvSpPr txBox="1"/>
          <p:nvPr/>
        </p:nvSpPr>
        <p:spPr>
          <a:xfrm>
            <a:off x="406679" y="3780514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Jan 2023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2764243-E7D1-40FE-A1B9-468C0CD2EC98}"/>
              </a:ext>
            </a:extLst>
          </p:cNvPr>
          <p:cNvSpPr/>
          <p:nvPr/>
        </p:nvSpPr>
        <p:spPr>
          <a:xfrm>
            <a:off x="1477108" y="3807006"/>
            <a:ext cx="1323394" cy="343877"/>
          </a:xfrm>
          <a:custGeom>
            <a:avLst/>
            <a:gdLst>
              <a:gd name="connsiteX0" fmla="*/ 0 w 1323394"/>
              <a:gd name="connsiteY0" fmla="*/ 85969 h 343877"/>
              <a:gd name="connsiteX1" fmla="*/ 564213 w 1323394"/>
              <a:gd name="connsiteY1" fmla="*/ 85969 h 343877"/>
              <a:gd name="connsiteX2" fmla="*/ 1151456 w 1323394"/>
              <a:gd name="connsiteY2" fmla="*/ 85969 h 343877"/>
              <a:gd name="connsiteX3" fmla="*/ 1151456 w 1323394"/>
              <a:gd name="connsiteY3" fmla="*/ 0 h 343877"/>
              <a:gd name="connsiteX4" fmla="*/ 1323394 w 1323394"/>
              <a:gd name="connsiteY4" fmla="*/ 171939 h 343877"/>
              <a:gd name="connsiteX5" fmla="*/ 1151456 w 1323394"/>
              <a:gd name="connsiteY5" fmla="*/ 343877 h 343877"/>
              <a:gd name="connsiteX6" fmla="*/ 1151456 w 1323394"/>
              <a:gd name="connsiteY6" fmla="*/ 257908 h 343877"/>
              <a:gd name="connsiteX7" fmla="*/ 598757 w 1323394"/>
              <a:gd name="connsiteY7" fmla="*/ 257908 h 343877"/>
              <a:gd name="connsiteX8" fmla="*/ 0 w 1323394"/>
              <a:gd name="connsiteY8" fmla="*/ 257908 h 343877"/>
              <a:gd name="connsiteX9" fmla="*/ 0 w 1323394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394" h="343877" fill="none" extrusionOk="0">
                <a:moveTo>
                  <a:pt x="0" y="85969"/>
                </a:moveTo>
                <a:cubicBezTo>
                  <a:pt x="139207" y="97535"/>
                  <a:pt x="376328" y="106181"/>
                  <a:pt x="564213" y="85969"/>
                </a:cubicBezTo>
                <a:cubicBezTo>
                  <a:pt x="752098" y="65757"/>
                  <a:pt x="970926" y="115179"/>
                  <a:pt x="1151456" y="85969"/>
                </a:cubicBezTo>
                <a:cubicBezTo>
                  <a:pt x="1150065" y="43195"/>
                  <a:pt x="1154917" y="32497"/>
                  <a:pt x="1151456" y="0"/>
                </a:cubicBezTo>
                <a:cubicBezTo>
                  <a:pt x="1218205" y="81352"/>
                  <a:pt x="1246541" y="106570"/>
                  <a:pt x="1323394" y="171939"/>
                </a:cubicBezTo>
                <a:cubicBezTo>
                  <a:pt x="1291002" y="210081"/>
                  <a:pt x="1220069" y="273417"/>
                  <a:pt x="1151456" y="343877"/>
                </a:cubicBezTo>
                <a:cubicBezTo>
                  <a:pt x="1148993" y="302689"/>
                  <a:pt x="1154847" y="275891"/>
                  <a:pt x="1151456" y="257908"/>
                </a:cubicBezTo>
                <a:cubicBezTo>
                  <a:pt x="984024" y="262608"/>
                  <a:pt x="751414" y="285412"/>
                  <a:pt x="598757" y="257908"/>
                </a:cubicBezTo>
                <a:cubicBezTo>
                  <a:pt x="446100" y="230404"/>
                  <a:pt x="278634" y="236594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323394" h="343877" stroke="0" extrusionOk="0">
                <a:moveTo>
                  <a:pt x="0" y="85969"/>
                </a:moveTo>
                <a:cubicBezTo>
                  <a:pt x="123701" y="63743"/>
                  <a:pt x="432695" y="91638"/>
                  <a:pt x="587243" y="85969"/>
                </a:cubicBezTo>
                <a:cubicBezTo>
                  <a:pt x="741791" y="80300"/>
                  <a:pt x="885744" y="106943"/>
                  <a:pt x="1151456" y="85969"/>
                </a:cubicBezTo>
                <a:cubicBezTo>
                  <a:pt x="1154616" y="52580"/>
                  <a:pt x="1152286" y="33310"/>
                  <a:pt x="1151456" y="0"/>
                </a:cubicBezTo>
                <a:cubicBezTo>
                  <a:pt x="1221450" y="73058"/>
                  <a:pt x="1236900" y="101971"/>
                  <a:pt x="1323394" y="171939"/>
                </a:cubicBezTo>
                <a:cubicBezTo>
                  <a:pt x="1272545" y="212209"/>
                  <a:pt x="1207986" y="292625"/>
                  <a:pt x="1151456" y="343877"/>
                </a:cubicBezTo>
                <a:cubicBezTo>
                  <a:pt x="1153655" y="308702"/>
                  <a:pt x="1149055" y="292781"/>
                  <a:pt x="1151456" y="257908"/>
                </a:cubicBezTo>
                <a:cubicBezTo>
                  <a:pt x="987437" y="251349"/>
                  <a:pt x="789957" y="248635"/>
                  <a:pt x="598757" y="257908"/>
                </a:cubicBezTo>
                <a:cubicBezTo>
                  <a:pt x="407557" y="267181"/>
                  <a:pt x="141929" y="255631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C6176A-E922-404C-BA75-2FAD68084A65}"/>
              </a:ext>
            </a:extLst>
          </p:cNvPr>
          <p:cNvSpPr txBox="1"/>
          <p:nvPr/>
        </p:nvSpPr>
        <p:spPr>
          <a:xfrm>
            <a:off x="2800502" y="3794278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23-24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D2277F0-F2DE-437F-A7AD-743C8A229765}"/>
              </a:ext>
            </a:extLst>
          </p:cNvPr>
          <p:cNvSpPr/>
          <p:nvPr/>
        </p:nvSpPr>
        <p:spPr>
          <a:xfrm>
            <a:off x="3552092" y="3819733"/>
            <a:ext cx="1887415" cy="343877"/>
          </a:xfrm>
          <a:custGeom>
            <a:avLst/>
            <a:gdLst>
              <a:gd name="connsiteX0" fmla="*/ 0 w 1887415"/>
              <a:gd name="connsiteY0" fmla="*/ 85969 h 343877"/>
              <a:gd name="connsiteX1" fmla="*/ 588980 w 1887415"/>
              <a:gd name="connsiteY1" fmla="*/ 85969 h 343877"/>
              <a:gd name="connsiteX2" fmla="*/ 1160806 w 1887415"/>
              <a:gd name="connsiteY2" fmla="*/ 85969 h 343877"/>
              <a:gd name="connsiteX3" fmla="*/ 1715477 w 1887415"/>
              <a:gd name="connsiteY3" fmla="*/ 85969 h 343877"/>
              <a:gd name="connsiteX4" fmla="*/ 1715477 w 1887415"/>
              <a:gd name="connsiteY4" fmla="*/ 0 h 343877"/>
              <a:gd name="connsiteX5" fmla="*/ 1887415 w 1887415"/>
              <a:gd name="connsiteY5" fmla="*/ 171939 h 343877"/>
              <a:gd name="connsiteX6" fmla="*/ 1715477 w 1887415"/>
              <a:gd name="connsiteY6" fmla="*/ 343877 h 343877"/>
              <a:gd name="connsiteX7" fmla="*/ 1715477 w 1887415"/>
              <a:gd name="connsiteY7" fmla="*/ 257908 h 343877"/>
              <a:gd name="connsiteX8" fmla="*/ 1143651 w 1887415"/>
              <a:gd name="connsiteY8" fmla="*/ 257908 h 343877"/>
              <a:gd name="connsiteX9" fmla="*/ 588980 w 1887415"/>
              <a:gd name="connsiteY9" fmla="*/ 257908 h 343877"/>
              <a:gd name="connsiteX10" fmla="*/ 0 w 1887415"/>
              <a:gd name="connsiteY10" fmla="*/ 257908 h 343877"/>
              <a:gd name="connsiteX11" fmla="*/ 0 w 1887415"/>
              <a:gd name="connsiteY11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415" h="343877" fill="none" extrusionOk="0">
                <a:moveTo>
                  <a:pt x="0" y="85969"/>
                </a:moveTo>
                <a:cubicBezTo>
                  <a:pt x="238671" y="73137"/>
                  <a:pt x="418362" y="76679"/>
                  <a:pt x="588980" y="85969"/>
                </a:cubicBezTo>
                <a:cubicBezTo>
                  <a:pt x="759598" y="95259"/>
                  <a:pt x="958493" y="61935"/>
                  <a:pt x="1160806" y="85969"/>
                </a:cubicBezTo>
                <a:cubicBezTo>
                  <a:pt x="1363119" y="110003"/>
                  <a:pt x="1579664" y="93651"/>
                  <a:pt x="1715477" y="85969"/>
                </a:cubicBezTo>
                <a:cubicBezTo>
                  <a:pt x="1713573" y="54421"/>
                  <a:pt x="1715323" y="36330"/>
                  <a:pt x="1715477" y="0"/>
                </a:cubicBezTo>
                <a:cubicBezTo>
                  <a:pt x="1760213" y="53236"/>
                  <a:pt x="1819615" y="107563"/>
                  <a:pt x="1887415" y="171939"/>
                </a:cubicBezTo>
                <a:cubicBezTo>
                  <a:pt x="1841143" y="233363"/>
                  <a:pt x="1771836" y="270357"/>
                  <a:pt x="1715477" y="343877"/>
                </a:cubicBezTo>
                <a:cubicBezTo>
                  <a:pt x="1716584" y="317529"/>
                  <a:pt x="1713941" y="298953"/>
                  <a:pt x="1715477" y="257908"/>
                </a:cubicBezTo>
                <a:cubicBezTo>
                  <a:pt x="1506613" y="245251"/>
                  <a:pt x="1323162" y="262402"/>
                  <a:pt x="1143651" y="257908"/>
                </a:cubicBezTo>
                <a:cubicBezTo>
                  <a:pt x="964140" y="253414"/>
                  <a:pt x="797009" y="252719"/>
                  <a:pt x="588980" y="257908"/>
                </a:cubicBezTo>
                <a:cubicBezTo>
                  <a:pt x="380951" y="263097"/>
                  <a:pt x="142606" y="247173"/>
                  <a:pt x="0" y="257908"/>
                </a:cubicBezTo>
                <a:cubicBezTo>
                  <a:pt x="2610" y="177469"/>
                  <a:pt x="-8380" y="143348"/>
                  <a:pt x="0" y="85969"/>
                </a:cubicBezTo>
                <a:close/>
              </a:path>
              <a:path w="1887415" h="343877" stroke="0" extrusionOk="0">
                <a:moveTo>
                  <a:pt x="0" y="85969"/>
                </a:moveTo>
                <a:cubicBezTo>
                  <a:pt x="173369" y="99057"/>
                  <a:pt x="444028" y="101246"/>
                  <a:pt x="588980" y="85969"/>
                </a:cubicBezTo>
                <a:cubicBezTo>
                  <a:pt x="733932" y="70692"/>
                  <a:pt x="945331" y="62023"/>
                  <a:pt x="1109342" y="85969"/>
                </a:cubicBezTo>
                <a:cubicBezTo>
                  <a:pt x="1273353" y="109915"/>
                  <a:pt x="1462665" y="61132"/>
                  <a:pt x="1715477" y="85969"/>
                </a:cubicBezTo>
                <a:cubicBezTo>
                  <a:pt x="1711704" y="44022"/>
                  <a:pt x="1716595" y="35234"/>
                  <a:pt x="1715477" y="0"/>
                </a:cubicBezTo>
                <a:cubicBezTo>
                  <a:pt x="1786943" y="54476"/>
                  <a:pt x="1805678" y="99489"/>
                  <a:pt x="1887415" y="171939"/>
                </a:cubicBezTo>
                <a:cubicBezTo>
                  <a:pt x="1795104" y="250725"/>
                  <a:pt x="1778912" y="269148"/>
                  <a:pt x="1715477" y="343877"/>
                </a:cubicBezTo>
                <a:cubicBezTo>
                  <a:pt x="1714662" y="319862"/>
                  <a:pt x="1715899" y="293266"/>
                  <a:pt x="1715477" y="257908"/>
                </a:cubicBezTo>
                <a:cubicBezTo>
                  <a:pt x="1568966" y="238961"/>
                  <a:pt x="1366525" y="248346"/>
                  <a:pt x="1160806" y="257908"/>
                </a:cubicBezTo>
                <a:cubicBezTo>
                  <a:pt x="955087" y="267470"/>
                  <a:pt x="889790" y="261189"/>
                  <a:pt x="623290" y="257908"/>
                </a:cubicBezTo>
                <a:cubicBezTo>
                  <a:pt x="356790" y="254627"/>
                  <a:pt x="296903" y="232880"/>
                  <a:pt x="0" y="257908"/>
                </a:cubicBezTo>
                <a:cubicBezTo>
                  <a:pt x="-1429" y="195154"/>
                  <a:pt x="7066" y="135672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DA581D-40E9-448F-A78E-5A0DA58B25EB}"/>
              </a:ext>
            </a:extLst>
          </p:cNvPr>
          <p:cNvSpPr txBox="1"/>
          <p:nvPr/>
        </p:nvSpPr>
        <p:spPr>
          <a:xfrm>
            <a:off x="5474815" y="3796054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24-25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5AED1A-23B7-4004-A98F-AAF87E12FD02}"/>
              </a:ext>
            </a:extLst>
          </p:cNvPr>
          <p:cNvSpPr txBox="1"/>
          <p:nvPr/>
        </p:nvSpPr>
        <p:spPr>
          <a:xfrm>
            <a:off x="1377379" y="3594625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Engage, training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F47A96-3952-4173-893D-33FD383E4025}"/>
              </a:ext>
            </a:extLst>
          </p:cNvPr>
          <p:cNvSpPr txBox="1"/>
          <p:nvPr/>
        </p:nvSpPr>
        <p:spPr>
          <a:xfrm>
            <a:off x="3648921" y="3603534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Advanced training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FD1D1-2F0C-4586-939A-C770AB9C31FF}"/>
              </a:ext>
            </a:extLst>
          </p:cNvPr>
          <p:cNvSpPr txBox="1"/>
          <p:nvPr/>
        </p:nvSpPr>
        <p:spPr>
          <a:xfrm>
            <a:off x="5169149" y="4093913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Report on Progress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829C734-50D6-4B94-8323-22599ED91789}"/>
              </a:ext>
            </a:extLst>
          </p:cNvPr>
          <p:cNvSpPr/>
          <p:nvPr/>
        </p:nvSpPr>
        <p:spPr>
          <a:xfrm>
            <a:off x="6261712" y="3800934"/>
            <a:ext cx="1887415" cy="343877"/>
          </a:xfrm>
          <a:custGeom>
            <a:avLst/>
            <a:gdLst>
              <a:gd name="connsiteX0" fmla="*/ 0 w 1887415"/>
              <a:gd name="connsiteY0" fmla="*/ 85969 h 343877"/>
              <a:gd name="connsiteX1" fmla="*/ 588980 w 1887415"/>
              <a:gd name="connsiteY1" fmla="*/ 85969 h 343877"/>
              <a:gd name="connsiteX2" fmla="*/ 1160806 w 1887415"/>
              <a:gd name="connsiteY2" fmla="*/ 85969 h 343877"/>
              <a:gd name="connsiteX3" fmla="*/ 1715477 w 1887415"/>
              <a:gd name="connsiteY3" fmla="*/ 85969 h 343877"/>
              <a:gd name="connsiteX4" fmla="*/ 1715477 w 1887415"/>
              <a:gd name="connsiteY4" fmla="*/ 0 h 343877"/>
              <a:gd name="connsiteX5" fmla="*/ 1887415 w 1887415"/>
              <a:gd name="connsiteY5" fmla="*/ 171939 h 343877"/>
              <a:gd name="connsiteX6" fmla="*/ 1715477 w 1887415"/>
              <a:gd name="connsiteY6" fmla="*/ 343877 h 343877"/>
              <a:gd name="connsiteX7" fmla="*/ 1715477 w 1887415"/>
              <a:gd name="connsiteY7" fmla="*/ 257908 h 343877"/>
              <a:gd name="connsiteX8" fmla="*/ 1143651 w 1887415"/>
              <a:gd name="connsiteY8" fmla="*/ 257908 h 343877"/>
              <a:gd name="connsiteX9" fmla="*/ 588980 w 1887415"/>
              <a:gd name="connsiteY9" fmla="*/ 257908 h 343877"/>
              <a:gd name="connsiteX10" fmla="*/ 0 w 1887415"/>
              <a:gd name="connsiteY10" fmla="*/ 257908 h 343877"/>
              <a:gd name="connsiteX11" fmla="*/ 0 w 1887415"/>
              <a:gd name="connsiteY11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415" h="343877" fill="none" extrusionOk="0">
                <a:moveTo>
                  <a:pt x="0" y="85969"/>
                </a:moveTo>
                <a:cubicBezTo>
                  <a:pt x="238671" y="73137"/>
                  <a:pt x="418362" y="76679"/>
                  <a:pt x="588980" y="85969"/>
                </a:cubicBezTo>
                <a:cubicBezTo>
                  <a:pt x="759598" y="95259"/>
                  <a:pt x="958493" y="61935"/>
                  <a:pt x="1160806" y="85969"/>
                </a:cubicBezTo>
                <a:cubicBezTo>
                  <a:pt x="1363119" y="110003"/>
                  <a:pt x="1579664" y="93651"/>
                  <a:pt x="1715477" y="85969"/>
                </a:cubicBezTo>
                <a:cubicBezTo>
                  <a:pt x="1713573" y="54421"/>
                  <a:pt x="1715323" y="36330"/>
                  <a:pt x="1715477" y="0"/>
                </a:cubicBezTo>
                <a:cubicBezTo>
                  <a:pt x="1760213" y="53236"/>
                  <a:pt x="1819615" y="107563"/>
                  <a:pt x="1887415" y="171939"/>
                </a:cubicBezTo>
                <a:cubicBezTo>
                  <a:pt x="1841143" y="233363"/>
                  <a:pt x="1771836" y="270357"/>
                  <a:pt x="1715477" y="343877"/>
                </a:cubicBezTo>
                <a:cubicBezTo>
                  <a:pt x="1716584" y="317529"/>
                  <a:pt x="1713941" y="298953"/>
                  <a:pt x="1715477" y="257908"/>
                </a:cubicBezTo>
                <a:cubicBezTo>
                  <a:pt x="1506613" y="245251"/>
                  <a:pt x="1323162" y="262402"/>
                  <a:pt x="1143651" y="257908"/>
                </a:cubicBezTo>
                <a:cubicBezTo>
                  <a:pt x="964140" y="253414"/>
                  <a:pt x="797009" y="252719"/>
                  <a:pt x="588980" y="257908"/>
                </a:cubicBezTo>
                <a:cubicBezTo>
                  <a:pt x="380951" y="263097"/>
                  <a:pt x="142606" y="247173"/>
                  <a:pt x="0" y="257908"/>
                </a:cubicBezTo>
                <a:cubicBezTo>
                  <a:pt x="2610" y="177469"/>
                  <a:pt x="-8380" y="143348"/>
                  <a:pt x="0" y="85969"/>
                </a:cubicBezTo>
                <a:close/>
              </a:path>
              <a:path w="1887415" h="343877" stroke="0" extrusionOk="0">
                <a:moveTo>
                  <a:pt x="0" y="85969"/>
                </a:moveTo>
                <a:cubicBezTo>
                  <a:pt x="173369" y="99057"/>
                  <a:pt x="444028" y="101246"/>
                  <a:pt x="588980" y="85969"/>
                </a:cubicBezTo>
                <a:cubicBezTo>
                  <a:pt x="733932" y="70692"/>
                  <a:pt x="945331" y="62023"/>
                  <a:pt x="1109342" y="85969"/>
                </a:cubicBezTo>
                <a:cubicBezTo>
                  <a:pt x="1273353" y="109915"/>
                  <a:pt x="1462665" y="61132"/>
                  <a:pt x="1715477" y="85969"/>
                </a:cubicBezTo>
                <a:cubicBezTo>
                  <a:pt x="1711704" y="44022"/>
                  <a:pt x="1716595" y="35234"/>
                  <a:pt x="1715477" y="0"/>
                </a:cubicBezTo>
                <a:cubicBezTo>
                  <a:pt x="1786943" y="54476"/>
                  <a:pt x="1805678" y="99489"/>
                  <a:pt x="1887415" y="171939"/>
                </a:cubicBezTo>
                <a:cubicBezTo>
                  <a:pt x="1795104" y="250725"/>
                  <a:pt x="1778912" y="269148"/>
                  <a:pt x="1715477" y="343877"/>
                </a:cubicBezTo>
                <a:cubicBezTo>
                  <a:pt x="1714662" y="319862"/>
                  <a:pt x="1715899" y="293266"/>
                  <a:pt x="1715477" y="257908"/>
                </a:cubicBezTo>
                <a:cubicBezTo>
                  <a:pt x="1568966" y="238961"/>
                  <a:pt x="1366525" y="248346"/>
                  <a:pt x="1160806" y="257908"/>
                </a:cubicBezTo>
                <a:cubicBezTo>
                  <a:pt x="955087" y="267470"/>
                  <a:pt x="889790" y="261189"/>
                  <a:pt x="623290" y="257908"/>
                </a:cubicBezTo>
                <a:cubicBezTo>
                  <a:pt x="356790" y="254627"/>
                  <a:pt x="296903" y="232880"/>
                  <a:pt x="0" y="257908"/>
                </a:cubicBezTo>
                <a:cubicBezTo>
                  <a:pt x="-1429" y="195154"/>
                  <a:pt x="7066" y="135672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9DC541-54B2-4354-81E3-BE16442DBB6C}"/>
              </a:ext>
            </a:extLst>
          </p:cNvPr>
          <p:cNvSpPr txBox="1"/>
          <p:nvPr/>
        </p:nvSpPr>
        <p:spPr>
          <a:xfrm>
            <a:off x="6345786" y="3599193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Continue to embed </a:t>
            </a:r>
          </a:p>
        </p:txBody>
      </p:sp>
    </p:spTree>
    <p:extLst>
      <p:ext uri="{BB962C8B-B14F-4D97-AF65-F5344CB8AC3E}">
        <p14:creationId xmlns:p14="http://schemas.microsoft.com/office/powerpoint/2010/main" val="17665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66" y="1284565"/>
            <a:ext cx="4331154" cy="4127047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sz="3200" b="1" dirty="0"/>
              <a:t>The procedures and the guidance are also available on our website.</a:t>
            </a:r>
            <a:br>
              <a:rPr lang="en-GB" sz="3200" b="1" dirty="0">
                <a:solidFill>
                  <a:srgbClr val="002060"/>
                </a:solidFill>
              </a:rPr>
            </a:br>
            <a:br>
              <a:rPr lang="en-GB" sz="2400" dirty="0">
                <a:solidFill>
                  <a:srgbClr val="7030A0"/>
                </a:solidFill>
                <a:ea typeface="+mn-ea"/>
                <a:cs typeface="+mn-cs"/>
              </a:rPr>
            </a:br>
            <a:br>
              <a:rPr lang="en-GB" sz="3000" b="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n-GB" sz="3000" dirty="0">
                <a:solidFill>
                  <a:srgbClr val="7030A0"/>
                </a:solidFill>
              </a:rPr>
            </a:br>
            <a:endParaRPr lang="en-GB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B3420-B1AC-4EF3-801A-CF597722DD3F}"/>
              </a:ext>
            </a:extLst>
          </p:cNvPr>
          <p:cNvSpPr/>
          <p:nvPr/>
        </p:nvSpPr>
        <p:spPr>
          <a:xfrm>
            <a:off x="666686" y="4436027"/>
            <a:ext cx="2049236" cy="64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B1232-76FF-4C3B-803D-4EEB2C99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2" y="263430"/>
            <a:ext cx="4436274" cy="403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00E43-C9AB-4CA7-82D5-C98A1DCFBE89}"/>
              </a:ext>
            </a:extLst>
          </p:cNvPr>
          <p:cNvSpPr txBox="1"/>
          <p:nvPr/>
        </p:nvSpPr>
        <p:spPr>
          <a:xfrm>
            <a:off x="1595302" y="4230137"/>
            <a:ext cx="5433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/>
          </a:p>
          <a:p>
            <a:r>
              <a:rPr lang="en-GB" sz="2100" b="1">
                <a:solidFill>
                  <a:srgbClr val="002060"/>
                </a:solidFill>
              </a:rPr>
              <a:t>www.ombudsman.org.uk/complaint-standards</a:t>
            </a:r>
          </a:p>
        </p:txBody>
      </p:sp>
    </p:spTree>
    <p:extLst>
      <p:ext uri="{BB962C8B-B14F-4D97-AF65-F5344CB8AC3E}">
        <p14:creationId xmlns:p14="http://schemas.microsoft.com/office/powerpoint/2010/main" val="144937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8" y="143558"/>
            <a:ext cx="8388424" cy="857250"/>
          </a:xfrm>
        </p:spPr>
        <p:txBody>
          <a:bodyPr/>
          <a:lstStyle/>
          <a:p>
            <a:pPr lvl="0"/>
            <a:r>
              <a:rPr lang="en-GB" b="0">
                <a:solidFill>
                  <a:srgbClr val="4173B0"/>
                </a:solidFill>
              </a:rPr>
              <a:t>Community of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981" y="1224439"/>
            <a:ext cx="7920038" cy="1509136"/>
          </a:xfrm>
        </p:spPr>
        <p:txBody>
          <a:bodyPr>
            <a:norm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Share experiences with other NHS organisations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To join, email </a:t>
            </a:r>
            <a:r>
              <a:rPr lang="en-GB" sz="2400" dirty="0">
                <a:solidFill>
                  <a:prstClr val="black"/>
                </a:solidFill>
                <a:hlinkClick r:id="rId3"/>
              </a:rPr>
              <a:t>Li</a:t>
            </a:r>
            <a:r>
              <a:rPr lang="en-GB" sz="2400" dirty="0">
                <a:solidFill>
                  <a:srgbClr val="002060"/>
                </a:solidFill>
                <a:hlinkClick r:id="rId3"/>
              </a:rPr>
              <a:t>aisonmanagers@ombudsman.org.uk</a:t>
            </a:r>
            <a:endParaRPr lang="en-GB" sz="2400" dirty="0">
              <a:solidFill>
                <a:srgbClr val="002060"/>
              </a:solidFill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2060"/>
              </a:solidFill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0FA90-CCC5-405A-B133-59A94020C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39" y="3380189"/>
            <a:ext cx="5419622" cy="7839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79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52" y="479858"/>
            <a:ext cx="3428375" cy="857250"/>
          </a:xfrm>
        </p:spPr>
        <p:txBody>
          <a:bodyPr>
            <a:noAutofit/>
          </a:bodyPr>
          <a:lstStyle/>
          <a:p>
            <a:r>
              <a:rPr lang="en-GB" sz="5400" b="0" dirty="0">
                <a:solidFill>
                  <a:srgbClr val="4173B0"/>
                </a:solidFill>
              </a:rPr>
              <a:t>Thank you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7584" y="1777434"/>
            <a:ext cx="4248471" cy="2218004"/>
            <a:chOff x="4857881" y="1511081"/>
            <a:chExt cx="4248471" cy="2047559"/>
          </a:xfrm>
        </p:grpSpPr>
        <p:sp>
          <p:nvSpPr>
            <p:cNvPr id="4" name="Rounded Rectangle 3"/>
            <p:cNvSpPr/>
            <p:nvPr/>
          </p:nvSpPr>
          <p:spPr>
            <a:xfrm>
              <a:off x="4857881" y="157376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7937" y="1511081"/>
              <a:ext cx="35723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Trebuchet MS" panose="020B0603020202020204" pitchFamily="34" charset="0"/>
                </a:rPr>
                <a:t>Website</a:t>
              </a:r>
              <a:endParaRPr lang="id-ID" sz="1400" dirty="0">
                <a:latin typeface="Trebuchet MS" panose="020B0603020202020204" pitchFamily="34" charset="0"/>
              </a:endParaRPr>
            </a:p>
            <a:p>
              <a:r>
                <a:rPr lang="id-ID" sz="1400" dirty="0">
                  <a:latin typeface="Trebuchet MS" panose="020B0603020202020204" pitchFamily="34" charset="0"/>
                </a:rPr>
                <a:t>www.ombudsman.org.uk</a:t>
              </a:r>
            </a:p>
          </p:txBody>
        </p:sp>
        <p:sp>
          <p:nvSpPr>
            <p:cNvPr id="6" name="Freeform 83"/>
            <p:cNvSpPr>
              <a:spLocks noEditPoints="1"/>
            </p:cNvSpPr>
            <p:nvPr/>
          </p:nvSpPr>
          <p:spPr bwMode="auto">
            <a:xfrm>
              <a:off x="4962657" y="1669017"/>
              <a:ext cx="222485" cy="222485"/>
            </a:xfrm>
            <a:custGeom>
              <a:avLst/>
              <a:gdLst/>
              <a:ahLst/>
              <a:cxnLst>
                <a:cxn ang="0">
                  <a:pos x="64" y="128"/>
                </a:cxn>
                <a:cxn ang="0">
                  <a:pos x="128" y="66"/>
                </a:cxn>
                <a:cxn ang="0">
                  <a:pos x="128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00" y="91"/>
                </a:cxn>
                <a:cxn ang="0">
                  <a:pos x="84" y="68"/>
                </a:cxn>
                <a:cxn ang="0">
                  <a:pos x="100" y="91"/>
                </a:cxn>
                <a:cxn ang="0">
                  <a:pos x="124" y="68"/>
                </a:cxn>
                <a:cxn ang="0">
                  <a:pos x="103" y="93"/>
                </a:cxn>
                <a:cxn ang="0">
                  <a:pos x="50" y="89"/>
                </a:cxn>
                <a:cxn ang="0">
                  <a:pos x="78" y="89"/>
                </a:cxn>
                <a:cxn ang="0">
                  <a:pos x="50" y="89"/>
                </a:cxn>
                <a:cxn ang="0">
                  <a:pos x="30" y="95"/>
                </a:cxn>
                <a:cxn ang="0">
                  <a:pos x="56" y="123"/>
                </a:cxn>
                <a:cxn ang="0">
                  <a:pos x="64" y="44"/>
                </a:cxn>
                <a:cxn ang="0">
                  <a:pos x="80" y="64"/>
                </a:cxn>
                <a:cxn ang="0">
                  <a:pos x="49" y="43"/>
                </a:cxn>
                <a:cxn ang="0">
                  <a:pos x="79" y="85"/>
                </a:cxn>
                <a:cxn ang="0">
                  <a:pos x="49" y="85"/>
                </a:cxn>
                <a:cxn ang="0">
                  <a:pos x="80" y="68"/>
                </a:cxn>
                <a:cxn ang="0">
                  <a:pos x="98" y="95"/>
                </a:cxn>
                <a:cxn ang="0">
                  <a:pos x="82" y="90"/>
                </a:cxn>
                <a:cxn ang="0">
                  <a:pos x="83" y="42"/>
                </a:cxn>
                <a:cxn ang="0">
                  <a:pos x="104" y="64"/>
                </a:cxn>
                <a:cxn ang="0">
                  <a:pos x="82" y="38"/>
                </a:cxn>
                <a:cxn ang="0">
                  <a:pos x="98" y="33"/>
                </a:cxn>
                <a:cxn ang="0">
                  <a:pos x="78" y="39"/>
                </a:cxn>
                <a:cxn ang="0">
                  <a:pos x="50" y="39"/>
                </a:cxn>
                <a:cxn ang="0">
                  <a:pos x="78" y="39"/>
                </a:cxn>
                <a:cxn ang="0">
                  <a:pos x="30" y="33"/>
                </a:cxn>
                <a:cxn ang="0">
                  <a:pos x="46" y="38"/>
                </a:cxn>
                <a:cxn ang="0">
                  <a:pos x="44" y="64"/>
                </a:cxn>
                <a:cxn ang="0">
                  <a:pos x="28" y="37"/>
                </a:cxn>
                <a:cxn ang="0">
                  <a:pos x="44" y="68"/>
                </a:cxn>
                <a:cxn ang="0">
                  <a:pos x="28" y="91"/>
                </a:cxn>
                <a:cxn ang="0">
                  <a:pos x="44" y="68"/>
                </a:cxn>
                <a:cxn ang="0">
                  <a:pos x="15" y="98"/>
                </a:cxn>
                <a:cxn ang="0">
                  <a:pos x="20" y="68"/>
                </a:cxn>
                <a:cxn ang="0">
                  <a:pos x="17" y="102"/>
                </a:cxn>
                <a:cxn ang="0">
                  <a:pos x="43" y="120"/>
                </a:cxn>
                <a:cxn ang="0">
                  <a:pos x="85" y="120"/>
                </a:cxn>
                <a:cxn ang="0">
                  <a:pos x="111" y="102"/>
                </a:cxn>
                <a:cxn ang="0">
                  <a:pos x="108" y="64"/>
                </a:cxn>
                <a:cxn ang="0">
                  <a:pos x="113" y="30"/>
                </a:cxn>
                <a:cxn ang="0">
                  <a:pos x="108" y="64"/>
                </a:cxn>
                <a:cxn ang="0">
                  <a:pos x="102" y="32"/>
                </a:cxn>
                <a:cxn ang="0">
                  <a:pos x="111" y="26"/>
                </a:cxn>
                <a:cxn ang="0">
                  <a:pos x="26" y="32"/>
                </a:cxn>
                <a:cxn ang="0">
                  <a:pos x="43" y="8"/>
                </a:cxn>
                <a:cxn ang="0">
                  <a:pos x="25" y="35"/>
                </a:cxn>
                <a:cxn ang="0">
                  <a:pos x="4" y="64"/>
                </a:cxn>
              </a:cxnLst>
              <a:rect l="0" t="0" r="r" b="b"/>
              <a:pathLst>
                <a:path w="128" h="128">
                  <a:moveTo>
                    <a:pt x="0" y="67"/>
                  </a:moveTo>
                  <a:cubicBezTo>
                    <a:pt x="2" y="101"/>
                    <a:pt x="30" y="128"/>
                    <a:pt x="64" y="128"/>
                  </a:cubicBezTo>
                  <a:cubicBezTo>
                    <a:pt x="98" y="128"/>
                    <a:pt x="126" y="101"/>
                    <a:pt x="128" y="67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5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7"/>
                  </a:cubicBezTo>
                  <a:close/>
                  <a:moveTo>
                    <a:pt x="100" y="91"/>
                  </a:moveTo>
                  <a:cubicBezTo>
                    <a:pt x="94" y="89"/>
                    <a:pt x="89" y="87"/>
                    <a:pt x="83" y="86"/>
                  </a:cubicBezTo>
                  <a:cubicBezTo>
                    <a:pt x="83" y="80"/>
                    <a:pt x="84" y="74"/>
                    <a:pt x="8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76"/>
                    <a:pt x="102" y="84"/>
                    <a:pt x="100" y="91"/>
                  </a:cubicBezTo>
                  <a:close/>
                  <a:moveTo>
                    <a:pt x="108" y="68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3" y="79"/>
                    <a:pt x="119" y="90"/>
                    <a:pt x="113" y="98"/>
                  </a:cubicBezTo>
                  <a:cubicBezTo>
                    <a:pt x="110" y="96"/>
                    <a:pt x="107" y="94"/>
                    <a:pt x="103" y="93"/>
                  </a:cubicBezTo>
                  <a:cubicBezTo>
                    <a:pt x="106" y="85"/>
                    <a:pt x="107" y="77"/>
                    <a:pt x="108" y="68"/>
                  </a:cubicBezTo>
                  <a:close/>
                  <a:moveTo>
                    <a:pt x="50" y="89"/>
                  </a:moveTo>
                  <a:cubicBezTo>
                    <a:pt x="54" y="88"/>
                    <a:pt x="59" y="88"/>
                    <a:pt x="64" y="88"/>
                  </a:cubicBezTo>
                  <a:cubicBezTo>
                    <a:pt x="69" y="88"/>
                    <a:pt x="74" y="88"/>
                    <a:pt x="78" y="89"/>
                  </a:cubicBezTo>
                  <a:cubicBezTo>
                    <a:pt x="76" y="110"/>
                    <a:pt x="70" y="124"/>
                    <a:pt x="64" y="124"/>
                  </a:cubicBezTo>
                  <a:cubicBezTo>
                    <a:pt x="58" y="124"/>
                    <a:pt x="52" y="110"/>
                    <a:pt x="50" y="89"/>
                  </a:cubicBezTo>
                  <a:close/>
                  <a:moveTo>
                    <a:pt x="56" y="123"/>
                  </a:moveTo>
                  <a:cubicBezTo>
                    <a:pt x="45" y="119"/>
                    <a:pt x="35" y="109"/>
                    <a:pt x="30" y="95"/>
                  </a:cubicBezTo>
                  <a:cubicBezTo>
                    <a:pt x="35" y="93"/>
                    <a:pt x="40" y="91"/>
                    <a:pt x="46" y="90"/>
                  </a:cubicBezTo>
                  <a:cubicBezTo>
                    <a:pt x="48" y="104"/>
                    <a:pt x="51" y="116"/>
                    <a:pt x="56" y="123"/>
                  </a:cubicBezTo>
                  <a:close/>
                  <a:moveTo>
                    <a:pt x="49" y="43"/>
                  </a:moveTo>
                  <a:cubicBezTo>
                    <a:pt x="54" y="44"/>
                    <a:pt x="59" y="44"/>
                    <a:pt x="64" y="44"/>
                  </a:cubicBezTo>
                  <a:cubicBezTo>
                    <a:pt x="69" y="44"/>
                    <a:pt x="74" y="44"/>
                    <a:pt x="79" y="43"/>
                  </a:cubicBezTo>
                  <a:cubicBezTo>
                    <a:pt x="80" y="49"/>
                    <a:pt x="80" y="56"/>
                    <a:pt x="8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56"/>
                    <a:pt x="48" y="49"/>
                    <a:pt x="49" y="43"/>
                  </a:cubicBezTo>
                  <a:close/>
                  <a:moveTo>
                    <a:pt x="80" y="68"/>
                  </a:moveTo>
                  <a:cubicBezTo>
                    <a:pt x="80" y="74"/>
                    <a:pt x="79" y="80"/>
                    <a:pt x="79" y="85"/>
                  </a:cubicBezTo>
                  <a:cubicBezTo>
                    <a:pt x="74" y="84"/>
                    <a:pt x="69" y="84"/>
                    <a:pt x="64" y="84"/>
                  </a:cubicBezTo>
                  <a:cubicBezTo>
                    <a:pt x="59" y="84"/>
                    <a:pt x="54" y="84"/>
                    <a:pt x="49" y="85"/>
                  </a:cubicBezTo>
                  <a:cubicBezTo>
                    <a:pt x="49" y="80"/>
                    <a:pt x="48" y="74"/>
                    <a:pt x="48" y="68"/>
                  </a:cubicBezTo>
                  <a:lnTo>
                    <a:pt x="80" y="68"/>
                  </a:lnTo>
                  <a:close/>
                  <a:moveTo>
                    <a:pt x="82" y="90"/>
                  </a:moveTo>
                  <a:cubicBezTo>
                    <a:pt x="88" y="91"/>
                    <a:pt x="93" y="93"/>
                    <a:pt x="98" y="95"/>
                  </a:cubicBezTo>
                  <a:cubicBezTo>
                    <a:pt x="93" y="109"/>
                    <a:pt x="83" y="119"/>
                    <a:pt x="72" y="123"/>
                  </a:cubicBezTo>
                  <a:cubicBezTo>
                    <a:pt x="77" y="116"/>
                    <a:pt x="80" y="104"/>
                    <a:pt x="82" y="90"/>
                  </a:cubicBezTo>
                  <a:close/>
                  <a:moveTo>
                    <a:pt x="84" y="64"/>
                  </a:moveTo>
                  <a:cubicBezTo>
                    <a:pt x="84" y="57"/>
                    <a:pt x="84" y="49"/>
                    <a:pt x="83" y="42"/>
                  </a:cubicBezTo>
                  <a:cubicBezTo>
                    <a:pt x="89" y="41"/>
                    <a:pt x="94" y="39"/>
                    <a:pt x="100" y="37"/>
                  </a:cubicBezTo>
                  <a:cubicBezTo>
                    <a:pt x="102" y="45"/>
                    <a:pt x="104" y="54"/>
                    <a:pt x="104" y="64"/>
                  </a:cubicBezTo>
                  <a:lnTo>
                    <a:pt x="84" y="64"/>
                  </a:lnTo>
                  <a:close/>
                  <a:moveTo>
                    <a:pt x="82" y="38"/>
                  </a:moveTo>
                  <a:cubicBezTo>
                    <a:pt x="80" y="24"/>
                    <a:pt x="77" y="12"/>
                    <a:pt x="72" y="5"/>
                  </a:cubicBezTo>
                  <a:cubicBezTo>
                    <a:pt x="83" y="9"/>
                    <a:pt x="93" y="19"/>
                    <a:pt x="98" y="33"/>
                  </a:cubicBezTo>
                  <a:cubicBezTo>
                    <a:pt x="93" y="35"/>
                    <a:pt x="88" y="37"/>
                    <a:pt x="82" y="38"/>
                  </a:cubicBezTo>
                  <a:close/>
                  <a:moveTo>
                    <a:pt x="78" y="39"/>
                  </a:moveTo>
                  <a:cubicBezTo>
                    <a:pt x="74" y="40"/>
                    <a:pt x="69" y="40"/>
                    <a:pt x="64" y="40"/>
                  </a:cubicBezTo>
                  <a:cubicBezTo>
                    <a:pt x="59" y="40"/>
                    <a:pt x="54" y="40"/>
                    <a:pt x="50" y="39"/>
                  </a:cubicBezTo>
                  <a:cubicBezTo>
                    <a:pt x="52" y="18"/>
                    <a:pt x="58" y="4"/>
                    <a:pt x="64" y="4"/>
                  </a:cubicBezTo>
                  <a:cubicBezTo>
                    <a:pt x="70" y="4"/>
                    <a:pt x="76" y="18"/>
                    <a:pt x="78" y="39"/>
                  </a:cubicBezTo>
                  <a:close/>
                  <a:moveTo>
                    <a:pt x="46" y="38"/>
                  </a:moveTo>
                  <a:cubicBezTo>
                    <a:pt x="40" y="37"/>
                    <a:pt x="35" y="35"/>
                    <a:pt x="30" y="33"/>
                  </a:cubicBezTo>
                  <a:cubicBezTo>
                    <a:pt x="35" y="19"/>
                    <a:pt x="45" y="9"/>
                    <a:pt x="56" y="5"/>
                  </a:cubicBezTo>
                  <a:cubicBezTo>
                    <a:pt x="51" y="12"/>
                    <a:pt x="48" y="24"/>
                    <a:pt x="46" y="38"/>
                  </a:cubicBezTo>
                  <a:close/>
                  <a:moveTo>
                    <a:pt x="45" y="42"/>
                  </a:moveTo>
                  <a:cubicBezTo>
                    <a:pt x="44" y="49"/>
                    <a:pt x="44" y="57"/>
                    <a:pt x="4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4"/>
                    <a:pt x="26" y="45"/>
                    <a:pt x="28" y="37"/>
                  </a:cubicBezTo>
                  <a:cubicBezTo>
                    <a:pt x="34" y="39"/>
                    <a:pt x="39" y="41"/>
                    <a:pt x="45" y="42"/>
                  </a:cubicBezTo>
                  <a:close/>
                  <a:moveTo>
                    <a:pt x="44" y="68"/>
                  </a:moveTo>
                  <a:cubicBezTo>
                    <a:pt x="44" y="74"/>
                    <a:pt x="45" y="80"/>
                    <a:pt x="45" y="86"/>
                  </a:cubicBezTo>
                  <a:cubicBezTo>
                    <a:pt x="39" y="87"/>
                    <a:pt x="34" y="89"/>
                    <a:pt x="28" y="91"/>
                  </a:cubicBezTo>
                  <a:cubicBezTo>
                    <a:pt x="26" y="84"/>
                    <a:pt x="25" y="76"/>
                    <a:pt x="24" y="68"/>
                  </a:cubicBezTo>
                  <a:lnTo>
                    <a:pt x="44" y="68"/>
                  </a:lnTo>
                  <a:close/>
                  <a:moveTo>
                    <a:pt x="25" y="93"/>
                  </a:moveTo>
                  <a:cubicBezTo>
                    <a:pt x="21" y="94"/>
                    <a:pt x="18" y="96"/>
                    <a:pt x="15" y="98"/>
                  </a:cubicBezTo>
                  <a:cubicBezTo>
                    <a:pt x="9" y="90"/>
                    <a:pt x="5" y="79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7"/>
                    <a:pt x="22" y="85"/>
                    <a:pt x="25" y="93"/>
                  </a:cubicBezTo>
                  <a:close/>
                  <a:moveTo>
                    <a:pt x="17" y="102"/>
                  </a:moveTo>
                  <a:cubicBezTo>
                    <a:pt x="20" y="100"/>
                    <a:pt x="23" y="98"/>
                    <a:pt x="26" y="96"/>
                  </a:cubicBezTo>
                  <a:cubicBezTo>
                    <a:pt x="30" y="106"/>
                    <a:pt x="36" y="114"/>
                    <a:pt x="43" y="120"/>
                  </a:cubicBezTo>
                  <a:cubicBezTo>
                    <a:pt x="33" y="116"/>
                    <a:pt x="24" y="110"/>
                    <a:pt x="17" y="102"/>
                  </a:cubicBezTo>
                  <a:close/>
                  <a:moveTo>
                    <a:pt x="85" y="120"/>
                  </a:moveTo>
                  <a:cubicBezTo>
                    <a:pt x="92" y="114"/>
                    <a:pt x="98" y="106"/>
                    <a:pt x="102" y="96"/>
                  </a:cubicBezTo>
                  <a:cubicBezTo>
                    <a:pt x="105" y="98"/>
                    <a:pt x="108" y="100"/>
                    <a:pt x="111" y="102"/>
                  </a:cubicBezTo>
                  <a:cubicBezTo>
                    <a:pt x="104" y="110"/>
                    <a:pt x="95" y="116"/>
                    <a:pt x="85" y="120"/>
                  </a:cubicBezTo>
                  <a:close/>
                  <a:moveTo>
                    <a:pt x="108" y="64"/>
                  </a:moveTo>
                  <a:cubicBezTo>
                    <a:pt x="108" y="54"/>
                    <a:pt x="106" y="44"/>
                    <a:pt x="103" y="35"/>
                  </a:cubicBezTo>
                  <a:cubicBezTo>
                    <a:pt x="107" y="34"/>
                    <a:pt x="110" y="32"/>
                    <a:pt x="113" y="30"/>
                  </a:cubicBezTo>
                  <a:cubicBezTo>
                    <a:pt x="120" y="39"/>
                    <a:pt x="124" y="51"/>
                    <a:pt x="124" y="64"/>
                  </a:cubicBezTo>
                  <a:lnTo>
                    <a:pt x="108" y="64"/>
                  </a:lnTo>
                  <a:close/>
                  <a:moveTo>
                    <a:pt x="111" y="26"/>
                  </a:moveTo>
                  <a:cubicBezTo>
                    <a:pt x="108" y="28"/>
                    <a:pt x="105" y="30"/>
                    <a:pt x="102" y="32"/>
                  </a:cubicBezTo>
                  <a:cubicBezTo>
                    <a:pt x="98" y="22"/>
                    <a:pt x="92" y="14"/>
                    <a:pt x="85" y="8"/>
                  </a:cubicBezTo>
                  <a:cubicBezTo>
                    <a:pt x="95" y="12"/>
                    <a:pt x="104" y="18"/>
                    <a:pt x="111" y="26"/>
                  </a:cubicBezTo>
                  <a:close/>
                  <a:moveTo>
                    <a:pt x="43" y="8"/>
                  </a:moveTo>
                  <a:cubicBezTo>
                    <a:pt x="36" y="14"/>
                    <a:pt x="30" y="22"/>
                    <a:pt x="26" y="32"/>
                  </a:cubicBezTo>
                  <a:cubicBezTo>
                    <a:pt x="23" y="30"/>
                    <a:pt x="20" y="28"/>
                    <a:pt x="17" y="26"/>
                  </a:cubicBezTo>
                  <a:cubicBezTo>
                    <a:pt x="24" y="18"/>
                    <a:pt x="33" y="12"/>
                    <a:pt x="43" y="8"/>
                  </a:cubicBezTo>
                  <a:close/>
                  <a:moveTo>
                    <a:pt x="15" y="30"/>
                  </a:moveTo>
                  <a:cubicBezTo>
                    <a:pt x="18" y="32"/>
                    <a:pt x="21" y="34"/>
                    <a:pt x="25" y="35"/>
                  </a:cubicBezTo>
                  <a:cubicBezTo>
                    <a:pt x="22" y="44"/>
                    <a:pt x="20" y="54"/>
                    <a:pt x="2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51"/>
                    <a:pt x="8" y="39"/>
                    <a:pt x="15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57881" y="3109900"/>
              <a:ext cx="428628" cy="428628"/>
            </a:xfrm>
            <a:prstGeom prst="roundRect">
              <a:avLst>
                <a:gd name="adj" fmla="val 453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353"/>
            <p:cNvSpPr>
              <a:spLocks noEditPoints="1"/>
            </p:cNvSpPr>
            <p:nvPr/>
          </p:nvSpPr>
          <p:spPr bwMode="auto">
            <a:xfrm>
              <a:off x="4974426" y="3218995"/>
              <a:ext cx="198946" cy="167775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2" y="2"/>
                </a:cxn>
                <a:cxn ang="0">
                  <a:pos x="1" y="44"/>
                </a:cxn>
                <a:cxn ang="0">
                  <a:pos x="0" y="46"/>
                </a:cxn>
                <a:cxn ang="0">
                  <a:pos x="0" y="122"/>
                </a:cxn>
                <a:cxn ang="0">
                  <a:pos x="6" y="128"/>
                </a:cxn>
                <a:cxn ang="0">
                  <a:pos x="146" y="128"/>
                </a:cxn>
                <a:cxn ang="0">
                  <a:pos x="152" y="122"/>
                </a:cxn>
                <a:cxn ang="0">
                  <a:pos x="152" y="46"/>
                </a:cxn>
                <a:cxn ang="0">
                  <a:pos x="151" y="44"/>
                </a:cxn>
                <a:cxn ang="0">
                  <a:pos x="80" y="2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6" y="4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147" y="47"/>
                </a:cxn>
                <a:cxn ang="0">
                  <a:pos x="97" y="76"/>
                </a:cxn>
                <a:cxn ang="0">
                  <a:pos x="96" y="79"/>
                </a:cxn>
                <a:cxn ang="0">
                  <a:pos x="98" y="80"/>
                </a:cxn>
                <a:cxn ang="0">
                  <a:pos x="99" y="80"/>
                </a:cxn>
                <a:cxn ang="0">
                  <a:pos x="148" y="51"/>
                </a:cxn>
                <a:cxn ang="0">
                  <a:pos x="148" y="122"/>
                </a:cxn>
                <a:cxn ang="0">
                  <a:pos x="80" y="77"/>
                </a:cxn>
                <a:cxn ang="0">
                  <a:pos x="72" y="76"/>
                </a:cxn>
                <a:cxn ang="0">
                  <a:pos x="4" y="122"/>
                </a:cxn>
                <a:cxn ang="0">
                  <a:pos x="4" y="51"/>
                </a:cxn>
                <a:cxn ang="0">
                  <a:pos x="53" y="80"/>
                </a:cxn>
                <a:cxn ang="0">
                  <a:pos x="54" y="80"/>
                </a:cxn>
                <a:cxn ang="0">
                  <a:pos x="56" y="79"/>
                </a:cxn>
                <a:cxn ang="0">
                  <a:pos x="55" y="76"/>
                </a:cxn>
                <a:cxn ang="0">
                  <a:pos x="5" y="47"/>
                </a:cxn>
                <a:cxn ang="0">
                  <a:pos x="74" y="5"/>
                </a:cxn>
                <a:cxn ang="0">
                  <a:pos x="144" y="124"/>
                </a:cxn>
                <a:cxn ang="0">
                  <a:pos x="8" y="124"/>
                </a:cxn>
                <a:cxn ang="0">
                  <a:pos x="74" y="80"/>
                </a:cxn>
                <a:cxn ang="0">
                  <a:pos x="78" y="80"/>
                </a:cxn>
                <a:cxn ang="0">
                  <a:pos x="144" y="124"/>
                </a:cxn>
              </a:cxnLst>
              <a:rect l="0" t="0" r="r" b="b"/>
              <a:pathLst>
                <a:path w="152" h="128">
                  <a:moveTo>
                    <a:pt x="80" y="2"/>
                  </a:moveTo>
                  <a:cubicBezTo>
                    <a:pt x="78" y="0"/>
                    <a:pt x="74" y="0"/>
                    <a:pt x="72" y="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9" y="128"/>
                    <a:pt x="152" y="125"/>
                    <a:pt x="152" y="122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5"/>
                    <a:pt x="152" y="45"/>
                    <a:pt x="151" y="44"/>
                  </a:cubicBezTo>
                  <a:lnTo>
                    <a:pt x="80" y="2"/>
                  </a:ln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7" y="80"/>
                    <a:pt x="97" y="80"/>
                    <a:pt x="98" y="80"/>
                  </a:cubicBezTo>
                  <a:cubicBezTo>
                    <a:pt x="98" y="80"/>
                    <a:pt x="99" y="80"/>
                    <a:pt x="99" y="8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8" y="75"/>
                    <a:pt x="74" y="75"/>
                    <a:pt x="72" y="7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4" y="80"/>
                    <a:pt x="54" y="80"/>
                  </a:cubicBezTo>
                  <a:cubicBezTo>
                    <a:pt x="55" y="80"/>
                    <a:pt x="55" y="80"/>
                    <a:pt x="56" y="79"/>
                  </a:cubicBezTo>
                  <a:cubicBezTo>
                    <a:pt x="56" y="78"/>
                    <a:pt x="56" y="77"/>
                    <a:pt x="55" y="76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74" y="5"/>
                  </a:lnTo>
                  <a:close/>
                  <a:moveTo>
                    <a:pt x="144" y="124"/>
                  </a:moveTo>
                  <a:cubicBezTo>
                    <a:pt x="8" y="124"/>
                    <a:pt x="8" y="124"/>
                    <a:pt x="8" y="12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79"/>
                    <a:pt x="77" y="79"/>
                    <a:pt x="78" y="80"/>
                  </a:cubicBezTo>
                  <a:lnTo>
                    <a:pt x="144" y="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7937" y="3047215"/>
              <a:ext cx="3788415" cy="51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>
                  <a:latin typeface="Trebuchet MS" panose="020B0603020202020204" pitchFamily="34" charset="0"/>
                </a:rPr>
                <a:t>Email</a:t>
              </a:r>
              <a:endParaRPr lang="en-GB" sz="1600">
                <a:latin typeface="Trebuchet MS" panose="020B0603020202020204" pitchFamily="34" charset="0"/>
              </a:endParaRPr>
            </a:p>
            <a:p>
              <a:r>
                <a:rPr lang="en-GB" sz="1400">
                  <a:latin typeface="Trebuchet MS" panose="020B0603020202020204" pitchFamily="34" charset="0"/>
                </a:rPr>
                <a:t>liaisonmanagers@ombudsman.org.uk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57881" y="225689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1" name="Group 36"/>
            <p:cNvGrpSpPr/>
            <p:nvPr/>
          </p:nvGrpSpPr>
          <p:grpSpPr>
            <a:xfrm>
              <a:off x="5007640" y="2363835"/>
              <a:ext cx="132518" cy="222485"/>
              <a:chOff x="2546351" y="435482"/>
              <a:chExt cx="173038" cy="290513"/>
            </a:xfrm>
            <a:solidFill>
              <a:schemeClr val="bg1"/>
            </a:solidFill>
          </p:grpSpPr>
          <p:sp>
            <p:nvSpPr>
              <p:cNvPr id="13" name="Freeform 143"/>
              <p:cNvSpPr>
                <a:spLocks noEditPoints="1"/>
              </p:cNvSpPr>
              <p:nvPr/>
            </p:nvSpPr>
            <p:spPr bwMode="auto">
              <a:xfrm>
                <a:off x="2546351" y="435482"/>
                <a:ext cx="173038" cy="290513"/>
              </a:xfrm>
              <a:custGeom>
                <a:avLst/>
                <a:gdLst/>
                <a:ahLst/>
                <a:cxnLst>
                  <a:cxn ang="0">
                    <a:pos x="6" y="128"/>
                  </a:cxn>
                  <a:cxn ang="0">
                    <a:pos x="70" y="128"/>
                  </a:cxn>
                  <a:cxn ang="0">
                    <a:pos x="76" y="122"/>
                  </a:cxn>
                  <a:cxn ang="0">
                    <a:pos x="76" y="6"/>
                  </a:cxn>
                  <a:cxn ang="0">
                    <a:pos x="7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2"/>
                  </a:cxn>
                  <a:cxn ang="0">
                    <a:pos x="6" y="12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70" y="4"/>
                  </a:cxn>
                  <a:cxn ang="0">
                    <a:pos x="72" y="6"/>
                  </a:cxn>
                  <a:cxn ang="0">
                    <a:pos x="72" y="122"/>
                  </a:cxn>
                  <a:cxn ang="0">
                    <a:pos x="70" y="124"/>
                  </a:cxn>
                  <a:cxn ang="0">
                    <a:pos x="6" y="124"/>
                  </a:cxn>
                  <a:cxn ang="0">
                    <a:pos x="4" y="122"/>
                  </a:cxn>
                  <a:cxn ang="0">
                    <a:pos x="4" y="6"/>
                  </a:cxn>
                </a:cxnLst>
                <a:rect l="0" t="0" r="r" b="b"/>
                <a:pathLst>
                  <a:path w="76" h="128">
                    <a:moveTo>
                      <a:pt x="6" y="128"/>
                    </a:moveTo>
                    <a:cubicBezTo>
                      <a:pt x="70" y="128"/>
                      <a:pt x="70" y="128"/>
                      <a:pt x="70" y="128"/>
                    </a:cubicBezTo>
                    <a:cubicBezTo>
                      <a:pt x="73" y="128"/>
                      <a:pt x="76" y="125"/>
                      <a:pt x="76" y="12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3"/>
                      <a:pt x="73" y="0"/>
                      <a:pt x="7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5"/>
                      <a:pt x="3" y="128"/>
                      <a:pt x="6" y="128"/>
                    </a:cubicBezTo>
                    <a:close/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1" y="4"/>
                      <a:pt x="72" y="5"/>
                      <a:pt x="72" y="6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1" y="124"/>
                      <a:pt x="70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5" y="124"/>
                      <a:pt x="4" y="123"/>
                      <a:pt x="4" y="122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Freeform 144"/>
              <p:cNvSpPr>
                <a:spLocks noEditPoints="1"/>
              </p:cNvSpPr>
              <p:nvPr/>
            </p:nvSpPr>
            <p:spPr bwMode="auto">
              <a:xfrm>
                <a:off x="2563814" y="481519"/>
                <a:ext cx="136525" cy="200024"/>
              </a:xfrm>
              <a:custGeom>
                <a:avLst/>
                <a:gdLst/>
                <a:ahLst/>
                <a:cxnLst>
                  <a:cxn ang="0">
                    <a:pos x="2" y="88"/>
                  </a:cxn>
                  <a:cxn ang="0">
                    <a:pos x="58" y="88"/>
                  </a:cxn>
                  <a:cxn ang="0">
                    <a:pos x="60" y="86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6"/>
                  </a:cxn>
                  <a:cxn ang="0">
                    <a:pos x="2" y="88"/>
                  </a:cxn>
                  <a:cxn ang="0">
                    <a:pos x="4" y="4"/>
                  </a:cxn>
                  <a:cxn ang="0">
                    <a:pos x="56" y="4"/>
                  </a:cxn>
                  <a:cxn ang="0">
                    <a:pos x="56" y="84"/>
                  </a:cxn>
                  <a:cxn ang="0">
                    <a:pos x="4" y="84"/>
                  </a:cxn>
                  <a:cxn ang="0">
                    <a:pos x="4" y="4"/>
                  </a:cxn>
                </a:cxnLst>
                <a:rect l="0" t="0" r="r" b="b"/>
                <a:pathLst>
                  <a:path w="60" h="88">
                    <a:moveTo>
                      <a:pt x="2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59" y="88"/>
                      <a:pt x="60" y="87"/>
                      <a:pt x="60" y="8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lose/>
                    <a:moveTo>
                      <a:pt x="4" y="4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4" y="84"/>
                      <a:pt x="4" y="84"/>
                      <a:pt x="4" y="8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Oval 145"/>
              <p:cNvSpPr>
                <a:spLocks noChangeArrowheads="1"/>
              </p:cNvSpPr>
              <p:nvPr/>
            </p:nvSpPr>
            <p:spPr bwMode="auto">
              <a:xfrm>
                <a:off x="2627314" y="689481"/>
                <a:ext cx="19050" cy="1905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317937" y="2165819"/>
              <a:ext cx="3428375" cy="9233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GB" sz="1600" b="1">
                  <a:latin typeface="Trebuchet MS"/>
                </a:rPr>
                <a:t>Helpline</a:t>
              </a:r>
              <a:endParaRPr lang="id-ID" sz="1600">
                <a:latin typeface="Trebuchet MS"/>
              </a:endParaRPr>
            </a:p>
            <a:p>
              <a:r>
                <a:rPr lang="id-ID" sz="1400" b="1">
                  <a:latin typeface="Trebuchet MS"/>
                </a:rPr>
                <a:t>0345 015 4033</a:t>
              </a:r>
              <a:endParaRPr lang="en-GB" sz="1400" b="1">
                <a:latin typeface="Trebuchet MS"/>
              </a:endParaRPr>
            </a:p>
            <a:p>
              <a:r>
                <a:rPr lang="en-GB" sz="1200" b="1">
                  <a:latin typeface="Trebuchet MS"/>
                </a:rPr>
                <a:t>8.30 - 5.00 Monday to Thursday</a:t>
              </a:r>
            </a:p>
            <a:p>
              <a:r>
                <a:rPr lang="en-GB" sz="1200" b="1">
                  <a:latin typeface="Trebuchet MS"/>
                </a:rPr>
                <a:t>8:30 –12:00 Friday</a:t>
              </a:r>
              <a:endParaRPr lang="en-GB" sz="1200" b="1"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AutoShape 4" descr="Image result for itunes circ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AutoShape 6" descr="Image result for itunes circ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AutoShape 8" descr="Image result for itunes circl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10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12" descr="https://vignette.wikia.nocookie.net/meghan-trainer/images/5/56/ITunes_and_Apple_Music_circle.png/revision/latest?cb=2017030506271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AutoShape 16" descr="Image result for facebook circ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AutoShape 18" descr="Image result for facebook circ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5076055" y="1887043"/>
            <a:ext cx="3704724" cy="2224847"/>
            <a:chOff x="5209147" y="1893736"/>
            <a:chExt cx="4054677" cy="2338071"/>
          </a:xfrm>
        </p:grpSpPr>
        <p:sp>
          <p:nvSpPr>
            <p:cNvPr id="33" name="Rectangle 32"/>
            <p:cNvSpPr/>
            <p:nvPr/>
          </p:nvSpPr>
          <p:spPr>
            <a:xfrm>
              <a:off x="5940151" y="2033836"/>
              <a:ext cx="1604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Trebuchet MS" panose="020B0603020202020204" pitchFamily="34" charset="0"/>
                </a:rPr>
                <a:t>@PHSOmbudsman</a:t>
              </a:r>
            </a:p>
          </p:txBody>
        </p:sp>
        <p:grpSp>
          <p:nvGrpSpPr>
            <p:cNvPr id="34" name="Group 31004"/>
            <p:cNvGrpSpPr/>
            <p:nvPr/>
          </p:nvGrpSpPr>
          <p:grpSpPr>
            <a:xfrm>
              <a:off x="5328115" y="1893736"/>
              <a:ext cx="561886" cy="561884"/>
              <a:chOff x="0" y="-119132"/>
              <a:chExt cx="980686" cy="980679"/>
            </a:xfrm>
          </p:grpSpPr>
          <p:sp>
            <p:nvSpPr>
              <p:cNvPr id="35" name="Shape 31002"/>
              <p:cNvSpPr/>
              <p:nvPr/>
            </p:nvSpPr>
            <p:spPr>
              <a:xfrm>
                <a:off x="0" y="-119132"/>
                <a:ext cx="980686" cy="98067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/>
              </a:p>
            </p:txBody>
          </p:sp>
          <p:sp>
            <p:nvSpPr>
              <p:cNvPr id="36" name="Shape 31003"/>
              <p:cNvSpPr/>
              <p:nvPr/>
            </p:nvSpPr>
            <p:spPr>
              <a:xfrm>
                <a:off x="204722" y="153945"/>
                <a:ext cx="571241" cy="46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7"/>
                    </a:moveTo>
                    <a:cubicBezTo>
                      <a:pt x="20807" y="2990"/>
                      <a:pt x="19951" y="3284"/>
                      <a:pt x="19056" y="3415"/>
                    </a:cubicBezTo>
                    <a:cubicBezTo>
                      <a:pt x="19970" y="2740"/>
                      <a:pt x="20672" y="1672"/>
                      <a:pt x="21004" y="398"/>
                    </a:cubicBezTo>
                    <a:cubicBezTo>
                      <a:pt x="20148" y="1023"/>
                      <a:pt x="19198" y="1476"/>
                      <a:pt x="18190" y="1722"/>
                    </a:cubicBezTo>
                    <a:cubicBezTo>
                      <a:pt x="17381" y="661"/>
                      <a:pt x="16229" y="0"/>
                      <a:pt x="14955" y="0"/>
                    </a:cubicBezTo>
                    <a:cubicBezTo>
                      <a:pt x="12506" y="0"/>
                      <a:pt x="10523" y="2442"/>
                      <a:pt x="10523" y="5452"/>
                    </a:cubicBezTo>
                    <a:cubicBezTo>
                      <a:pt x="10523" y="5879"/>
                      <a:pt x="10561" y="6296"/>
                      <a:pt x="10637" y="6696"/>
                    </a:cubicBezTo>
                    <a:cubicBezTo>
                      <a:pt x="6955" y="6468"/>
                      <a:pt x="3689" y="4297"/>
                      <a:pt x="1503" y="996"/>
                    </a:cubicBezTo>
                    <a:cubicBezTo>
                      <a:pt x="1120" y="1802"/>
                      <a:pt x="904" y="2740"/>
                      <a:pt x="904" y="3738"/>
                    </a:cubicBezTo>
                    <a:cubicBezTo>
                      <a:pt x="904" y="5631"/>
                      <a:pt x="1686" y="7300"/>
                      <a:pt x="2873" y="8278"/>
                    </a:cubicBezTo>
                    <a:cubicBezTo>
                      <a:pt x="2148" y="8250"/>
                      <a:pt x="1465" y="8004"/>
                      <a:pt x="866" y="7594"/>
                    </a:cubicBezTo>
                    <a:cubicBezTo>
                      <a:pt x="866" y="7618"/>
                      <a:pt x="866" y="7640"/>
                      <a:pt x="866" y="7664"/>
                    </a:cubicBezTo>
                    <a:cubicBezTo>
                      <a:pt x="866" y="10306"/>
                      <a:pt x="2394" y="12509"/>
                      <a:pt x="4422" y="13010"/>
                    </a:cubicBezTo>
                    <a:cubicBezTo>
                      <a:pt x="4051" y="13135"/>
                      <a:pt x="3658" y="13202"/>
                      <a:pt x="3254" y="13202"/>
                    </a:cubicBezTo>
                    <a:cubicBezTo>
                      <a:pt x="2969" y="13202"/>
                      <a:pt x="2691" y="13169"/>
                      <a:pt x="2420" y="13105"/>
                    </a:cubicBezTo>
                    <a:cubicBezTo>
                      <a:pt x="2986" y="15271"/>
                      <a:pt x="4622" y="16848"/>
                      <a:pt x="6561" y="16892"/>
                    </a:cubicBezTo>
                    <a:cubicBezTo>
                      <a:pt x="5045" y="18356"/>
                      <a:pt x="3133" y="19225"/>
                      <a:pt x="1056" y="19225"/>
                    </a:cubicBezTo>
                    <a:cubicBezTo>
                      <a:pt x="698" y="19225"/>
                      <a:pt x="345" y="19202"/>
                      <a:pt x="0" y="19151"/>
                    </a:cubicBezTo>
                    <a:cubicBezTo>
                      <a:pt x="1961" y="20697"/>
                      <a:pt x="4289" y="21600"/>
                      <a:pt x="6793" y="21600"/>
                    </a:cubicBezTo>
                    <a:cubicBezTo>
                      <a:pt x="14942" y="21600"/>
                      <a:pt x="19402" y="13290"/>
                      <a:pt x="19402" y="6084"/>
                    </a:cubicBezTo>
                    <a:cubicBezTo>
                      <a:pt x="19402" y="5847"/>
                      <a:pt x="19396" y="5613"/>
                      <a:pt x="19389" y="5379"/>
                    </a:cubicBezTo>
                    <a:cubicBezTo>
                      <a:pt x="20256" y="4610"/>
                      <a:pt x="21006" y="3650"/>
                      <a:pt x="21600" y="2557"/>
                    </a:cubicBezTo>
                    <a:cubicBezTo>
                      <a:pt x="21600" y="2557"/>
                      <a:pt x="21600" y="2557"/>
                      <a:pt x="21600" y="2557"/>
                    </a:cubicBezTo>
                    <a:close/>
                  </a:path>
                </a:pathLst>
              </a:custGeom>
              <a:solidFill>
                <a:srgbClr val="F4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712960" y="3774185"/>
              <a:ext cx="2550864" cy="33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>
                  <a:latin typeface="Trebuchet MS" panose="020B0603020202020204" pitchFamily="34" charset="0"/>
                </a:rPr>
                <a:t>Radio Ombudsman Podcast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328115" y="3625032"/>
              <a:ext cx="1305812" cy="606775"/>
              <a:chOff x="5259858" y="3895458"/>
              <a:chExt cx="1305812" cy="606775"/>
            </a:xfrm>
          </p:grpSpPr>
          <p:pic>
            <p:nvPicPr>
              <p:cNvPr id="1026" name="Picture 2" descr="Image result for soundcloud circl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858" y="3895458"/>
                <a:ext cx="561887" cy="561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3915361"/>
                <a:ext cx="586872" cy="586872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6712960" y="2656811"/>
              <a:ext cx="19634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400">
                  <a:latin typeface="Trebuchet MS" panose="020B0603020202020204" pitchFamily="34" charset="0"/>
                </a:rPr>
                <a:t>Parliamentary and Health Service Ombudsman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09147" y="2618257"/>
              <a:ext cx="1356523" cy="743763"/>
              <a:chOff x="5209147" y="2866585"/>
              <a:chExt cx="1356523" cy="743763"/>
            </a:xfrm>
          </p:grpSpPr>
          <p:pic>
            <p:nvPicPr>
              <p:cNvPr id="1038" name="Picture 14" descr="Image result for linkedin circl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147" y="2866585"/>
                <a:ext cx="743763" cy="74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2940397"/>
                <a:ext cx="586872" cy="5868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192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0920"/>
            <a:ext cx="9875439" cy="85725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rgbClr val="4173B0"/>
                </a:solidFill>
              </a:rPr>
              <a:t>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28326" y="1167595"/>
            <a:ext cx="3508170" cy="3074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Health Service         Commissioners Act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4270" y="1167595"/>
            <a:ext cx="3450190" cy="2249458"/>
          </a:xfrm>
        </p:spPr>
        <p:txBody>
          <a:bodyPr/>
          <a:lstStyle/>
          <a:p>
            <a:pPr marL="0" indent="0">
              <a:buNone/>
            </a:pPr>
            <a:r>
              <a:rPr lang="en-GB" sz="2000" b="1"/>
              <a:t>Parliamentary Commissioner Act 1967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 descr="http://www.legislation.gov.uk/images/crests/ukpga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94" y="858031"/>
            <a:ext cx="1152127" cy="94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:\Communications Design\Images\Images formatted for Social media banners\Easy_read_forms_pro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7" y="2427734"/>
            <a:ext cx="300133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7107592" y="2112702"/>
            <a:ext cx="772917" cy="729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/>
              <a:t>82%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39553" y="1281894"/>
            <a:ext cx="2952327" cy="3078175"/>
          </a:xfrm>
          <a:prstGeom prst="rect">
            <a:avLst/>
          </a:prstGeom>
        </p:spPr>
        <p:txBody>
          <a:bodyPr lIns="68580" tIns="34290" rIns="68580" bIns="34290"/>
          <a:lstStyle>
            <a:lvl1pPr marL="342900" marR="0" indent="-3429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174A7C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2800">
                <a:solidFill>
                  <a:schemeClr val="tx1"/>
                </a:solidFill>
                <a:latin typeface="+mn-lt"/>
              </a:defRPr>
            </a:lvl2pPr>
            <a:lvl3pPr marL="10922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>
                <a:solidFill>
                  <a:schemeClr val="tx1"/>
                </a:solidFill>
                <a:latin typeface="+mn-lt"/>
              </a:defRPr>
            </a:lvl3pPr>
            <a:lvl4pPr marL="15240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9812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/>
          </a:p>
          <a:p>
            <a:endParaRPr lang="en-GB" kern="0"/>
          </a:p>
          <a:p>
            <a:endParaRPr lang="en-GB" kern="0"/>
          </a:p>
          <a:p>
            <a:pPr marL="0" indent="0">
              <a:buNone/>
            </a:pPr>
            <a:r>
              <a:rPr lang="en-GB" kern="0"/>
              <a:t>              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547664" y="2112702"/>
            <a:ext cx="858417" cy="729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/>
              <a:t>18%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3103369"/>
            <a:ext cx="2205608" cy="5001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>
                <a:latin typeface="Trebuchet MS" panose="020B0603020202020204" pitchFamily="34" charset="0"/>
              </a:rPr>
              <a:t>Complaints about the NHS in England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858" y="3103369"/>
            <a:ext cx="1896012" cy="9310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>
                <a:latin typeface="Trebuchet MS" panose="020B0603020202020204" pitchFamily="34" charset="0"/>
              </a:rPr>
              <a:t>Complaints about UK government departments and public organisations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670" y="886431"/>
            <a:ext cx="1498104" cy="12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703719" y="524873"/>
            <a:ext cx="7931224" cy="857250"/>
          </a:xfrm>
        </p:spPr>
        <p:txBody>
          <a:bodyPr/>
          <a:lstStyle/>
          <a:p>
            <a:r>
              <a:rPr lang="en-GB" dirty="0"/>
              <a:t>The Ombudsman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4752454" cy="208756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Rob Behrens CBE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10</a:t>
            </a:r>
            <a:r>
              <a:rPr lang="en-GB" sz="2400" b="1" baseline="30000" dirty="0">
                <a:solidFill>
                  <a:srgbClr val="002060"/>
                </a:solidFill>
              </a:rPr>
              <a:t>th</a:t>
            </a:r>
            <a:r>
              <a:rPr lang="en-GB" sz="2400" b="1" dirty="0">
                <a:solidFill>
                  <a:srgbClr val="002060"/>
                </a:solidFill>
              </a:rPr>
              <a:t> Parliamentary &amp; Health Service Ombudsman</a:t>
            </a:r>
            <a:r>
              <a:rPr lang="en-GB" sz="2400" b="1" kern="0" dirty="0">
                <a:solidFill>
                  <a:srgbClr val="002060"/>
                </a:solidFill>
              </a:rPr>
              <a:t> </a:t>
            </a:r>
          </a:p>
          <a:p>
            <a:r>
              <a:rPr lang="en-GB" sz="2400" b="1" kern="0" dirty="0">
                <a:solidFill>
                  <a:srgbClr val="002060"/>
                </a:solidFill>
              </a:rPr>
              <a:t>Took up post in April 2017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tomlinsonl\AppData\Local\Microsoft\Windows\Temporary Internet Files\Content.Outlook\OLQ4EPC8\HIGH_RES_RGB_Rob_Behrens_298.jpg">
            <a:extLst>
              <a:ext uri="{FF2B5EF4-FFF2-40B4-BE49-F238E27FC236}">
                <a16:creationId xmlns:a16="http://schemas.microsoft.com/office/drawing/2014/main" id="{52C6C43D-2471-404A-811E-29A7B1B5B58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/>
          <a:stretch/>
        </p:blipFill>
        <p:spPr bwMode="auto">
          <a:xfrm>
            <a:off x="5652120" y="1131590"/>
            <a:ext cx="3055744" cy="3487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85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4108C0-778A-475F-AEAE-6DED49ED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00187"/>
            <a:ext cx="2905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860A1-37D1-43A2-9ECE-285C75E4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203598"/>
            <a:ext cx="3683717" cy="245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D7DEC6-29BE-41BD-9C8D-2BCF3CECF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67695"/>
            <a:ext cx="5306404" cy="52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7619A-8C25-4126-ABE5-A9A911ABC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703" y="4185865"/>
            <a:ext cx="5732428" cy="579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37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080120"/>
          </a:xfrm>
        </p:spPr>
        <p:txBody>
          <a:bodyPr/>
          <a:lstStyle/>
          <a:p>
            <a:r>
              <a:rPr lang="en-GB" sz="3200" b="0">
                <a:solidFill>
                  <a:schemeClr val="accent1"/>
                </a:solidFill>
              </a:rPr>
              <a:t>NHS complaints</a:t>
            </a:r>
            <a:br>
              <a:rPr lang="en-GB" sz="3200" b="0">
                <a:solidFill>
                  <a:schemeClr val="accent1"/>
                </a:solidFill>
              </a:rPr>
            </a:br>
            <a:r>
              <a:rPr lang="en-GB" sz="3200" b="0">
                <a:solidFill>
                  <a:schemeClr val="accent1"/>
                </a:solidFill>
              </a:rPr>
              <a:t>second and final stage - Ombudsman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650" y="2139702"/>
            <a:ext cx="7920038" cy="2376263"/>
          </a:xfr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endParaRPr lang="en-GB" b="1"/>
          </a:p>
          <a:p>
            <a:endParaRPr lang="en-GB" b="1"/>
          </a:p>
          <a:p>
            <a:r>
              <a:rPr lang="en-GB" sz="2400"/>
              <a:t>Under Regulation 14(2)(c) and Regulation 14(2)(d), the local response must tell the complainant of their right to take the complaint to the Ombudsman</a:t>
            </a:r>
          </a:p>
          <a:p>
            <a:endParaRPr lang="en-GB" sz="2400"/>
          </a:p>
          <a:p>
            <a:pPr marL="0" indent="0">
              <a:buNone/>
            </a:pPr>
            <a:r>
              <a:rPr lang="en-GB" sz="1700" i="1"/>
              <a:t>The Local Authority Social Services and National Health Service Complaints (England) Regulations 2009</a:t>
            </a:r>
          </a:p>
          <a:p>
            <a:endParaRPr lang="en-GB"/>
          </a:p>
        </p:txBody>
      </p:sp>
      <p:pic>
        <p:nvPicPr>
          <p:cNvPr id="4" name="Picture 2" descr="C:\Users\tomlinsonl\AppData\Local\Microsoft\Windows\Temporary Internet Files\Content.Outlook\Y1NUYJG5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65" y="1460121"/>
            <a:ext cx="18722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2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581-8D36-4667-8A34-8082D5CE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90" y="51471"/>
            <a:ext cx="7931224" cy="936104"/>
          </a:xfrm>
        </p:spPr>
        <p:txBody>
          <a:bodyPr/>
          <a:lstStyle/>
          <a:p>
            <a:r>
              <a:rPr lang="en-GB"/>
              <a:t>The numbers – 2021-22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9406-A2A6-432E-9C55-9079A9113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391" y="987575"/>
            <a:ext cx="7920038" cy="3600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sz="2800"/>
              <a:t>122,367</a:t>
            </a:r>
            <a:r>
              <a:rPr lang="en-GB" sz="2600"/>
              <a:t> enquiries received  </a:t>
            </a:r>
          </a:p>
          <a:p>
            <a:r>
              <a:rPr lang="en-GB" sz="2600"/>
              <a:t>26,043 complaints were not ready for us </a:t>
            </a:r>
          </a:p>
          <a:p>
            <a:r>
              <a:rPr lang="en-GB" sz="2600"/>
              <a:t>36,614 decisions were made, including:</a:t>
            </a:r>
          </a:p>
          <a:p>
            <a:pPr lvl="1"/>
            <a:r>
              <a:rPr lang="en-GB" sz="2600"/>
              <a:t>29,213 decided after initial checks</a:t>
            </a:r>
          </a:p>
          <a:p>
            <a:pPr lvl="1"/>
            <a:r>
              <a:rPr lang="en-GB" sz="2600"/>
              <a:t>29 cases resolved through mediation</a:t>
            </a:r>
          </a:p>
          <a:p>
            <a:pPr lvl="1"/>
            <a:r>
              <a:rPr lang="en-GB" sz="2600"/>
              <a:t>6,760 decided at primary investigation</a:t>
            </a:r>
          </a:p>
          <a:p>
            <a:pPr lvl="1"/>
            <a:r>
              <a:rPr lang="en-GB" sz="2600"/>
              <a:t>612 decided after detailed investigation</a:t>
            </a:r>
          </a:p>
          <a:p>
            <a:pPr lvl="1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8B219-F9EA-85EC-91E4-2F8E45BE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09" y="1200031"/>
            <a:ext cx="1755800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42E16-0F11-823E-9D6D-AA4F5BF5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804" y="1296470"/>
            <a:ext cx="2147996" cy="29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1DA6-2489-49A6-9209-DEA2FD4A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7" y="449318"/>
            <a:ext cx="7931224" cy="890752"/>
          </a:xfrm>
        </p:spPr>
        <p:txBody>
          <a:bodyPr/>
          <a:lstStyle/>
          <a:p>
            <a:r>
              <a:rPr lang="en-GB"/>
              <a:t>Our customers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14375-C9EE-407F-AF5E-18E0F999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02179"/>
            <a:ext cx="6175902" cy="3296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057A9-844C-FFBD-6D4B-55504A56E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49" y="1102179"/>
            <a:ext cx="6134956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5EAF-C5DF-4FE2-B545-DF7E4A4A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0" y="1"/>
            <a:ext cx="8172395" cy="915566"/>
          </a:xfrm>
        </p:spPr>
        <p:txBody>
          <a:bodyPr/>
          <a:lstStyle/>
          <a:p>
            <a:r>
              <a:rPr lang="en-GB"/>
              <a:t>Recommendations in 2021-22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A9CBFC-3893-4A2A-896B-68C72218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14552"/>
              </p:ext>
            </p:extLst>
          </p:nvPr>
        </p:nvGraphicFramePr>
        <p:xfrm>
          <a:off x="1174531" y="1048408"/>
          <a:ext cx="6051332" cy="292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332">
                  <a:extLst>
                    <a:ext uri="{9D8B030D-6E8A-4147-A177-3AD203B41FA5}">
                      <a16:colId xmlns:a16="http://schemas.microsoft.com/office/drawing/2014/main" val="38960148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63022646"/>
                    </a:ext>
                  </a:extLst>
                </a:gridCol>
              </a:tblGrid>
              <a:tr h="1462252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en-GB" sz="140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400">
                          <a:solidFill>
                            <a:srgbClr val="FFFF00"/>
                          </a:solidFill>
                          <a:latin typeface="Trebuchet MS" panose="020B0603020202020204" pitchFamily="34" charset="0"/>
                        </a:rPr>
                        <a:t>We recommended 361 apologies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We made 294 service improvement recommendations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191913"/>
                  </a:ext>
                </a:extLst>
              </a:tr>
              <a:tr h="1462252"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4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We recommended 85 other actions to put things right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Financial remedy recommendations totalled £265,656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420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905020"/>
      </p:ext>
    </p:extLst>
  </p:cSld>
  <p:clrMapOvr>
    <a:masterClrMapping/>
  </p:clrMapOvr>
</p:sld>
</file>

<file path=ppt/theme/theme1.xml><?xml version="1.0" encoding="utf-8"?>
<a:theme xmlns:a="http://schemas.openxmlformats.org/drawingml/2006/main" name="PHSO PowerPoint template - Wide Screen Light Blu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2.xml><?xml version="1.0" encoding="utf-8"?>
<a:theme xmlns:a="http://schemas.openxmlformats.org/drawingml/2006/main" name="1_PHSO PowerPoint template - Wide Screen Light Blu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slides for HoC event on 27.02.20  -  Read-Only" id="{76945FD5-68D1-40C3-804C-3C279E631307}" vid="{977A3224-2170-4A3A-8495-F499EE80FC0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e305fa93-e23e-4755-9772-6f7b9d561354">D5RPAS5QYAPA-1477396957-14064</_dlc_DocId>
    <_dlc_DocIdUrl xmlns="e305fa93-e23e-4755-9772-6f7b9d561354">
      <Url>https://cmsphsolgo.sharepoint.com/sites/ext/sa/_layouts/15/DocIdRedir.aspx?ID=D5RPAS5QYAPA-1477396957-14064</Url>
      <Description>D5RPAS5QYAPA-1477396957-14064</Description>
    </_dlc_DocIdUrl>
    <lcf76f155ced4ddcb4097134ff3c332f xmlns="80359d33-57ff-4007-9dae-189e7bbbfcd9">
      <Terms xmlns="http://schemas.microsoft.com/office/infopath/2007/PartnerControls"/>
    </lcf76f155ced4ddcb4097134ff3c332f>
    <TaxCatchAll xmlns="e305fa93-e23e-4755-9772-6f7b9d5613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HSO Document" ma:contentTypeID="0x010100C54069723B89A741AD94A0B25FD69D490200503C89145360A8499AFFF838F0955AD3" ma:contentTypeVersion="46" ma:contentTypeDescription="Create a new document." ma:contentTypeScope="" ma:versionID="5f8b250d8f61d6d842ac59739ce1222f">
  <xsd:schema xmlns:xsd="http://www.w3.org/2001/XMLSchema" xmlns:xs="http://www.w3.org/2001/XMLSchema" xmlns:p="http://schemas.microsoft.com/office/2006/metadata/properties" xmlns:ns1="http://schemas.microsoft.com/sharepoint/v3" xmlns:ns3="e305fa93-e23e-4755-9772-6f7b9d561354" xmlns:ns4="http://schemas.microsoft.com/sharepoint/v4" xmlns:ns5="80359d33-57ff-4007-9dae-189e7bbbfcd9" targetNamespace="http://schemas.microsoft.com/office/2006/metadata/properties" ma:root="true" ma:fieldsID="d8b445aeab883050fb32e701ac2038e8" ns1:_="" ns3:_="" ns4:_="" ns5:_="">
    <xsd:import namespace="http://schemas.microsoft.com/sharepoint/v3"/>
    <xsd:import namespace="e305fa93-e23e-4755-9772-6f7b9d561354"/>
    <xsd:import namespace="http://schemas.microsoft.com/sharepoint/v4"/>
    <xsd:import namespace="80359d33-57ff-4007-9dae-189e7bbbfcd9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_dlc_ExpireDateSaved" minOccurs="0"/>
                <xsd:element ref="ns1:_dlc_ExpireDate" minOccurs="0"/>
                <xsd:element ref="ns1:_dlc_Exempt" minOccurs="0"/>
                <xsd:element ref="ns4:IconOverlay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  <xsd:element ref="ns5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3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5fa93-e23e-4755-9772-6f7b9d5613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7" nillable="true" ma:displayName="Taxonomy Catch All Column" ma:hidden="true" ma:list="{f248b37f-8499-4eef-b9f6-15a008bf850e}" ma:internalName="TaxCatchAll" ma:showField="CatchAllData" ma:web="e305fa93-e23e-4755-9772-6f7b9d561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59d33-57ff-4007-9dae-189e7bbbf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766a4a1-37b3-4299-a407-ee81c285d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1D748B-AC1B-422C-A96C-B00D9AE90868}">
  <ds:schemaRefs>
    <ds:schemaRef ds:uri="http://purl.org/dc/terms/"/>
    <ds:schemaRef ds:uri="e305fa93-e23e-4755-9772-6f7b9d561354"/>
    <ds:schemaRef ds:uri="http://schemas.microsoft.com/office/infopath/2007/PartnerControls"/>
    <ds:schemaRef ds:uri="http://purl.org/dc/dcmitype/"/>
    <ds:schemaRef ds:uri="http://schemas.microsoft.com/sharepoint/v4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0359d33-57ff-4007-9dae-189e7bbbfcd9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42C4BB-5042-47C6-AB02-AFAF50D0D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05fa93-e23e-4755-9772-6f7b9d561354"/>
    <ds:schemaRef ds:uri="http://schemas.microsoft.com/sharepoint/v4"/>
    <ds:schemaRef ds:uri="80359d33-57ff-4007-9dae-189e7bbbf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4A8D82-CEEB-4CDA-9570-5216BF58BA7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D1595B2-E349-4262-9234-3E457CA43D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716</Words>
  <Application>Microsoft Office PowerPoint</Application>
  <PresentationFormat>On-screen Show (16:9)</PresentationFormat>
  <Paragraphs>185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Gill Sans</vt:lpstr>
      <vt:lpstr>Symbol</vt:lpstr>
      <vt:lpstr>Trebuchet MS</vt:lpstr>
      <vt:lpstr>PHSO PowerPoint template - Wide Screen Light Blue 2019</vt:lpstr>
      <vt:lpstr>1_PHSO PowerPoint template - Wide Screen Light Blue 2019</vt:lpstr>
      <vt:lpstr>1_Office Theme</vt:lpstr>
      <vt:lpstr>The Parliamentary and Health Service Ombudsman  </vt:lpstr>
      <vt:lpstr>PowerPoint Presentation</vt:lpstr>
      <vt:lpstr>Our role</vt:lpstr>
      <vt:lpstr>The Ombudsman</vt:lpstr>
      <vt:lpstr>PowerPoint Presentation</vt:lpstr>
      <vt:lpstr>NHS complaints second and final stage - Ombudsman</vt:lpstr>
      <vt:lpstr>The numbers – 2021-22</vt:lpstr>
      <vt:lpstr>Our customers</vt:lpstr>
      <vt:lpstr>Recommendations in 2021-22</vt:lpstr>
      <vt:lpstr>Our casework process – first steps</vt:lpstr>
      <vt:lpstr>Our casework process – should we investigate?</vt:lpstr>
      <vt:lpstr>Our casework process -   investigation</vt:lpstr>
      <vt:lpstr>Our casework process Investigation</vt:lpstr>
      <vt:lpstr>The NHS Complaint Standards</vt:lpstr>
      <vt:lpstr> </vt:lpstr>
      <vt:lpstr>My Expectations </vt:lpstr>
      <vt:lpstr>PowerPoint Presentation</vt:lpstr>
      <vt:lpstr>Three Steps</vt:lpstr>
      <vt:lpstr>How will this help?</vt:lpstr>
      <vt:lpstr>Pilot and Early Adopter phase  …. leading the way  </vt:lpstr>
      <vt:lpstr>Next Steps</vt:lpstr>
      <vt:lpstr>The procedures and the guidance are also available on our website.    </vt:lpstr>
      <vt:lpstr>Community of practice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Parliamentary and Health Service Ombudsman  Good local complaint handling</dc:title>
  <dc:creator>Jo Power</dc:creator>
  <cp:lastModifiedBy>Jo Power</cp:lastModifiedBy>
  <cp:revision>31</cp:revision>
  <dcterms:created xsi:type="dcterms:W3CDTF">2021-05-09T19:39:28Z</dcterms:created>
  <dcterms:modified xsi:type="dcterms:W3CDTF">2022-10-21T13:15:32Z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0x010100C54069723B89A741AD94A0B25FD69D490200503C89145360A8499AFFF838F0955AD3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b0b4a89b-9c18-49fd-bb3a-615aab374c2b</vt:lpwstr>
  </property>
  <property fmtid="{D5CDD505-2E9C-101B-9397-08002B2CF9AE}" pid="6" name="MediaServiceImageTags">
    <vt:lpwstr/>
  </property>
</Properties>
</file>