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257" r:id="rId4"/>
    <p:sldId id="265" r:id="rId5"/>
    <p:sldId id="259" r:id="rId6"/>
    <p:sldId id="266" r:id="rId8"/>
    <p:sldId id="267" r:id="rId9"/>
    <p:sldId id="268" r:id="rId10"/>
    <p:sldId id="264" r:id="rId11"/>
    <p:sldId id="263" r:id="rId12"/>
    <p:sldId id="269" r:id="rId13"/>
    <p:sldId id="270" r:id="rId14"/>
    <p:sldId id="271" r:id="rId15"/>
    <p:sldId id="295" r:id="rId16"/>
    <p:sldId id="296" r:id="rId17"/>
    <p:sldId id="297" r:id="rId18"/>
    <p:sldId id="298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93" r:id="rId27"/>
    <p:sldId id="282" r:id="rId28"/>
    <p:sldId id="283" r:id="rId29"/>
    <p:sldId id="284" r:id="rId30"/>
    <p:sldId id="285" r:id="rId31"/>
    <p:sldId id="294" r:id="rId32"/>
    <p:sldId id="286" r:id="rId33"/>
    <p:sldId id="258" r:id="rId3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AE2573"/>
    <a:srgbClr val="009639"/>
    <a:srgbClr val="FFB81C"/>
    <a:srgbClr val="DA291C"/>
    <a:srgbClr val="00A9CE"/>
    <a:srgbClr val="EA1ED2"/>
    <a:srgbClr val="41B6E6"/>
    <a:srgbClr val="D3B0FF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48"/>
      </p:cViewPr>
      <p:guideLst>
        <p:guide orient="horz" pos="2160"/>
        <p:guide pos="30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9B358-A9B6-4482-9A08-6172371BEB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4C28A1-EC3B-43CA-AF2B-6B91E1494D16}">
      <dgm:prSet phldrT="[Text]"/>
      <dgm:spPr/>
      <dgm:t>
        <a:bodyPr/>
        <a:lstStyle/>
        <a:p>
          <a:r>
            <a:rPr lang="en-GB" dirty="0"/>
            <a:t>The DPP</a:t>
          </a:r>
        </a:p>
      </dgm:t>
    </dgm:pt>
    <dgm:pt modelId="{EF0ADF30-9596-4A27-9C8F-AD48A2D9109D}" cxnId="{B6E58AC7-E7A7-4270-8DF5-13CF1021094F}" type="parTrans">
      <dgm:prSet/>
      <dgm:spPr/>
      <dgm:t>
        <a:bodyPr/>
        <a:lstStyle/>
        <a:p>
          <a:endParaRPr lang="en-GB"/>
        </a:p>
      </dgm:t>
    </dgm:pt>
    <dgm:pt modelId="{67161874-58FE-4501-AFCA-F969F7EEA4C5}" cxnId="{B6E58AC7-E7A7-4270-8DF5-13CF1021094F}" type="sibTrans">
      <dgm:prSet/>
      <dgm:spPr/>
      <dgm:t>
        <a:bodyPr/>
        <a:lstStyle/>
        <a:p>
          <a:endParaRPr lang="en-GB"/>
        </a:p>
      </dgm:t>
    </dgm:pt>
    <dgm:pt modelId="{C43E1088-E714-4952-9F1E-A57F82360450}">
      <dgm:prSet phldrT="[Text]"/>
      <dgm:spPr/>
      <dgm:t>
        <a:bodyPr/>
        <a:lstStyle/>
        <a:p>
          <a:r>
            <a:rPr lang="en-GB" dirty="0"/>
            <a:t>Personal Characteristics</a:t>
          </a:r>
        </a:p>
      </dgm:t>
    </dgm:pt>
    <dgm:pt modelId="{A776B4DF-D046-4493-A193-35B7191AC575}" cxnId="{C1A19900-FB77-4F2D-8EB0-425FEE89E490}" type="parTrans">
      <dgm:prSet/>
      <dgm:spPr/>
      <dgm:t>
        <a:bodyPr/>
        <a:lstStyle/>
        <a:p>
          <a:endParaRPr lang="en-GB"/>
        </a:p>
      </dgm:t>
    </dgm:pt>
    <dgm:pt modelId="{8FD7585C-4A49-4D24-82CD-A6687553C80D}" cxnId="{C1A19900-FB77-4F2D-8EB0-425FEE89E490}" type="sibTrans">
      <dgm:prSet/>
      <dgm:spPr/>
      <dgm:t>
        <a:bodyPr/>
        <a:lstStyle/>
        <a:p>
          <a:endParaRPr lang="en-GB"/>
        </a:p>
      </dgm:t>
    </dgm:pt>
    <dgm:pt modelId="{8E6822C5-B3EC-4692-A123-6E57A41F7631}">
      <dgm:prSet phldrT="[Text]"/>
      <dgm:spPr/>
      <dgm:t>
        <a:bodyPr/>
        <a:lstStyle/>
        <a:p>
          <a:r>
            <a:rPr lang="en-GB" dirty="0"/>
            <a:t>Teaching and Training Skills</a:t>
          </a:r>
        </a:p>
      </dgm:t>
    </dgm:pt>
    <dgm:pt modelId="{95DBA974-D157-46AE-920C-64C78EA8ED0E}" cxnId="{12B18446-9EF9-4757-82DC-5A0D2B982182}" type="parTrans">
      <dgm:prSet/>
      <dgm:spPr/>
      <dgm:t>
        <a:bodyPr/>
        <a:lstStyle/>
        <a:p>
          <a:endParaRPr lang="en-GB"/>
        </a:p>
      </dgm:t>
    </dgm:pt>
    <dgm:pt modelId="{7F34EF60-94ED-492B-8770-1F7626E46FE3}" cxnId="{12B18446-9EF9-4757-82DC-5A0D2B982182}" type="sibTrans">
      <dgm:prSet/>
      <dgm:spPr/>
      <dgm:t>
        <a:bodyPr/>
        <a:lstStyle/>
        <a:p>
          <a:endParaRPr lang="en-GB"/>
        </a:p>
      </dgm:t>
    </dgm:pt>
    <dgm:pt modelId="{7B0025AC-106F-4A87-BBC5-F443A129DD4E}">
      <dgm:prSet phldrT="[Text]"/>
      <dgm:spPr/>
      <dgm:t>
        <a:bodyPr/>
        <a:lstStyle/>
        <a:p>
          <a:r>
            <a:rPr lang="en-GB" dirty="0"/>
            <a:t>Delivering the Role</a:t>
          </a:r>
        </a:p>
      </dgm:t>
    </dgm:pt>
    <dgm:pt modelId="{9D332018-F3E0-4BFE-9176-3975CC66E00A}" cxnId="{5B631C3C-3091-4364-8987-2FC29153A85E}" type="parTrans">
      <dgm:prSet/>
      <dgm:spPr/>
      <dgm:t>
        <a:bodyPr/>
        <a:lstStyle/>
        <a:p>
          <a:endParaRPr lang="en-GB"/>
        </a:p>
      </dgm:t>
    </dgm:pt>
    <dgm:pt modelId="{5E53F26C-0517-4A0D-9B8A-D7BA65CB1DFA}" cxnId="{5B631C3C-3091-4364-8987-2FC29153A85E}" type="sibTrans">
      <dgm:prSet/>
      <dgm:spPr/>
      <dgm:t>
        <a:bodyPr/>
        <a:lstStyle/>
        <a:p>
          <a:endParaRPr lang="en-GB"/>
        </a:p>
      </dgm:t>
    </dgm:pt>
    <dgm:pt modelId="{64D0791D-34CE-4FA7-B320-618D45397E2C}">
      <dgm:prSet phldrT="[Text]"/>
      <dgm:spPr/>
      <dgm:t>
        <a:bodyPr/>
        <a:lstStyle/>
        <a:p>
          <a:r>
            <a:rPr lang="en-GB" dirty="0"/>
            <a:t>Delivering the Role</a:t>
          </a:r>
        </a:p>
      </dgm:t>
    </dgm:pt>
    <dgm:pt modelId="{FF319776-E450-4BAF-B8EB-85338E410635}" cxnId="{A3456436-51A1-4BB6-830A-BABC4CB674EE}" type="parTrans">
      <dgm:prSet/>
      <dgm:spPr/>
      <dgm:t>
        <a:bodyPr/>
        <a:lstStyle/>
        <a:p>
          <a:endParaRPr lang="en-GB"/>
        </a:p>
      </dgm:t>
    </dgm:pt>
    <dgm:pt modelId="{A1E63C08-C34E-4B8B-95E6-DC1DF0194AA7}" cxnId="{A3456436-51A1-4BB6-830A-BABC4CB674EE}" type="sibTrans">
      <dgm:prSet/>
      <dgm:spPr/>
      <dgm:t>
        <a:bodyPr/>
        <a:lstStyle/>
        <a:p>
          <a:endParaRPr lang="en-GB"/>
        </a:p>
      </dgm:t>
    </dgm:pt>
    <dgm:pt modelId="{7F51E4DE-70F6-4661-9F58-0D269957071F}">
      <dgm:prSet phldrT="[Text]"/>
      <dgm:spPr/>
      <dgm:t>
        <a:bodyPr/>
        <a:lstStyle/>
        <a:p>
          <a:r>
            <a:rPr lang="en-GB" dirty="0"/>
            <a:t>Prioritising Patient Care</a:t>
          </a:r>
        </a:p>
      </dgm:t>
    </dgm:pt>
    <dgm:pt modelId="{4CE3726F-06B2-4727-8133-FB00D077F18F}" cxnId="{1BA51C71-1180-4868-A6B9-4D2750B18F11}" type="parTrans">
      <dgm:prSet/>
      <dgm:spPr/>
      <dgm:t>
        <a:bodyPr/>
        <a:lstStyle/>
        <a:p>
          <a:endParaRPr lang="en-GB"/>
        </a:p>
      </dgm:t>
    </dgm:pt>
    <dgm:pt modelId="{737B1730-52EB-404C-897C-9EB5869B2987}" cxnId="{1BA51C71-1180-4868-A6B9-4D2750B18F11}" type="sibTrans">
      <dgm:prSet/>
      <dgm:spPr/>
      <dgm:t>
        <a:bodyPr/>
        <a:lstStyle/>
        <a:p>
          <a:endParaRPr lang="en-GB"/>
        </a:p>
      </dgm:t>
    </dgm:pt>
    <dgm:pt modelId="{96938A96-842B-435F-9C51-61AEA8E57B0B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EA408073-99EF-4D52-9E25-C59921632BCE}" cxnId="{6455ADF9-B997-4439-8E58-C4192A2FDE67}" type="parTrans">
      <dgm:prSet/>
      <dgm:spPr/>
      <dgm:t>
        <a:bodyPr/>
        <a:lstStyle/>
        <a:p>
          <a:endParaRPr lang="en-GB"/>
        </a:p>
      </dgm:t>
    </dgm:pt>
    <dgm:pt modelId="{42EAE5DA-5B32-4720-B722-8B7C4FFF2B1D}" cxnId="{6455ADF9-B997-4439-8E58-C4192A2FDE67}" type="sibTrans">
      <dgm:prSet/>
      <dgm:spPr/>
      <dgm:t>
        <a:bodyPr/>
        <a:lstStyle/>
        <a:p>
          <a:endParaRPr lang="en-GB"/>
        </a:p>
      </dgm:t>
    </dgm:pt>
    <dgm:pt modelId="{FC67E4D5-DA40-4846-A5CA-D5469CA389C6}">
      <dgm:prSet phldrT="[Text]"/>
      <dgm:spPr/>
      <dgm:t>
        <a:bodyPr/>
        <a:lstStyle/>
        <a:p>
          <a:r>
            <a:rPr lang="en-GB" dirty="0"/>
            <a:t>Learning Environment</a:t>
          </a:r>
        </a:p>
      </dgm:t>
    </dgm:pt>
    <dgm:pt modelId="{58ECA2BF-E352-4AE4-A7BC-BA5852741E85}" cxnId="{D96DF766-A443-4940-9751-E159E30542F8}" type="parTrans">
      <dgm:prSet/>
      <dgm:spPr/>
      <dgm:t>
        <a:bodyPr/>
        <a:lstStyle/>
        <a:p>
          <a:endParaRPr lang="en-GB"/>
        </a:p>
      </dgm:t>
    </dgm:pt>
    <dgm:pt modelId="{A3470346-36CD-4A37-832D-865E188A3580}" cxnId="{D96DF766-A443-4940-9751-E159E30542F8}" type="sibTrans">
      <dgm:prSet/>
      <dgm:spPr/>
      <dgm:t>
        <a:bodyPr/>
        <a:lstStyle/>
        <a:p>
          <a:endParaRPr lang="en-GB"/>
        </a:p>
      </dgm:t>
    </dgm:pt>
    <dgm:pt modelId="{A17CDC34-FAA1-48AF-B492-F57EB47CA6E1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CB64A4FD-C886-4426-9A9B-1D3873C14D85}" cxnId="{537BED40-5CAC-4336-9AC1-D11090A350B5}" type="parTrans">
      <dgm:prSet/>
      <dgm:spPr/>
      <dgm:t>
        <a:bodyPr/>
        <a:lstStyle/>
        <a:p>
          <a:endParaRPr lang="en-GB"/>
        </a:p>
      </dgm:t>
    </dgm:pt>
    <dgm:pt modelId="{52004FE1-E1F3-48DD-A531-E5BACAAD562D}" cxnId="{537BED40-5CAC-4336-9AC1-D11090A350B5}" type="sibTrans">
      <dgm:prSet/>
      <dgm:spPr/>
      <dgm:t>
        <a:bodyPr/>
        <a:lstStyle/>
        <a:p>
          <a:endParaRPr lang="en-GB"/>
        </a:p>
      </dgm:t>
    </dgm:pt>
    <dgm:pt modelId="{A502CBDA-0177-47DD-86A9-771D84D0D4B6}">
      <dgm:prSet phldrT="[Text]"/>
      <dgm:spPr/>
      <dgm:t>
        <a:bodyPr/>
        <a:lstStyle/>
        <a:p>
          <a:r>
            <a:rPr lang="en-GB" dirty="0"/>
            <a:t>Professional Skills and Knowledge</a:t>
          </a:r>
        </a:p>
      </dgm:t>
    </dgm:pt>
    <dgm:pt modelId="{1181D303-7C3B-4F72-9BC7-9DB16E1F3626}" cxnId="{90CD6F37-7442-4163-851E-4D62E23943C8}" type="parTrans">
      <dgm:prSet/>
      <dgm:spPr/>
      <dgm:t>
        <a:bodyPr/>
        <a:lstStyle/>
        <a:p>
          <a:endParaRPr lang="en-GB"/>
        </a:p>
      </dgm:t>
    </dgm:pt>
    <dgm:pt modelId="{4A3AE877-1F1D-40BC-BE82-05B9FA4892E6}" cxnId="{90CD6F37-7442-4163-851E-4D62E23943C8}" type="sibTrans">
      <dgm:prSet/>
      <dgm:spPr/>
      <dgm:t>
        <a:bodyPr/>
        <a:lstStyle/>
        <a:p>
          <a:endParaRPr lang="en-GB"/>
        </a:p>
      </dgm:t>
    </dgm:pt>
    <dgm:pt modelId="{526C58CC-3B92-4C50-96C0-A456B94B8D97}">
      <dgm:prSet phldrT="[Text]"/>
      <dgm:spPr/>
      <dgm:t>
        <a:bodyPr/>
        <a:lstStyle/>
        <a:p>
          <a:r>
            <a:rPr lang="en-GB" dirty="0"/>
            <a:t>Developing the Role</a:t>
          </a:r>
        </a:p>
      </dgm:t>
    </dgm:pt>
    <dgm:pt modelId="{49F21331-940D-45E2-B28A-4F643327D1DB}" cxnId="{9F0652B2-A9F3-4282-B767-C6F5BC9A6A70}" type="parTrans">
      <dgm:prSet/>
      <dgm:spPr/>
      <dgm:t>
        <a:bodyPr/>
        <a:lstStyle/>
        <a:p>
          <a:endParaRPr lang="en-GB"/>
        </a:p>
      </dgm:t>
    </dgm:pt>
    <dgm:pt modelId="{7ECA4F34-F03B-4731-9362-22CD355502FF}" cxnId="{9F0652B2-A9F3-4282-B767-C6F5BC9A6A70}" type="sibTrans">
      <dgm:prSet/>
      <dgm:spPr/>
      <dgm:t>
        <a:bodyPr/>
        <a:lstStyle/>
        <a:p>
          <a:endParaRPr lang="en-GB"/>
        </a:p>
      </dgm:t>
    </dgm:pt>
    <dgm:pt modelId="{E7777BF8-6021-4492-95E0-48530EAA738C}" type="pres">
      <dgm:prSet presAssocID="{6949B358-A9B6-4482-9A08-6172371BEB8D}" presName="linearFlow" presStyleCnt="0">
        <dgm:presLayoutVars>
          <dgm:dir/>
          <dgm:animLvl val="lvl"/>
          <dgm:resizeHandles val="exact"/>
        </dgm:presLayoutVars>
      </dgm:prSet>
      <dgm:spPr/>
    </dgm:pt>
    <dgm:pt modelId="{9793DD8E-26E4-4B8D-B0B5-5DE0B8DC61AF}" type="pres">
      <dgm:prSet presAssocID="{9D4C28A1-EC3B-43CA-AF2B-6B91E1494D16}" presName="composite" presStyleCnt="0"/>
      <dgm:spPr/>
    </dgm:pt>
    <dgm:pt modelId="{3C56FF2C-01EE-4278-AE64-4C9E594073D0}" type="pres">
      <dgm:prSet presAssocID="{9D4C28A1-EC3B-43CA-AF2B-6B91E1494D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9849782-542D-41A7-A0DB-738097F9D6C0}" type="pres">
      <dgm:prSet presAssocID="{9D4C28A1-EC3B-43CA-AF2B-6B91E1494D16}" presName="descendantText" presStyleLbl="alignAcc1" presStyleIdx="0" presStyleCnt="3">
        <dgm:presLayoutVars>
          <dgm:bulletEnabled val="1"/>
        </dgm:presLayoutVars>
      </dgm:prSet>
      <dgm:spPr/>
    </dgm:pt>
    <dgm:pt modelId="{6E479298-4179-467B-AB9B-E0A200F64218}" type="pres">
      <dgm:prSet presAssocID="{67161874-58FE-4501-AFCA-F969F7EEA4C5}" presName="sp" presStyleCnt="0"/>
      <dgm:spPr/>
    </dgm:pt>
    <dgm:pt modelId="{2CA4607C-83B7-4E0A-A506-859CEA562A4E}" type="pres">
      <dgm:prSet presAssocID="{7B0025AC-106F-4A87-BBC5-F443A129DD4E}" presName="composite" presStyleCnt="0"/>
      <dgm:spPr/>
    </dgm:pt>
    <dgm:pt modelId="{C34271E0-8601-460C-B078-CB7356828910}" type="pres">
      <dgm:prSet presAssocID="{7B0025AC-106F-4A87-BBC5-F443A129DD4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D94A531-E03D-49FA-BC8C-CE1E1E30452F}" type="pres">
      <dgm:prSet presAssocID="{7B0025AC-106F-4A87-BBC5-F443A129DD4E}" presName="descendantText" presStyleLbl="alignAcc1" presStyleIdx="1" presStyleCnt="3">
        <dgm:presLayoutVars>
          <dgm:bulletEnabled val="1"/>
        </dgm:presLayoutVars>
      </dgm:prSet>
      <dgm:spPr/>
    </dgm:pt>
    <dgm:pt modelId="{B9EC0C43-B179-4907-AD22-C100477B383C}" type="pres">
      <dgm:prSet presAssocID="{5E53F26C-0517-4A0D-9B8A-D7BA65CB1DFA}" presName="sp" presStyleCnt="0"/>
      <dgm:spPr/>
    </dgm:pt>
    <dgm:pt modelId="{10606692-062E-4C35-A870-48E564A4AAE9}" type="pres">
      <dgm:prSet presAssocID="{96938A96-842B-435F-9C51-61AEA8E57B0B}" presName="composite" presStyleCnt="0"/>
      <dgm:spPr/>
    </dgm:pt>
    <dgm:pt modelId="{2C901889-BBE7-4E7F-BDA9-A537145E67CA}" type="pres">
      <dgm:prSet presAssocID="{96938A96-842B-435F-9C51-61AEA8E57B0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69AD4ED-0E5F-439F-B57A-9FC5A530974D}" type="pres">
      <dgm:prSet presAssocID="{96938A96-842B-435F-9C51-61AEA8E57B0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1A19900-FB77-4F2D-8EB0-425FEE89E490}" srcId="{9D4C28A1-EC3B-43CA-AF2B-6B91E1494D16}" destId="{C43E1088-E714-4952-9F1E-A57F82360450}" srcOrd="0" destOrd="0" parTransId="{A776B4DF-D046-4493-A193-35B7191AC575}" sibTransId="{8FD7585C-4A49-4D24-82CD-A6687553C80D}"/>
    <dgm:cxn modelId="{4D006927-DC04-4428-9606-277128A0B71D}" type="presOf" srcId="{96938A96-842B-435F-9C51-61AEA8E57B0B}" destId="{2C901889-BBE7-4E7F-BDA9-A537145E67CA}" srcOrd="0" destOrd="0" presId="urn:microsoft.com/office/officeart/2005/8/layout/chevron2"/>
    <dgm:cxn modelId="{A3456436-51A1-4BB6-830A-BABC4CB674EE}" srcId="{7B0025AC-106F-4A87-BBC5-F443A129DD4E}" destId="{64D0791D-34CE-4FA7-B320-618D45397E2C}" srcOrd="0" destOrd="0" parTransId="{FF319776-E450-4BAF-B8EB-85338E410635}" sibTransId="{A1E63C08-C34E-4B8B-95E6-DC1DF0194AA7}"/>
    <dgm:cxn modelId="{90CD6F37-7442-4163-851E-4D62E23943C8}" srcId="{9D4C28A1-EC3B-43CA-AF2B-6B91E1494D16}" destId="{A502CBDA-0177-47DD-86A9-771D84D0D4B6}" srcOrd="1" destOrd="0" parTransId="{1181D303-7C3B-4F72-9BC7-9DB16E1F3626}" sibTransId="{4A3AE877-1F1D-40BC-BE82-05B9FA4892E6}"/>
    <dgm:cxn modelId="{5B631C3C-3091-4364-8987-2FC29153A85E}" srcId="{6949B358-A9B6-4482-9A08-6172371BEB8D}" destId="{7B0025AC-106F-4A87-BBC5-F443A129DD4E}" srcOrd="1" destOrd="0" parTransId="{9D332018-F3E0-4BFE-9176-3975CC66E00A}" sibTransId="{5E53F26C-0517-4A0D-9B8A-D7BA65CB1DFA}"/>
    <dgm:cxn modelId="{537BED40-5CAC-4336-9AC1-D11090A350B5}" srcId="{96938A96-842B-435F-9C51-61AEA8E57B0B}" destId="{A17CDC34-FAA1-48AF-B492-F57EB47CA6E1}" srcOrd="1" destOrd="0" parTransId="{CB64A4FD-C886-4426-9A9B-1D3873C14D85}" sibTransId="{52004FE1-E1F3-48DD-A531-E5BACAAD562D}"/>
    <dgm:cxn modelId="{12B18446-9EF9-4757-82DC-5A0D2B982182}" srcId="{9D4C28A1-EC3B-43CA-AF2B-6B91E1494D16}" destId="{8E6822C5-B3EC-4692-A123-6E57A41F7631}" srcOrd="2" destOrd="0" parTransId="{95DBA974-D157-46AE-920C-64C78EA8ED0E}" sibTransId="{7F34EF60-94ED-492B-8770-1F7626E46FE3}"/>
    <dgm:cxn modelId="{D96DF766-A443-4940-9751-E159E30542F8}" srcId="{96938A96-842B-435F-9C51-61AEA8E57B0B}" destId="{FC67E4D5-DA40-4846-A5CA-D5469CA389C6}" srcOrd="0" destOrd="0" parTransId="{58ECA2BF-E352-4AE4-A7BC-BA5852741E85}" sibTransId="{A3470346-36CD-4A37-832D-865E188A3580}"/>
    <dgm:cxn modelId="{F807F24C-B383-4987-A3F0-17A917E33FF3}" type="presOf" srcId="{7B0025AC-106F-4A87-BBC5-F443A129DD4E}" destId="{C34271E0-8601-460C-B078-CB7356828910}" srcOrd="0" destOrd="0" presId="urn:microsoft.com/office/officeart/2005/8/layout/chevron2"/>
    <dgm:cxn modelId="{1BA51C71-1180-4868-A6B9-4D2750B18F11}" srcId="{7B0025AC-106F-4A87-BBC5-F443A129DD4E}" destId="{7F51E4DE-70F6-4661-9F58-0D269957071F}" srcOrd="1" destOrd="0" parTransId="{4CE3726F-06B2-4727-8133-FB00D077F18F}" sibTransId="{737B1730-52EB-404C-897C-9EB5869B2987}"/>
    <dgm:cxn modelId="{5459877B-B724-4492-941F-35176EA02D78}" type="presOf" srcId="{7F51E4DE-70F6-4661-9F58-0D269957071F}" destId="{BD94A531-E03D-49FA-BC8C-CE1E1E30452F}" srcOrd="0" destOrd="1" presId="urn:microsoft.com/office/officeart/2005/8/layout/chevron2"/>
    <dgm:cxn modelId="{FE800F9A-02E5-4B01-A9B8-058E731B425E}" type="presOf" srcId="{526C58CC-3B92-4C50-96C0-A456B94B8D97}" destId="{BD94A531-E03D-49FA-BC8C-CE1E1E30452F}" srcOrd="0" destOrd="2" presId="urn:microsoft.com/office/officeart/2005/8/layout/chevron2"/>
    <dgm:cxn modelId="{F2B1E8AA-134B-4BC1-86D7-9B0048F73E11}" type="presOf" srcId="{8E6822C5-B3EC-4692-A123-6E57A41F7631}" destId="{A9849782-542D-41A7-A0DB-738097F9D6C0}" srcOrd="0" destOrd="2" presId="urn:microsoft.com/office/officeart/2005/8/layout/chevron2"/>
    <dgm:cxn modelId="{6F6D98B0-28B6-44B4-9DE3-40DFDF1622F9}" type="presOf" srcId="{A502CBDA-0177-47DD-86A9-771D84D0D4B6}" destId="{A9849782-542D-41A7-A0DB-738097F9D6C0}" srcOrd="0" destOrd="1" presId="urn:microsoft.com/office/officeart/2005/8/layout/chevron2"/>
    <dgm:cxn modelId="{9F0652B2-A9F3-4282-B767-C6F5BC9A6A70}" srcId="{7B0025AC-106F-4A87-BBC5-F443A129DD4E}" destId="{526C58CC-3B92-4C50-96C0-A456B94B8D97}" srcOrd="2" destOrd="0" parTransId="{49F21331-940D-45E2-B28A-4F643327D1DB}" sibTransId="{7ECA4F34-F03B-4731-9362-22CD355502FF}"/>
    <dgm:cxn modelId="{079F85BE-F205-4548-901E-55BE58939D58}" type="presOf" srcId="{9D4C28A1-EC3B-43CA-AF2B-6B91E1494D16}" destId="{3C56FF2C-01EE-4278-AE64-4C9E594073D0}" srcOrd="0" destOrd="0" presId="urn:microsoft.com/office/officeart/2005/8/layout/chevron2"/>
    <dgm:cxn modelId="{B6E58AC7-E7A7-4270-8DF5-13CF1021094F}" srcId="{6949B358-A9B6-4482-9A08-6172371BEB8D}" destId="{9D4C28A1-EC3B-43CA-AF2B-6B91E1494D16}" srcOrd="0" destOrd="0" parTransId="{EF0ADF30-9596-4A27-9C8F-AD48A2D9109D}" sibTransId="{67161874-58FE-4501-AFCA-F969F7EEA4C5}"/>
    <dgm:cxn modelId="{212062D2-42E2-401A-B64C-F7D9141860BA}" type="presOf" srcId="{64D0791D-34CE-4FA7-B320-618D45397E2C}" destId="{BD94A531-E03D-49FA-BC8C-CE1E1E30452F}" srcOrd="0" destOrd="0" presId="urn:microsoft.com/office/officeart/2005/8/layout/chevron2"/>
    <dgm:cxn modelId="{8C20EAD9-FF7A-4C8C-8DF4-F73A2719393E}" type="presOf" srcId="{FC67E4D5-DA40-4846-A5CA-D5469CA389C6}" destId="{E69AD4ED-0E5F-439F-B57A-9FC5A530974D}" srcOrd="0" destOrd="0" presId="urn:microsoft.com/office/officeart/2005/8/layout/chevron2"/>
    <dgm:cxn modelId="{92BF9DE7-03AE-4523-979C-C39D5E09B14E}" type="presOf" srcId="{A17CDC34-FAA1-48AF-B492-F57EB47CA6E1}" destId="{E69AD4ED-0E5F-439F-B57A-9FC5A530974D}" srcOrd="0" destOrd="1" presId="urn:microsoft.com/office/officeart/2005/8/layout/chevron2"/>
    <dgm:cxn modelId="{47CFF1F1-2118-4405-86F6-831F389E6BDE}" type="presOf" srcId="{C43E1088-E714-4952-9F1E-A57F82360450}" destId="{A9849782-542D-41A7-A0DB-738097F9D6C0}" srcOrd="0" destOrd="0" presId="urn:microsoft.com/office/officeart/2005/8/layout/chevron2"/>
    <dgm:cxn modelId="{F559ECF5-CEB7-422C-9F62-C680D72D20B2}" type="presOf" srcId="{6949B358-A9B6-4482-9A08-6172371BEB8D}" destId="{E7777BF8-6021-4492-95E0-48530EAA738C}" srcOrd="0" destOrd="0" presId="urn:microsoft.com/office/officeart/2005/8/layout/chevron2"/>
    <dgm:cxn modelId="{6455ADF9-B997-4439-8E58-C4192A2FDE67}" srcId="{6949B358-A9B6-4482-9A08-6172371BEB8D}" destId="{96938A96-842B-435F-9C51-61AEA8E57B0B}" srcOrd="2" destOrd="0" parTransId="{EA408073-99EF-4D52-9E25-C59921632BCE}" sibTransId="{42EAE5DA-5B32-4720-B722-8B7C4FFF2B1D}"/>
    <dgm:cxn modelId="{B8FC0A65-71A3-421E-8B6C-1CADBAFC2EE0}" type="presParOf" srcId="{E7777BF8-6021-4492-95E0-48530EAA738C}" destId="{9793DD8E-26E4-4B8D-B0B5-5DE0B8DC61AF}" srcOrd="0" destOrd="0" presId="urn:microsoft.com/office/officeart/2005/8/layout/chevron2"/>
    <dgm:cxn modelId="{6F57B0C0-D942-4A45-97A8-6C6D8201CEF7}" type="presParOf" srcId="{9793DD8E-26E4-4B8D-B0B5-5DE0B8DC61AF}" destId="{3C56FF2C-01EE-4278-AE64-4C9E594073D0}" srcOrd="0" destOrd="0" presId="urn:microsoft.com/office/officeart/2005/8/layout/chevron2"/>
    <dgm:cxn modelId="{FB837F78-E22E-46B7-BE21-14B7F04A049D}" type="presParOf" srcId="{9793DD8E-26E4-4B8D-B0B5-5DE0B8DC61AF}" destId="{A9849782-542D-41A7-A0DB-738097F9D6C0}" srcOrd="1" destOrd="0" presId="urn:microsoft.com/office/officeart/2005/8/layout/chevron2"/>
    <dgm:cxn modelId="{055826E8-AF09-460E-9D5E-B878CD7AA488}" type="presParOf" srcId="{E7777BF8-6021-4492-95E0-48530EAA738C}" destId="{6E479298-4179-467B-AB9B-E0A200F64218}" srcOrd="1" destOrd="0" presId="urn:microsoft.com/office/officeart/2005/8/layout/chevron2"/>
    <dgm:cxn modelId="{3FBFEA46-DB05-40D9-B984-3F75F8BDEC41}" type="presParOf" srcId="{E7777BF8-6021-4492-95E0-48530EAA738C}" destId="{2CA4607C-83B7-4E0A-A506-859CEA562A4E}" srcOrd="2" destOrd="0" presId="urn:microsoft.com/office/officeart/2005/8/layout/chevron2"/>
    <dgm:cxn modelId="{B4BC1F6A-27E8-4AA1-9E67-FF52851EFA1E}" type="presParOf" srcId="{2CA4607C-83B7-4E0A-A506-859CEA562A4E}" destId="{C34271E0-8601-460C-B078-CB7356828910}" srcOrd="0" destOrd="0" presId="urn:microsoft.com/office/officeart/2005/8/layout/chevron2"/>
    <dgm:cxn modelId="{0B813087-4555-4DD0-BF5A-DE36D200DDC8}" type="presParOf" srcId="{2CA4607C-83B7-4E0A-A506-859CEA562A4E}" destId="{BD94A531-E03D-49FA-BC8C-CE1E1E30452F}" srcOrd="1" destOrd="0" presId="urn:microsoft.com/office/officeart/2005/8/layout/chevron2"/>
    <dgm:cxn modelId="{5A667B16-20F0-4743-BE75-702975EA8C56}" type="presParOf" srcId="{E7777BF8-6021-4492-95E0-48530EAA738C}" destId="{B9EC0C43-B179-4907-AD22-C100477B383C}" srcOrd="3" destOrd="0" presId="urn:microsoft.com/office/officeart/2005/8/layout/chevron2"/>
    <dgm:cxn modelId="{3207480F-D54C-4B85-B4FF-68A501A48B06}" type="presParOf" srcId="{E7777BF8-6021-4492-95E0-48530EAA738C}" destId="{10606692-062E-4C35-A870-48E564A4AAE9}" srcOrd="4" destOrd="0" presId="urn:microsoft.com/office/officeart/2005/8/layout/chevron2"/>
    <dgm:cxn modelId="{6F72296D-810E-4248-89D0-6D6D9AC7F30A}" type="presParOf" srcId="{10606692-062E-4C35-A870-48E564A4AAE9}" destId="{2C901889-BBE7-4E7F-BDA9-A537145E67CA}" srcOrd="0" destOrd="0" presId="urn:microsoft.com/office/officeart/2005/8/layout/chevron2"/>
    <dgm:cxn modelId="{84A0F872-40AA-4A7F-A364-58DC63B281CA}" type="presParOf" srcId="{10606692-062E-4C35-A870-48E564A4AAE9}" destId="{E69AD4ED-0E5F-439F-B57A-9FC5A5309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229600" cy="3633788"/>
        <a:chOff x="0" y="0"/>
        <a:chExt cx="8229600" cy="3633788"/>
      </a:xfrm>
    </dsp:grpSpPr>
    <dsp:sp modelId="{3C56FF2C-01EE-4278-AE64-4C9E594073D0}">
      <dsp:nvSpPr>
        <dsp:cNvPr id="3" name="Chevron 2"/>
        <dsp:cNvSpPr/>
      </dsp:nvSpPr>
      <dsp:spPr bwMode="white">
        <a:xfrm rot="5400000">
          <a:off x="-201492" y="201492"/>
          <a:ext cx="1343277" cy="940294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The DPP</a:t>
          </a:r>
        </a:p>
      </dsp:txBody>
      <dsp:txXfrm rot="5400000">
        <a:off x="-201492" y="201492"/>
        <a:ext cx="1343277" cy="940294"/>
      </dsp:txXfrm>
    </dsp:sp>
    <dsp:sp modelId="{A9849782-542D-41A7-A0DB-738097F9D6C0}">
      <dsp:nvSpPr>
        <dsp:cNvPr id="4" name="Round Same Side Corner Rectangle 3"/>
        <dsp:cNvSpPr/>
      </dsp:nvSpPr>
      <dsp:spPr bwMode="white">
        <a:xfrm rot="5400000">
          <a:off x="4148382" y="-3208088"/>
          <a:ext cx="873130" cy="7289306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06680" tIns="9525" rIns="9525" bIns="952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Personal Characteristics</a:t>
          </a:r>
          <a:endParaRPr lang="en-GB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Professional Skills and Knowledge</a:t>
          </a:r>
          <a:endParaRPr lang="en-GB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Teaching and Training Skills</a:t>
          </a:r>
          <a:endParaRPr>
            <a:solidFill>
              <a:schemeClr val="dk1"/>
            </a:solidFill>
          </a:endParaRPr>
        </a:p>
      </dsp:txBody>
      <dsp:txXfrm rot="5400000">
        <a:off x="4148382" y="-3208088"/>
        <a:ext cx="873130" cy="7289306"/>
      </dsp:txXfrm>
    </dsp:sp>
    <dsp:sp modelId="{C34271E0-8601-460C-B078-CB7356828910}">
      <dsp:nvSpPr>
        <dsp:cNvPr id="5" name="Chevron 4"/>
        <dsp:cNvSpPr/>
      </dsp:nvSpPr>
      <dsp:spPr bwMode="white">
        <a:xfrm rot="5400000">
          <a:off x="-201492" y="1346747"/>
          <a:ext cx="1343277" cy="940294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Delivering the Role</a:t>
          </a:r>
        </a:p>
      </dsp:txBody>
      <dsp:txXfrm rot="5400000">
        <a:off x="-201492" y="1346747"/>
        <a:ext cx="1343277" cy="940294"/>
      </dsp:txXfrm>
    </dsp:sp>
    <dsp:sp modelId="{BD94A531-E03D-49FA-BC8C-CE1E1E30452F}">
      <dsp:nvSpPr>
        <dsp:cNvPr id="6" name="Round Same Side Corner Rectangle 5"/>
        <dsp:cNvSpPr/>
      </dsp:nvSpPr>
      <dsp:spPr bwMode="white">
        <a:xfrm rot="5400000">
          <a:off x="4148382" y="-2062833"/>
          <a:ext cx="873130" cy="7289306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06680" tIns="9525" rIns="9525" bIns="952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Delivering the Role</a:t>
          </a:r>
          <a:endParaRPr lang="en-GB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Prioritising Patient Care</a:t>
          </a:r>
          <a:endParaRPr lang="en-GB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Developing the Role</a:t>
          </a:r>
          <a:endParaRPr>
            <a:solidFill>
              <a:schemeClr val="dk1"/>
            </a:solidFill>
          </a:endParaRPr>
        </a:p>
      </dsp:txBody>
      <dsp:txXfrm rot="5400000">
        <a:off x="4148382" y="-2062833"/>
        <a:ext cx="873130" cy="7289306"/>
      </dsp:txXfrm>
    </dsp:sp>
    <dsp:sp modelId="{2C901889-BBE7-4E7F-BDA9-A537145E67CA}">
      <dsp:nvSpPr>
        <dsp:cNvPr id="7" name="Chevron 6"/>
        <dsp:cNvSpPr/>
      </dsp:nvSpPr>
      <dsp:spPr bwMode="white">
        <a:xfrm rot="5400000">
          <a:off x="-201492" y="2492003"/>
          <a:ext cx="1343277" cy="940294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7620" tIns="7620" rIns="7620" bIns="762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dirty="0"/>
            <a:t>Governance</a:t>
          </a:r>
        </a:p>
      </dsp:txBody>
      <dsp:txXfrm rot="5400000">
        <a:off x="-201492" y="2492003"/>
        <a:ext cx="1343277" cy="940294"/>
      </dsp:txXfrm>
    </dsp:sp>
    <dsp:sp modelId="{E69AD4ED-0E5F-439F-B57A-9FC5A530974D}">
      <dsp:nvSpPr>
        <dsp:cNvPr id="8" name="Round Same Side Corner Rectangle 7"/>
        <dsp:cNvSpPr/>
      </dsp:nvSpPr>
      <dsp:spPr bwMode="white">
        <a:xfrm rot="5400000">
          <a:off x="4148382" y="-917577"/>
          <a:ext cx="873130" cy="7289306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06680" tIns="9525" rIns="9525" bIns="9525" anchor="ctr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Learning Environment</a:t>
          </a:r>
          <a:endParaRPr lang="en-GB" dirty="0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dirty="0">
              <a:solidFill>
                <a:schemeClr val="dk1"/>
              </a:solidFill>
            </a:rPr>
            <a:t>Governance</a:t>
          </a:r>
          <a:endParaRPr>
            <a:solidFill>
              <a:schemeClr val="dk1"/>
            </a:solidFill>
          </a:endParaRPr>
        </a:p>
      </dsp:txBody>
      <dsp:txXfrm rot="5400000">
        <a:off x="4148382" y="-917577"/>
        <a:ext cx="873130" cy="728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cm"/>
        </inkml:channelProperties>
      </inkml:inkSource>
      <inkml:timestamp xml:id="ts0" timeString="2016-10-04T09:40:56"/>
    </inkml:context>
    <inkml:brush xml:id="br0">
      <inkml:brushProperty name="width" value="0.06667" units="cm"/>
      <inkml:brushProperty name="height" value="0.06667" units="cm"/>
      <inkml:brushProperty name="color" value="#000000"/>
      <inkml:brushProperty name="fitToCurve" value="1"/>
    </inkml:brush>
  </inkml:definitions>
  <inkml:trace contextRef="#ctx0" brushRef="#br0">15-1 0,'0'0'20,"-6"0"4,4 0-1,-2 0-2,2 0-6,2 0-4,0 0-3,0 0-2,0 0 0,0 0 0,0 0-1,0 0 0,-2 0 2,2 0-2,0 0-1,0 0 0,0 0-1,0 0-2,0 0-1,0 0 0,0 0-1,0 0-2,0 0-4,0 0-2,0 0-1,0 2-8,0 3-19,12 3-28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65EC-1FEA-4807-94E3-A24A2A390F3E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53E11-B245-45B4-8F21-33E0D899F2D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7 - within own scope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8 – patients needs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9 - Reflection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10 – Advice and guidance from senior pharmacist independent prescriber as well as pain colleagues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7ADF5-7B14-47D2-A247-9CA2910ADF7A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ym typeface="+mn-ea"/>
              </a:rPr>
              <a:t>40 year old male</a:t>
            </a:r>
            <a:endParaRPr lang="en-GB" dirty="0"/>
          </a:p>
          <a:p>
            <a:r>
              <a:rPr lang="en-GB" dirty="0">
                <a:sym typeface="+mn-ea"/>
              </a:rPr>
              <a:t>PC – acute onset abdominal pain, moderate at rest, severe on movement, moderate impact on function (can sleep, speak but pain interfering with physical activity)</a:t>
            </a:r>
            <a:endParaRPr lang="en-GB" dirty="0"/>
          </a:p>
          <a:p>
            <a:r>
              <a:rPr lang="en-GB" dirty="0">
                <a:sym typeface="+mn-ea"/>
              </a:rPr>
              <a:t>HPC – pain over last week, sharp and stabbing, all over abdomen but worse on right lower quadrant, some nausea, change of bowel habits – type 6 stool with mucous, feels fatigued, no night sweats, no weight loss</a:t>
            </a:r>
            <a:endParaRPr lang="en-GB" dirty="0">
              <a:sym typeface="+mn-ea"/>
            </a:endParaRPr>
          </a:p>
          <a:p>
            <a:r>
              <a:rPr lang="en-GB" dirty="0">
                <a:sym typeface="+mn-ea"/>
              </a:rPr>
              <a:t>Medications – Methadone 60 ml OD, Mirtazapine 15 mg OD, Sertraline – 100 mg OD, Paracetamol 1g QDS, </a:t>
            </a:r>
            <a:endParaRPr lang="en-GB" dirty="0"/>
          </a:p>
          <a:p>
            <a:r>
              <a:rPr lang="en-GB" dirty="0">
                <a:sym typeface="+mn-ea"/>
              </a:rPr>
              <a:t>Medical </a:t>
            </a:r>
            <a:r>
              <a:rPr lang="en-GB" dirty="0" err="1">
                <a:sym typeface="+mn-ea"/>
              </a:rPr>
              <a:t>Hx</a:t>
            </a:r>
            <a:r>
              <a:rPr lang="en-GB" dirty="0">
                <a:sym typeface="+mn-ea"/>
              </a:rPr>
              <a:t> – Chronic abdominal pain and bowel changes under investigation</a:t>
            </a:r>
            <a:endParaRPr lang="en-GB" dirty="0"/>
          </a:p>
          <a:p>
            <a:r>
              <a:rPr lang="en-GB" dirty="0">
                <a:sym typeface="+mn-ea"/>
              </a:rPr>
              <a:t>SH – lives with partner and son, works in a manual job, </a:t>
            </a:r>
            <a:endParaRPr lang="en-GB" dirty="0"/>
          </a:p>
          <a:p>
            <a:r>
              <a:rPr lang="en-GB" dirty="0">
                <a:sym typeface="+mn-ea"/>
              </a:rPr>
              <a:t>Psych </a:t>
            </a:r>
            <a:r>
              <a:rPr lang="en-GB" dirty="0" err="1">
                <a:sym typeface="+mn-ea"/>
              </a:rPr>
              <a:t>Hx</a:t>
            </a:r>
            <a:r>
              <a:rPr lang="en-GB" dirty="0">
                <a:sym typeface="+mn-ea"/>
              </a:rPr>
              <a:t> – depression, anxiety, PTSD, opioid addiction, good insight into previous dependency issues, avoids opioids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inc.</a:t>
            </a:r>
            <a:r>
              <a:rPr lang="en-GB" dirty="0"/>
              <a:t> opioids, non-opioids, adjuvants, self management, psychosocial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notes rationale for medication choice and need for ongoing prescribing and support by GP/Pain Team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Discussed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Provided an information leaflet re medicine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Signposted to websites/videos regarding pain management options and education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/>
              <a:t>Advised regarding what to do if medication not effective or he experiences side effects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D28CF9-341C-42D0-ADF7-094AD77772F5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4049907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85F-B1C9-46FD-9B89-B52DA02BF9F6}" type="datetimeFigureOut">
              <a:rPr lang="en-GB" smtClean="0"/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9094-6921-4F39-A53C-3F0FA975DD6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30679" y="365126"/>
            <a:ext cx="8862332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</p:spPr>
        <p:txBody>
          <a:bodyPr/>
          <a:lstStyle/>
          <a:p>
            <a:fld id="{6B7B785F-B1C9-46FD-9B89-B52DA02BF9F6}" type="datetimeFigureOut">
              <a:rPr lang="en-GB" smtClean="0"/>
            </a:fld>
            <a:endParaRPr lang="en-GB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</p:spPr>
        <p:txBody>
          <a:bodyPr/>
          <a:lstStyle/>
          <a:p>
            <a:fld id="{0F279094-6921-4F39-A53C-3F0FA975DD64}" type="slidenum">
              <a:rPr lang="en-GB" smtClean="0"/>
            </a:fld>
            <a:endParaRPr lang="en-GB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678" y="1838157"/>
            <a:ext cx="8854751" cy="4456112"/>
          </a:xfrm>
        </p:spPr>
        <p:txBody>
          <a:bodyPr numCol="1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rgbClr val="009639"/>
                </a:solidFill>
              </a:defRPr>
            </a:lvl3pPr>
            <a:lvl4pPr marL="35750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400" baseline="0"/>
            </a:lvl4pPr>
            <a:lvl5pPr marL="351155" indent="-2590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baseline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100"/>
            </a:lvl6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(Heading)</a:t>
            </a:r>
            <a:endParaRPr lang="en-US" dirty="0"/>
          </a:p>
          <a:p>
            <a:pPr lvl="2"/>
            <a:r>
              <a:rPr lang="en-US" dirty="0"/>
              <a:t>Third level (sub-heading)</a:t>
            </a:r>
            <a:endParaRPr lang="en-US" dirty="0"/>
          </a:p>
          <a:p>
            <a:pPr lvl="3"/>
            <a:r>
              <a:rPr lang="en-US" dirty="0"/>
              <a:t>Fourth level (bullet point)</a:t>
            </a:r>
            <a:endParaRPr lang="en-US" dirty="0"/>
          </a:p>
          <a:p>
            <a:pPr lvl="4"/>
            <a:r>
              <a:rPr lang="en-US" dirty="0"/>
              <a:t>Fifth level (numbered)</a:t>
            </a:r>
            <a:endParaRPr lang="en-US" dirty="0"/>
          </a:p>
          <a:p>
            <a:pPr lvl="5"/>
            <a:r>
              <a:rPr lang="en-US" dirty="0"/>
              <a:t>Sixth level (caption)</a:t>
            </a:r>
            <a:endParaRPr lang="en-GB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3564477" y="6455243"/>
            <a:ext cx="277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1" dirty="0">
                <a:solidFill>
                  <a:schemeClr val="bg1"/>
                </a:solidFill>
              </a:rPr>
              <a:t>Corporate strategy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6000"/>
            <a:ext cx="990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 userDrawn="1"/>
        </p:nvSpPr>
        <p:spPr>
          <a:xfrm>
            <a:off x="6341523" y="6518889"/>
            <a:ext cx="3468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Royal Devon University Healthcare NHS Foundation Trust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79" y="365126"/>
            <a:ext cx="6996957" cy="1325563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85F-B1C9-46FD-9B89-B52DA02BF9F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9094-6921-4F39-A53C-3F0FA975DD64}" type="slidenum">
              <a:rPr lang="en-GB" smtClean="0"/>
            </a:fld>
            <a:endParaRPr lang="en-GB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0678" y="1838157"/>
            <a:ext cx="8854751" cy="4456112"/>
          </a:xfrm>
        </p:spPr>
        <p:txBody>
          <a:bodyPr numCol="3" spcCol="288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rgbClr val="009639"/>
                </a:solidFill>
              </a:defRPr>
            </a:lvl3pPr>
            <a:lvl4pPr marL="357505" indent="-2571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400" baseline="0"/>
            </a:lvl4pPr>
            <a:lvl5pPr marL="351155" indent="-2590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400" baseline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100"/>
            </a:lvl6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(Heading)</a:t>
            </a:r>
            <a:endParaRPr lang="en-US" dirty="0"/>
          </a:p>
          <a:p>
            <a:pPr lvl="2"/>
            <a:r>
              <a:rPr lang="en-US" dirty="0"/>
              <a:t>Third level (sub-heading)</a:t>
            </a:r>
            <a:endParaRPr lang="en-US" dirty="0"/>
          </a:p>
          <a:p>
            <a:pPr lvl="3"/>
            <a:r>
              <a:rPr lang="en-US" dirty="0"/>
              <a:t>Fourth level (bullet point)</a:t>
            </a:r>
            <a:endParaRPr lang="en-US" dirty="0"/>
          </a:p>
          <a:p>
            <a:pPr lvl="4"/>
            <a:r>
              <a:rPr lang="en-US" dirty="0"/>
              <a:t>Fifth level (numbered)</a:t>
            </a:r>
            <a:endParaRPr lang="en-US" dirty="0"/>
          </a:p>
          <a:p>
            <a:pPr lvl="5"/>
            <a:r>
              <a:rPr lang="en-US" dirty="0"/>
              <a:t>Sixth level (caption)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426000"/>
            <a:ext cx="990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43" y="325361"/>
            <a:ext cx="1916613" cy="800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24744"/>
            <a:ext cx="8915400" cy="1143000"/>
          </a:xfrm>
        </p:spPr>
        <p:txBody>
          <a:bodyPr/>
          <a:lstStyle>
            <a:lvl1pPr algn="l"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</a:fld>
            <a:endParaRPr lang="en-GB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>
            <a:off x="584729" y="2060848"/>
            <a:ext cx="8736542" cy="0"/>
          </a:xfrm>
          <a:prstGeom prst="line">
            <a:avLst/>
          </a:prstGeom>
          <a:noFill/>
          <a:ln w="38100">
            <a:solidFill>
              <a:srgbClr val="0072C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8" name="Ink 7"/>
              <p14:cNvContentPartPr/>
              <p14:nvPr/>
            </p14:nvContentPartPr>
            <p14:xfrm>
              <a:off x="-831450" y="1306080"/>
              <a:ext cx="5850" cy="5400"/>
            </p14:xfrm>
          </p:contentPart>
        </mc:Choice>
        <mc:Fallback xmlns="">
          <p:pic>
            <p:nvPicPr>
              <p:cNvPr id="8" name="Ink 7"/>
            </p:nvPicPr>
            <p:blipFill>
              <a:blip r:embed="rId3"/>
            </p:blipFill>
            <p:spPr>
              <a:xfrm>
                <a:off x="-831450" y="1306080"/>
                <a:ext cx="5850" cy="5400"/>
              </a:xfrm>
              <a:prstGeom prst="rect"/>
            </p:spPr>
          </p:pic>
        </mc:Fallback>
      </mc:AlternateContent>
      <p:sp>
        <p:nvSpPr>
          <p:cNvPr id="11" name="TextBox 10"/>
          <p:cNvSpPr txBox="1"/>
          <p:nvPr userDrawn="1"/>
        </p:nvSpPr>
        <p:spPr>
          <a:xfrm>
            <a:off x="6747199" y="188641"/>
            <a:ext cx="2886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12" name="Flowchart: Manual Input 11"/>
          <p:cNvSpPr/>
          <p:nvPr userDrawn="1"/>
        </p:nvSpPr>
        <p:spPr>
          <a:xfrm>
            <a:off x="-39555" y="5661248"/>
            <a:ext cx="10063118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62068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16834"/>
            <a:ext cx="4375150" cy="3744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16833"/>
            <a:ext cx="437515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CE2B-15C3-4D09-8EAC-29696C25CCD0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1283E-B1A4-465E-B00B-D3A9711702E5}" type="slidenum">
              <a:rPr lang="en-GB" smtClean="0"/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6747199" y="188641"/>
            <a:ext cx="2886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Northern</a:t>
            </a:r>
            <a:r>
              <a:rPr lang="en-GB" sz="1200" baseline="0" dirty="0"/>
              <a:t> Devon Healthcare NHS Trust</a:t>
            </a:r>
            <a:endParaRPr lang="en-GB" sz="1200" dirty="0"/>
          </a:p>
        </p:txBody>
      </p:sp>
      <p:sp>
        <p:nvSpPr>
          <p:cNvPr id="9" name="Flowchart: Manual Input 8"/>
          <p:cNvSpPr/>
          <p:nvPr userDrawn="1"/>
        </p:nvSpPr>
        <p:spPr>
          <a:xfrm>
            <a:off x="-39555" y="5661248"/>
            <a:ext cx="10063118" cy="1224136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785F-B1C9-46FD-9B89-B52DA02BF9F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9094-6921-4F39-A53C-3F0FA975DD6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hyperlink" Target="https://www.google.com/url?sa=i&amp;url=https://twitter.com/mkitching15/status/1211621102386110464&amp;psig=AOvVaw1Qsojs8QY2bRdDI6xfxxYV&amp;ust=1584168813107000&amp;source=images&amp;cd=vfe&amp;ved=0CAIQjRxqFwoTCOiG4-zulugCFQAAAAAdAAAAABAE" TargetMode="Externa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hyperlink" Target="https://www.rpharms.com/resources/frameworks/designated-prescribing-practitioner-competency-framewor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hyperlink" Target="http://www.google.com/url?sa=i&amp;rct=j&amp;q=&amp;esrc=s&amp;frm=1&amp;source=images&amp;cd=&amp;cad=rja&amp;uact=8&amp;ved=0ahUKEwjykvivwZ3KAhXDcw8KHbo8Bp4QjRwIBw&amp;url=http://www.pharmaceutical-journal.com/publications/tomorrows-pharmacist/how-to-become-an-independent-prescriber/20067184.article&amp;psig=AFQjCNFvPygtHQe_1gkj1oVSDlWcBPynfg&amp;ust=145245572597780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710" y="1874852"/>
            <a:ext cx="5687758" cy="4983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10" y="2241602"/>
            <a:ext cx="5639049" cy="2387600"/>
          </a:xfrm>
        </p:spPr>
        <p:txBody>
          <a:bodyPr anchor="ctr">
            <a:norm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Improving Prescribing Practice &amp; Competence: </a:t>
            </a:r>
            <a:br>
              <a:rPr lang="en-GB" sz="2700" dirty="0">
                <a:solidFill>
                  <a:schemeClr val="bg1"/>
                </a:solidFill>
              </a:rPr>
            </a:b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</a:rPr>
              <a:t>    Using the national prescribing competency framework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415" y="4928986"/>
            <a:ext cx="5639049" cy="157178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Rhea </a:t>
            </a:r>
            <a:r>
              <a:rPr lang="en-GB" dirty="0" err="1">
                <a:solidFill>
                  <a:schemeClr val="bg1"/>
                </a:solidFill>
              </a:rPr>
              <a:t>Crighton</a:t>
            </a:r>
            <a:r>
              <a:rPr lang="en-GB" dirty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Clinical Matron for Cancer Services</a:t>
            </a:r>
            <a:endParaRPr lang="en-GB" i="1" dirty="0">
              <a:solidFill>
                <a:schemeClr val="bg1"/>
              </a:solidFill>
            </a:endParaRPr>
          </a:p>
          <a:p>
            <a:br>
              <a:rPr lang="en-GB" i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Sally Jarmain  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i="1" dirty="0">
                <a:solidFill>
                  <a:schemeClr val="bg1"/>
                </a:solidFill>
              </a:rPr>
              <a:t>Non-Medical Prescribing Lead</a:t>
            </a:r>
            <a:r>
              <a:rPr lang="en-GB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83" y="385987"/>
            <a:ext cx="2499929" cy="1044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59" y="1866402"/>
            <a:ext cx="4218241" cy="4983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Review of RPS Competency Framework for all Prescribers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2564905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Prescribe (additional statements)</a:t>
            </a:r>
            <a:endParaRPr lang="en-GB" sz="2400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2561" y="3573016"/>
          <a:ext cx="8135783" cy="1536700"/>
        </p:xfrm>
        <a:graphic>
          <a:graphicData uri="http://schemas.openxmlformats.org/drawingml/2006/table">
            <a:tbl>
              <a:tblPr firstRow="1" firstCol="1" bandRow="1"/>
              <a:tblGrid>
                <a:gridCol w="813578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4.1 Prescribes a medicine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or device </a:t>
                      </a: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with adequate, up-to-date awareness of its actions, indications, dose, contraindications, interactions, cautions and adverse effects.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4.6 Prescribes appropriate quantities and at appropriate intervals necessary, to reduce the risk of unnecessary waste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Review of RPS Competency Framework for all Prescribers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2564905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Improve Prescribing Practice (additional statements)</a:t>
            </a:r>
            <a:endParaRPr lang="en-GB" sz="2400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5109" y="3212975"/>
          <a:ext cx="8135783" cy="2092418"/>
        </p:xfrm>
        <a:graphic>
          <a:graphicData uri="http://schemas.openxmlformats.org/drawingml/2006/table">
            <a:tbl>
              <a:tblPr firstRow="1" firstCol="1" bandRow="1"/>
              <a:tblGrid>
                <a:gridCol w="8135783"/>
              </a:tblGrid>
              <a:tr h="76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9.4 Takes responsibility for own learning and continuing professional development relevant to the prescribing role.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9.5 Makes use of networks for support and learning.</a:t>
                      </a:r>
                      <a:endParaRPr lang="en-GB" sz="18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9.6 Encourages and supports others with their prescribing practice and learning journey.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RPS Competency Framework as part of annual declaration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2204865"/>
            <a:ext cx="3024336" cy="42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5EB8"/>
                </a:solidFill>
              </a:rPr>
              <a:t>RPS Expanding Scope of Practice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 descr="Fig 2 - prescribing scope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783212"/>
            <a:ext cx="8543925" cy="2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5EB8"/>
                </a:solidFill>
              </a:rPr>
              <a:t>CPD Cycle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CPD Cycle fig1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57" y="2436276"/>
            <a:ext cx="4050486" cy="40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5EB8"/>
                </a:solidFill>
              </a:rPr>
              <a:t>Expanding Scope of Practice</a:t>
            </a:r>
            <a:endParaRPr lang="en-GB" dirty="0">
              <a:solidFill>
                <a:srgbClr val="005EB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1038" y="2413000"/>
          <a:ext cx="8264526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263"/>
                <a:gridCol w="413226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200" dirty="0"/>
                        <a:t>Reflect</a:t>
                      </a:r>
                      <a:endParaRPr lang="en-GB" sz="1200" dirty="0"/>
                    </a:p>
                  </a:txBody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Assess the patient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Setting of consultation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Patient assessment 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Identify evidence-based treatment options available for clinical decision-making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Management of condition/indication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Understanding the pharmacology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Management options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Non-pharmacological and pharmacological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Present options and reach a shared decision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Prescribe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Understand the medicine(s): dose, indications, contra indications, cautions, side effects, drug interactions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Document the consultation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Monitor and review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5EB8"/>
                </a:solidFill>
              </a:rPr>
              <a:t>Expanding Scope of Practice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0705" y="2611225"/>
            <a:ext cx="8414258" cy="35657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Plan using SMART objectives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Carry out learning activities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Evaluate ensuring your learning needs in desired prescribing area have been met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Based Discussion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6153" y="2234275"/>
            <a:ext cx="5893693" cy="3929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Competency 1 – Assess the patient</a:t>
            </a:r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2096899"/>
            <a:ext cx="3829946" cy="363378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890"/>
          <a:stretch>
            <a:fillRect/>
          </a:stretch>
        </p:blipFill>
        <p:spPr>
          <a:xfrm>
            <a:off x="718699" y="2101903"/>
            <a:ext cx="4268985" cy="3633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548680"/>
            <a:ext cx="8229600" cy="1575048"/>
          </a:xfrm>
        </p:spPr>
        <p:txBody>
          <a:bodyPr>
            <a:noAutofit/>
          </a:bodyPr>
          <a:lstStyle/>
          <a:p>
            <a:r>
              <a:rPr lang="en-GB" sz="3200" dirty="0"/>
              <a:t>Competency 2 – Evidence based options</a:t>
            </a:r>
            <a:br>
              <a:rPr lang="en-GB" sz="3200" dirty="0"/>
            </a:br>
            <a:r>
              <a:rPr lang="en-GB" sz="3200" dirty="0"/>
              <a:t>Competency 3 – Shared decision making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Pharmacological</a:t>
            </a:r>
            <a:endParaRPr lang="en-GB" dirty="0"/>
          </a:p>
          <a:p>
            <a:r>
              <a:rPr lang="en-GB" dirty="0"/>
              <a:t>Non-pharmacological</a:t>
            </a:r>
            <a:endParaRPr lang="en-GB" dirty="0"/>
          </a:p>
          <a:p>
            <a:r>
              <a:rPr lang="en-GB" dirty="0"/>
              <a:t>Mechanism of action</a:t>
            </a:r>
            <a:endParaRPr lang="en-GB" dirty="0"/>
          </a:p>
          <a:p>
            <a:r>
              <a:rPr lang="en-GB" dirty="0"/>
              <a:t>Possible side effects</a:t>
            </a:r>
            <a:endParaRPr lang="en-GB" dirty="0"/>
          </a:p>
          <a:p>
            <a:r>
              <a:rPr lang="en-GB" dirty="0"/>
              <a:t>Risks vs Benefits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69269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Overview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2204865"/>
            <a:ext cx="8229600" cy="363326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RPS Competency Framework for  all Prescribers: key messages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can organisations use the Competency Framework for all prescribers to support governance?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How can individual practitioners use the Competency Framework for all prescribers to demonstrate competence?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new RPS Competency Framework for Designated Prescribing Practitioners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Competency 4 - Prescribe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2204864"/>
            <a:ext cx="8229600" cy="36332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Checked BNF</a:t>
            </a:r>
            <a:endParaRPr lang="en-GB" dirty="0"/>
          </a:p>
          <a:p>
            <a:r>
              <a:rPr lang="en-GB" dirty="0"/>
              <a:t>Discussion with pharmacist regarding potential interactions with other medications</a:t>
            </a:r>
            <a:endParaRPr lang="en-GB" dirty="0"/>
          </a:p>
          <a:p>
            <a:r>
              <a:rPr lang="en-GB" dirty="0"/>
              <a:t>Discussed with pharmacist need to use an off formulary medication</a:t>
            </a:r>
            <a:endParaRPr lang="en-GB" dirty="0"/>
          </a:p>
          <a:p>
            <a:r>
              <a:rPr lang="en-GB" dirty="0"/>
              <a:t>Documentation of discussions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Competency 5 – Provide information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76872"/>
            <a:ext cx="8229600" cy="3633267"/>
          </a:xfrm>
        </p:spPr>
        <p:txBody>
          <a:bodyPr>
            <a:normAutofit/>
          </a:bodyPr>
          <a:lstStyle/>
          <a:p>
            <a:r>
              <a:rPr lang="en-GB" dirty="0"/>
              <a:t>Verbal</a:t>
            </a:r>
            <a:endParaRPr lang="en-GB" dirty="0"/>
          </a:p>
          <a:p>
            <a:r>
              <a:rPr lang="en-GB" dirty="0"/>
              <a:t>Written</a:t>
            </a:r>
            <a:endParaRPr lang="en-GB" dirty="0"/>
          </a:p>
          <a:p>
            <a:r>
              <a:rPr lang="en-GB" dirty="0"/>
              <a:t>Visual </a:t>
            </a:r>
            <a:endParaRPr lang="en-GB" dirty="0"/>
          </a:p>
          <a:p>
            <a:r>
              <a:rPr lang="en-GB" dirty="0"/>
              <a:t>Safety Netting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Competency 6 - Monitor and Review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04864"/>
            <a:ext cx="8229600" cy="3633267"/>
          </a:xfrm>
        </p:spPr>
        <p:txBody>
          <a:bodyPr>
            <a:normAutofit/>
          </a:bodyPr>
          <a:lstStyle/>
          <a:p>
            <a:r>
              <a:rPr lang="en-GB" dirty="0"/>
              <a:t>Plan to review next day</a:t>
            </a:r>
            <a:endParaRPr lang="en-GB" dirty="0"/>
          </a:p>
          <a:p>
            <a:r>
              <a:rPr lang="en-GB" dirty="0"/>
              <a:t>Requested GP to review and support ongoing prescribing</a:t>
            </a:r>
            <a:endParaRPr lang="en-GB" dirty="0"/>
          </a:p>
          <a:p>
            <a:r>
              <a:rPr lang="en-GB" dirty="0"/>
              <a:t>Refer for ongoing support from outpatient pain service if needed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Prescribing Governance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2204864"/>
            <a:ext cx="8229600" cy="3633267"/>
          </a:xfrm>
        </p:spPr>
        <p:txBody>
          <a:bodyPr>
            <a:normAutofit/>
          </a:bodyPr>
          <a:lstStyle/>
          <a:p>
            <a:r>
              <a:rPr lang="en-GB" dirty="0"/>
              <a:t>7- Prescribe Safely </a:t>
            </a:r>
            <a:endParaRPr lang="en-GB" dirty="0"/>
          </a:p>
          <a:p>
            <a:r>
              <a:rPr lang="en-GB" dirty="0"/>
              <a:t>8 – Prescribe Professionally</a:t>
            </a:r>
            <a:endParaRPr lang="en-GB" dirty="0"/>
          </a:p>
          <a:p>
            <a:r>
              <a:rPr lang="en-GB" dirty="0"/>
              <a:t>9 - Improve prescribing practice</a:t>
            </a:r>
            <a:endParaRPr lang="en-GB" dirty="0"/>
          </a:p>
          <a:p>
            <a:r>
              <a:rPr lang="en-GB" dirty="0"/>
              <a:t>10 - Prescribe as part of a team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5EB8"/>
                </a:solidFill>
              </a:rPr>
              <a:t>RPS Competency Framework for Designated Prescribing Practitioners </a:t>
            </a:r>
            <a:endParaRPr lang="en-GB" sz="3200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2204865"/>
            <a:ext cx="8229600" cy="3633267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</a:pPr>
            <a:r>
              <a:rPr lang="en-GB" sz="5800" dirty="0"/>
              <a:t>Traditionally only doctors (DMPs) in this role- 2019 saw regulatory change</a:t>
            </a:r>
            <a:endParaRPr lang="en-GB" sz="5800" dirty="0"/>
          </a:p>
          <a:p>
            <a:pPr marL="285750" indent="-285750">
              <a:lnSpc>
                <a:spcPct val="120000"/>
              </a:lnSpc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Experienced independent prescribers</a:t>
            </a:r>
            <a:endParaRPr lang="en-GB" sz="5800" dirty="0"/>
          </a:p>
          <a:p>
            <a:pPr marL="0" indent="0">
              <a:lnSpc>
                <a:spcPct val="120000"/>
              </a:lnSpc>
              <a:buNone/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Improve access to prescribing opportunities for the wider workforce</a:t>
            </a:r>
            <a:endParaRPr lang="en-GB" sz="5800" dirty="0"/>
          </a:p>
          <a:p>
            <a:pPr marL="285750" indent="-285750">
              <a:lnSpc>
                <a:spcPct val="120000"/>
              </a:lnSpc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Support DMPs by distributing the supervision workload</a:t>
            </a:r>
            <a:endParaRPr lang="en-GB" sz="5800" dirty="0"/>
          </a:p>
          <a:p>
            <a:pPr marL="0" indent="0">
              <a:lnSpc>
                <a:spcPct val="120000"/>
              </a:lnSpc>
              <a:buNone/>
            </a:pPr>
            <a:endParaRPr lang="en-GB" sz="5800" dirty="0"/>
          </a:p>
          <a:p>
            <a:pPr marL="285750" indent="-285750">
              <a:lnSpc>
                <a:spcPct val="120000"/>
              </a:lnSpc>
            </a:pPr>
            <a:r>
              <a:rPr lang="en-GB" sz="5800" dirty="0"/>
              <a:t>Multidisciplinary learning remains key </a:t>
            </a:r>
            <a:endParaRPr lang="en-GB" sz="58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5EB8"/>
                </a:solidFill>
              </a:rPr>
              <a:t>Designated Prescribing Practitioner</a:t>
            </a:r>
            <a:endParaRPr lang="en-GB" sz="3200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2204865"/>
            <a:ext cx="8229600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Multi-professional framework = multiple titles for the role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NMC = Practice Assessor and Practice Supervisor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/>
              <a:t>GPhC</a:t>
            </a:r>
            <a:r>
              <a:rPr lang="en-GB" sz="2000" dirty="0"/>
              <a:t> = Designated Prescribing Practitioner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HCPC = Practice Educator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Medics = Designated Medical Practitioner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5EB8"/>
                </a:solidFill>
              </a:rPr>
              <a:t>RPS Competency Framework for DPPs</a:t>
            </a:r>
            <a:endParaRPr lang="en-GB" sz="3200" dirty="0">
              <a:solidFill>
                <a:srgbClr val="005EB8"/>
              </a:solidFill>
            </a:endParaRPr>
          </a:p>
        </p:txBody>
      </p:sp>
      <p:pic>
        <p:nvPicPr>
          <p:cNvPr id="4" name="Content Placeholder 3" descr="Image result for designated prescribing practitioner competency framework">
            <a:hlinkClick r:id="rId1" tgtFrame="&quot;_blank&quot;"/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19" y="2205039"/>
            <a:ext cx="3916939" cy="36337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5EB8"/>
                </a:solidFill>
              </a:rPr>
              <a:t>RPS Competency Framework for DPPs</a:t>
            </a:r>
            <a:endParaRPr lang="en-GB" sz="3200" dirty="0">
              <a:solidFill>
                <a:srgbClr val="005EB8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6536" y="2132856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764704"/>
            <a:ext cx="7941568" cy="11430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5EB8"/>
                </a:solidFill>
              </a:rPr>
              <a:t>Local Implementation</a:t>
            </a:r>
            <a:endParaRPr lang="en-GB" sz="3200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2132857"/>
            <a:ext cx="8229600" cy="36332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Process/structure should be the same for all DPPs regardless of profession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NMP Policy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NMP application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Training session (University/Trust)</a:t>
            </a:r>
            <a:endParaRPr lang="en-GB" dirty="0"/>
          </a:p>
          <a:p>
            <a:endParaRPr lang="en-GB" dirty="0"/>
          </a:p>
          <a:p>
            <a:r>
              <a:rPr lang="en-GB" dirty="0"/>
              <a:t>Peer Support</a:t>
            </a:r>
            <a:endParaRPr lang="en-GB" dirty="0"/>
          </a:p>
          <a:p>
            <a:endParaRPr lang="en-GB" dirty="0"/>
          </a:p>
          <a:p>
            <a:r>
              <a:rPr lang="en-GB" dirty="0"/>
              <a:t>Reflection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836712"/>
            <a:ext cx="5987008" cy="106613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0070C0"/>
                </a:solidFill>
                <a:latin typeface="+mn-lt"/>
              </a:rPr>
              <a:t>NMP application form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68517" y="2222926"/>
          <a:ext cx="8568965" cy="36576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568965"/>
              </a:tblGrid>
              <a:tr h="1685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For completion by the Designated Prescribing Practitioner (DPP)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The DPP is responsible for establishing a learning contract with the student, overseeing their learning in practice and verifying their competence at the end of the NMP course.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can confirm that I am competent in areas 1-3  (personal characteristics, professional skills and knowledge, teaching and training skills) of the 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  <a:hlinkClick r:id="rId1"/>
                        </a:rPr>
                        <a:t>RPS Competency Framework for DPPs.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have been qualified as a prescriber for at least three years.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have employer support to undertake the role of DPP. 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will attend an update on NMP training with the University/NMP Lead (if not able to attend handouts will be provided).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Name:	                                                                  Signature: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Email address:                                                            Date: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For completion by the Designated Prescribing Practitioner (DPS)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The DPS is responsible for acting as a role model, working alongside the student, providing support and giving feedback to the DPP on the progress of the student.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have been qualified as a prescriber for at least one year.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have employer support to undertake the role of DPS. 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I will attend an update on NMP training with the University/NMP Lead (if not able to attend handouts will be provided).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Name:	                                                                Signature: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Email address:                                                          Date: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/>
                        <a:ea typeface="Arial" panose="020B0604020202020204"/>
                        <a:cs typeface="Times New Roman" panose="02020603050405020304"/>
                      </a:endParaRPr>
                    </a:p>
                  </a:txBody>
                  <a:tcPr marL="58191" marR="581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Why do we need a competency framework for prescribers?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76873"/>
            <a:ext cx="8229600" cy="363326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Inform the design and delivery of education programmes for prescribers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 identify areas for CPD once qualified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organisational governance of prescribers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Assure patients about the competencies of prescribers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5EB8"/>
                </a:solidFill>
              </a:rPr>
              <a:t>Trust Training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11" y="2394407"/>
            <a:ext cx="8484124" cy="37047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Online training session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Overview of scope and legal remit of different prescribing professions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Trust governance procedures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Relevant policies and procedures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Escalating concerns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Support for DPPs (learning sets, reflection)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	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9087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History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04865"/>
            <a:ext cx="8229600" cy="36332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900" b="1" dirty="0"/>
              <a:t>2001-2006</a:t>
            </a:r>
            <a:endParaRPr lang="en-GB" sz="1900" b="1" dirty="0"/>
          </a:p>
          <a:p>
            <a:pPr marL="0" indent="0">
              <a:buNone/>
              <a:defRPr/>
            </a:pPr>
            <a:r>
              <a:rPr lang="en-GB" sz="1900" dirty="0"/>
              <a:t>	NPC published different frameworks for different professional 	groups</a:t>
            </a:r>
            <a:endParaRPr lang="en-GB" sz="1900" dirty="0"/>
          </a:p>
          <a:p>
            <a:pPr marL="0" indent="0">
              <a:buNone/>
              <a:defRPr/>
            </a:pPr>
            <a:endParaRPr lang="en-GB" sz="1900" dirty="0"/>
          </a:p>
          <a:p>
            <a:pPr>
              <a:defRPr/>
            </a:pPr>
            <a:r>
              <a:rPr lang="en-GB" sz="1900" b="1" dirty="0"/>
              <a:t>2012</a:t>
            </a:r>
            <a:endParaRPr lang="en-GB" sz="1900" b="1" dirty="0"/>
          </a:p>
          <a:p>
            <a:pPr marL="0" lvl="1" indent="0">
              <a:buNone/>
              <a:defRPr/>
            </a:pPr>
            <a:r>
              <a:rPr lang="en-GB" sz="1900" b="1" dirty="0"/>
              <a:t>	</a:t>
            </a:r>
            <a:r>
              <a:rPr lang="en-GB" sz="1900" dirty="0"/>
              <a:t>NPC Single Competency Framework for all Prescribers</a:t>
            </a:r>
            <a:endParaRPr lang="en-GB" sz="1900" dirty="0"/>
          </a:p>
          <a:p>
            <a:pPr marL="0" lvl="1" indent="0">
              <a:buNone/>
              <a:defRPr/>
            </a:pPr>
            <a:endParaRPr lang="en-GB" sz="3300" b="1" dirty="0"/>
          </a:p>
          <a:p>
            <a:pPr marL="457200" lvl="1" indent="0"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836712"/>
            <a:ext cx="8496944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NPC Single Competency Framework for all Prescribers (2012)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4" name="irc_mi" descr="http://www.pharmaceutical-journal.com/Pictures/580xAny/7/6/0/1067760_good-prescribing-14.jpg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6737" y="2420889"/>
            <a:ext cx="4208957" cy="3921299"/>
          </a:xfrm>
        </p:spPr>
      </p:pic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9087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History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04865"/>
            <a:ext cx="8229600" cy="36332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b="1" dirty="0"/>
              <a:t>2001-2006</a:t>
            </a:r>
            <a:endParaRPr lang="en-GB" sz="1800" b="1" dirty="0"/>
          </a:p>
          <a:p>
            <a:pPr marL="0" indent="0">
              <a:buNone/>
              <a:defRPr/>
            </a:pPr>
            <a:r>
              <a:rPr lang="en-GB" sz="1800" dirty="0"/>
              <a:t>	NPC published different frameworks for different professional groups</a:t>
            </a:r>
            <a:endParaRPr lang="en-GB" sz="1800" dirty="0"/>
          </a:p>
          <a:p>
            <a:pPr marL="0" indent="0"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2012</a:t>
            </a:r>
            <a:endParaRPr lang="en-GB" sz="1800" b="1" dirty="0"/>
          </a:p>
          <a:p>
            <a:pPr marL="0" lvl="1" indent="0"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NPC Single Competency Framework for all Prescribers</a:t>
            </a:r>
            <a:endParaRPr lang="en-GB" sz="1800" dirty="0"/>
          </a:p>
          <a:p>
            <a:pPr marL="0" lvl="1" indent="0">
              <a:buNone/>
              <a:defRPr/>
            </a:pPr>
            <a:endParaRPr lang="en-GB" sz="1800" b="1" dirty="0"/>
          </a:p>
          <a:p>
            <a:pPr>
              <a:defRPr/>
            </a:pPr>
            <a:r>
              <a:rPr lang="en-GB" sz="1800" b="1" dirty="0"/>
              <a:t>2016</a:t>
            </a:r>
            <a:endParaRPr lang="en-GB" sz="1800" b="1" dirty="0"/>
          </a:p>
          <a:p>
            <a:pPr marL="457200" lvl="1" indent="0">
              <a:buNone/>
              <a:defRPr/>
            </a:pPr>
            <a:r>
              <a:rPr lang="en-GB" sz="1800" dirty="0"/>
              <a:t>	RPS reviewed and published Competency Framework for all 	Prescribers</a:t>
            </a:r>
            <a:endParaRPr lang="en-GB" sz="1800" dirty="0"/>
          </a:p>
          <a:p>
            <a:pPr marL="457200" lvl="1" indent="0">
              <a:buNone/>
              <a:defRPr/>
            </a:pPr>
            <a:endParaRPr lang="en-GB" sz="3300" b="1" dirty="0"/>
          </a:p>
          <a:p>
            <a:pPr marL="457200" lvl="1" indent="0"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RPS Competency Framework for all Prescribers (2016)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https://www.rcpjournals.org/content/clinmedicine/16/5/470/F1.large.jpg?width=800&amp;height=600&amp;carousel=1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348880"/>
            <a:ext cx="842493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44" y="90872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History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04865"/>
            <a:ext cx="8229600" cy="363326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1800" b="1" dirty="0"/>
              <a:t>2001-2006</a:t>
            </a:r>
            <a:endParaRPr lang="en-GB" sz="1800" b="1" dirty="0"/>
          </a:p>
          <a:p>
            <a:pPr marL="0" indent="0">
              <a:buNone/>
              <a:defRPr/>
            </a:pPr>
            <a:r>
              <a:rPr lang="en-GB" sz="1800" dirty="0"/>
              <a:t>	NPC published different frameworks for different professional groups</a:t>
            </a:r>
            <a:endParaRPr lang="en-GB" sz="1800" dirty="0"/>
          </a:p>
          <a:p>
            <a:pPr marL="0" indent="0"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GB" sz="1800" b="1" dirty="0"/>
              <a:t>2012</a:t>
            </a:r>
            <a:endParaRPr lang="en-GB" sz="1800" b="1" dirty="0"/>
          </a:p>
          <a:p>
            <a:pPr marL="0" lvl="1" indent="0"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NPC Single Competency Framework for all Prescribers</a:t>
            </a:r>
            <a:endParaRPr lang="en-GB" sz="1800" dirty="0"/>
          </a:p>
          <a:p>
            <a:pPr marL="0" lvl="1" indent="0">
              <a:buNone/>
              <a:defRPr/>
            </a:pPr>
            <a:endParaRPr lang="en-GB" sz="1800" b="1" dirty="0"/>
          </a:p>
          <a:p>
            <a:pPr>
              <a:defRPr/>
            </a:pPr>
            <a:r>
              <a:rPr lang="en-GB" sz="1800" b="1" dirty="0"/>
              <a:t>2016</a:t>
            </a:r>
            <a:endParaRPr lang="en-GB" sz="1800" b="1" dirty="0"/>
          </a:p>
          <a:p>
            <a:pPr marL="457200" lvl="1" indent="0">
              <a:buNone/>
              <a:defRPr/>
            </a:pPr>
            <a:r>
              <a:rPr lang="en-GB" sz="1800" dirty="0"/>
              <a:t>	RPS reviewed and published Competency Framework for all 	Prescribers</a:t>
            </a:r>
            <a:endParaRPr lang="en-GB" sz="1800" dirty="0"/>
          </a:p>
          <a:p>
            <a:pPr marL="457200" lvl="1" indent="0">
              <a:buNone/>
              <a:defRPr/>
            </a:pPr>
            <a:endParaRPr lang="en-GB" sz="1800" dirty="0"/>
          </a:p>
          <a:p>
            <a:pPr marL="365125" lvl="1" indent="-365125">
              <a:defRPr/>
            </a:pPr>
            <a:r>
              <a:rPr lang="en-GB" sz="1800" b="1" dirty="0"/>
              <a:t>2021</a:t>
            </a:r>
            <a:endParaRPr lang="en-GB" sz="1800" b="1" dirty="0"/>
          </a:p>
          <a:p>
            <a:pPr marL="0" lvl="1" indent="0">
              <a:buNone/>
              <a:defRPr/>
            </a:pPr>
            <a:r>
              <a:rPr lang="en-GB" sz="1800" b="1" dirty="0"/>
              <a:t>	</a:t>
            </a:r>
            <a:r>
              <a:rPr lang="en-GB" sz="1800" dirty="0"/>
              <a:t>RPS currently reviewing Competency Framework for all prescribers 	(consultation closed 7</a:t>
            </a:r>
            <a:r>
              <a:rPr lang="en-GB" sz="1800" baseline="30000" dirty="0"/>
              <a:t>th</a:t>
            </a:r>
            <a:r>
              <a:rPr lang="en-GB" sz="1800" dirty="0"/>
              <a:t> May 2021)</a:t>
            </a:r>
            <a:endParaRPr lang="en-GB" sz="1800" dirty="0"/>
          </a:p>
          <a:p>
            <a:pPr marL="400050" lvl="2" indent="0">
              <a:buNone/>
              <a:defRPr/>
            </a:pPr>
            <a:endParaRPr lang="en-GB" sz="1400" b="1" dirty="0"/>
          </a:p>
          <a:p>
            <a:pPr marL="457200" lvl="1" indent="0">
              <a:buNone/>
              <a:defRPr/>
            </a:pPr>
            <a:endParaRPr lang="en-GB" sz="3300" b="1" dirty="0"/>
          </a:p>
          <a:p>
            <a:pPr marL="457200" lvl="1" indent="0"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Review of RPS Competency Framework for all Prescribers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76873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/>
              <a:t>Assessing the patient (additional statements)</a:t>
            </a:r>
            <a:endParaRPr lang="en-GB" sz="2400" i="1" dirty="0"/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48544" y="2924944"/>
          <a:ext cx="8243640" cy="2808312"/>
        </p:xfrm>
        <a:graphic>
          <a:graphicData uri="http://schemas.openxmlformats.org/drawingml/2006/table">
            <a:tbl>
              <a:tblPr firstRow="1" firstCol="1" bandRow="1"/>
              <a:tblGrid>
                <a:gridCol w="8243640"/>
              </a:tblGrid>
              <a:tr h="462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1.1 Undertakes the consultation in an appropriate setting.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1.2 Considers patient confidentiality, consent and dignity.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1.3 Introduces self and prescribing role to the patient/carer and confirms patient/carer identity.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1.4 Assesses the communication needs of the patient/carer and adapts</a:t>
                      </a:r>
                      <a:r>
                        <a:rPr lang="en-GB" sz="1800" baseline="300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consultation appropriately.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1.5 Demonstrates good consultation skills</a:t>
                      </a:r>
                      <a:r>
                        <a:rPr lang="en-GB" sz="1800" baseline="300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 </a:t>
                      </a:r>
                      <a:r>
                        <a:rPr lang="en-GB" sz="1800" dirty="0">
                          <a:effectLst/>
                          <a:latin typeface="Arial" panose="020B0604020202020204"/>
                          <a:ea typeface="Calibri" panose="020F0502020204030204"/>
                          <a:cs typeface="Times New Roman" panose="02020603050405020304"/>
                        </a:rPr>
                        <a:t>and builds rapport with the patient/carer.</a:t>
                      </a:r>
                      <a:endParaRPr lang="en-GB" sz="18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08190" y="160256"/>
            <a:ext cx="3044857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HS-colours">
      <a:dk1>
        <a:sysClr val="windowText" lastClr="000000"/>
      </a:dk1>
      <a:lt1>
        <a:sysClr val="window" lastClr="FFFFFF"/>
      </a:lt1>
      <a:dk2>
        <a:srgbClr val="003087"/>
      </a:dk2>
      <a:lt2>
        <a:srgbClr val="E8EDEE"/>
      </a:lt2>
      <a:accent1>
        <a:srgbClr val="005EB8"/>
      </a:accent1>
      <a:accent2>
        <a:srgbClr val="8A1538"/>
      </a:accent2>
      <a:accent3>
        <a:srgbClr val="78BE20"/>
      </a:accent3>
      <a:accent4>
        <a:srgbClr val="330072"/>
      </a:accent4>
      <a:accent5>
        <a:srgbClr val="00A499"/>
      </a:accent5>
      <a:accent6>
        <a:srgbClr val="ED8B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600"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6917</Words>
  <Application>WPS Presentation</Application>
  <PresentationFormat>A4 Paper (210x297 mm)</PresentationFormat>
  <Paragraphs>291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Calibri</vt:lpstr>
      <vt:lpstr>Office Theme</vt:lpstr>
      <vt:lpstr>Improving Prescribing Practice &amp; Competence:       Using the national prescribing competency framework</vt:lpstr>
      <vt:lpstr>Overview</vt:lpstr>
      <vt:lpstr>Why do we need a competency framework for prescribers?</vt:lpstr>
      <vt:lpstr>History</vt:lpstr>
      <vt:lpstr>NPC Single Competency Framework for all Prescribers (2012)</vt:lpstr>
      <vt:lpstr>History</vt:lpstr>
      <vt:lpstr>RPS Competency Framework for all Prescribers (2016)</vt:lpstr>
      <vt:lpstr>History</vt:lpstr>
      <vt:lpstr>Review of RPS Competency Framework for all Prescribers</vt:lpstr>
      <vt:lpstr>Review of RPS Competency Framework for all Prescribers</vt:lpstr>
      <vt:lpstr>Review of RPS Competency Framework for all Prescribers</vt:lpstr>
      <vt:lpstr>RPS Competency Framework as part of annual declaration</vt:lpstr>
      <vt:lpstr>RPS Expanding Scope of Practice</vt:lpstr>
      <vt:lpstr>CPD Cycle</vt:lpstr>
      <vt:lpstr>Expanding Scope of Practice</vt:lpstr>
      <vt:lpstr>Expanding Scope of Practice</vt:lpstr>
      <vt:lpstr>Case Based Discussion</vt:lpstr>
      <vt:lpstr>Competency 1 – Assess the patient</vt:lpstr>
      <vt:lpstr>Competency 2 – Evidence based options Competency 3 – Shared decision making</vt:lpstr>
      <vt:lpstr>Competency 4 - Prescribe</vt:lpstr>
      <vt:lpstr>Competency 5 – Provide information</vt:lpstr>
      <vt:lpstr>Competency 6 - Monitor and Review</vt:lpstr>
      <vt:lpstr>Prescribing Governance</vt:lpstr>
      <vt:lpstr>RPS Competency Framework for Designated Prescribing Practitioners </vt:lpstr>
      <vt:lpstr>Designated Prescribing Practitioner</vt:lpstr>
      <vt:lpstr>RPS Competency Framework for DPPs</vt:lpstr>
      <vt:lpstr>RPS Competency Framework for DPPs</vt:lpstr>
      <vt:lpstr>Local Implementation</vt:lpstr>
      <vt:lpstr>NMP application form</vt:lpstr>
      <vt:lpstr>Trust Training</vt:lpstr>
      <vt:lpstr>Questions?	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Chinnock Jeff (Royal Devon and Exeter Foundation Trust)</dc:creator>
  <cp:lastModifiedBy>Rhea Crighton</cp:lastModifiedBy>
  <cp:revision>323</cp:revision>
  <dcterms:created xsi:type="dcterms:W3CDTF">2022-02-16T15:26:00Z</dcterms:created>
  <dcterms:modified xsi:type="dcterms:W3CDTF">2022-11-07T01:25:59Z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2FACC75E032A45B19ED852ABFF61E7C4</vt:lpwstr>
  </property>
  <property fmtid="{D5CDD505-2E9C-101B-9397-08002B2CF9AE}" pid="3" name="KSOProductBuildVer">
    <vt:lpwstr>2057-11.2.0.11380</vt:lpwstr>
  </property>
</Properties>
</file>