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8"/>
  </p:notesMasterIdLst>
  <p:sldIdLst>
    <p:sldId id="347" r:id="rId6"/>
    <p:sldId id="3398" r:id="rId7"/>
    <p:sldId id="3409" r:id="rId8"/>
    <p:sldId id="3411" r:id="rId9"/>
    <p:sldId id="3397" r:id="rId10"/>
    <p:sldId id="3412" r:id="rId11"/>
    <p:sldId id="3425" r:id="rId12"/>
    <p:sldId id="3410" r:id="rId13"/>
    <p:sldId id="3379" r:id="rId14"/>
    <p:sldId id="3391" r:id="rId15"/>
    <p:sldId id="3399" r:id="rId16"/>
    <p:sldId id="3400" r:id="rId17"/>
    <p:sldId id="3426" r:id="rId18"/>
    <p:sldId id="3390" r:id="rId19"/>
    <p:sldId id="3402" r:id="rId20"/>
    <p:sldId id="3403" r:id="rId21"/>
    <p:sldId id="3387" r:id="rId22"/>
    <p:sldId id="3396" r:id="rId23"/>
    <p:sldId id="3404" r:id="rId24"/>
    <p:sldId id="3417" r:id="rId25"/>
    <p:sldId id="3405" r:id="rId26"/>
    <p:sldId id="3427" r:id="rId27"/>
    <p:sldId id="3413" r:id="rId28"/>
    <p:sldId id="3414" r:id="rId29"/>
    <p:sldId id="3415" r:id="rId30"/>
    <p:sldId id="3394" r:id="rId31"/>
    <p:sldId id="3386" r:id="rId32"/>
    <p:sldId id="3382" r:id="rId33"/>
    <p:sldId id="3407" r:id="rId34"/>
    <p:sldId id="3388" r:id="rId35"/>
    <p:sldId id="277" r:id="rId36"/>
    <p:sldId id="33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469A"/>
    <a:srgbClr val="182540"/>
    <a:srgbClr val="F7B20F"/>
    <a:srgbClr val="DD1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4466A-70FB-4025-9082-1B891540E284}" v="39" dt="2022-10-31T17:43:4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00" d="100"/>
          <a:sy n="100" d="100"/>
        </p:scale>
        <p:origin x="7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reston" userId="6479840c-308a-46b9-8873-b79bfcdc0351" providerId="ADAL" clId="{4424466A-70FB-4025-9082-1B891540E284}"/>
    <pc:docChg chg="undo custSel addSld delSld modSld sldOrd">
      <pc:chgData name="Wendy Preston" userId="6479840c-308a-46b9-8873-b79bfcdc0351" providerId="ADAL" clId="{4424466A-70FB-4025-9082-1B891540E284}" dt="2022-10-31T17:49:07.154" v="433" actId="14100"/>
      <pc:docMkLst>
        <pc:docMk/>
      </pc:docMkLst>
      <pc:sldChg chg="delSp modSp del mod modClrScheme chgLayout">
        <pc:chgData name="Wendy Preston" userId="6479840c-308a-46b9-8873-b79bfcdc0351" providerId="ADAL" clId="{4424466A-70FB-4025-9082-1B891540E284}" dt="2022-10-31T17:15:29.494" v="363" actId="47"/>
        <pc:sldMkLst>
          <pc:docMk/>
          <pc:sldMk cId="915373099" sldId="266"/>
        </pc:sldMkLst>
        <pc:spChg chg="mod ord">
          <ac:chgData name="Wendy Preston" userId="6479840c-308a-46b9-8873-b79bfcdc0351" providerId="ADAL" clId="{4424466A-70FB-4025-9082-1B891540E284}" dt="2021-10-14T19:44:44.165" v="200" actId="700"/>
          <ac:spMkLst>
            <pc:docMk/>
            <pc:sldMk cId="915373099" sldId="266"/>
            <ac:spMk id="2" creationId="{00000000-0000-0000-0000-000000000000}"/>
          </ac:spMkLst>
        </pc:spChg>
        <pc:spChg chg="mod ord">
          <ac:chgData name="Wendy Preston" userId="6479840c-308a-46b9-8873-b79bfcdc0351" providerId="ADAL" clId="{4424466A-70FB-4025-9082-1B891540E284}" dt="2021-10-19T13:23:58.409" v="216" actId="207"/>
          <ac:spMkLst>
            <pc:docMk/>
            <pc:sldMk cId="915373099" sldId="266"/>
            <ac:spMk id="3" creationId="{00000000-0000-0000-0000-000000000000}"/>
          </ac:spMkLst>
        </pc:spChg>
        <pc:picChg chg="del">
          <ac:chgData name="Wendy Preston" userId="6479840c-308a-46b9-8873-b79bfcdc0351" providerId="ADAL" clId="{4424466A-70FB-4025-9082-1B891540E284}" dt="2022-10-31T17:13:12.134" v="359"/>
          <ac:picMkLst>
            <pc:docMk/>
            <pc:sldMk cId="915373099" sldId="266"/>
            <ac:picMk id="6" creationId="{102AA0F1-53A8-5BE0-E811-B1C89C38EC32}"/>
          </ac:picMkLst>
        </pc:picChg>
        <pc:picChg chg="del">
          <ac:chgData name="Wendy Preston" userId="6479840c-308a-46b9-8873-b79bfcdc0351" providerId="ADAL" clId="{4424466A-70FB-4025-9082-1B891540E284}" dt="2022-10-31T17:13:20.517" v="360"/>
          <ac:picMkLst>
            <pc:docMk/>
            <pc:sldMk cId="915373099" sldId="266"/>
            <ac:picMk id="7" creationId="{288ED43B-F261-9F95-CDF1-722479E05B71}"/>
          </ac:picMkLst>
        </pc:picChg>
      </pc:sldChg>
      <pc:sldChg chg="addSp delSp modSp mod">
        <pc:chgData name="Wendy Preston" userId="6479840c-308a-46b9-8873-b79bfcdc0351" providerId="ADAL" clId="{4424466A-70FB-4025-9082-1B891540E284}" dt="2022-10-31T17:49:07.154" v="433" actId="14100"/>
        <pc:sldMkLst>
          <pc:docMk/>
          <pc:sldMk cId="1149607810" sldId="277"/>
        </pc:sldMkLst>
        <pc:spChg chg="mod">
          <ac:chgData name="Wendy Preston" userId="6479840c-308a-46b9-8873-b79bfcdc0351" providerId="ADAL" clId="{4424466A-70FB-4025-9082-1B891540E284}" dt="2022-10-31T17:19:30.617" v="395" actId="6549"/>
          <ac:spMkLst>
            <pc:docMk/>
            <pc:sldMk cId="1149607810" sldId="277"/>
            <ac:spMk id="2" creationId="{00000000-0000-0000-0000-000000000000}"/>
          </ac:spMkLst>
        </pc:spChg>
        <pc:spChg chg="mod">
          <ac:chgData name="Wendy Preston" userId="6479840c-308a-46b9-8873-b79bfcdc0351" providerId="ADAL" clId="{4424466A-70FB-4025-9082-1B891540E284}" dt="2022-10-31T17:47:44.883" v="415" actId="1076"/>
          <ac:spMkLst>
            <pc:docMk/>
            <pc:sldMk cId="1149607810" sldId="277"/>
            <ac:spMk id="4" creationId="{00000000-0000-0000-0000-000000000000}"/>
          </ac:spMkLst>
        </pc:spChg>
        <pc:spChg chg="mod">
          <ac:chgData name="Wendy Preston" userId="6479840c-308a-46b9-8873-b79bfcdc0351" providerId="ADAL" clId="{4424466A-70FB-4025-9082-1B891540E284}" dt="2022-10-31T17:48:11.293" v="420" actId="1076"/>
          <ac:spMkLst>
            <pc:docMk/>
            <pc:sldMk cId="1149607810" sldId="277"/>
            <ac:spMk id="5" creationId="{00000000-0000-0000-0000-000000000000}"/>
          </ac:spMkLst>
        </pc:spChg>
        <pc:spChg chg="mod">
          <ac:chgData name="Wendy Preston" userId="6479840c-308a-46b9-8873-b79bfcdc0351" providerId="ADAL" clId="{4424466A-70FB-4025-9082-1B891540E284}" dt="2022-10-31T17:47:56.549" v="417" actId="1076"/>
          <ac:spMkLst>
            <pc:docMk/>
            <pc:sldMk cId="1149607810" sldId="277"/>
            <ac:spMk id="6" creationId="{00000000-0000-0000-0000-000000000000}"/>
          </ac:spMkLst>
        </pc:spChg>
        <pc:spChg chg="mod">
          <ac:chgData name="Wendy Preston" userId="6479840c-308a-46b9-8873-b79bfcdc0351" providerId="ADAL" clId="{4424466A-70FB-4025-9082-1B891540E284}" dt="2022-10-31T17:48:08.814" v="419" actId="1076"/>
          <ac:spMkLst>
            <pc:docMk/>
            <pc:sldMk cId="1149607810" sldId="277"/>
            <ac:spMk id="7" creationId="{00000000-0000-0000-0000-000000000000}"/>
          </ac:spMkLst>
        </pc:spChg>
        <pc:spChg chg="mod">
          <ac:chgData name="Wendy Preston" userId="6479840c-308a-46b9-8873-b79bfcdc0351" providerId="ADAL" clId="{4424466A-70FB-4025-9082-1B891540E284}" dt="2022-10-31T17:45:57.233" v="406" actId="1076"/>
          <ac:spMkLst>
            <pc:docMk/>
            <pc:sldMk cId="1149607810" sldId="277"/>
            <ac:spMk id="8" creationId="{00000000-0000-0000-0000-000000000000}"/>
          </ac:spMkLst>
        </pc:spChg>
        <pc:spChg chg="mod">
          <ac:chgData name="Wendy Preston" userId="6479840c-308a-46b9-8873-b79bfcdc0351" providerId="ADAL" clId="{4424466A-70FB-4025-9082-1B891540E284}" dt="2022-10-31T17:48:15.139" v="421" actId="1076"/>
          <ac:spMkLst>
            <pc:docMk/>
            <pc:sldMk cId="1149607810" sldId="277"/>
            <ac:spMk id="9" creationId="{00000000-0000-0000-0000-000000000000}"/>
          </ac:spMkLst>
        </pc:spChg>
        <pc:spChg chg="mod">
          <ac:chgData name="Wendy Preston" userId="6479840c-308a-46b9-8873-b79bfcdc0351" providerId="ADAL" clId="{4424466A-70FB-4025-9082-1B891540E284}" dt="2022-10-31T17:48:46.862" v="428" actId="1076"/>
          <ac:spMkLst>
            <pc:docMk/>
            <pc:sldMk cId="1149607810" sldId="277"/>
            <ac:spMk id="10" creationId="{00000000-0000-0000-0000-000000000000}"/>
          </ac:spMkLst>
        </pc:spChg>
        <pc:spChg chg="mod">
          <ac:chgData name="Wendy Preston" userId="6479840c-308a-46b9-8873-b79bfcdc0351" providerId="ADAL" clId="{4424466A-70FB-4025-9082-1B891540E284}" dt="2022-10-31T17:48:36.817" v="426" actId="14100"/>
          <ac:spMkLst>
            <pc:docMk/>
            <pc:sldMk cId="1149607810" sldId="277"/>
            <ac:spMk id="12" creationId="{EC635095-B2E7-ACFC-B948-3EFC7CCE10EC}"/>
          </ac:spMkLst>
        </pc:spChg>
        <pc:picChg chg="del mod">
          <ac:chgData name="Wendy Preston" userId="6479840c-308a-46b9-8873-b79bfcdc0351" providerId="ADAL" clId="{4424466A-70FB-4025-9082-1B891540E284}" dt="2022-10-31T17:19:59.192" v="396" actId="478"/>
          <ac:picMkLst>
            <pc:docMk/>
            <pc:sldMk cId="1149607810" sldId="277"/>
            <ac:picMk id="3" creationId="{2969C174-3958-495D-B591-108BB8F5ED2A}"/>
          </ac:picMkLst>
        </pc:picChg>
        <pc:picChg chg="mod">
          <ac:chgData name="Wendy Preston" userId="6479840c-308a-46b9-8873-b79bfcdc0351" providerId="ADAL" clId="{4424466A-70FB-4025-9082-1B891540E284}" dt="2022-10-31T17:45:48.569" v="404" actId="1076"/>
          <ac:picMkLst>
            <pc:docMk/>
            <pc:sldMk cId="1149607810" sldId="277"/>
            <ac:picMk id="11" creationId="{00000000-0000-0000-0000-000000000000}"/>
          </ac:picMkLst>
        </pc:picChg>
        <pc:picChg chg="add mod">
          <ac:chgData name="Wendy Preston" userId="6479840c-308a-46b9-8873-b79bfcdc0351" providerId="ADAL" clId="{4424466A-70FB-4025-9082-1B891540E284}" dt="2022-10-31T17:49:01.417" v="431" actId="1076"/>
          <ac:picMkLst>
            <pc:docMk/>
            <pc:sldMk cId="1149607810" sldId="277"/>
            <ac:picMk id="14" creationId="{9A1F05B4-C08A-D1E9-ECE5-14CBB5879467}"/>
          </ac:picMkLst>
        </pc:picChg>
        <pc:picChg chg="add mod">
          <ac:chgData name="Wendy Preston" userId="6479840c-308a-46b9-8873-b79bfcdc0351" providerId="ADAL" clId="{4424466A-70FB-4025-9082-1B891540E284}" dt="2022-10-31T17:49:07.154" v="433" actId="14100"/>
          <ac:picMkLst>
            <pc:docMk/>
            <pc:sldMk cId="1149607810" sldId="277"/>
            <ac:picMk id="16" creationId="{9854617A-B578-2259-27BE-418907AEDE4F}"/>
          </ac:picMkLst>
        </pc:picChg>
      </pc:sldChg>
      <pc:sldChg chg="modSp mod">
        <pc:chgData name="Wendy Preston" userId="6479840c-308a-46b9-8873-b79bfcdc0351" providerId="ADAL" clId="{4424466A-70FB-4025-9082-1B891540E284}" dt="2021-10-14T19:42:41.051" v="198" actId="20577"/>
        <pc:sldMkLst>
          <pc:docMk/>
          <pc:sldMk cId="1729636803" sldId="347"/>
        </pc:sldMkLst>
        <pc:spChg chg="mod">
          <ac:chgData name="Wendy Preston" userId="6479840c-308a-46b9-8873-b79bfcdc0351" providerId="ADAL" clId="{4424466A-70FB-4025-9082-1B891540E284}" dt="2021-10-14T19:42:41.051" v="198" actId="20577"/>
          <ac:spMkLst>
            <pc:docMk/>
            <pc:sldMk cId="1729636803" sldId="347"/>
            <ac:spMk id="3" creationId="{00000000-0000-0000-0000-000000000000}"/>
          </ac:spMkLst>
        </pc:spChg>
      </pc:sldChg>
      <pc:sldChg chg="modSp del mod">
        <pc:chgData name="Wendy Preston" userId="6479840c-308a-46b9-8873-b79bfcdc0351" providerId="ADAL" clId="{4424466A-70FB-4025-9082-1B891540E284}" dt="2022-10-31T17:14:08.277" v="361" actId="47"/>
        <pc:sldMkLst>
          <pc:docMk/>
          <pc:sldMk cId="890478145" sldId="3375"/>
        </pc:sldMkLst>
        <pc:spChg chg="mod">
          <ac:chgData name="Wendy Preston" userId="6479840c-308a-46b9-8873-b79bfcdc0351" providerId="ADAL" clId="{4424466A-70FB-4025-9082-1B891540E284}" dt="2021-10-15T07:26:21.615" v="204" actId="20577"/>
          <ac:spMkLst>
            <pc:docMk/>
            <pc:sldMk cId="890478145" sldId="3375"/>
            <ac:spMk id="3" creationId="{398A48B1-44D0-4BA1-A1E9-0B8B7F74D812}"/>
          </ac:spMkLst>
        </pc:spChg>
      </pc:sldChg>
      <pc:sldChg chg="modSp del mod ord">
        <pc:chgData name="Wendy Preston" userId="6479840c-308a-46b9-8873-b79bfcdc0351" providerId="ADAL" clId="{4424466A-70FB-4025-9082-1B891540E284}" dt="2021-11-18T22:16:32.099" v="264" actId="47"/>
        <pc:sldMkLst>
          <pc:docMk/>
          <pc:sldMk cId="3403253163" sldId="3382"/>
        </pc:sldMkLst>
        <pc:spChg chg="mod">
          <ac:chgData name="Wendy Preston" userId="6479840c-308a-46b9-8873-b79bfcdc0351" providerId="ADAL" clId="{4424466A-70FB-4025-9082-1B891540E284}" dt="2021-10-19T23:05:38.923" v="234" actId="20577"/>
          <ac:spMkLst>
            <pc:docMk/>
            <pc:sldMk cId="3403253163" sldId="3382"/>
            <ac:spMk id="3" creationId="{9AEC1064-C539-4DC6-8551-3539D0A93A61}"/>
          </ac:spMkLst>
        </pc:spChg>
      </pc:sldChg>
      <pc:sldChg chg="del">
        <pc:chgData name="Wendy Preston" userId="6479840c-308a-46b9-8873-b79bfcdc0351" providerId="ADAL" clId="{4424466A-70FB-4025-9082-1B891540E284}" dt="2021-10-14T19:42:20.371" v="162" actId="2696"/>
        <pc:sldMkLst>
          <pc:docMk/>
          <pc:sldMk cId="132029796" sldId="3385"/>
        </pc:sldMkLst>
      </pc:sldChg>
      <pc:sldChg chg="del">
        <pc:chgData name="Wendy Preston" userId="6479840c-308a-46b9-8873-b79bfcdc0351" providerId="ADAL" clId="{4424466A-70FB-4025-9082-1B891540E284}" dt="2021-10-14T19:39:34.413" v="22" actId="47"/>
        <pc:sldMkLst>
          <pc:docMk/>
          <pc:sldMk cId="4284875931" sldId="3387"/>
        </pc:sldMkLst>
      </pc:sldChg>
      <pc:sldChg chg="modSp mod">
        <pc:chgData name="Wendy Preston" userId="6479840c-308a-46b9-8873-b79bfcdc0351" providerId="ADAL" clId="{4424466A-70FB-4025-9082-1B891540E284}" dt="2022-02-20T19:04:12.582" v="314" actId="113"/>
        <pc:sldMkLst>
          <pc:docMk/>
          <pc:sldMk cId="4222927357" sldId="3388"/>
        </pc:sldMkLst>
        <pc:spChg chg="mod">
          <ac:chgData name="Wendy Preston" userId="6479840c-308a-46b9-8873-b79bfcdc0351" providerId="ADAL" clId="{4424466A-70FB-4025-9082-1B891540E284}" dt="2022-02-20T19:04:12.582" v="314" actId="113"/>
          <ac:spMkLst>
            <pc:docMk/>
            <pc:sldMk cId="4222927357" sldId="3388"/>
            <ac:spMk id="3" creationId="{80EE2055-761F-4EA9-9410-FCD530BB0300}"/>
          </ac:spMkLst>
        </pc:spChg>
      </pc:sldChg>
      <pc:sldChg chg="ord">
        <pc:chgData name="Wendy Preston" userId="6479840c-308a-46b9-8873-b79bfcdc0351" providerId="ADAL" clId="{4424466A-70FB-4025-9082-1B891540E284}" dt="2021-10-19T17:44:07.387" v="218"/>
        <pc:sldMkLst>
          <pc:docMk/>
          <pc:sldMk cId="881788424" sldId="3390"/>
        </pc:sldMkLst>
      </pc:sldChg>
      <pc:sldChg chg="del">
        <pc:chgData name="Wendy Preston" userId="6479840c-308a-46b9-8873-b79bfcdc0351" providerId="ADAL" clId="{4424466A-70FB-4025-9082-1B891540E284}" dt="2022-10-31T17:34:17.636" v="398" actId="47"/>
        <pc:sldMkLst>
          <pc:docMk/>
          <pc:sldMk cId="2180962567" sldId="3395"/>
        </pc:sldMkLst>
      </pc:sldChg>
      <pc:sldChg chg="del">
        <pc:chgData name="Wendy Preston" userId="6479840c-308a-46b9-8873-b79bfcdc0351" providerId="ADAL" clId="{4424466A-70FB-4025-9082-1B891540E284}" dt="2022-10-31T17:37:34.851" v="399" actId="47"/>
        <pc:sldMkLst>
          <pc:docMk/>
          <pc:sldMk cId="2637250027" sldId="3396"/>
        </pc:sldMkLst>
      </pc:sldChg>
      <pc:sldChg chg="modSp del mod modClrScheme chgLayout">
        <pc:chgData name="Wendy Preston" userId="6479840c-308a-46b9-8873-b79bfcdc0351" providerId="ADAL" clId="{4424466A-70FB-4025-9082-1B891540E284}" dt="2021-10-14T19:38:29.157" v="19" actId="1076"/>
        <pc:sldMkLst>
          <pc:docMk/>
          <pc:sldMk cId="3565924003" sldId="3398"/>
        </pc:sldMkLst>
        <pc:spChg chg="mod ord">
          <ac:chgData name="Wendy Preston" userId="6479840c-308a-46b9-8873-b79bfcdc0351" providerId="ADAL" clId="{4424466A-70FB-4025-9082-1B891540E284}" dt="2021-10-14T19:37:38.068" v="15" actId="700"/>
          <ac:spMkLst>
            <pc:docMk/>
            <pc:sldMk cId="3565924003" sldId="3398"/>
            <ac:spMk id="3" creationId="{00000000-0000-0000-0000-000000000000}"/>
          </ac:spMkLst>
        </pc:spChg>
        <pc:spChg chg="mod ord">
          <ac:chgData name="Wendy Preston" userId="6479840c-308a-46b9-8873-b79bfcdc0351" providerId="ADAL" clId="{4424466A-70FB-4025-9082-1B891540E284}" dt="2021-10-14T19:37:50.938" v="16" actId="14100"/>
          <ac:spMkLst>
            <pc:docMk/>
            <pc:sldMk cId="3565924003" sldId="3398"/>
            <ac:spMk id="4" creationId="{00000000-0000-0000-0000-000000000000}"/>
          </ac:spMkLst>
        </pc:spChg>
        <pc:picChg chg="mod">
          <ac:chgData name="Wendy Preston" userId="6479840c-308a-46b9-8873-b79bfcdc0351" providerId="ADAL" clId="{4424466A-70FB-4025-9082-1B891540E284}" dt="2021-10-14T19:37:57.048" v="17" actId="1076"/>
          <ac:picMkLst>
            <pc:docMk/>
            <pc:sldMk cId="3565924003" sldId="3398"/>
            <ac:picMk id="2" creationId="{5054A698-F2B7-41AC-A4C5-002DE533EF07}"/>
          </ac:picMkLst>
        </pc:picChg>
        <pc:cxnChg chg="mod">
          <ac:chgData name="Wendy Preston" userId="6479840c-308a-46b9-8873-b79bfcdc0351" providerId="ADAL" clId="{4424466A-70FB-4025-9082-1B891540E284}" dt="2021-10-14T19:38:29.157" v="19" actId="1076"/>
          <ac:cxnSpMkLst>
            <pc:docMk/>
            <pc:sldMk cId="3565924003" sldId="3398"/>
            <ac:cxnSpMk id="10" creationId="{00000000-0000-0000-0000-000000000000}"/>
          </ac:cxnSpMkLst>
        </pc:cxnChg>
        <pc:cxnChg chg="mod">
          <ac:chgData name="Wendy Preston" userId="6479840c-308a-46b9-8873-b79bfcdc0351" providerId="ADAL" clId="{4424466A-70FB-4025-9082-1B891540E284}" dt="2021-10-14T19:38:21.271" v="18" actId="1076"/>
          <ac:cxnSpMkLst>
            <pc:docMk/>
            <pc:sldMk cId="3565924003" sldId="3398"/>
            <ac:cxnSpMk id="12" creationId="{00000000-0000-0000-0000-000000000000}"/>
          </ac:cxnSpMkLst>
        </pc:cxnChg>
      </pc:sldChg>
      <pc:sldChg chg="new del">
        <pc:chgData name="Wendy Preston" userId="6479840c-308a-46b9-8873-b79bfcdc0351" providerId="ADAL" clId="{4424466A-70FB-4025-9082-1B891540E284}" dt="2021-10-14T19:37:03.163" v="14" actId="680"/>
        <pc:sldMkLst>
          <pc:docMk/>
          <pc:sldMk cId="2429118722" sldId="3399"/>
        </pc:sldMkLst>
      </pc:sldChg>
      <pc:sldChg chg="modSp mod">
        <pc:chgData name="Wendy Preston" userId="6479840c-308a-46b9-8873-b79bfcdc0351" providerId="ADAL" clId="{4424466A-70FB-4025-9082-1B891540E284}" dt="2021-10-19T23:04:06.713" v="224" actId="14100"/>
        <pc:sldMkLst>
          <pc:docMk/>
          <pc:sldMk cId="3170233913" sldId="3402"/>
        </pc:sldMkLst>
        <pc:spChg chg="mod">
          <ac:chgData name="Wendy Preston" userId="6479840c-308a-46b9-8873-b79bfcdc0351" providerId="ADAL" clId="{4424466A-70FB-4025-9082-1B891540E284}" dt="2021-10-19T23:04:02.445" v="223" actId="14100"/>
          <ac:spMkLst>
            <pc:docMk/>
            <pc:sldMk cId="3170233913" sldId="3402"/>
            <ac:spMk id="2" creationId="{EEA8F891-21E1-4B06-A0AD-D63A52CA901D}"/>
          </ac:spMkLst>
        </pc:spChg>
        <pc:spChg chg="mod">
          <ac:chgData name="Wendy Preston" userId="6479840c-308a-46b9-8873-b79bfcdc0351" providerId="ADAL" clId="{4424466A-70FB-4025-9082-1B891540E284}" dt="2021-10-19T23:04:06.713" v="224" actId="14100"/>
          <ac:spMkLst>
            <pc:docMk/>
            <pc:sldMk cId="3170233913" sldId="3402"/>
            <ac:spMk id="3" creationId="{0EADF3B1-6051-4837-8A79-171F60AD040A}"/>
          </ac:spMkLst>
        </pc:spChg>
      </pc:sldChg>
      <pc:sldChg chg="modSp mod">
        <pc:chgData name="Wendy Preston" userId="6479840c-308a-46b9-8873-b79bfcdc0351" providerId="ADAL" clId="{4424466A-70FB-4025-9082-1B891540E284}" dt="2021-10-19T23:04:26.464" v="225" actId="1076"/>
        <pc:sldMkLst>
          <pc:docMk/>
          <pc:sldMk cId="2126401889" sldId="3403"/>
        </pc:sldMkLst>
        <pc:spChg chg="mod">
          <ac:chgData name="Wendy Preston" userId="6479840c-308a-46b9-8873-b79bfcdc0351" providerId="ADAL" clId="{4424466A-70FB-4025-9082-1B891540E284}" dt="2021-10-19T23:04:26.464" v="225" actId="1076"/>
          <ac:spMkLst>
            <pc:docMk/>
            <pc:sldMk cId="2126401889" sldId="3403"/>
            <ac:spMk id="2" creationId="{7859A9F5-4D71-495F-8CFB-0D4637C0EB7B}"/>
          </ac:spMkLst>
        </pc:spChg>
      </pc:sldChg>
      <pc:sldChg chg="modSp mod">
        <pc:chgData name="Wendy Preston" userId="6479840c-308a-46b9-8873-b79bfcdc0351" providerId="ADAL" clId="{4424466A-70FB-4025-9082-1B891540E284}" dt="2022-10-31T17:38:14.815" v="400" actId="313"/>
        <pc:sldMkLst>
          <pc:docMk/>
          <pc:sldMk cId="1394385624" sldId="3404"/>
        </pc:sldMkLst>
        <pc:spChg chg="mod">
          <ac:chgData name="Wendy Preston" userId="6479840c-308a-46b9-8873-b79bfcdc0351" providerId="ADAL" clId="{4424466A-70FB-4025-9082-1B891540E284}" dt="2022-10-31T17:38:14.815" v="400" actId="313"/>
          <ac:spMkLst>
            <pc:docMk/>
            <pc:sldMk cId="1394385624" sldId="3404"/>
            <ac:spMk id="3" creationId="{24113692-7CD3-4117-BE5E-CB8BA45F77EC}"/>
          </ac:spMkLst>
        </pc:spChg>
      </pc:sldChg>
      <pc:sldChg chg="addSp delSp modSp del mod">
        <pc:chgData name="Wendy Preston" userId="6479840c-308a-46b9-8873-b79bfcdc0351" providerId="ADAL" clId="{4424466A-70FB-4025-9082-1B891540E284}" dt="2022-10-31T17:21:49.319" v="397" actId="47"/>
        <pc:sldMkLst>
          <pc:docMk/>
          <pc:sldMk cId="178897507" sldId="3406"/>
        </pc:sldMkLst>
        <pc:spChg chg="del">
          <ac:chgData name="Wendy Preston" userId="6479840c-308a-46b9-8873-b79bfcdc0351" providerId="ADAL" clId="{4424466A-70FB-4025-9082-1B891540E284}" dt="2022-10-31T17:05:16.779" v="336" actId="478"/>
          <ac:spMkLst>
            <pc:docMk/>
            <pc:sldMk cId="178897507" sldId="3406"/>
            <ac:spMk id="7" creationId="{DED44EF7-CD0B-4A1F-B91E-27FF28BEEAC3}"/>
          </ac:spMkLst>
        </pc:spChg>
        <pc:spChg chg="del">
          <ac:chgData name="Wendy Preston" userId="6479840c-308a-46b9-8873-b79bfcdc0351" providerId="ADAL" clId="{4424466A-70FB-4025-9082-1B891540E284}" dt="2022-10-31T17:05:14.371" v="335" actId="478"/>
          <ac:spMkLst>
            <pc:docMk/>
            <pc:sldMk cId="178897507" sldId="3406"/>
            <ac:spMk id="8" creationId="{A9C21925-DFA9-4920-9EDF-F402FF063DBF}"/>
          </ac:spMkLst>
        </pc:spChg>
        <pc:picChg chg="add mod">
          <ac:chgData name="Wendy Preston" userId="6479840c-308a-46b9-8873-b79bfcdc0351" providerId="ADAL" clId="{4424466A-70FB-4025-9082-1B891540E284}" dt="2022-10-31T17:08:56.445" v="349" actId="1076"/>
          <ac:picMkLst>
            <pc:docMk/>
            <pc:sldMk cId="178897507" sldId="3406"/>
            <ac:picMk id="5" creationId="{E4303D49-A477-411B-D0A7-0F7BF324E72F}"/>
          </ac:picMkLst>
        </pc:picChg>
        <pc:picChg chg="mod">
          <ac:chgData name="Wendy Preston" userId="6479840c-308a-46b9-8873-b79bfcdc0351" providerId="ADAL" clId="{4424466A-70FB-4025-9082-1B891540E284}" dt="2022-10-31T17:08:53.752" v="348" actId="1076"/>
          <ac:picMkLst>
            <pc:docMk/>
            <pc:sldMk cId="178897507" sldId="3406"/>
            <ac:picMk id="6" creationId="{B83AD3B0-DEEA-4982-AC33-1B795DC7995A}"/>
          </ac:picMkLst>
        </pc:picChg>
        <pc:picChg chg="add mod">
          <ac:chgData name="Wendy Preston" userId="6479840c-308a-46b9-8873-b79bfcdc0351" providerId="ADAL" clId="{4424466A-70FB-4025-9082-1B891540E284}" dt="2022-10-31T17:09:01.405" v="350" actId="1076"/>
          <ac:picMkLst>
            <pc:docMk/>
            <pc:sldMk cId="178897507" sldId="3406"/>
            <ac:picMk id="10" creationId="{35D7BAFE-5763-4F69-F55C-F18188211848}"/>
          </ac:picMkLst>
        </pc:picChg>
      </pc:sldChg>
      <pc:sldChg chg="addSp delSp modSp new mod">
        <pc:chgData name="Wendy Preston" userId="6479840c-308a-46b9-8873-b79bfcdc0351" providerId="ADAL" clId="{4424466A-70FB-4025-9082-1B891540E284}" dt="2022-10-31T17:11:08.100" v="358" actId="1076"/>
        <pc:sldMkLst>
          <pc:docMk/>
          <pc:sldMk cId="2190056957" sldId="3407"/>
        </pc:sldMkLst>
        <pc:spChg chg="del mod">
          <ac:chgData name="Wendy Preston" userId="6479840c-308a-46b9-8873-b79bfcdc0351" providerId="ADAL" clId="{4424466A-70FB-4025-9082-1B891540E284}" dt="2022-10-31T17:11:03.272" v="357" actId="478"/>
          <ac:spMkLst>
            <pc:docMk/>
            <pc:sldMk cId="2190056957" sldId="3407"/>
            <ac:spMk id="2" creationId="{9282C299-3221-4AB0-8411-F7B6A5BD3246}"/>
          </ac:spMkLst>
        </pc:spChg>
        <pc:spChg chg="del">
          <ac:chgData name="Wendy Preston" userId="6479840c-308a-46b9-8873-b79bfcdc0351" providerId="ADAL" clId="{4424466A-70FB-4025-9082-1B891540E284}" dt="2022-02-20T19:05:31.832" v="330" actId="478"/>
          <ac:spMkLst>
            <pc:docMk/>
            <pc:sldMk cId="2190056957" sldId="3407"/>
            <ac:spMk id="3" creationId="{9BFF9420-2F56-4C83-834D-36EA5AC6433B}"/>
          </ac:spMkLst>
        </pc:spChg>
        <pc:picChg chg="add mod">
          <ac:chgData name="Wendy Preston" userId="6479840c-308a-46b9-8873-b79bfcdc0351" providerId="ADAL" clId="{4424466A-70FB-4025-9082-1B891540E284}" dt="2022-10-31T17:11:08.100" v="358" actId="1076"/>
          <ac:picMkLst>
            <pc:docMk/>
            <pc:sldMk cId="2190056957" sldId="3407"/>
            <ac:picMk id="4" creationId="{EB843354-F9C0-F54F-1895-D38AB3F04100}"/>
          </ac:picMkLst>
        </pc:picChg>
        <pc:picChg chg="add mod">
          <ac:chgData name="Wendy Preston" userId="6479840c-308a-46b9-8873-b79bfcdc0351" providerId="ADAL" clId="{4424466A-70FB-4025-9082-1B891540E284}" dt="2022-10-31T17:11:00.619" v="356" actId="1076"/>
          <ac:picMkLst>
            <pc:docMk/>
            <pc:sldMk cId="2190056957" sldId="3407"/>
            <ac:picMk id="5" creationId="{D8090169-86CF-44CB-B0C5-AD622D21A862}"/>
          </ac:picMkLst>
        </pc:picChg>
      </pc:sldChg>
      <pc:sldChg chg="del">
        <pc:chgData name="Wendy Preston" userId="6479840c-308a-46b9-8873-b79bfcdc0351" providerId="ADAL" clId="{4424466A-70FB-4025-9082-1B891540E284}" dt="2022-10-31T17:14:35.339" v="362" actId="47"/>
        <pc:sldMkLst>
          <pc:docMk/>
          <pc:sldMk cId="3011453743" sldId="3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7D4EE-A5F4-4F62-A64D-24B26473E18E}" type="datetimeFigureOut">
              <a:rPr lang="en-GB" smtClean="0"/>
              <a:t>31/10/2022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A024E-0579-4CB5-9D5A-B46D76015E65}" type="slidenum">
              <a:rPr lang="en-GB" smtClean="0"/>
              <a:t>‹#›</a:t>
            </a:fld>
            <a:endParaRPr lang="en-GB"/>
          </a:p>
        </p:txBody>
      </p:sp>
    </p:spTree>
    <p:extLst>
      <p:ext uri="{BB962C8B-B14F-4D97-AF65-F5344CB8AC3E}">
        <p14:creationId xmlns:p14="http://schemas.microsoft.com/office/powerpoint/2010/main" val="227041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rcn.org.uk/professional-development/nursing-workforce-standards/nursing-workforce-standards-faq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cn.org.uk/professional-development/publications/rcn-raising-and-escalating-concerns-uk-pub-009425"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rcn.org.uk/covid-19/covid-19-raising-concerns-letter-for-nursing-support-workers" TargetMode="External"/><Relationship Id="rId4" Type="http://schemas.openxmlformats.org/officeDocument/2006/relationships/hyperlink" Target="https://www.rcn.org.uk/covid-19/covid-19-raising-concerns-lett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3E47B-B04B-4151-83AC-A2A9256662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2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23</a:t>
            </a:fld>
            <a:endParaRPr lang="en-GB"/>
          </a:p>
        </p:txBody>
      </p:sp>
    </p:spTree>
    <p:extLst>
      <p:ext uri="{BB962C8B-B14F-4D97-AF65-F5344CB8AC3E}">
        <p14:creationId xmlns:p14="http://schemas.microsoft.com/office/powerpoint/2010/main" val="389880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24</a:t>
            </a:fld>
            <a:endParaRPr lang="en-GB"/>
          </a:p>
        </p:txBody>
      </p:sp>
    </p:spTree>
    <p:extLst>
      <p:ext uri="{BB962C8B-B14F-4D97-AF65-F5344CB8AC3E}">
        <p14:creationId xmlns:p14="http://schemas.microsoft.com/office/powerpoint/2010/main" val="370777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25</a:t>
            </a:fld>
            <a:endParaRPr lang="en-GB"/>
          </a:p>
        </p:txBody>
      </p:sp>
    </p:spTree>
    <p:extLst>
      <p:ext uri="{BB962C8B-B14F-4D97-AF65-F5344CB8AC3E}">
        <p14:creationId xmlns:p14="http://schemas.microsoft.com/office/powerpoint/2010/main" val="351550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Nursing Workforce Standards | Professional Development | Royal College of Nursing (rcn.org.uk)</a:t>
            </a:r>
            <a:endParaRPr lang="en-GB" dirty="0"/>
          </a:p>
          <a:p>
            <a:endParaRPr lang="en-GB" dirty="0"/>
          </a:p>
          <a:p>
            <a:r>
              <a:rPr lang="en-GB" dirty="0"/>
              <a:t>FAQs </a:t>
            </a:r>
            <a:r>
              <a:rPr lang="en-GB" dirty="0">
                <a:hlinkClick r:id="rId4"/>
              </a:rPr>
              <a:t>Nursing Workforce Standards FAQs | Professional Development | Royal College of Nursing (rcn.org.uk)</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2312DC-EA5C-4C45-A4F8-099BD32117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79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30</a:t>
            </a:fld>
            <a:endParaRPr lang="en-GB"/>
          </a:p>
        </p:txBody>
      </p:sp>
    </p:spTree>
    <p:extLst>
      <p:ext uri="{BB962C8B-B14F-4D97-AF65-F5344CB8AC3E}">
        <p14:creationId xmlns:p14="http://schemas.microsoft.com/office/powerpoint/2010/main" val="180586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32</a:t>
            </a:fld>
            <a:endParaRPr lang="en-GB"/>
          </a:p>
        </p:txBody>
      </p:sp>
    </p:spTree>
    <p:extLst>
      <p:ext uri="{BB962C8B-B14F-4D97-AF65-F5344CB8AC3E}">
        <p14:creationId xmlns:p14="http://schemas.microsoft.com/office/powerpoint/2010/main" val="50906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numbers = safe patients, safe nurses</a:t>
            </a:r>
          </a:p>
          <a:p>
            <a:r>
              <a:rPr lang="en-GB" b="1" dirty="0"/>
              <a:t>serious staffing shortages, the links between fair pay, staffing and patient safety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15D5-FEFD-4F78-B421-A246A63A3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76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a timeline to the UK staffing for safe and effective care campaign to date. </a:t>
            </a:r>
          </a:p>
          <a:p>
            <a:endParaRPr lang="en-GB" dirty="0"/>
          </a:p>
          <a:p>
            <a:r>
              <a:rPr lang="en-GB" dirty="0"/>
              <a:t>Publications:</a:t>
            </a:r>
          </a:p>
          <a:p>
            <a:endParaRPr lang="en-GB" dirty="0"/>
          </a:p>
          <a:p>
            <a:r>
              <a:rPr lang="en-GB" dirty="0"/>
              <a:t>SSEC: The real picture: https://www.rcn.org.uk/professional-development/publications/pub-006195</a:t>
            </a:r>
          </a:p>
          <a:p>
            <a:r>
              <a:rPr lang="en-GB" dirty="0"/>
              <a:t>published May 2017 </a:t>
            </a:r>
          </a:p>
          <a:p>
            <a:endParaRPr lang="en-GB" dirty="0"/>
          </a:p>
          <a:p>
            <a:r>
              <a:rPr lang="en-GB" dirty="0"/>
              <a:t>SSEC: against the odds:  https://www.rcn.org.uk/professional-development/publications/pub-006415</a:t>
            </a:r>
          </a:p>
          <a:p>
            <a:r>
              <a:rPr lang="en-GB" dirty="0"/>
              <a:t>A summary of a member survey </a:t>
            </a:r>
          </a:p>
          <a:p>
            <a:r>
              <a:rPr lang="en-GB" dirty="0"/>
              <a:t>Sept 2017</a:t>
            </a:r>
          </a:p>
          <a:p>
            <a:endParaRPr lang="en-GB" dirty="0"/>
          </a:p>
          <a:p>
            <a:r>
              <a:rPr lang="en-GB" dirty="0"/>
              <a:t>SSEC in the UK: https://www.rcn.org.uk/professional-development/publications/staffing-for-safe-and-effective-care-pub-008067</a:t>
            </a:r>
          </a:p>
          <a:p>
            <a:r>
              <a:rPr lang="en-GB" dirty="0"/>
              <a:t>January 2020</a:t>
            </a:r>
          </a:p>
        </p:txBody>
      </p:sp>
      <p:sp>
        <p:nvSpPr>
          <p:cNvPr id="4" name="Slide Number Placeholder 3"/>
          <p:cNvSpPr>
            <a:spLocks noGrp="1"/>
          </p:cNvSpPr>
          <p:nvPr>
            <p:ph type="sldNum" sz="quarter" idx="5"/>
          </p:nvPr>
        </p:nvSpPr>
        <p:spPr/>
        <p:txBody>
          <a:bodyPr/>
          <a:lstStyle/>
          <a:p>
            <a:fld id="{7A8A024E-0579-4CB5-9D5A-B46D76015E65}" type="slidenum">
              <a:rPr lang="en-GB" smtClean="0"/>
              <a:t>3</a:t>
            </a:fld>
            <a:endParaRPr lang="en-GB"/>
          </a:p>
        </p:txBody>
      </p:sp>
    </p:spTree>
    <p:extLst>
      <p:ext uri="{BB962C8B-B14F-4D97-AF65-F5344CB8AC3E}">
        <p14:creationId xmlns:p14="http://schemas.microsoft.com/office/powerpoint/2010/main" val="392498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6,000 qual responses – when people told us much more</a:t>
            </a:r>
            <a:endParaRPr lang="en-US" dirty="0"/>
          </a:p>
          <a:p>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7A8A024E-0579-4CB5-9D5A-B46D76015E65}" type="slidenum">
              <a:rPr lang="en-GB" smtClean="0"/>
              <a:t>4</a:t>
            </a:fld>
            <a:endParaRPr lang="en-GB" dirty="0"/>
          </a:p>
        </p:txBody>
      </p:sp>
    </p:spTree>
    <p:extLst>
      <p:ext uri="{BB962C8B-B14F-4D97-AF65-F5344CB8AC3E}">
        <p14:creationId xmlns:p14="http://schemas.microsoft.com/office/powerpoint/2010/main" val="193210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GB"/>
              <a:t>Last Shift survey report - In March 2022, we invited nursing and midwifery staff from across the UK to tell us about their experiences of the last time they were at work. The survey provides valuable insight into the realities of staffing levels across the UK, and the impact on our members and the people they are caring for. </a:t>
            </a:r>
            <a:endParaRPr lang="en-US"/>
          </a:p>
          <a:p>
            <a:pPr marL="285750" indent="-285750">
              <a:buFont typeface="Arial,Sans-Serif"/>
              <a:buChar char="•"/>
            </a:pPr>
            <a:r>
              <a:rPr lang="en-GB"/>
              <a:t>The questions address a number of issues, including adherence to the RCN Nursing Workforce Standards, planned and actual staffing levels and how these staffing levels affected patient care and the wellbeing of nursing staff.</a:t>
            </a:r>
            <a:endParaRPr lang="en-US">
              <a:cs typeface="Calibri"/>
            </a:endParaRPr>
          </a:p>
          <a:p>
            <a:pPr marL="285750" indent="-285750">
              <a:buFont typeface="Arial,Sans-Serif"/>
              <a:buChar char="•"/>
            </a:pPr>
            <a:r>
              <a:rPr lang="en-GB"/>
              <a:t>TOP LEFT image - 83% of shifts lacked enough nursing staff to meet patient need, up from 73% in 2020. </a:t>
            </a:r>
          </a:p>
          <a:p>
            <a:pPr marL="285750" indent="-285750">
              <a:buFont typeface="Arial,Sans-Serif"/>
              <a:buChar char="•"/>
            </a:pPr>
            <a:r>
              <a:rPr lang="en-GB">
                <a:cs typeface="Calibri"/>
              </a:rPr>
              <a:t>TOP RIGHT image - </a:t>
            </a:r>
            <a:r>
              <a:rPr lang="en-GB"/>
              <a:t>Unreasonable pressures -nursing staff forced to leave patient care undone and this situation is worsening. NB Jane Ball's work</a:t>
            </a:r>
            <a:endParaRPr lang="en-GB">
              <a:cs typeface="Calibri" panose="020F0502020204030204"/>
            </a:endParaRPr>
          </a:p>
          <a:p>
            <a:pPr marL="285750" indent="-285750">
              <a:buFont typeface="Arial,Sans-Serif"/>
              <a:buChar char="•"/>
            </a:pPr>
            <a:r>
              <a:rPr lang="en-GB">
                <a:cs typeface="Calibri" panose="020F0502020204030204"/>
              </a:rPr>
              <a:t>BOTTOM LEFT: </a:t>
            </a:r>
            <a:r>
              <a:rPr lang="en-GB"/>
              <a:t>62% of 2022 respondents said patient care was compromised on their last shift – an increase from 2020, and 2017</a:t>
            </a:r>
            <a:r>
              <a:rPr lang="en-GB" b="1"/>
              <a:t> </a:t>
            </a:r>
            <a:endParaRPr lang="en-GB" b="1">
              <a:cs typeface="Calibri"/>
            </a:endParaRPr>
          </a:p>
          <a:p>
            <a:pPr marL="285750" indent="-285750">
              <a:buFont typeface="Arial,Sans-Serif"/>
              <a:buChar char="•"/>
            </a:pPr>
            <a:r>
              <a:rPr lang="en-GB">
                <a:cs typeface="Calibri" panose="020F0502020204030204"/>
              </a:rPr>
              <a:t>BOTTOM RIGHT: Members said almost 70% of shifts lack the right skill mix needed to deliver safe and effective patient care (ref Standards 7, 10)</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A024E-0579-4CB5-9D5A-B46D76015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2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https://www.rcn.org.uk/professional-development/publications/rcn-raising-and-escalating-concerns-uk-pub-009425</a:t>
            </a:r>
            <a:r>
              <a:rPr lang="en-GB"/>
              <a:t> </a:t>
            </a:r>
          </a:p>
          <a:p>
            <a:endParaRPr lang="en-GB"/>
          </a:p>
          <a:p>
            <a:r>
              <a:rPr lang="en-GB"/>
              <a:t>On the standards webpage there are also links to:</a:t>
            </a:r>
          </a:p>
          <a:p>
            <a:pPr marL="171450" indent="-171450">
              <a:buFont typeface="Arial" panose="020B0604020202020204" pitchFamily="34" charset="0"/>
              <a:buChar char="•"/>
            </a:pPr>
            <a:r>
              <a:rPr lang="en-GB"/>
              <a:t>Raising concerns letter re staffing for nurses</a:t>
            </a:r>
          </a:p>
          <a:p>
            <a:pPr marL="171450" indent="-171450">
              <a:buFont typeface="Arial" panose="020B0604020202020204" pitchFamily="34" charset="0"/>
              <a:buChar char="•"/>
            </a:pPr>
            <a:r>
              <a:rPr lang="en-GB"/>
              <a:t>Raising concerns letter for nursing support workers</a:t>
            </a:r>
          </a:p>
          <a:p>
            <a:pPr marL="171450" indent="-171450">
              <a:buFont typeface="Arial" panose="020B0604020202020204" pitchFamily="34" charset="0"/>
              <a:buChar char="•"/>
            </a:pPr>
            <a:r>
              <a:rPr lang="en-GB">
                <a:hlinkClick r:id="rId4"/>
              </a:rPr>
              <a:t>https://www.rcn.org.uk/covid-19/covid-19-raising-concerns-letter</a:t>
            </a:r>
            <a:r>
              <a:rPr lang="en-GB"/>
              <a:t> </a:t>
            </a:r>
          </a:p>
          <a:p>
            <a:pPr marL="171450" indent="-171450">
              <a:buFont typeface="Arial" panose="020B0604020202020204" pitchFamily="34" charset="0"/>
              <a:buChar char="•"/>
            </a:pPr>
            <a:r>
              <a:rPr lang="en-GB">
                <a:hlinkClick r:id="rId5"/>
              </a:rPr>
              <a:t>https://www.rcn.org.uk/covid-19/covid-19-raising-concerns-letter-for-nursing-support-workers</a:t>
            </a:r>
            <a:r>
              <a:rPr lang="en-GB"/>
              <a:t> </a:t>
            </a:r>
          </a:p>
        </p:txBody>
      </p:sp>
      <p:sp>
        <p:nvSpPr>
          <p:cNvPr id="4" name="Slide Number Placeholder 3"/>
          <p:cNvSpPr>
            <a:spLocks noGrp="1"/>
          </p:cNvSpPr>
          <p:nvPr>
            <p:ph type="sldNum" sz="quarter" idx="5"/>
          </p:nvPr>
        </p:nvSpPr>
        <p:spPr/>
        <p:txBody>
          <a:bodyPr/>
          <a:lstStyle/>
          <a:p>
            <a:fld id="{7A8A024E-0579-4CB5-9D5A-B46D76015E65}" type="slidenum">
              <a:rPr lang="en-GB" smtClean="0"/>
              <a:t>7</a:t>
            </a:fld>
            <a:endParaRPr lang="en-GB"/>
          </a:p>
        </p:txBody>
      </p:sp>
    </p:spTree>
    <p:extLst>
      <p:ext uri="{BB962C8B-B14F-4D97-AF65-F5344CB8AC3E}">
        <p14:creationId xmlns:p14="http://schemas.microsoft.com/office/powerpoint/2010/main" val="8663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Setting up establishments based on demand not available budget</a:t>
            </a:r>
          </a:p>
          <a:p>
            <a:r>
              <a:rPr lang="en-GB">
                <a:cs typeface="Calibri"/>
              </a:rPr>
              <a:t>Mirrors our call for workforce assessment at national level</a:t>
            </a:r>
          </a:p>
          <a:p>
            <a:r>
              <a:rPr lang="en-GB">
                <a:cs typeface="Calibri"/>
              </a:rPr>
              <a:t>Prof. Buchan showed us where UK sits in terms of nurses per head of population</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7A8A024E-0579-4CB5-9D5A-B46D76015E65}" type="slidenum">
              <a:rPr lang="en-GB" smtClean="0"/>
              <a:t>13</a:t>
            </a:fld>
            <a:endParaRPr lang="en-GB"/>
          </a:p>
        </p:txBody>
      </p:sp>
    </p:spTree>
    <p:extLst>
      <p:ext uri="{BB962C8B-B14F-4D97-AF65-F5344CB8AC3E}">
        <p14:creationId xmlns:p14="http://schemas.microsoft.com/office/powerpoint/2010/main" val="385281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DoN</a:t>
            </a:r>
            <a:r>
              <a:rPr lang="en-GB" dirty="0"/>
              <a:t> example</a:t>
            </a:r>
          </a:p>
        </p:txBody>
      </p:sp>
      <p:sp>
        <p:nvSpPr>
          <p:cNvPr id="4" name="Slide Number Placeholder 3"/>
          <p:cNvSpPr>
            <a:spLocks noGrp="1"/>
          </p:cNvSpPr>
          <p:nvPr>
            <p:ph type="sldNum" sz="quarter" idx="5"/>
          </p:nvPr>
        </p:nvSpPr>
        <p:spPr/>
        <p:txBody>
          <a:bodyPr/>
          <a:lstStyle/>
          <a:p>
            <a:fld id="{7A8A024E-0579-4CB5-9D5A-B46D76015E65}" type="slidenum">
              <a:rPr lang="en-GB" smtClean="0"/>
              <a:t>14</a:t>
            </a:fld>
            <a:endParaRPr lang="en-GB"/>
          </a:p>
        </p:txBody>
      </p:sp>
    </p:spTree>
    <p:extLst>
      <p:ext uri="{BB962C8B-B14F-4D97-AF65-F5344CB8AC3E}">
        <p14:creationId xmlns:p14="http://schemas.microsoft.com/office/powerpoint/2010/main" val="59580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example: using the standards to influence change in advanced practice. </a:t>
            </a:r>
          </a:p>
          <a:p>
            <a:r>
              <a:rPr lang="en-GB" dirty="0"/>
              <a:t>The standards can also work along side the RCN Advanced Practice Standards - https://www.rcn.org.uk/professional-development/advanced-practice-standards </a:t>
            </a:r>
          </a:p>
          <a:p>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21</a:t>
            </a:fld>
            <a:endParaRPr lang="en-GB"/>
          </a:p>
        </p:txBody>
      </p:sp>
    </p:spTree>
    <p:extLst>
      <p:ext uri="{BB962C8B-B14F-4D97-AF65-F5344CB8AC3E}">
        <p14:creationId xmlns:p14="http://schemas.microsoft.com/office/powerpoint/2010/main" val="1456260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43E"/>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0A626A-B466-4520-AFC3-EDD7CF610343}"/>
              </a:ext>
            </a:extLst>
          </p:cNvPr>
          <p:cNvSpPr txBox="1">
            <a:spLocks/>
          </p:cNvSpPr>
          <p:nvPr userDrawn="1"/>
        </p:nvSpPr>
        <p:spPr>
          <a:xfrm>
            <a:off x="1261871" y="4933950"/>
            <a:ext cx="9418320" cy="844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Supporting a safe and effective </a:t>
            </a:r>
            <a:b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br>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 workforce</a:t>
            </a:r>
            <a:endParaRPr lang="en-GB"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FBCA903-8988-4B5D-81D8-8AC622129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2" name="Group 11">
            <a:extLst>
              <a:ext uri="{FF2B5EF4-FFF2-40B4-BE49-F238E27FC236}">
                <a16:creationId xmlns:a16="http://schemas.microsoft.com/office/drawing/2014/main" id="{FFB4EB73-1600-4029-A393-2E3157F0F65C}"/>
              </a:ext>
            </a:extLst>
          </p:cNvPr>
          <p:cNvGrpSpPr/>
          <p:nvPr userDrawn="1"/>
        </p:nvGrpSpPr>
        <p:grpSpPr>
          <a:xfrm>
            <a:off x="10820401" y="0"/>
            <a:ext cx="1371599" cy="6858000"/>
            <a:chOff x="10820401" y="0"/>
            <a:chExt cx="1371599" cy="6858000"/>
          </a:xfrm>
        </p:grpSpPr>
        <p:sp>
          <p:nvSpPr>
            <p:cNvPr id="13" name="Rectangle 12">
              <a:extLst>
                <a:ext uri="{FF2B5EF4-FFF2-40B4-BE49-F238E27FC236}">
                  <a16:creationId xmlns:a16="http://schemas.microsoft.com/office/drawing/2014/main" id="{08A96E1F-64C8-4547-8999-62F817F1CE8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3457A1C-7B11-4A25-AE1C-18246D1115DF}"/>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7C44EC3-3FB7-4415-B164-FDB042B3B0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 name="Title 1">
            <a:extLst>
              <a:ext uri="{FF2B5EF4-FFF2-40B4-BE49-F238E27FC236}">
                <a16:creationId xmlns:a16="http://schemas.microsoft.com/office/drawing/2014/main" id="{2486C08D-D257-407B-A71D-623CACBD3DFF}"/>
              </a:ext>
            </a:extLst>
          </p:cNvPr>
          <p:cNvSpPr txBox="1">
            <a:spLocks/>
          </p:cNvSpPr>
          <p:nvPr userDrawn="1"/>
        </p:nvSpPr>
        <p:spPr>
          <a:xfrm>
            <a:off x="1261870" y="1565811"/>
            <a:ext cx="5596129" cy="33014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WORKFORCE</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STANDARDS</a:t>
            </a:r>
            <a:endParaRPr lang="en-GB"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0655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69387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a:t>Click to edit body copy</a:t>
            </a:r>
            <a:endParaRPr lang="en-GB"/>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139166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A004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1" y="3429000"/>
            <a:ext cx="10447866" cy="208280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185795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207536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587750"/>
            <a:ext cx="10447866" cy="914400"/>
          </a:xfrm>
          <a:prstGeom prst="rect">
            <a:avLst/>
          </a:prstGeom>
        </p:spPr>
        <p:txBody>
          <a:bodyPr>
            <a:normAutofit/>
          </a:bodyPr>
          <a:lstStyle>
            <a:lvl1pPr marL="0" indent="0" algn="ctr">
              <a:buNone/>
              <a:defRPr sz="5400" baseline="0">
                <a:solidFill>
                  <a:srgbClr val="DA0042"/>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7743" y="1060964"/>
            <a:ext cx="3481181" cy="1365276"/>
          </a:xfrm>
          <a:prstGeom prst="rect">
            <a:avLst/>
          </a:prstGeom>
        </p:spPr>
      </p:pic>
    </p:spTree>
    <p:extLst>
      <p:ext uri="{BB962C8B-B14F-4D97-AF65-F5344CB8AC3E}">
        <p14:creationId xmlns:p14="http://schemas.microsoft.com/office/powerpoint/2010/main" val="414777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only page">
    <p:bg>
      <p:bgPr>
        <a:solidFill>
          <a:srgbClr val="DA0042"/>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2" name="Rectangle 1"/>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3078940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49475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 only page">
    <p:bg>
      <p:bgPr>
        <a:solidFill>
          <a:schemeClr val="bg1"/>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rgbClr val="004288"/>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669" y="175139"/>
            <a:ext cx="1710908" cy="670997"/>
          </a:xfrm>
          <a:prstGeom prst="rect">
            <a:avLst/>
          </a:prstGeom>
        </p:spPr>
      </p:pic>
    </p:spTree>
    <p:extLst>
      <p:ext uri="{BB962C8B-B14F-4D97-AF65-F5344CB8AC3E}">
        <p14:creationId xmlns:p14="http://schemas.microsoft.com/office/powerpoint/2010/main" val="1449361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and image">
    <p:bg>
      <p:bgPr>
        <a:solidFill>
          <a:srgbClr val="DA0042"/>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sp>
        <p:nvSpPr>
          <p:cNvPr id="6" name="Rectangle 5"/>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79519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rgbClr val="004288"/>
        </a:solidFill>
        <a:effectLst/>
      </p:bgPr>
    </p:bg>
    <p:spTree>
      <p:nvGrpSpPr>
        <p:cNvPr id="1" name=""/>
        <p:cNvGrpSpPr/>
        <p:nvPr/>
      </p:nvGrpSpPr>
      <p:grpSpPr>
        <a:xfrm>
          <a:off x="0" y="0"/>
          <a:ext cx="0" cy="0"/>
          <a:chOff x="0" y="0"/>
          <a:chExt cx="0" cy="0"/>
        </a:xfrm>
      </p:grpSpPr>
      <p:pic>
        <p:nvPicPr>
          <p:cNvPr id="18" name="Picture 17"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9"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20"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21"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sp>
        <p:nvSpPr>
          <p:cNvPr id="6" name="Rectangle 5"/>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74341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grpSp>
        <p:nvGrpSpPr>
          <p:cNvPr id="10" name="Group 9">
            <a:extLst>
              <a:ext uri="{FF2B5EF4-FFF2-40B4-BE49-F238E27FC236}">
                <a16:creationId xmlns:a16="http://schemas.microsoft.com/office/drawing/2014/main" id="{AEE3A2CA-5D29-4718-9D00-E14C3A421B79}"/>
              </a:ext>
            </a:extLst>
          </p:cNvPr>
          <p:cNvGrpSpPr/>
          <p:nvPr userDrawn="1"/>
        </p:nvGrpSpPr>
        <p:grpSpPr>
          <a:xfrm>
            <a:off x="10820401" y="0"/>
            <a:ext cx="1371599" cy="6858000"/>
            <a:chOff x="10820401" y="0"/>
            <a:chExt cx="1371599" cy="6858000"/>
          </a:xfrm>
        </p:grpSpPr>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200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ext and image">
    <p:bg>
      <p:bgPr>
        <a:solidFill>
          <a:schemeClr val="bg1"/>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rgbClr val="004288"/>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669" y="175139"/>
            <a:ext cx="1710908" cy="670997"/>
          </a:xfrm>
          <a:prstGeom prst="rect">
            <a:avLst/>
          </a:prstGeom>
        </p:spPr>
      </p:pic>
    </p:spTree>
    <p:extLst>
      <p:ext uri="{BB962C8B-B14F-4D97-AF65-F5344CB8AC3E}">
        <p14:creationId xmlns:p14="http://schemas.microsoft.com/office/powerpoint/2010/main" val="589803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 to Action page">
    <p:spTree>
      <p:nvGrpSpPr>
        <p:cNvPr id="1" name=""/>
        <p:cNvGrpSpPr/>
        <p:nvPr/>
      </p:nvGrpSpPr>
      <p:grpSpPr>
        <a:xfrm>
          <a:off x="0" y="0"/>
          <a:ext cx="0" cy="0"/>
          <a:chOff x="0" y="0"/>
          <a:chExt cx="0" cy="0"/>
        </a:xfrm>
      </p:grpSpPr>
      <p:sp>
        <p:nvSpPr>
          <p:cNvPr id="20" name="Rectangle 19"/>
          <p:cNvSpPr/>
          <p:nvPr userDrawn="1"/>
        </p:nvSpPr>
        <p:spPr>
          <a:xfrm>
            <a:off x="2679975" y="2245367"/>
            <a:ext cx="6831413" cy="2238003"/>
          </a:xfrm>
          <a:prstGeom prst="rect">
            <a:avLst/>
          </a:prstGeom>
          <a:solidFill>
            <a:srgbClr val="DA00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2" hasCustomPrompt="1"/>
          </p:nvPr>
        </p:nvSpPr>
        <p:spPr>
          <a:xfrm>
            <a:off x="3019425" y="2543175"/>
            <a:ext cx="6134100" cy="1562100"/>
          </a:xfrm>
          <a:prstGeom prst="rect">
            <a:avLst/>
          </a:prstGeom>
        </p:spPr>
        <p:txBody>
          <a:bodyPr/>
          <a:lstStyle>
            <a:lvl1pPr marL="0" indent="0" algn="ctr">
              <a:buNone/>
              <a:defRPr sz="2000" baseline="0">
                <a:solidFill>
                  <a:schemeClr val="bg1"/>
                </a:solidFill>
                <a:latin typeface="Georgia" panose="02040502050405020303" pitchFamily="18" charset="0"/>
              </a:defRPr>
            </a:lvl1pPr>
            <a:lvl2pPr marL="457200" indent="0" algn="ctr">
              <a:buNone/>
              <a:defRPr sz="2000">
                <a:solidFill>
                  <a:schemeClr val="bg1"/>
                </a:solidFill>
                <a:latin typeface="Georgia" panose="02040502050405020303" pitchFamily="18" charset="0"/>
              </a:defRPr>
            </a:lvl2pPr>
            <a:lvl3pPr marL="914400" indent="0" algn="ctr">
              <a:buNone/>
              <a:defRPr sz="2000">
                <a:solidFill>
                  <a:schemeClr val="bg1"/>
                </a:solidFill>
                <a:latin typeface="Georgia" panose="02040502050405020303" pitchFamily="18" charset="0"/>
              </a:defRPr>
            </a:lvl3pPr>
            <a:lvl4pPr marL="1371600" indent="0" algn="ctr">
              <a:buNone/>
              <a:defRPr sz="2000">
                <a:solidFill>
                  <a:schemeClr val="bg1"/>
                </a:solidFill>
                <a:latin typeface="Georgia" panose="02040502050405020303" pitchFamily="18" charset="0"/>
              </a:defRPr>
            </a:lvl4pPr>
            <a:lvl5pPr marL="1828800" indent="0" algn="ctr">
              <a:buNone/>
              <a:defRPr sz="2000">
                <a:solidFill>
                  <a:schemeClr val="bg1"/>
                </a:solidFill>
                <a:latin typeface="Georgia" panose="02040502050405020303" pitchFamily="18" charset="0"/>
              </a:defRPr>
            </a:lvl5pPr>
          </a:lstStyle>
          <a:p>
            <a:pPr lvl="0"/>
            <a:r>
              <a:rPr lang="en-US" dirty="0"/>
              <a:t>Click to add in calls to action </a:t>
            </a:r>
          </a:p>
          <a:p>
            <a:pPr lvl="0"/>
            <a:r>
              <a:rPr lang="en-US" dirty="0"/>
              <a:t>(address, email, web, telephone, </a:t>
            </a:r>
            <a:r>
              <a:rPr lang="en-US" dirty="0" err="1"/>
              <a:t>etc</a:t>
            </a:r>
            <a:r>
              <a:rPr lang="en-US" dirty="0"/>
              <a:t>)</a:t>
            </a:r>
            <a:endParaRPr lang="en-GB" dirty="0"/>
          </a:p>
        </p:txBody>
      </p:sp>
      <p:grpSp>
        <p:nvGrpSpPr>
          <p:cNvPr id="7" name="Group 6"/>
          <p:cNvGrpSpPr/>
          <p:nvPr userDrawn="1"/>
        </p:nvGrpSpPr>
        <p:grpSpPr>
          <a:xfrm>
            <a:off x="2544346" y="4483370"/>
            <a:ext cx="7114004" cy="806823"/>
            <a:chOff x="2269738" y="3719957"/>
            <a:chExt cx="6565004" cy="806823"/>
          </a:xfrm>
        </p:grpSpPr>
        <p:sp>
          <p:nvSpPr>
            <p:cNvPr id="8" name="Rectangle 7"/>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2269738" y="3900230"/>
              <a:ext cx="6565004" cy="446276"/>
            </a:xfrm>
            <a:prstGeom prst="rect">
              <a:avLst/>
            </a:prstGeom>
            <a:noFill/>
          </p:spPr>
          <p:txBody>
            <a:bodyPr wrap="square" rtlCol="0">
              <a:spAutoFit/>
            </a:bodyPr>
            <a:lstStyle/>
            <a:p>
              <a:pPr algn="ctr"/>
              <a:r>
                <a:rPr lang="en-US" sz="2300" dirty="0">
                  <a:solidFill>
                    <a:schemeClr val="bg1"/>
                  </a:solidFill>
                  <a:latin typeface="Georgia"/>
                  <a:cs typeface="Georgia"/>
                </a:rPr>
                <a:t>www.rcn.org.uk</a:t>
              </a: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55" y="473074"/>
            <a:ext cx="2726490" cy="1069295"/>
          </a:xfrm>
          <a:prstGeom prst="rect">
            <a:avLst/>
          </a:prstGeom>
        </p:spPr>
      </p:pic>
    </p:spTree>
    <p:extLst>
      <p:ext uri="{BB962C8B-B14F-4D97-AF65-F5344CB8AC3E}">
        <p14:creationId xmlns:p14="http://schemas.microsoft.com/office/powerpoint/2010/main" val="883272205"/>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 to Action page_v2">
    <p:spTree>
      <p:nvGrpSpPr>
        <p:cNvPr id="1" name=""/>
        <p:cNvGrpSpPr/>
        <p:nvPr/>
      </p:nvGrpSpPr>
      <p:grpSpPr>
        <a:xfrm>
          <a:off x="0" y="0"/>
          <a:ext cx="0" cy="0"/>
          <a:chOff x="0" y="0"/>
          <a:chExt cx="0" cy="0"/>
        </a:xfrm>
      </p:grpSpPr>
      <p:grpSp>
        <p:nvGrpSpPr>
          <p:cNvPr id="2" name="Group 1"/>
          <p:cNvGrpSpPr/>
          <p:nvPr userDrawn="1"/>
        </p:nvGrpSpPr>
        <p:grpSpPr>
          <a:xfrm>
            <a:off x="2812663" y="4705265"/>
            <a:ext cx="6565004" cy="806823"/>
            <a:chOff x="2269738" y="3719957"/>
            <a:chExt cx="6565004" cy="806823"/>
          </a:xfrm>
        </p:grpSpPr>
        <p:sp>
          <p:nvSpPr>
            <p:cNvPr id="19" name="Rectangle 18"/>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269738" y="3900230"/>
              <a:ext cx="6565004" cy="446276"/>
            </a:xfrm>
            <a:prstGeom prst="rect">
              <a:avLst/>
            </a:prstGeom>
            <a:noFill/>
          </p:spPr>
          <p:txBody>
            <a:bodyPr wrap="square" rtlCol="0">
              <a:spAutoFit/>
            </a:bodyPr>
            <a:lstStyle/>
            <a:p>
              <a:pPr algn="ctr"/>
              <a:r>
                <a:rPr lang="en-US" sz="2300" dirty="0">
                  <a:solidFill>
                    <a:schemeClr val="bg1"/>
                  </a:solidFill>
                  <a:latin typeface="Georgia"/>
                  <a:cs typeface="Georgia"/>
                </a:rPr>
                <a:t>www.rcn.org.uk</a:t>
              </a:r>
            </a:p>
          </p:txBody>
        </p:sp>
      </p:grpSp>
      <p:sp>
        <p:nvSpPr>
          <p:cNvPr id="4" name="Text Placeholder 3"/>
          <p:cNvSpPr>
            <a:spLocks noGrp="1"/>
          </p:cNvSpPr>
          <p:nvPr>
            <p:ph type="body" sz="quarter" idx="12" hasCustomPrompt="1"/>
          </p:nvPr>
        </p:nvSpPr>
        <p:spPr>
          <a:xfrm>
            <a:off x="2941317" y="1809749"/>
            <a:ext cx="6307697" cy="2371725"/>
          </a:xfrm>
          <a:prstGeom prst="rect">
            <a:avLst/>
          </a:prstGeom>
        </p:spPr>
        <p:txBody>
          <a:bodyPr/>
          <a:lstStyle>
            <a:lvl1pPr marL="0" indent="0" algn="ctr">
              <a:buNone/>
              <a:defRPr sz="2000" baseline="0">
                <a:latin typeface="Georgia" panose="02040502050405020303" pitchFamily="18" charset="0"/>
              </a:defRPr>
            </a:lvl1pPr>
            <a:lvl2pPr marL="457200" indent="0" algn="ctr">
              <a:buNone/>
              <a:defRPr sz="2000">
                <a:latin typeface="Georgia" panose="02040502050405020303" pitchFamily="18" charset="0"/>
              </a:defRPr>
            </a:lvl2pPr>
            <a:lvl3pPr marL="914400" indent="0" algn="ctr">
              <a:buNone/>
              <a:defRPr sz="2000">
                <a:latin typeface="Georgia" panose="02040502050405020303" pitchFamily="18" charset="0"/>
              </a:defRPr>
            </a:lvl3pPr>
            <a:lvl4pPr marL="1371600" indent="0" algn="ctr">
              <a:buNone/>
              <a:defRPr sz="2000">
                <a:latin typeface="Georgia" panose="02040502050405020303" pitchFamily="18" charset="0"/>
              </a:defRPr>
            </a:lvl4pPr>
            <a:lvl5pPr marL="1828800" indent="0" algn="ctr">
              <a:buNone/>
              <a:defRPr sz="2000">
                <a:latin typeface="Georgia" panose="02040502050405020303" pitchFamily="18" charset="0"/>
              </a:defRPr>
            </a:lvl5pPr>
          </a:lstStyle>
          <a:p>
            <a:pPr lvl="0"/>
            <a:r>
              <a:rPr lang="en-US" dirty="0"/>
              <a:t>Click to add in calls to action</a:t>
            </a:r>
          </a:p>
          <a:p>
            <a:pPr lvl="0"/>
            <a:r>
              <a:rPr lang="en-US" dirty="0"/>
              <a:t>(address, email, telephone number, </a:t>
            </a:r>
            <a:r>
              <a:rPr lang="en-US" dirty="0" err="1"/>
              <a:t>etc</a:t>
            </a:r>
            <a:r>
              <a:rPr lang="en-US" dirty="0"/>
              <a:t>)</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55" y="473074"/>
            <a:ext cx="2726490" cy="1069295"/>
          </a:xfrm>
          <a:prstGeom prst="rect">
            <a:avLst/>
          </a:prstGeom>
        </p:spPr>
      </p:pic>
    </p:spTree>
    <p:extLst>
      <p:ext uri="{BB962C8B-B14F-4D97-AF65-F5344CB8AC3E}">
        <p14:creationId xmlns:p14="http://schemas.microsoft.com/office/powerpoint/2010/main" val="3015807089"/>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417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28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grpSp>
        <p:nvGrpSpPr>
          <p:cNvPr id="10" name="Group 9">
            <a:extLst>
              <a:ext uri="{FF2B5EF4-FFF2-40B4-BE49-F238E27FC236}">
                <a16:creationId xmlns:a16="http://schemas.microsoft.com/office/drawing/2014/main" id="{AEE3A2CA-5D29-4718-9D00-E14C3A421B79}"/>
              </a:ext>
            </a:extLst>
          </p:cNvPr>
          <p:cNvGrpSpPr/>
          <p:nvPr userDrawn="1"/>
        </p:nvGrpSpPr>
        <p:grpSpPr>
          <a:xfrm>
            <a:off x="10820401" y="0"/>
            <a:ext cx="1371599" cy="6858000"/>
            <a:chOff x="10820401" y="0"/>
            <a:chExt cx="1371599" cy="6858000"/>
          </a:xfrm>
        </p:grpSpPr>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54677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sponsibility and accountabili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F7B20F"/>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0831174" y="1691323"/>
            <a:ext cx="461665" cy="4488814"/>
          </a:xfrm>
          <a:prstGeom prst="rect">
            <a:avLst/>
          </a:prstGeom>
          <a:noFill/>
        </p:spPr>
        <p:txBody>
          <a:bodyPr vert="vert" wrap="square" rtlCol="0">
            <a:spAutoFit/>
          </a:bodyPr>
          <a:lstStyle/>
          <a:p>
            <a:pPr algn="r"/>
            <a:r>
              <a:rPr lang="en-GB" dirty="0">
                <a:solidFill>
                  <a:srgbClr val="00243E"/>
                </a:solidFill>
                <a:latin typeface="Verdana" panose="020B0604030504040204" pitchFamily="34" charset="0"/>
                <a:ea typeface="Verdana" panose="020B0604030504040204" pitchFamily="34" charset="0"/>
              </a:rPr>
              <a:t>Responsibility and accountability</a:t>
            </a:r>
          </a:p>
        </p:txBody>
      </p:sp>
    </p:spTree>
    <p:extLst>
      <p:ext uri="{BB962C8B-B14F-4D97-AF65-F5344CB8AC3E}">
        <p14:creationId xmlns:p14="http://schemas.microsoft.com/office/powerpoint/2010/main" val="14301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linical leadership and safe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DD1778"/>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275368" y="1590675"/>
            <a:ext cx="461665" cy="4589463"/>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Clinical leadership and safety</a:t>
            </a:r>
          </a:p>
        </p:txBody>
      </p:sp>
    </p:spTree>
    <p:extLst>
      <p:ext uri="{BB962C8B-B14F-4D97-AF65-F5344CB8AC3E}">
        <p14:creationId xmlns:p14="http://schemas.microsoft.com/office/powerpoint/2010/main" val="102478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lth, safety and wellbein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63469A"/>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745574" y="2438399"/>
            <a:ext cx="461665" cy="3741738"/>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Health, safety and wellbeing</a:t>
            </a:r>
          </a:p>
        </p:txBody>
      </p:sp>
    </p:spTree>
    <p:extLst>
      <p:ext uri="{BB962C8B-B14F-4D97-AF65-F5344CB8AC3E}">
        <p14:creationId xmlns:p14="http://schemas.microsoft.com/office/powerpoint/2010/main" val="296386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FCFA4AC-08CC-42CE-BD01-C191750A04EC}" type="datetimeFigureOut">
              <a:rPr lang="en-US" smtClean="0"/>
              <a:pPr/>
              <a:t>10/31/2022</a:t>
            </a:fld>
            <a:endParaRPr lang="en-US" dirty="0"/>
          </a:p>
        </p:txBody>
      </p:sp>
      <p:sp>
        <p:nvSpPr>
          <p:cNvPr id="6" name="Footer Placeholder 5"/>
          <p:cNvSpPr>
            <a:spLocks noGrp="1"/>
          </p:cNvSpPr>
          <p:nvPr>
            <p:ph type="ftr" sz="quarter" idx="11"/>
          </p:nvPr>
        </p:nvSpPr>
        <p:spPr/>
        <p:txBody>
          <a:bodyPr/>
          <a:lstStyle>
            <a:lvl1pPr>
              <a:defRPr>
                <a:latin typeface="Verdana" panose="020B0604030504040204" pitchFamily="34" charset="0"/>
                <a:ea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11" name="Group 10">
            <a:extLst>
              <a:ext uri="{FF2B5EF4-FFF2-40B4-BE49-F238E27FC236}">
                <a16:creationId xmlns:a16="http://schemas.microsoft.com/office/drawing/2014/main" id="{DC8EBD92-7D46-44A3-A64A-9CAEE104A9F3}"/>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F85824E1-0629-4184-9D1E-1C0BAA1F553E}"/>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BCAED6F-3C66-440E-8F3D-C3B4EFABD1B6}"/>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55695-ADD4-4E17-95E9-5262EDF54DEF}"/>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31023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0820400" cy="6858000"/>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8535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rgbClr val="00243E"/>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98ED9-5153-4334-9D63-5887F8BC4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1" name="Group 10">
            <a:extLst>
              <a:ext uri="{FF2B5EF4-FFF2-40B4-BE49-F238E27FC236}">
                <a16:creationId xmlns:a16="http://schemas.microsoft.com/office/drawing/2014/main" id="{E250AAB2-0D02-46DD-8740-2A27013DCC9D}"/>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593139DA-F615-46EF-80D6-00042AB07AAC}"/>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FC4ED3-50D5-4892-91F1-C28D8E92D79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732B338-4266-46AE-A899-65A59167C71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extBox 14">
            <a:extLst>
              <a:ext uri="{FF2B5EF4-FFF2-40B4-BE49-F238E27FC236}">
                <a16:creationId xmlns:a16="http://schemas.microsoft.com/office/drawing/2014/main" id="{FDABED74-9186-41CC-BD75-ECF245268D9B}"/>
              </a:ext>
            </a:extLst>
          </p:cNvPr>
          <p:cNvSpPr txBox="1"/>
          <p:nvPr userDrawn="1"/>
        </p:nvSpPr>
        <p:spPr>
          <a:xfrm>
            <a:off x="1288026" y="3472180"/>
            <a:ext cx="7213834" cy="523220"/>
          </a:xfrm>
          <a:prstGeom prst="rect">
            <a:avLst/>
          </a:prstGeom>
          <a:noFill/>
        </p:spPr>
        <p:txBody>
          <a:bodyPr wrap="none" rtlCol="0">
            <a:spAutoFit/>
          </a:bodyPr>
          <a:lstStyle/>
          <a:p>
            <a:r>
              <a:rPr lang="en-GB" sz="2800" dirty="0">
                <a:solidFill>
                  <a:schemeClr val="bg2"/>
                </a:solidFill>
                <a:latin typeface="Verdana" panose="020B0604030504040204" pitchFamily="34" charset="0"/>
                <a:ea typeface="Verdana" panose="020B0604030504040204" pitchFamily="34" charset="0"/>
              </a:rPr>
              <a:t>rcn.org.uk/</a:t>
            </a:r>
            <a:r>
              <a:rPr lang="en-GB" sz="2800" dirty="0" err="1">
                <a:solidFill>
                  <a:schemeClr val="bg2"/>
                </a:solidFill>
                <a:latin typeface="Verdana" panose="020B0604030504040204" pitchFamily="34" charset="0"/>
                <a:ea typeface="Verdana" panose="020B0604030504040204" pitchFamily="34" charset="0"/>
              </a:rPr>
              <a:t>nursingworkforcestandards</a:t>
            </a:r>
            <a:endParaRPr lang="en-GB" sz="2800" dirty="0">
              <a:solidFill>
                <a:schemeClr val="bg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6914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09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Verdana" panose="020B0604030504040204" pitchFamily="34" charset="0"/>
                <a:ea typeface="Verdana" panose="020B0604030504040204" pitchFamily="34" charset="0"/>
              </a:defRPr>
            </a:lvl1pPr>
          </a:lstStyle>
          <a:p>
            <a:fld id="{0E59FD0C-5451-4CA0-86AF-E70AE3279989}" type="datetimeFigureOut">
              <a:rPr lang="en-US" smtClean="0"/>
              <a:pPr/>
              <a:t>10/31/2022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8" name="Group 7">
            <a:extLst>
              <a:ext uri="{FF2B5EF4-FFF2-40B4-BE49-F238E27FC236}">
                <a16:creationId xmlns:a16="http://schemas.microsoft.com/office/drawing/2014/main" id="{703AE84B-9108-489F-BC9F-2E019A87E10E}"/>
              </a:ext>
            </a:extLst>
          </p:cNvPr>
          <p:cNvGrpSpPr/>
          <p:nvPr userDrawn="1"/>
        </p:nvGrpSpPr>
        <p:grpSpPr>
          <a:xfrm>
            <a:off x="10820401" y="0"/>
            <a:ext cx="1371599" cy="6858000"/>
            <a:chOff x="10820401" y="0"/>
            <a:chExt cx="1371599" cy="6858000"/>
          </a:xfrm>
        </p:grpSpPr>
        <p:sp>
          <p:nvSpPr>
            <p:cNvPr id="9" name="Rectangle 8">
              <a:extLst>
                <a:ext uri="{FF2B5EF4-FFF2-40B4-BE49-F238E27FC236}">
                  <a16:creationId xmlns:a16="http://schemas.microsoft.com/office/drawing/2014/main" id="{B08C8AA5-607B-49F7-BF66-9FDE5D9E1A9D}"/>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4BE9F8E-D89F-48CC-B2BE-AA644BA2A3CB}"/>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AD7CA4E-6001-4894-B976-57940D0AC0B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466469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3" r:id="rId10"/>
    <p:sldLayoutId id="214748368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5938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4"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rcn.org.uk/professional-development/publications/rcn-raising-and-escalating-concerns-uk-pub-009425"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rcn.org.uk/nursingworkforcestandard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hyperlink" Target="http://www.rcn.org.uk/employment-and-pay/safe-staff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0626" y="3076575"/>
            <a:ext cx="10447866" cy="2101850"/>
          </a:xfrm>
        </p:spPr>
        <p:txBody>
          <a:bodyPr>
            <a:normAutofit fontScale="25000" lnSpcReduction="20000"/>
          </a:bodyPr>
          <a:lstStyle/>
          <a:p>
            <a:r>
              <a:rPr lang="en-GB" sz="11100" dirty="0"/>
              <a:t>Staffing for safe and effective care</a:t>
            </a:r>
          </a:p>
          <a:p>
            <a:endParaRPr lang="en-GB" dirty="0"/>
          </a:p>
          <a:p>
            <a:r>
              <a:rPr lang="en-GB" sz="11200" dirty="0"/>
              <a:t>Wendy Preston </a:t>
            </a:r>
          </a:p>
          <a:p>
            <a:r>
              <a:rPr lang="en-GB" sz="6400" dirty="0"/>
              <a:t>RCN Head of Nursing Practice </a:t>
            </a:r>
          </a:p>
          <a:p>
            <a:r>
              <a:rPr lang="en-GB" sz="6400" dirty="0"/>
              <a:t>Honorary Respiratory Consultant Nurse </a:t>
            </a:r>
          </a:p>
          <a:p>
            <a:r>
              <a:rPr lang="en-GB" sz="6400" dirty="0"/>
              <a:t>Advanced Nurse Practitioner - OOH </a:t>
            </a:r>
          </a:p>
          <a:p>
            <a:endParaRPr lang="en-GB" dirty="0"/>
          </a:p>
        </p:txBody>
      </p:sp>
      <p:sp>
        <p:nvSpPr>
          <p:cNvPr id="5" name="TextBox 4"/>
          <p:cNvSpPr txBox="1"/>
          <p:nvPr/>
        </p:nvSpPr>
        <p:spPr>
          <a:xfrm>
            <a:off x="976745" y="6269182"/>
            <a:ext cx="2320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GB" sz="2400" b="0" i="0" u="none" strike="noStrike" kern="1200" cap="none" spc="0" normalizeH="0" baseline="0" noProof="0" err="1">
                <a:ln>
                  <a:noFill/>
                </a:ln>
                <a:solidFill>
                  <a:prstClr val="white"/>
                </a:solidFill>
                <a:effectLst/>
                <a:uLnTx/>
                <a:uFillTx/>
                <a:latin typeface="Calibri" panose="020F0502020204030204"/>
                <a:ea typeface="+mn-ea"/>
                <a:cs typeface="+mn-cs"/>
              </a:rPr>
              <a:t>wendypresto</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 y="5969950"/>
            <a:ext cx="845127" cy="816316"/>
          </a:xfrm>
          <a:prstGeom prst="rect">
            <a:avLst/>
          </a:prstGeom>
        </p:spPr>
      </p:pic>
    </p:spTree>
    <p:extLst>
      <p:ext uri="{BB962C8B-B14F-4D97-AF65-F5344CB8AC3E}">
        <p14:creationId xmlns:p14="http://schemas.microsoft.com/office/powerpoint/2010/main" val="1729636803"/>
      </p:ext>
    </p:extLst>
  </p:cSld>
  <p:clrMapOvr>
    <a:masterClrMapping/>
  </p:clrMapOvr>
  <mc:AlternateContent xmlns:mc="http://schemas.openxmlformats.org/markup-compatibility/2006" xmlns:p14="http://schemas.microsoft.com/office/powerpoint/2010/main">
    <mc:Choice Requires="p14">
      <p:transition spd="slow" p14:dur="2000" advTm="97244"/>
    </mc:Choice>
    <mc:Fallback xmlns="">
      <p:transition spd="slow" advTm="972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254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DD0B8-DC27-4B53-88A9-41D9D0A2921B}"/>
              </a:ext>
            </a:extLst>
          </p:cNvPr>
          <p:cNvPicPr>
            <a:picLocks noChangeAspect="1"/>
          </p:cNvPicPr>
          <p:nvPr/>
        </p:nvPicPr>
        <p:blipFill rotWithShape="1">
          <a:blip r:embed="rId2"/>
          <a:srcRect l="12589"/>
          <a:stretch/>
        </p:blipFill>
        <p:spPr>
          <a:xfrm>
            <a:off x="735009" y="0"/>
            <a:ext cx="4575105" cy="6858000"/>
          </a:xfrm>
          <a:prstGeom prst="rect">
            <a:avLst/>
          </a:prstGeom>
        </p:spPr>
      </p:pic>
      <p:pic>
        <p:nvPicPr>
          <p:cNvPr id="7" name="Picture 6">
            <a:extLst>
              <a:ext uri="{FF2B5EF4-FFF2-40B4-BE49-F238E27FC236}">
                <a16:creationId xmlns:a16="http://schemas.microsoft.com/office/drawing/2014/main" id="{3FCC0224-C0F9-472D-BCDF-41CBA21340E4}"/>
              </a:ext>
            </a:extLst>
          </p:cNvPr>
          <p:cNvPicPr>
            <a:picLocks noChangeAspect="1"/>
          </p:cNvPicPr>
          <p:nvPr/>
        </p:nvPicPr>
        <p:blipFill>
          <a:blip r:embed="rId3"/>
          <a:stretch>
            <a:fillRect/>
          </a:stretch>
        </p:blipFill>
        <p:spPr>
          <a:xfrm>
            <a:off x="5310114" y="1"/>
            <a:ext cx="4855284" cy="6857999"/>
          </a:xfrm>
          <a:prstGeom prst="rect">
            <a:avLst/>
          </a:prstGeom>
        </p:spPr>
      </p:pic>
    </p:spTree>
    <p:extLst>
      <p:ext uri="{BB962C8B-B14F-4D97-AF65-F5344CB8AC3E}">
        <p14:creationId xmlns:p14="http://schemas.microsoft.com/office/powerpoint/2010/main" val="370934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B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B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B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Responsibility and Accountability</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1a – There should be an executive level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1b – If not (e.g. small organisation/ company) this should be a documented exception that is documented, reported and reviewed. This can then be supported or challenged by commissioners and regulators.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1c – Whole board are accountable.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1d - The nursing workforce establishment should be determined by the demand for services and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need to provide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1e. Setting the nursing workforce establishment should explicitly inform the organisation’s financial planning and be funded by revenue allocation rather than fitting a prescribed financial envelope.</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1f - In setting the nursing establishment workforce planning and decision making should be underpinned by professional nursing knowledge and experience. The responsibility for setting nursing establishments remains with the executive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1g - Nurse leaders are integral to contracting and commissioning care in order to distinguish between nursing specific workload and that of the wider multi-professional workforce.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1h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Decisions on nurse staffing must be recorded. Discussions must detail the workforce requirements of the organisation/service in order to provide staffing for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1i -Each organisation should have a board-approved risk management and escalation process in place to enable real-time nurse staffing risk escalation and mitigation with clear and transparent procedure to address severe and recurrent risks.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363860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a:solidFill>
            <a:schemeClr val="bg1"/>
          </a:solidFill>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2</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Responsibility and Accountability</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2a – The nursing workforce will be a standing item for discussion at the board or accountable body for decision making in any organisation providing nursing services.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2b – Workforce data should be reviewed at least monthly and ‘red flags’ such as high rates of sickness or turnover investigated with transparency.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2c – A framework should be in place that enables regular review and decisions about service provision and workforce resourcing.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2d - A continuous quality improvement approach to staffing should be taken. A triangulated approach is required and will include: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professional judgement</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277820"/>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patient-dependency/acuity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workload tools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clinical quality indicators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nationally agreed standards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peer reviewed published evidence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benchmark data from matched comparators who can evidence the delivery of high-quality person centred services and/or data linkage to care quality indicators.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2e - Once any review is completed, an action plan should be created to address any issues identified.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2f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Where there are nurses rostered within a multi-professional workforce rota, they cannot be counted twice.</a:t>
            </a: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8620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2g. Staff who support the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such as clerical, housekeeping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and catering staff, should not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considered within nursing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numbers when determining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nursing establishment to meet clinical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need.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2h. All nursing students must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supernumerary when in training.</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178541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1B3ED6-BEFF-6B2D-CC65-F9A0D368C158}"/>
              </a:ext>
            </a:extLst>
          </p:cNvPr>
          <p:cNvSpPr/>
          <p:nvPr/>
        </p:nvSpPr>
        <p:spPr>
          <a:xfrm>
            <a:off x="0" y="0"/>
            <a:ext cx="10820400" cy="598338"/>
          </a:xfrm>
          <a:prstGeom prst="rect">
            <a:avLst/>
          </a:prstGeom>
          <a:solidFill>
            <a:srgbClr val="001F3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a:solidFill>
                  <a:schemeClr val="bg1"/>
                </a:solidFill>
                <a:latin typeface="Montserrat Medium"/>
              </a:rPr>
              <a:t> Setting establishments: demand led – informing financial planning </a:t>
            </a:r>
          </a:p>
        </p:txBody>
      </p:sp>
      <p:pic>
        <p:nvPicPr>
          <p:cNvPr id="4" name="Picture 3">
            <a:extLst>
              <a:ext uri="{FF2B5EF4-FFF2-40B4-BE49-F238E27FC236}">
                <a16:creationId xmlns:a16="http://schemas.microsoft.com/office/drawing/2014/main" id="{9ECE2BB3-31B7-4A98-66DB-5040985FA709}"/>
              </a:ext>
            </a:extLst>
          </p:cNvPr>
          <p:cNvPicPr>
            <a:picLocks noChangeAspect="1"/>
          </p:cNvPicPr>
          <p:nvPr/>
        </p:nvPicPr>
        <p:blipFill>
          <a:blip r:embed="rId3"/>
          <a:stretch>
            <a:fillRect/>
          </a:stretch>
        </p:blipFill>
        <p:spPr>
          <a:xfrm>
            <a:off x="80963" y="695326"/>
            <a:ext cx="6491288" cy="1832112"/>
          </a:xfrm>
          <a:prstGeom prst="rect">
            <a:avLst/>
          </a:prstGeom>
        </p:spPr>
      </p:pic>
      <p:pic>
        <p:nvPicPr>
          <p:cNvPr id="5" name="Content Placeholder 5">
            <a:extLst>
              <a:ext uri="{FF2B5EF4-FFF2-40B4-BE49-F238E27FC236}">
                <a16:creationId xmlns:a16="http://schemas.microsoft.com/office/drawing/2014/main" id="{F075C306-1B76-D235-00DA-B25AE08DAA96}"/>
              </a:ext>
            </a:extLst>
          </p:cNvPr>
          <p:cNvPicPr>
            <a:picLocks noGrp="1" noChangeAspect="1"/>
          </p:cNvPicPr>
          <p:nvPr>
            <p:ph idx="1"/>
          </p:nvPr>
        </p:nvPicPr>
        <p:blipFill>
          <a:blip r:embed="rId4"/>
          <a:stretch>
            <a:fillRect/>
          </a:stretch>
        </p:blipFill>
        <p:spPr>
          <a:xfrm>
            <a:off x="0" y="2849733"/>
            <a:ext cx="7077075" cy="3784130"/>
          </a:xfrm>
          <a:prstGeom prst="rect">
            <a:avLst/>
          </a:prstGeom>
        </p:spPr>
      </p:pic>
      <p:sp>
        <p:nvSpPr>
          <p:cNvPr id="6" name="Title 1">
            <a:extLst>
              <a:ext uri="{FF2B5EF4-FFF2-40B4-BE49-F238E27FC236}">
                <a16:creationId xmlns:a16="http://schemas.microsoft.com/office/drawing/2014/main" id="{93528397-6416-9F18-6DDB-18CD8B813058}"/>
              </a:ext>
            </a:extLst>
          </p:cNvPr>
          <p:cNvSpPr>
            <a:spLocks noGrp="1"/>
          </p:cNvSpPr>
          <p:nvPr>
            <p:ph type="title"/>
          </p:nvPr>
        </p:nvSpPr>
        <p:spPr>
          <a:xfrm>
            <a:off x="199425" y="2527438"/>
            <a:ext cx="6765464" cy="287112"/>
          </a:xfrm>
          <a:solidFill>
            <a:srgbClr val="F7B20F"/>
          </a:solidFill>
        </p:spPr>
        <p:txBody>
          <a:bodyPr>
            <a:noAutofit/>
          </a:bodyPr>
          <a:lstStyle/>
          <a:p>
            <a:pPr algn="ctr"/>
            <a:r>
              <a:rPr lang="en-GB" sz="1400">
                <a:latin typeface="Montserrat" panose="00000500000000000000" pitchFamily="2" charset="0"/>
                <a:cs typeface="Arial" panose="020B0604020202020204" pitchFamily="34" charset="0"/>
              </a:rPr>
              <a:t>UK: Practising nurses per 1 000 population, 2000 and 2019 (OECD 2021)</a:t>
            </a:r>
          </a:p>
        </p:txBody>
      </p:sp>
      <p:sp>
        <p:nvSpPr>
          <p:cNvPr id="15" name="Arrow: Down 14">
            <a:extLst>
              <a:ext uri="{FF2B5EF4-FFF2-40B4-BE49-F238E27FC236}">
                <a16:creationId xmlns:a16="http://schemas.microsoft.com/office/drawing/2014/main" id="{5F39D8FE-4834-CD8E-84FF-2774701F9B8D}"/>
              </a:ext>
            </a:extLst>
          </p:cNvPr>
          <p:cNvSpPr/>
          <p:nvPr/>
        </p:nvSpPr>
        <p:spPr>
          <a:xfrm>
            <a:off x="3569229" y="3352800"/>
            <a:ext cx="291571" cy="1012517"/>
          </a:xfrm>
          <a:prstGeom prst="downArrow">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9B8DA03-0688-2F29-4DC5-D7CA0BCD18A4}"/>
              </a:ext>
            </a:extLst>
          </p:cNvPr>
          <p:cNvSpPr txBox="1"/>
          <p:nvPr/>
        </p:nvSpPr>
        <p:spPr>
          <a:xfrm>
            <a:off x="3764930" y="3276600"/>
            <a:ext cx="1831537" cy="523220"/>
          </a:xfrm>
          <a:prstGeom prst="rect">
            <a:avLst/>
          </a:prstGeom>
          <a:noFill/>
        </p:spPr>
        <p:txBody>
          <a:bodyPr wrap="square" rtlCol="0">
            <a:spAutoFit/>
          </a:bodyPr>
          <a:lstStyle/>
          <a:p>
            <a:r>
              <a:rPr lang="en-GB" sz="1400" b="1">
                <a:solidFill>
                  <a:srgbClr val="DD1778"/>
                </a:solidFill>
                <a:latin typeface="Montserrat" panose="00000500000000000000" pitchFamily="2" charset="0"/>
              </a:rPr>
              <a:t>UK ranking 22</a:t>
            </a:r>
            <a:r>
              <a:rPr lang="en-GB" sz="1400" b="1" baseline="30000">
                <a:solidFill>
                  <a:srgbClr val="DD1778"/>
                </a:solidFill>
                <a:latin typeface="Montserrat" panose="00000500000000000000" pitchFamily="2" charset="0"/>
              </a:rPr>
              <a:t>nd</a:t>
            </a:r>
            <a:r>
              <a:rPr lang="en-GB" sz="1400" b="1">
                <a:solidFill>
                  <a:srgbClr val="DD1778"/>
                </a:solidFill>
                <a:latin typeface="Montserrat" panose="00000500000000000000" pitchFamily="2" charset="0"/>
              </a:rPr>
              <a:t>, below OECD avg.</a:t>
            </a:r>
          </a:p>
        </p:txBody>
      </p:sp>
      <p:pic>
        <p:nvPicPr>
          <p:cNvPr id="18" name="Picture 17">
            <a:extLst>
              <a:ext uri="{FF2B5EF4-FFF2-40B4-BE49-F238E27FC236}">
                <a16:creationId xmlns:a16="http://schemas.microsoft.com/office/drawing/2014/main" id="{60738228-066E-750B-84C7-B747F0C96024}"/>
              </a:ext>
            </a:extLst>
          </p:cNvPr>
          <p:cNvPicPr>
            <a:picLocks noChangeAspect="1"/>
          </p:cNvPicPr>
          <p:nvPr/>
        </p:nvPicPr>
        <p:blipFill>
          <a:blip r:embed="rId5"/>
          <a:stretch>
            <a:fillRect/>
          </a:stretch>
        </p:blipFill>
        <p:spPr>
          <a:xfrm>
            <a:off x="7860241" y="695326"/>
            <a:ext cx="2287059" cy="703298"/>
          </a:xfrm>
          <a:prstGeom prst="rect">
            <a:avLst/>
          </a:prstGeom>
        </p:spPr>
      </p:pic>
      <p:pic>
        <p:nvPicPr>
          <p:cNvPr id="20" name="Picture 19">
            <a:extLst>
              <a:ext uri="{FF2B5EF4-FFF2-40B4-BE49-F238E27FC236}">
                <a16:creationId xmlns:a16="http://schemas.microsoft.com/office/drawing/2014/main" id="{9AB206DA-E26D-E58F-0FBF-2F79850AB65D}"/>
              </a:ext>
            </a:extLst>
          </p:cNvPr>
          <p:cNvPicPr>
            <a:picLocks noChangeAspect="1"/>
          </p:cNvPicPr>
          <p:nvPr/>
        </p:nvPicPr>
        <p:blipFill rotWithShape="1">
          <a:blip r:embed="rId6"/>
          <a:srcRect b="62743"/>
          <a:stretch/>
        </p:blipFill>
        <p:spPr>
          <a:xfrm>
            <a:off x="7131273" y="1381419"/>
            <a:ext cx="3618304" cy="1146019"/>
          </a:xfrm>
          <a:prstGeom prst="rect">
            <a:avLst/>
          </a:prstGeom>
        </p:spPr>
      </p:pic>
      <p:sp>
        <p:nvSpPr>
          <p:cNvPr id="22" name="TextBox 21">
            <a:extLst>
              <a:ext uri="{FF2B5EF4-FFF2-40B4-BE49-F238E27FC236}">
                <a16:creationId xmlns:a16="http://schemas.microsoft.com/office/drawing/2014/main" id="{7E1D4972-8D09-EA59-B11B-5877F4C94226}"/>
              </a:ext>
            </a:extLst>
          </p:cNvPr>
          <p:cNvSpPr txBox="1"/>
          <p:nvPr/>
        </p:nvSpPr>
        <p:spPr>
          <a:xfrm>
            <a:off x="7149790" y="2479641"/>
            <a:ext cx="3517146" cy="4339650"/>
          </a:xfrm>
          <a:prstGeom prst="rect">
            <a:avLst/>
          </a:prstGeom>
          <a:noFill/>
        </p:spPr>
        <p:txBody>
          <a:bodyPr wrap="square" rtlCol="0">
            <a:spAutoFit/>
          </a:bodyPr>
          <a:lstStyle/>
          <a:p>
            <a:pPr algn="l"/>
            <a:r>
              <a:rPr lang="en-GB" sz="1200" b="1" i="0">
                <a:solidFill>
                  <a:srgbClr val="000000"/>
                </a:solidFill>
                <a:effectLst/>
                <a:latin typeface="Montserrat" panose="00000500000000000000" pitchFamily="2" charset="0"/>
              </a:rPr>
              <a:t>Patricia Marquis, RCN director for England, has called on the House of Lords to ask MPs to reconsider the amendment.</a:t>
            </a:r>
          </a:p>
          <a:p>
            <a:pPr algn="l"/>
            <a:endParaRPr lang="en-GB" sz="1200" b="1" i="0">
              <a:solidFill>
                <a:srgbClr val="000000"/>
              </a:solidFill>
              <a:effectLst/>
              <a:latin typeface="Montserrat" panose="00000500000000000000" pitchFamily="2" charset="0"/>
            </a:endParaRPr>
          </a:p>
          <a:p>
            <a:pPr algn="l"/>
            <a:r>
              <a:rPr lang="en-GB" sz="1200">
                <a:solidFill>
                  <a:srgbClr val="000000"/>
                </a:solidFill>
                <a:latin typeface="Montserrat" panose="00000500000000000000" pitchFamily="2" charset="0"/>
              </a:rPr>
              <a:t>“</a:t>
            </a:r>
            <a:r>
              <a:rPr lang="en-GB" sz="1200" b="0" i="0">
                <a:solidFill>
                  <a:srgbClr val="000000"/>
                </a:solidFill>
                <a:effectLst/>
                <a:latin typeface="Montserrat" panose="00000500000000000000" pitchFamily="2" charset="0"/>
              </a:rPr>
              <a:t>The government has rejected the opportunity to make an essential first step towards tackling the NHS workforce crisis. England’s nursing staff will be bitterly disappointed tonight and this moment will live long in the memory.</a:t>
            </a:r>
            <a:br>
              <a:rPr lang="en-GB" sz="1200" b="0" i="0">
                <a:solidFill>
                  <a:srgbClr val="000000"/>
                </a:solidFill>
                <a:effectLst/>
                <a:latin typeface="Montserrat" panose="00000500000000000000" pitchFamily="2" charset="0"/>
              </a:rPr>
            </a:br>
            <a:endParaRPr lang="en-GB" sz="1200" b="0" i="0">
              <a:solidFill>
                <a:srgbClr val="000000"/>
              </a:solidFill>
              <a:effectLst/>
              <a:latin typeface="Montserrat" panose="00000500000000000000" pitchFamily="2" charset="0"/>
            </a:endParaRPr>
          </a:p>
          <a:p>
            <a:pPr algn="l"/>
            <a:r>
              <a:rPr lang="en-GB" sz="1200" b="0" i="0">
                <a:solidFill>
                  <a:srgbClr val="000000"/>
                </a:solidFill>
                <a:effectLst/>
                <a:latin typeface="Montserrat" panose="00000500000000000000" pitchFamily="2" charset="0"/>
              </a:rPr>
              <a:t>‘Ministers have defeated an amendment supported by all major health and organisations asking them to publish an assessment of how many nursing staff and others are needed to provide safe patient care.</a:t>
            </a:r>
            <a:br>
              <a:rPr lang="en-GB" sz="1200" b="0" i="0">
                <a:solidFill>
                  <a:srgbClr val="000000"/>
                </a:solidFill>
                <a:effectLst/>
                <a:latin typeface="Montserrat" panose="00000500000000000000" pitchFamily="2" charset="0"/>
              </a:rPr>
            </a:br>
            <a:endParaRPr lang="en-GB" sz="1200" b="0" i="0">
              <a:solidFill>
                <a:srgbClr val="000000"/>
              </a:solidFill>
              <a:effectLst/>
              <a:latin typeface="Montserrat" panose="00000500000000000000" pitchFamily="2" charset="0"/>
            </a:endParaRPr>
          </a:p>
          <a:p>
            <a:pPr algn="l"/>
            <a:r>
              <a:rPr lang="en-GB" sz="1200" b="0" i="0">
                <a:solidFill>
                  <a:srgbClr val="000000"/>
                </a:solidFill>
                <a:effectLst/>
                <a:latin typeface="Montserrat" panose="00000500000000000000" pitchFamily="2" charset="0"/>
              </a:rPr>
              <a:t>‘The public and patients are demanding action from government to tackle nursing shortages, for now and in the longer term – they contribute to treatment delays and some patients even pay the highest price.’</a:t>
            </a:r>
          </a:p>
        </p:txBody>
      </p:sp>
      <p:cxnSp>
        <p:nvCxnSpPr>
          <p:cNvPr id="24" name="Straight Connector 23">
            <a:extLst>
              <a:ext uri="{FF2B5EF4-FFF2-40B4-BE49-F238E27FC236}">
                <a16:creationId xmlns:a16="http://schemas.microsoft.com/office/drawing/2014/main" id="{281B193A-EC7A-20DA-F6A3-7DA8E752D42C}"/>
              </a:ext>
            </a:extLst>
          </p:cNvPr>
          <p:cNvCxnSpPr/>
          <p:nvPr/>
        </p:nvCxnSpPr>
        <p:spPr>
          <a:xfrm>
            <a:off x="7010400" y="598338"/>
            <a:ext cx="0" cy="6259662"/>
          </a:xfrm>
          <a:prstGeom prst="line">
            <a:avLst/>
          </a:prstGeom>
          <a:ln w="38100">
            <a:solidFill>
              <a:srgbClr val="DD17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53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244" y="1908572"/>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6283"/>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290365"/>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5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6 </a:t>
            </a:r>
          </a:p>
        </p:txBody>
      </p:sp>
      <p:sp>
        <p:nvSpPr>
          <p:cNvPr id="13" name="Rectangle 12">
            <a:extLst>
              <a:ext uri="{FF2B5EF4-FFF2-40B4-BE49-F238E27FC236}">
                <a16:creationId xmlns:a16="http://schemas.microsoft.com/office/drawing/2014/main" id="{9C19C19D-7CFB-486A-9F11-C472D4174890}"/>
              </a:ext>
            </a:extLst>
          </p:cNvPr>
          <p:cNvSpPr/>
          <p:nvPr/>
        </p:nvSpPr>
        <p:spPr>
          <a:xfrm>
            <a:off x="6049372"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Medium" panose="00000600000000000000" pitchFamily="2" charset="0"/>
              </a:rPr>
              <a:t>Time &amp; Resources to Lead</a:t>
            </a:r>
          </a:p>
        </p:txBody>
      </p:sp>
      <p:sp>
        <p:nvSpPr>
          <p:cNvPr id="14" name="Rectangle 13">
            <a:extLst>
              <a:ext uri="{FF2B5EF4-FFF2-40B4-BE49-F238E27FC236}">
                <a16:creationId xmlns:a16="http://schemas.microsoft.com/office/drawing/2014/main" id="{AA217CC9-C205-4523-850D-B52AD3D8C221}"/>
              </a:ext>
            </a:extLst>
          </p:cNvPr>
          <p:cNvSpPr/>
          <p:nvPr/>
        </p:nvSpPr>
        <p:spPr>
          <a:xfrm>
            <a:off x="6049372" y="4456192"/>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 6a – Should be 100% supervisory (i.e. not planned to be in the numbers) – if not needs to be a documented exception and reported to board. </a:t>
            </a:r>
          </a:p>
          <a:p>
            <a:r>
              <a:rPr lang="en-GB" sz="1400" dirty="0">
                <a:solidFill>
                  <a:schemeClr val="tx1">
                    <a:lumMod val="85000"/>
                    <a:lumOff val="15000"/>
                  </a:schemeClr>
                </a:solidFill>
                <a:latin typeface="Public Sans Medium" pitchFamily="2" charset="0"/>
              </a:rPr>
              <a:t>6b – list of what this resource and time is for.</a:t>
            </a:r>
          </a:p>
          <a:p>
            <a:r>
              <a:rPr lang="en-GB" sz="1400" dirty="0">
                <a:solidFill>
                  <a:schemeClr val="tx1">
                    <a:lumMod val="85000"/>
                    <a:lumOff val="15000"/>
                  </a:schemeClr>
                </a:solidFill>
                <a:latin typeface="Public Sans Medium" pitchFamily="2" charset="0"/>
              </a:rPr>
              <a:t>6c – Role within leadership team needs to be included in job descriptions.   </a:t>
            </a:r>
          </a:p>
        </p:txBody>
      </p:sp>
      <p:sp>
        <p:nvSpPr>
          <p:cNvPr id="16" name="Rectangle 15">
            <a:extLst>
              <a:ext uri="{FF2B5EF4-FFF2-40B4-BE49-F238E27FC236}">
                <a16:creationId xmlns:a16="http://schemas.microsoft.com/office/drawing/2014/main" id="{120E8491-2602-495C-BEB1-370A12A0F910}"/>
              </a:ext>
            </a:extLst>
          </p:cNvPr>
          <p:cNvSpPr/>
          <p:nvPr/>
        </p:nvSpPr>
        <p:spPr>
          <a:xfrm>
            <a:off x="979707"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979707" y="3568167"/>
            <a:ext cx="3790122"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Montserrat Medium" panose="00000600000000000000" pitchFamily="2" charset="0"/>
              </a:rPr>
              <a:t>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979707" y="4360550"/>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Ward/ Community team/ Nursing Home) should have a registered nurse lead.</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Registered Nurse Leadership</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88178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F891-21E1-4B06-A0AD-D63A52CA901D}"/>
              </a:ext>
            </a:extLst>
          </p:cNvPr>
          <p:cNvSpPr>
            <a:spLocks noGrp="1"/>
          </p:cNvSpPr>
          <p:nvPr>
            <p:ph type="title"/>
          </p:nvPr>
        </p:nvSpPr>
        <p:spPr>
          <a:xfrm>
            <a:off x="501805" y="365760"/>
            <a:ext cx="10452707" cy="796996"/>
          </a:xfrm>
        </p:spPr>
        <p:txBody>
          <a:bodyPr/>
          <a:lstStyle/>
          <a:p>
            <a:r>
              <a:rPr lang="en-GB" dirty="0"/>
              <a:t>Executive Level Nurse examples:</a:t>
            </a:r>
          </a:p>
        </p:txBody>
      </p:sp>
      <p:sp>
        <p:nvSpPr>
          <p:cNvPr id="3" name="Content Placeholder 2">
            <a:extLst>
              <a:ext uri="{FF2B5EF4-FFF2-40B4-BE49-F238E27FC236}">
                <a16:creationId xmlns:a16="http://schemas.microsoft.com/office/drawing/2014/main" id="{0EADF3B1-6051-4837-8A79-171F60AD040A}"/>
              </a:ext>
            </a:extLst>
          </p:cNvPr>
          <p:cNvSpPr>
            <a:spLocks noGrp="1"/>
          </p:cNvSpPr>
          <p:nvPr>
            <p:ph idx="1"/>
          </p:nvPr>
        </p:nvSpPr>
        <p:spPr>
          <a:xfrm>
            <a:off x="0" y="1315156"/>
            <a:ext cx="10690577" cy="4955822"/>
          </a:xfrm>
        </p:spPr>
        <p:txBody>
          <a:bodyPr>
            <a:noAutofit/>
          </a:bodyPr>
          <a:lstStyle/>
          <a:p>
            <a:pPr marL="342900" indent="-342900">
              <a:buFont typeface="+mj-lt"/>
              <a:buAutoNum type="arabicPeriod"/>
            </a:pPr>
            <a:r>
              <a:rPr lang="en-GB" sz="1600" dirty="0">
                <a:latin typeface="Public Sans Medium" pitchFamily="2" charset="0"/>
              </a:rPr>
              <a:t>A Director of Nursing presents the standards to the executive board particularly highlighting Standard 1c-i &amp; 2a. With the nursing workforce now a standing item this is then used to work through the various standards highlighting where compliance exists and how to make step changes towards achieving this where there are gaps. </a:t>
            </a:r>
          </a:p>
          <a:p>
            <a:pPr marL="361950" indent="0">
              <a:buNone/>
            </a:pPr>
            <a:r>
              <a:rPr lang="en-GB" sz="1600" dirty="0">
                <a:latin typeface="Public Sans Medium" pitchFamily="2" charset="0"/>
              </a:rPr>
              <a:t>Examples: </a:t>
            </a:r>
          </a:p>
          <a:p>
            <a:pPr marL="647700" indent="-285750"/>
            <a:r>
              <a:rPr lang="en-GB" sz="1600" dirty="0">
                <a:latin typeface="Public Sans Medium" pitchFamily="2" charset="0"/>
              </a:rPr>
              <a:t>Standard 6 set’s out the supervisory role of ward/team leaders, the </a:t>
            </a:r>
            <a:r>
              <a:rPr lang="en-GB" sz="1600" dirty="0" err="1">
                <a:latin typeface="Public Sans Medium" pitchFamily="2" charset="0"/>
              </a:rPr>
              <a:t>DoN</a:t>
            </a:r>
            <a:r>
              <a:rPr lang="en-GB" sz="1600" dirty="0">
                <a:latin typeface="Public Sans Medium" pitchFamily="2" charset="0"/>
              </a:rPr>
              <a:t> has worked with the nursing leadership team and determined currently this occurs on average 33% of the time. The amount of additional </a:t>
            </a:r>
            <a:r>
              <a:rPr lang="en-GB" sz="1600" dirty="0" err="1">
                <a:latin typeface="Public Sans Medium" pitchFamily="2" charset="0"/>
              </a:rPr>
              <a:t>wte</a:t>
            </a:r>
            <a:r>
              <a:rPr lang="en-GB" sz="1600" dirty="0">
                <a:latin typeface="Public Sans Medium" pitchFamily="2" charset="0"/>
              </a:rPr>
              <a:t> band 5/6 is calculated to initially get this to 50% within 1 year, 75% by year 2 and 100% by year 3. A business case can then be developed.  </a:t>
            </a:r>
          </a:p>
          <a:p>
            <a:pPr marL="647700" indent="-285750"/>
            <a:r>
              <a:rPr lang="en-GB" sz="1600" dirty="0">
                <a:latin typeface="Public Sans Medium" pitchFamily="2" charset="0"/>
              </a:rPr>
              <a:t>Standard 8 sets out what should be included to calculate uplift. 8a,b and c are used to evidence base a review and proposed new uplift % for the trust. </a:t>
            </a:r>
          </a:p>
          <a:p>
            <a:pPr marL="647700" indent="-285750"/>
            <a:r>
              <a:rPr lang="en-GB" sz="1600" dirty="0">
                <a:latin typeface="Public Sans Medium" pitchFamily="2" charset="0"/>
              </a:rPr>
              <a:t>Standard 9 is used to instigate reporting every time substantive nursing workforce falls below 80%. The </a:t>
            </a:r>
            <a:r>
              <a:rPr lang="en-GB" sz="1600" dirty="0" err="1">
                <a:latin typeface="Public Sans Medium" pitchFamily="2" charset="0"/>
              </a:rPr>
              <a:t>DoN</a:t>
            </a:r>
            <a:r>
              <a:rPr lang="en-GB" sz="1600" dirty="0">
                <a:latin typeface="Public Sans Medium" pitchFamily="2" charset="0"/>
              </a:rPr>
              <a:t> can use the regular board agenda item to raise this which is a regular occurrence as agency/ bank use often above 20%. This is used to prompt a discussion regarding what can be done to both elevate and mitigate the problem as well as ensure risk recognised and recorded.      </a:t>
            </a:r>
          </a:p>
          <a:p>
            <a:pPr marL="361950" indent="0">
              <a:buNone/>
            </a:pPr>
            <a:r>
              <a:rPr lang="en-GB" sz="1600" dirty="0">
                <a:latin typeface="Public Sans Medium" pitchFamily="2" charset="0"/>
              </a:rPr>
              <a:t>The internal quality assurance framework can also be reviewed and adjusted to incorporate the standards as part of the assessment process and to evidence base change. This is useful to prepare for regulator visits </a:t>
            </a:r>
            <a:r>
              <a:rPr lang="en-GB" sz="1600" dirty="0" err="1">
                <a:latin typeface="Public Sans Medium" pitchFamily="2" charset="0"/>
              </a:rPr>
              <a:t>ect</a:t>
            </a:r>
            <a:r>
              <a:rPr lang="en-GB" sz="1600" dirty="0">
                <a:latin typeface="Public Sans Medium" pitchFamily="2" charset="0"/>
              </a:rPr>
              <a:t>.          </a:t>
            </a:r>
            <a:r>
              <a:rPr lang="en-GB" sz="1600" dirty="0">
                <a:solidFill>
                  <a:srgbClr val="DD1778"/>
                </a:solidFill>
                <a:latin typeface="Public Sans Medium" pitchFamily="2" charset="0"/>
              </a:rPr>
              <a:t>    </a:t>
            </a:r>
          </a:p>
        </p:txBody>
      </p:sp>
    </p:spTree>
    <p:extLst>
      <p:ext uri="{BB962C8B-B14F-4D97-AF65-F5344CB8AC3E}">
        <p14:creationId xmlns:p14="http://schemas.microsoft.com/office/powerpoint/2010/main" val="317023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A9F5-4D71-495F-8CFB-0D4637C0EB7B}"/>
              </a:ext>
            </a:extLst>
          </p:cNvPr>
          <p:cNvSpPr>
            <a:spLocks noGrp="1"/>
          </p:cNvSpPr>
          <p:nvPr>
            <p:ph type="title"/>
          </p:nvPr>
        </p:nvSpPr>
        <p:spPr>
          <a:xfrm>
            <a:off x="1261872" y="264160"/>
            <a:ext cx="9692640" cy="1325562"/>
          </a:xfrm>
        </p:spPr>
        <p:txBody>
          <a:bodyPr/>
          <a:lstStyle/>
          <a:p>
            <a:r>
              <a:rPr lang="en-GB" dirty="0"/>
              <a:t>Independent sector example:</a:t>
            </a:r>
          </a:p>
        </p:txBody>
      </p:sp>
      <p:sp>
        <p:nvSpPr>
          <p:cNvPr id="3" name="Content Placeholder 2">
            <a:extLst>
              <a:ext uri="{FF2B5EF4-FFF2-40B4-BE49-F238E27FC236}">
                <a16:creationId xmlns:a16="http://schemas.microsoft.com/office/drawing/2014/main" id="{4CEB892A-1DA6-4282-B199-074BE5ECD1FC}"/>
              </a:ext>
            </a:extLst>
          </p:cNvPr>
          <p:cNvSpPr>
            <a:spLocks noGrp="1"/>
          </p:cNvSpPr>
          <p:nvPr>
            <p:ph idx="1"/>
          </p:nvPr>
        </p:nvSpPr>
        <p:spPr>
          <a:xfrm>
            <a:off x="1261872" y="2342444"/>
            <a:ext cx="8595360" cy="3837693"/>
          </a:xfrm>
        </p:spPr>
        <p:txBody>
          <a:bodyPr/>
          <a:lstStyle/>
          <a:p>
            <a:r>
              <a:rPr lang="en-GB" dirty="0"/>
              <a:t>An Independent sector Chief Nurse is not currently executive level and reports to the Medical Director. Whilst on the senior management team they do not have a seat on the board. </a:t>
            </a:r>
          </a:p>
          <a:p>
            <a:r>
              <a:rPr lang="en-GB" dirty="0"/>
              <a:t>The standards are used to highlight the need to an executive level nurse and if not 1b states that this should be a documented exception. This is used to start the conversation, challenge the corporate board and also 1c sets out that the whole board is accountable for nursing workforce. </a:t>
            </a:r>
          </a:p>
          <a:p>
            <a:r>
              <a:rPr lang="en-GB" dirty="0"/>
              <a:t>Standard 2a also states that nursing establishment should be a standing item on each board meeting. All of these factors together make a strong case for the Chief Nurse to become an executive level post.    </a:t>
            </a:r>
          </a:p>
          <a:p>
            <a:endParaRPr lang="en-GB" dirty="0"/>
          </a:p>
        </p:txBody>
      </p:sp>
    </p:spTree>
    <p:extLst>
      <p:ext uri="{BB962C8B-B14F-4D97-AF65-F5344CB8AC3E}">
        <p14:creationId xmlns:p14="http://schemas.microsoft.com/office/powerpoint/2010/main" val="212640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880" y="1908572"/>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3994"/>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376" y="2295489"/>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5 </a:t>
            </a:r>
          </a:p>
        </p:txBody>
      </p:sp>
      <p:sp>
        <p:nvSpPr>
          <p:cNvPr id="13" name="Rectangle 12">
            <a:extLst>
              <a:ext uri="{FF2B5EF4-FFF2-40B4-BE49-F238E27FC236}">
                <a16:creationId xmlns:a16="http://schemas.microsoft.com/office/drawing/2014/main" id="{9C19C19D-7CFB-486A-9F11-C472D4174890}"/>
              </a:ext>
            </a:extLst>
          </p:cNvPr>
          <p:cNvSpPr/>
          <p:nvPr/>
        </p:nvSpPr>
        <p:spPr>
          <a:xfrm>
            <a:off x="980661" y="3605539"/>
            <a:ext cx="3790122"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980661"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1a – There should be an executive level nurse.</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1b – If not (e.g. small organisation/ company) this should be a documented exception that is documented, reported and reviewed. This can then be supported or challenged by commissioners and regulators.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1c – Whole board are accountable. </a:t>
            </a:r>
          </a:p>
        </p:txBody>
      </p:sp>
      <p:sp>
        <p:nvSpPr>
          <p:cNvPr id="16" name="Rectangle 15">
            <a:extLst>
              <a:ext uri="{FF2B5EF4-FFF2-40B4-BE49-F238E27FC236}">
                <a16:creationId xmlns:a16="http://schemas.microsoft.com/office/drawing/2014/main" id="{120E8491-2602-495C-BEB1-370A12A0F910}"/>
              </a:ext>
            </a:extLst>
          </p:cNvPr>
          <p:cNvSpPr/>
          <p:nvPr/>
        </p:nvSpPr>
        <p:spPr>
          <a:xfrm>
            <a:off x="980661"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6096000" y="3599870"/>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Montserrat Medium" panose="00000600000000000000" pitchFamily="2" charset="0"/>
              </a:rPr>
              <a:t>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6096000"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Nursing Home/ Care Home with nursing) should have a registered nurse lead (standard 6 sets out dedicated time &amp; resources for this).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880695" y="3675795"/>
            <a:ext cx="3989418" cy="584775"/>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Accountability and executive level nurse</a:t>
            </a:r>
          </a:p>
        </p:txBody>
      </p:sp>
      <p:sp>
        <p:nvSpPr>
          <p:cNvPr id="22" name="Rectangle 21">
            <a:extLst>
              <a:ext uri="{FF2B5EF4-FFF2-40B4-BE49-F238E27FC236}">
                <a16:creationId xmlns:a16="http://schemas.microsoft.com/office/drawing/2014/main" id="{5D1EED95-CCF2-4F3A-96C0-9BD7D1B79262}"/>
              </a:ext>
            </a:extLst>
          </p:cNvPr>
          <p:cNvSpPr/>
          <p:nvPr/>
        </p:nvSpPr>
        <p:spPr>
          <a:xfrm>
            <a:off x="226790" y="924990"/>
            <a:ext cx="10634120" cy="830997"/>
          </a:xfrm>
          <a:prstGeom prst="rect">
            <a:avLst/>
          </a:prstGeom>
        </p:spPr>
        <p:txBody>
          <a:bodyPr wrap="square">
            <a:spAutoFit/>
          </a:bodyPr>
          <a:lstStyle/>
          <a:p>
            <a:r>
              <a:rPr lang="en-GB" sz="1600" dirty="0">
                <a:latin typeface="Public Sans Medium" pitchFamily="2" charset="0"/>
              </a:rPr>
              <a:t>The Nursing Workforce Standards are applicable to this setting and will be a very useful tool to drive change. </a:t>
            </a:r>
          </a:p>
          <a:p>
            <a:endParaRPr lang="en-GB" sz="1600" dirty="0">
              <a:latin typeface="Public Sans Medium" pitchFamily="2" charset="0"/>
            </a:endParaRPr>
          </a:p>
          <a:p>
            <a:r>
              <a:rPr lang="en-GB" sz="1600" dirty="0">
                <a:latin typeface="Public Sans Medium" pitchFamily="2" charset="0"/>
              </a:rPr>
              <a:t>There are 14 standards and all have descriptors e.g. 1a,b,c</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428487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10</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200286" y="31158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lumMod val="85000"/>
                  <a:lumOff val="15000"/>
                </a:schemeClr>
              </a:solidFill>
              <a:latin typeface="Public Sans Medium" pitchFamily="2" charset="0"/>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709892"/>
            <a:ext cx="959692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Nursing staff are prepared and work within their scope of practice</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10a - This includes access to CPD, education, support and development to ensure the nursing workforce has the knowledge, skills and competencies required to deliver evidence based, safe, person-centred care that is of high-quality. </a:t>
            </a:r>
          </a:p>
          <a:p>
            <a:pPr algn="just"/>
            <a:endParaRPr lang="en-GB" sz="1150" dirty="0">
              <a:solidFill>
                <a:schemeClr val="tx1">
                  <a:lumMod val="85000"/>
                  <a:lumOff val="15000"/>
                </a:schemeClr>
              </a:solidFill>
              <a:latin typeface="Public Sans Medium" pitchFamily="2" charset="0"/>
            </a:endParaRPr>
          </a:p>
          <a:p>
            <a:pPr algn="just"/>
            <a:r>
              <a:rPr lang="en-GB" sz="1150" dirty="0">
                <a:solidFill>
                  <a:schemeClr val="tx1">
                    <a:lumMod val="85000"/>
                    <a:lumOff val="15000"/>
                  </a:schemeClr>
                </a:solidFill>
                <a:latin typeface="Public Sans Medium" pitchFamily="2" charset="0"/>
              </a:rPr>
              <a:t>As a minimum this needs to include:</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safeguarding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mental capacity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consent record keeping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basic life support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competency frameworks specific to the area of specialty the principles of accountability and delegation</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raising concerns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health and safety related training including moving and handling, infection prevention and control and fire training. </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10b - The registered nurse lead will</a:t>
            </a:r>
          </a:p>
          <a:p>
            <a:pPr algn="just"/>
            <a:r>
              <a:rPr lang="en-GB" sz="1150" dirty="0">
                <a:solidFill>
                  <a:schemeClr val="tx1">
                    <a:lumMod val="85000"/>
                    <a:lumOff val="15000"/>
                  </a:schemeClr>
                </a:solidFill>
                <a:latin typeface="Public Sans Medium" pitchFamily="2" charset="0"/>
              </a:rPr>
              <a:t>ensure that:</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appointed to the nursing workforce, including those in management roles, are allocated a period of supernumerary induction / preceptorship</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with no previous experience should have a preceptorship period which includes structured induction and close supervision until specialty competence and confidence are achieved</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for more senior/experienced staff taking on additional or different roles, a preceptorship period is still needed until competence and confidence are achieved. </a:t>
            </a: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2039020"/>
          </a:xfrm>
          <a:prstGeom prst="rect">
            <a:avLst/>
          </a:prstGeom>
          <a:noFill/>
        </p:spPr>
        <p:txBody>
          <a:bodyPr wrap="square" rtlCol="0">
            <a:spAutoFit/>
          </a:bodyPr>
          <a:lstStyle/>
          <a:p>
            <a:pPr algn="just"/>
            <a:r>
              <a:rPr lang="en-GB" sz="1150" dirty="0">
                <a:latin typeface="Public Sans Medium" pitchFamily="2" charset="0"/>
              </a:rPr>
              <a:t>10c - For staff who are lone workers, there must be clear access to advice, supervision and support at all times as well as compliance with necessary health and safety requirements. </a:t>
            </a:r>
          </a:p>
          <a:p>
            <a:pPr algn="just"/>
            <a:endParaRPr lang="en-GB" sz="1150" dirty="0">
              <a:latin typeface="Public Sans Medium" pitchFamily="2" charset="0"/>
            </a:endParaRPr>
          </a:p>
          <a:p>
            <a:pPr algn="just"/>
            <a:r>
              <a:rPr lang="en-GB" sz="1150" dirty="0">
                <a:latin typeface="Public Sans Medium" pitchFamily="2" charset="0"/>
              </a:rPr>
              <a:t>10d - Fostering leadership capability is integral to all members of the nursing workforce throughout their career to embed a psychologically safe culture and strengthen the nursing voice.</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263725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3CD7-32EB-4700-97E2-98F5B39E04BD}"/>
              </a:ext>
            </a:extLst>
          </p:cNvPr>
          <p:cNvSpPr>
            <a:spLocks noGrp="1"/>
          </p:cNvSpPr>
          <p:nvPr>
            <p:ph type="title"/>
          </p:nvPr>
        </p:nvSpPr>
        <p:spPr/>
        <p:txBody>
          <a:bodyPr/>
          <a:lstStyle/>
          <a:p>
            <a:r>
              <a:rPr lang="en-GB" dirty="0"/>
              <a:t>Care Home examples </a:t>
            </a:r>
          </a:p>
        </p:txBody>
      </p:sp>
      <p:sp>
        <p:nvSpPr>
          <p:cNvPr id="3" name="Content Placeholder 2">
            <a:extLst>
              <a:ext uri="{FF2B5EF4-FFF2-40B4-BE49-F238E27FC236}">
                <a16:creationId xmlns:a16="http://schemas.microsoft.com/office/drawing/2014/main" id="{24113692-7CD3-4117-BE5E-CB8BA45F77EC}"/>
              </a:ext>
            </a:extLst>
          </p:cNvPr>
          <p:cNvSpPr>
            <a:spLocks noGrp="1"/>
          </p:cNvSpPr>
          <p:nvPr>
            <p:ph idx="1"/>
          </p:nvPr>
        </p:nvSpPr>
        <p:spPr>
          <a:xfrm>
            <a:off x="1261872" y="1828800"/>
            <a:ext cx="8595360" cy="4663440"/>
          </a:xfrm>
        </p:spPr>
        <p:txBody>
          <a:bodyPr>
            <a:normAutofit fontScale="92500"/>
          </a:bodyPr>
          <a:lstStyle/>
          <a:p>
            <a:r>
              <a:rPr lang="en-GB" dirty="0">
                <a:latin typeface="Public Sans Medium" pitchFamily="2" charset="0"/>
              </a:rPr>
              <a:t>A care home with nursing is looking to recruit a registered manager that is not a registrant. Standard 5a can be used to argue against this as ‘each clinical team or service that provides nursing care will have a registered nurse lead’. </a:t>
            </a:r>
          </a:p>
          <a:p>
            <a:r>
              <a:rPr lang="en-GB" dirty="0">
                <a:latin typeface="Public Sans Medium" pitchFamily="2" charset="0"/>
              </a:rPr>
              <a:t>There is a high reliance on agency and temporary staff particularly on night shifts. Standard 9, states that when the substantive staff ratio falls below 80% this should be reported (to the corporate board, likely management board in smaller homes). 9a includes ensuring continuity of care. </a:t>
            </a:r>
          </a:p>
          <a:p>
            <a:r>
              <a:rPr lang="en-GB" dirty="0">
                <a:latin typeface="Public Sans Medium" pitchFamily="2" charset="0"/>
              </a:rPr>
              <a:t>One organisation suggested that they stopped having an RN overnight and substituted with a senior carer and an on-call RN available by phone. There are lots of reasons why this could be challenged, and the standards add to this: </a:t>
            </a:r>
            <a:r>
              <a:rPr lang="en-GB" sz="1800" dirty="0">
                <a:effectLst/>
                <a:latin typeface="Public Sans Medium" pitchFamily="2" charset="0"/>
                <a:ea typeface="Times New Roman" panose="02020603050405020304" pitchFamily="18" charset="0"/>
              </a:rPr>
              <a:t>Standard 1 (accountability: board level, in this setting likely to include owners in smaller establishments) 1a – includes responsibility to those who contract or commission services. Standards 2 – all and particularly </a:t>
            </a:r>
            <a:r>
              <a:rPr lang="en-GB" sz="1800" dirty="0" err="1">
                <a:effectLst/>
                <a:latin typeface="Public Sans Medium" pitchFamily="2" charset="0"/>
                <a:ea typeface="Times New Roman" panose="02020603050405020304" pitchFamily="18" charset="0"/>
              </a:rPr>
              <a:t>b,c</a:t>
            </a:r>
            <a:r>
              <a:rPr lang="en-GB" sz="1800" dirty="0">
                <a:effectLst/>
                <a:latin typeface="Public Sans Medium" pitchFamily="2" charset="0"/>
                <a:ea typeface="Times New Roman" panose="02020603050405020304" pitchFamily="18" charset="0"/>
              </a:rPr>
              <a:t> very useful here.  </a:t>
            </a:r>
          </a:p>
          <a:p>
            <a:r>
              <a:rPr lang="en-GB" dirty="0">
                <a:latin typeface="Public Sans Medium" pitchFamily="2" charset="0"/>
              </a:rPr>
              <a:t>Insufficient time for CPD, struggle to ensure statutory &amp; mandatory training. Standard 10 sets out what is required and Standard 8 covers ensuring uplift in establishments is sufficient.            </a:t>
            </a:r>
          </a:p>
        </p:txBody>
      </p:sp>
    </p:spTree>
    <p:extLst>
      <p:ext uri="{BB962C8B-B14F-4D97-AF65-F5344CB8AC3E}">
        <p14:creationId xmlns:p14="http://schemas.microsoft.com/office/powerpoint/2010/main" val="139438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GB" sz="4000" dirty="0">
                <a:solidFill>
                  <a:prstClr val="white"/>
                </a:solidFill>
              </a:rPr>
              <a:t>Why is safe staffing so important?</a:t>
            </a:r>
          </a:p>
          <a:p>
            <a:endParaRPr lang="en-GB" dirty="0"/>
          </a:p>
        </p:txBody>
      </p:sp>
      <p:sp>
        <p:nvSpPr>
          <p:cNvPr id="4" name="Text Placeholder 3"/>
          <p:cNvSpPr>
            <a:spLocks noGrp="1"/>
          </p:cNvSpPr>
          <p:nvPr>
            <p:ph type="body" sz="quarter" idx="11"/>
          </p:nvPr>
        </p:nvSpPr>
        <p:spPr>
          <a:xfrm>
            <a:off x="262054" y="3256155"/>
            <a:ext cx="9345496" cy="2506469"/>
          </a:xfrm>
        </p:spPr>
        <p:txBody>
          <a:bodyPr/>
          <a:lstStyle/>
          <a:p>
            <a:r>
              <a:rPr lang="en-GB" b="1" dirty="0"/>
              <a:t>Patient safety</a:t>
            </a:r>
            <a:r>
              <a:rPr lang="en-GB" dirty="0"/>
              <a:t>			</a:t>
            </a:r>
            <a:endParaRPr lang="en-GB" b="1" dirty="0"/>
          </a:p>
          <a:p>
            <a:pPr marL="342900" indent="-342900">
              <a:buFont typeface="Arial" panose="020B0604020202020204" pitchFamily="34" charset="0"/>
              <a:buChar char="•"/>
            </a:pPr>
            <a:r>
              <a:rPr lang="en-GB" dirty="0"/>
              <a:t>Lower mortality	</a:t>
            </a:r>
          </a:p>
          <a:p>
            <a:pPr marL="342900" indent="-342900">
              <a:buFont typeface="Arial" panose="020B0604020202020204" pitchFamily="34" charset="0"/>
              <a:buChar char="•"/>
            </a:pPr>
            <a:r>
              <a:rPr lang="en-GB" dirty="0"/>
              <a:t>Lower HAI		</a:t>
            </a:r>
          </a:p>
          <a:p>
            <a:pPr marL="342900" indent="-342900">
              <a:buFont typeface="Arial" panose="020B0604020202020204" pitchFamily="34" charset="0"/>
              <a:buChar char="•"/>
            </a:pPr>
            <a:r>
              <a:rPr lang="en-GB" dirty="0"/>
              <a:t>Fewer falls	</a:t>
            </a:r>
          </a:p>
          <a:p>
            <a:pPr marL="342900" indent="-342900">
              <a:buFont typeface="Arial" panose="020B0604020202020204" pitchFamily="34" charset="0"/>
              <a:buChar char="•"/>
            </a:pPr>
            <a:r>
              <a:rPr lang="en-GB" dirty="0"/>
              <a:t>Lower failure to rescue rate</a:t>
            </a:r>
          </a:p>
          <a:p>
            <a:pPr marL="342900" indent="-342900">
              <a:buFont typeface="Arial" panose="020B0604020202020204" pitchFamily="34" charset="0"/>
              <a:buChar char="•"/>
            </a:pPr>
            <a:r>
              <a:rPr lang="en-GB" dirty="0"/>
              <a:t>Fewer medicine errors</a:t>
            </a:r>
          </a:p>
          <a:p>
            <a:pPr marL="342900" indent="-342900">
              <a:buFont typeface="Arial" panose="020B0604020202020204" pitchFamily="34" charset="0"/>
              <a:buChar char="•"/>
            </a:pPr>
            <a:r>
              <a:rPr lang="en-GB" dirty="0"/>
              <a:t>Better patient experience		</a:t>
            </a:r>
          </a:p>
        </p:txBody>
      </p:sp>
      <p:sp>
        <p:nvSpPr>
          <p:cNvPr id="6" name="TextBox 5"/>
          <p:cNvSpPr txBox="1"/>
          <p:nvPr/>
        </p:nvSpPr>
        <p:spPr>
          <a:xfrm>
            <a:off x="7838913" y="3145971"/>
            <a:ext cx="4245429" cy="2800767"/>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Nurse safety</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Lower stress levels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Lower illness and absence rates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Better morale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Improved retention rates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Lower burnout rates</a:t>
            </a:r>
          </a:p>
        </p:txBody>
      </p:sp>
      <p:sp>
        <p:nvSpPr>
          <p:cNvPr id="7" name="TextBox 6"/>
          <p:cNvSpPr txBox="1"/>
          <p:nvPr/>
        </p:nvSpPr>
        <p:spPr>
          <a:xfrm>
            <a:off x="2592371" y="1847622"/>
            <a:ext cx="6040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SAFE STAFFING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p:cNvCxnSpPr/>
          <p:nvPr/>
        </p:nvCxnSpPr>
        <p:spPr>
          <a:xfrm flipH="1">
            <a:off x="2847511" y="2363960"/>
            <a:ext cx="2389416" cy="6350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87121" y="2363960"/>
            <a:ext cx="2352514" cy="6350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054A698-F2B7-41AC-A4C5-002DE533EF07}"/>
              </a:ext>
            </a:extLst>
          </p:cNvPr>
          <p:cNvPicPr>
            <a:picLocks noChangeAspect="1"/>
          </p:cNvPicPr>
          <p:nvPr/>
        </p:nvPicPr>
        <p:blipFill>
          <a:blip r:embed="rId3"/>
          <a:stretch>
            <a:fillRect/>
          </a:stretch>
        </p:blipFill>
        <p:spPr>
          <a:xfrm>
            <a:off x="3921101" y="3256154"/>
            <a:ext cx="3382540" cy="999201"/>
          </a:xfrm>
          <a:prstGeom prst="rect">
            <a:avLst/>
          </a:prstGeom>
        </p:spPr>
      </p:pic>
    </p:spTree>
    <p:extLst>
      <p:ext uri="{BB962C8B-B14F-4D97-AF65-F5344CB8AC3E}">
        <p14:creationId xmlns:p14="http://schemas.microsoft.com/office/powerpoint/2010/main" val="356592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98A828B9-4CB6-4353-A509-CD89B1DF88DD}"/>
              </a:ext>
            </a:extLst>
          </p:cNvPr>
          <p:cNvSpPr/>
          <p:nvPr/>
        </p:nvSpPr>
        <p:spPr>
          <a:xfrm>
            <a:off x="193482" y="1779842"/>
            <a:ext cx="10337773" cy="410059"/>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3" name="Group 2">
            <a:extLst>
              <a:ext uri="{FF2B5EF4-FFF2-40B4-BE49-F238E27FC236}">
                <a16:creationId xmlns:a16="http://schemas.microsoft.com/office/drawing/2014/main" id="{9B833840-B7ED-4204-B167-D15FD0B8517F}"/>
              </a:ext>
            </a:extLst>
          </p:cNvPr>
          <p:cNvGrpSpPr/>
          <p:nvPr/>
        </p:nvGrpSpPr>
        <p:grpSpPr>
          <a:xfrm>
            <a:off x="1559396" y="1319799"/>
            <a:ext cx="937034" cy="937032"/>
            <a:chOff x="6950825" y="5989915"/>
            <a:chExt cx="2527366" cy="2527366"/>
          </a:xfrm>
        </p:grpSpPr>
        <p:sp>
          <p:nvSpPr>
            <p:cNvPr id="4" name="Teardrop 3">
              <a:extLst>
                <a:ext uri="{FF2B5EF4-FFF2-40B4-BE49-F238E27FC236}">
                  <a16:creationId xmlns:a16="http://schemas.microsoft.com/office/drawing/2014/main" id="{908E9ED1-1F89-45B7-A9C8-AC3906A2413A}"/>
                </a:ext>
              </a:extLst>
            </p:cNvPr>
            <p:cNvSpPr/>
            <p:nvPr/>
          </p:nvSpPr>
          <p:spPr>
            <a:xfrm rot="8100000">
              <a:off x="6950825" y="5989915"/>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5" name="Oval 4">
              <a:extLst>
                <a:ext uri="{FF2B5EF4-FFF2-40B4-BE49-F238E27FC236}">
                  <a16:creationId xmlns:a16="http://schemas.microsoft.com/office/drawing/2014/main" id="{C432A633-4C9F-4D47-BF17-DB5BEDDC4527}"/>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sp>
        <p:nvSpPr>
          <p:cNvPr id="6" name="Rectangle 5">
            <a:extLst>
              <a:ext uri="{FF2B5EF4-FFF2-40B4-BE49-F238E27FC236}">
                <a16:creationId xmlns:a16="http://schemas.microsoft.com/office/drawing/2014/main" id="{DAE9AE3A-5CC7-4A09-AE76-56199C934B3E}"/>
              </a:ext>
            </a:extLst>
          </p:cNvPr>
          <p:cNvSpPr/>
          <p:nvPr/>
        </p:nvSpPr>
        <p:spPr>
          <a:xfrm>
            <a:off x="454474" y="2618399"/>
            <a:ext cx="3147521" cy="516329"/>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Clinical</a:t>
            </a:r>
          </a:p>
        </p:txBody>
      </p:sp>
      <p:sp>
        <p:nvSpPr>
          <p:cNvPr id="7" name="Rectangle 6">
            <a:extLst>
              <a:ext uri="{FF2B5EF4-FFF2-40B4-BE49-F238E27FC236}">
                <a16:creationId xmlns:a16="http://schemas.microsoft.com/office/drawing/2014/main" id="{DF0BBA5A-741B-4E97-AEBC-36A782BA0868}"/>
              </a:ext>
            </a:extLst>
          </p:cNvPr>
          <p:cNvSpPr/>
          <p:nvPr/>
        </p:nvSpPr>
        <p:spPr>
          <a:xfrm>
            <a:off x="454153" y="3146015"/>
            <a:ext cx="3147521" cy="30418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Establishments meet demand, are reviewed and reported to board who are accountable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Workforce data review at least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2f:</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Double counting, for example, if on a multi-professional rota should not also be counted in nursing numbers for that clinical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2h:</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Students are supernumerary.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9: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Substantive 80%+</a:t>
            </a:r>
          </a:p>
        </p:txBody>
      </p:sp>
      <p:sp>
        <p:nvSpPr>
          <p:cNvPr id="8" name="Rectangle 7">
            <a:extLst>
              <a:ext uri="{FF2B5EF4-FFF2-40B4-BE49-F238E27FC236}">
                <a16:creationId xmlns:a16="http://schemas.microsoft.com/office/drawing/2014/main" id="{7059C402-27AE-44DB-818A-1107DB823C22}"/>
              </a:ext>
            </a:extLst>
          </p:cNvPr>
          <p:cNvSpPr/>
          <p:nvPr/>
        </p:nvSpPr>
        <p:spPr>
          <a:xfrm>
            <a:off x="454154" y="6157900"/>
            <a:ext cx="3147520" cy="1224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 name="Rectangle 8">
            <a:extLst>
              <a:ext uri="{FF2B5EF4-FFF2-40B4-BE49-F238E27FC236}">
                <a16:creationId xmlns:a16="http://schemas.microsoft.com/office/drawing/2014/main" id="{81D3F507-0230-48BA-B938-DB6148BB0241}"/>
              </a:ext>
            </a:extLst>
          </p:cNvPr>
          <p:cNvSpPr/>
          <p:nvPr/>
        </p:nvSpPr>
        <p:spPr>
          <a:xfrm>
            <a:off x="3988742" y="2618399"/>
            <a:ext cx="3147521" cy="516329"/>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Leadership</a:t>
            </a:r>
          </a:p>
        </p:txBody>
      </p:sp>
      <p:sp>
        <p:nvSpPr>
          <p:cNvPr id="10" name="Rectangle 9">
            <a:extLst>
              <a:ext uri="{FF2B5EF4-FFF2-40B4-BE49-F238E27FC236}">
                <a16:creationId xmlns:a16="http://schemas.microsoft.com/office/drawing/2014/main" id="{E6268AA1-2C14-424C-9B63-E603FA5D271E}"/>
              </a:ext>
            </a:extLst>
          </p:cNvPr>
          <p:cNvSpPr/>
          <p:nvPr/>
        </p:nvSpPr>
        <p:spPr>
          <a:xfrm>
            <a:off x="3988741" y="3134728"/>
            <a:ext cx="3147521" cy="3053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5a:</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Registered nurse lead for nursing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5b: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Link to nursing leadership is essential (e.g. if part of wider MDT/rota)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6: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Time to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Admin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Standards 6a&amp;b: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Leadership parts of job plan should be supervisory and not included in the numbers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6c: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Role within leadership team needs to be included in job descriptions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ndParaRPr>
          </a:p>
        </p:txBody>
      </p:sp>
      <p:sp>
        <p:nvSpPr>
          <p:cNvPr id="11" name="Rectangle 10">
            <a:extLst>
              <a:ext uri="{FF2B5EF4-FFF2-40B4-BE49-F238E27FC236}">
                <a16:creationId xmlns:a16="http://schemas.microsoft.com/office/drawing/2014/main" id="{9B2C7147-64BF-4A8A-93AF-4A42AF13B365}"/>
              </a:ext>
            </a:extLst>
          </p:cNvPr>
          <p:cNvSpPr/>
          <p:nvPr/>
        </p:nvSpPr>
        <p:spPr>
          <a:xfrm>
            <a:off x="3988742" y="6168834"/>
            <a:ext cx="3147520" cy="122563"/>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 name="Rectangle 11">
            <a:extLst>
              <a:ext uri="{FF2B5EF4-FFF2-40B4-BE49-F238E27FC236}">
                <a16:creationId xmlns:a16="http://schemas.microsoft.com/office/drawing/2014/main" id="{2A6FF4D5-C0E1-4558-B7AC-FB681650A763}"/>
              </a:ext>
            </a:extLst>
          </p:cNvPr>
          <p:cNvSpPr/>
          <p:nvPr/>
        </p:nvSpPr>
        <p:spPr>
          <a:xfrm>
            <a:off x="7523010" y="2618399"/>
            <a:ext cx="3008245" cy="516329"/>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Education &amp; research</a:t>
            </a:r>
          </a:p>
        </p:txBody>
      </p:sp>
      <p:sp>
        <p:nvSpPr>
          <p:cNvPr id="13" name="Rectangle 12">
            <a:extLst>
              <a:ext uri="{FF2B5EF4-FFF2-40B4-BE49-F238E27FC236}">
                <a16:creationId xmlns:a16="http://schemas.microsoft.com/office/drawing/2014/main" id="{B15057A7-0981-455C-A14F-FC633DEFA930}"/>
              </a:ext>
            </a:extLst>
          </p:cNvPr>
          <p:cNvSpPr/>
          <p:nvPr/>
        </p:nvSpPr>
        <p:spPr>
          <a:xfrm>
            <a:off x="7523010" y="3123441"/>
            <a:ext cx="3008245" cy="3053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7 :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Practice development including CPD and clinical supervision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Uplift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8b: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Sets out what must be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8c: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Professional judgement considerations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10:</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CPD – appropriately prepared and work within scope of practice </a:t>
            </a:r>
          </a:p>
        </p:txBody>
      </p:sp>
      <p:sp>
        <p:nvSpPr>
          <p:cNvPr id="14" name="Rectangle 13">
            <a:extLst>
              <a:ext uri="{FF2B5EF4-FFF2-40B4-BE49-F238E27FC236}">
                <a16:creationId xmlns:a16="http://schemas.microsoft.com/office/drawing/2014/main" id="{9C9F70AA-E91F-481B-9993-AEDC0EF232DB}"/>
              </a:ext>
            </a:extLst>
          </p:cNvPr>
          <p:cNvSpPr/>
          <p:nvPr/>
        </p:nvSpPr>
        <p:spPr>
          <a:xfrm flipV="1">
            <a:off x="7523010" y="6168835"/>
            <a:ext cx="3008245" cy="122562"/>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15" name="Group 14">
            <a:extLst>
              <a:ext uri="{FF2B5EF4-FFF2-40B4-BE49-F238E27FC236}">
                <a16:creationId xmlns:a16="http://schemas.microsoft.com/office/drawing/2014/main" id="{D08B8C2D-9746-485C-B899-BEF56A8F0572}"/>
              </a:ext>
            </a:extLst>
          </p:cNvPr>
          <p:cNvGrpSpPr/>
          <p:nvPr/>
        </p:nvGrpSpPr>
        <p:grpSpPr>
          <a:xfrm>
            <a:off x="5093984" y="1319799"/>
            <a:ext cx="937034" cy="937032"/>
            <a:chOff x="6950825" y="5989915"/>
            <a:chExt cx="2527366" cy="2527366"/>
          </a:xfrm>
        </p:grpSpPr>
        <p:sp>
          <p:nvSpPr>
            <p:cNvPr id="16" name="Teardrop 15">
              <a:extLst>
                <a:ext uri="{FF2B5EF4-FFF2-40B4-BE49-F238E27FC236}">
                  <a16:creationId xmlns:a16="http://schemas.microsoft.com/office/drawing/2014/main" id="{91D935FE-3F19-4406-A062-C73B05652793}"/>
                </a:ext>
              </a:extLst>
            </p:cNvPr>
            <p:cNvSpPr/>
            <p:nvPr/>
          </p:nvSpPr>
          <p:spPr>
            <a:xfrm rot="8100000">
              <a:off x="6950825" y="5989915"/>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17" name="Oval 16">
              <a:extLst>
                <a:ext uri="{FF2B5EF4-FFF2-40B4-BE49-F238E27FC236}">
                  <a16:creationId xmlns:a16="http://schemas.microsoft.com/office/drawing/2014/main" id="{E56F8186-76F0-42DF-8D33-92EA7A1D5F74}"/>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grpSp>
        <p:nvGrpSpPr>
          <p:cNvPr id="18" name="Group 17">
            <a:extLst>
              <a:ext uri="{FF2B5EF4-FFF2-40B4-BE49-F238E27FC236}">
                <a16:creationId xmlns:a16="http://schemas.microsoft.com/office/drawing/2014/main" id="{746ED70D-339F-4C76-B3EC-0F8E9C6393C5}"/>
              </a:ext>
            </a:extLst>
          </p:cNvPr>
          <p:cNvGrpSpPr/>
          <p:nvPr/>
        </p:nvGrpSpPr>
        <p:grpSpPr>
          <a:xfrm>
            <a:off x="8558615" y="1319799"/>
            <a:ext cx="937034" cy="937032"/>
            <a:chOff x="6950825" y="5989915"/>
            <a:chExt cx="2527366" cy="2527366"/>
          </a:xfrm>
        </p:grpSpPr>
        <p:sp>
          <p:nvSpPr>
            <p:cNvPr id="19" name="Teardrop 18">
              <a:extLst>
                <a:ext uri="{FF2B5EF4-FFF2-40B4-BE49-F238E27FC236}">
                  <a16:creationId xmlns:a16="http://schemas.microsoft.com/office/drawing/2014/main" id="{BB948D87-6D0B-4604-9666-63A6BA840FC4}"/>
                </a:ext>
              </a:extLst>
            </p:cNvPr>
            <p:cNvSpPr/>
            <p:nvPr/>
          </p:nvSpPr>
          <p:spPr>
            <a:xfrm rot="8100000">
              <a:off x="6950825" y="5989915"/>
              <a:ext cx="2527366" cy="2527366"/>
            </a:xfrm>
            <a:prstGeom prst="teardrop">
              <a:avLst>
                <a:gd name="adj" fmla="val 118365"/>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20" name="Oval 19">
              <a:extLst>
                <a:ext uri="{FF2B5EF4-FFF2-40B4-BE49-F238E27FC236}">
                  <a16:creationId xmlns:a16="http://schemas.microsoft.com/office/drawing/2014/main" id="{274C054F-ECD7-461B-8887-E9FB87F76D96}"/>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sp>
        <p:nvSpPr>
          <p:cNvPr id="21" name="Title 1">
            <a:extLst>
              <a:ext uri="{FF2B5EF4-FFF2-40B4-BE49-F238E27FC236}">
                <a16:creationId xmlns:a16="http://schemas.microsoft.com/office/drawing/2014/main" id="{EC73D2CF-7DEA-44DE-A700-0E2AEE77AE43}"/>
              </a:ext>
            </a:extLst>
          </p:cNvPr>
          <p:cNvSpPr txBox="1">
            <a:spLocks/>
          </p:cNvSpPr>
          <p:nvPr/>
        </p:nvSpPr>
        <p:spPr>
          <a:xfrm>
            <a:off x="193482" y="126407"/>
            <a:ext cx="9692640" cy="810694"/>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Nursing within a specialism </a:t>
            </a:r>
          </a:p>
        </p:txBody>
      </p:sp>
    </p:spTree>
    <p:extLst>
      <p:ext uri="{BB962C8B-B14F-4D97-AF65-F5344CB8AC3E}">
        <p14:creationId xmlns:p14="http://schemas.microsoft.com/office/powerpoint/2010/main" val="288744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637C-2E6C-4A33-B739-81180AEF1342}"/>
              </a:ext>
            </a:extLst>
          </p:cNvPr>
          <p:cNvSpPr>
            <a:spLocks noGrp="1"/>
          </p:cNvSpPr>
          <p:nvPr>
            <p:ph type="title"/>
          </p:nvPr>
        </p:nvSpPr>
        <p:spPr/>
        <p:txBody>
          <a:bodyPr/>
          <a:lstStyle/>
          <a:p>
            <a:r>
              <a:rPr lang="en-GB" dirty="0"/>
              <a:t>Advanced Nursing Practice example:</a:t>
            </a:r>
          </a:p>
        </p:txBody>
      </p:sp>
      <p:sp>
        <p:nvSpPr>
          <p:cNvPr id="3" name="Content Placeholder 2">
            <a:extLst>
              <a:ext uri="{FF2B5EF4-FFF2-40B4-BE49-F238E27FC236}">
                <a16:creationId xmlns:a16="http://schemas.microsoft.com/office/drawing/2014/main" id="{4B56C4C2-22A3-4B3F-AF43-244BFCFAFAAE}"/>
              </a:ext>
            </a:extLst>
          </p:cNvPr>
          <p:cNvSpPr>
            <a:spLocks noGrp="1"/>
          </p:cNvSpPr>
          <p:nvPr>
            <p:ph idx="1"/>
          </p:nvPr>
        </p:nvSpPr>
        <p:spPr/>
        <p:txBody>
          <a:bodyPr/>
          <a:lstStyle/>
          <a:p>
            <a:r>
              <a:rPr lang="en-GB" dirty="0"/>
              <a:t>An advanced clinical practitioner (nurse) is working on a multi-professional rota on the medical take, based mainly on the Acute Medical Unit. There are nursing staffing issues on AMU today due to sickness and vacancies and the Matron said in passing that they will need to also count you in the numbers today on AMU because if not the dashboard will be red. </a:t>
            </a:r>
          </a:p>
          <a:p>
            <a:r>
              <a:rPr lang="en-GB" dirty="0"/>
              <a:t>Standard 2f states that this shouldn’t happen and that a nurse can’t be counted twice. This includes those that are rostered on any multi-professional rota.     </a:t>
            </a:r>
          </a:p>
        </p:txBody>
      </p:sp>
    </p:spTree>
    <p:extLst>
      <p:ext uri="{BB962C8B-B14F-4D97-AF65-F5344CB8AC3E}">
        <p14:creationId xmlns:p14="http://schemas.microsoft.com/office/powerpoint/2010/main" val="114132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7272-A02E-426F-948D-A02A7912A614}"/>
              </a:ext>
            </a:extLst>
          </p:cNvPr>
          <p:cNvSpPr>
            <a:spLocks noGrp="1"/>
          </p:cNvSpPr>
          <p:nvPr>
            <p:ph type="title"/>
          </p:nvPr>
        </p:nvSpPr>
        <p:spPr>
          <a:xfrm>
            <a:off x="713232" y="377190"/>
            <a:ext cx="9692640" cy="1325562"/>
          </a:xfrm>
        </p:spPr>
        <p:txBody>
          <a:bodyPr>
            <a:normAutofit/>
          </a:bodyPr>
          <a:lstStyle/>
          <a:p>
            <a:r>
              <a:rPr lang="en-GB" dirty="0">
                <a:latin typeface="Montserrat Medium" panose="00000600000000000000" pitchFamily="2" charset="0"/>
              </a:rPr>
              <a:t>Justice and Forensic Settings</a:t>
            </a:r>
          </a:p>
        </p:txBody>
      </p:sp>
      <p:sp>
        <p:nvSpPr>
          <p:cNvPr id="3" name="Content Placeholder 2">
            <a:extLst>
              <a:ext uri="{FF2B5EF4-FFF2-40B4-BE49-F238E27FC236}">
                <a16:creationId xmlns:a16="http://schemas.microsoft.com/office/drawing/2014/main" id="{3DC6E862-8B75-4F4D-A572-68734BEF7265}"/>
              </a:ext>
            </a:extLst>
          </p:cNvPr>
          <p:cNvSpPr>
            <a:spLocks noGrp="1"/>
          </p:cNvSpPr>
          <p:nvPr>
            <p:ph idx="1"/>
          </p:nvPr>
        </p:nvSpPr>
        <p:spPr>
          <a:xfrm>
            <a:off x="713232" y="2000250"/>
            <a:ext cx="8595360" cy="3609975"/>
          </a:xfrm>
        </p:spPr>
        <p:txBody>
          <a:bodyPr>
            <a:normAutofit/>
          </a:bodyPr>
          <a:lstStyle/>
          <a:p>
            <a:r>
              <a:rPr lang="en-GB" sz="2000" dirty="0">
                <a:latin typeface="Public Sans Medium" pitchFamily="2" charset="0"/>
              </a:rPr>
              <a:t>Police custody</a:t>
            </a:r>
          </a:p>
          <a:p>
            <a:r>
              <a:rPr lang="en-GB" sz="2000" dirty="0">
                <a:latin typeface="Public Sans Medium" pitchFamily="2" charset="0"/>
              </a:rPr>
              <a:t>Prison</a:t>
            </a:r>
          </a:p>
          <a:p>
            <a:r>
              <a:rPr lang="en-GB" sz="2000" dirty="0">
                <a:latin typeface="Public Sans Medium" pitchFamily="2" charset="0"/>
              </a:rPr>
              <a:t>Court</a:t>
            </a:r>
          </a:p>
          <a:p>
            <a:r>
              <a:rPr lang="en-GB" sz="2000" dirty="0">
                <a:latin typeface="Public Sans Medium" pitchFamily="2" charset="0"/>
              </a:rPr>
              <a:t>Sexual Assault Referral Centres</a:t>
            </a:r>
          </a:p>
          <a:p>
            <a:r>
              <a:rPr lang="en-GB" sz="2000" dirty="0">
                <a:latin typeface="Public Sans Medium" pitchFamily="2" charset="0"/>
              </a:rPr>
              <a:t>Substance use services</a:t>
            </a:r>
          </a:p>
          <a:p>
            <a:r>
              <a:rPr lang="en-GB" sz="2000" dirty="0">
                <a:latin typeface="Public Sans Medium" pitchFamily="2" charset="0"/>
              </a:rPr>
              <a:t>Low, medium and high secure forensic mental health services</a:t>
            </a:r>
          </a:p>
          <a:p>
            <a:r>
              <a:rPr lang="en-GB" sz="2000" dirty="0">
                <a:latin typeface="Public Sans Medium" pitchFamily="2" charset="0"/>
              </a:rPr>
              <a:t>Community forensic mental health care</a:t>
            </a:r>
          </a:p>
        </p:txBody>
      </p:sp>
    </p:spTree>
    <p:extLst>
      <p:ext uri="{BB962C8B-B14F-4D97-AF65-F5344CB8AC3E}">
        <p14:creationId xmlns:p14="http://schemas.microsoft.com/office/powerpoint/2010/main" val="211916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1 - 4</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Responsibility and Accountability</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166580"/>
            <a:ext cx="10149961" cy="355481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Often independent providers in situ, sometimes without strong, audible nurse leadership, which impacts on the way in which the nursing voice is heard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In many areas, the medical model prevails which can impact on nursing support and development (e.g. clinical supervision)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Recruitment is a significant issue with poor understanding of the area by the wider nursing community, delays in security clearances and the provision of safe, effective workplaces for staff (e.g. converted cells as clinic rooms)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Business continuity plans need to take account of things not normally associated with healthcare including riots, civil unrest, security lockdowns and high levels of aggression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Some independent providers do not have equitable NHS T&amp;C and there are sometimes no recognised relationships with trade unions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309821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a:t>
            </a:r>
            <a:r>
              <a:rPr lang="en-GB" sz="1600" dirty="0">
                <a:solidFill>
                  <a:sysClr val="windowText" lastClr="000000"/>
                </a:solidFill>
                <a:latin typeface="Montserrat Medium" panose="00000600000000000000" pitchFamily="2" charset="0"/>
                <a:ea typeface="League Spartan" charset="0"/>
                <a:cs typeface="Poppins" pitchFamily="2" charset="77"/>
              </a:rPr>
              <a:t>5</a:t>
            </a: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- 10</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Clinical Leadership and Safety</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166580"/>
            <a:ext cx="10149961" cy="332398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Not always a registered nurse leader in justice settings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The nursing voice competes with the medical and security discourses. Strong nursing leadership is crucial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Chronic staff shortages lead to less time for senior nurses to focus on leading and managing the team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Models of service provision do not hold practice development in high esteem – focus on meeting immediate clinical need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Workforce planning does not take account of the physical environment – long distances across prisons and patients in small, confined spaces (cells)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Reliance on temporary staff, who become permanently temporary given constraints of access (security clearance)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Needs to be recognition that the preparation for the nursing role in these settings includes areas not traditionally related to healthcare (security, ‘</a:t>
            </a:r>
            <a:r>
              <a:rPr kumimoji="0" lang="en-US" sz="14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jailcraft</a:t>
            </a: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 conditioning </a:t>
            </a:r>
            <a:r>
              <a:rPr kumimoji="0" lang="en-US" sz="14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etc</a:t>
            </a: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134659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11 - 14</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Health, Safety and Wellbeing</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10149961" cy="304698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Rostering patterns can be entrenched in custom and practice, particularly with regards to long days and nights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Secure healthcare settings can be ‘hidden from view’ and staff can feel invisible from the nursing community. Can feel professionally unsupported when raising concerns. Particularly difficult when caring for mariginalised population about whom the public can be very negative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Physical working environment can be challenging – old buildings, small spaces, poor facilities for staff</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Patient care and staff care are sometimes competing priorities. Self care needs to be role modelled by leaders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1892605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6B7F1-3BA4-4A2B-AEC4-599DB7D20507}"/>
              </a:ext>
            </a:extLst>
          </p:cNvPr>
          <p:cNvSpPr txBox="1"/>
          <p:nvPr/>
        </p:nvSpPr>
        <p:spPr>
          <a:xfrm>
            <a:off x="8180438" y="758952"/>
            <a:ext cx="2853005" cy="4041648"/>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1600" spc="-50" dirty="0" err="1">
                <a:latin typeface="+mj-lt"/>
                <a:ea typeface="+mj-ea"/>
                <a:cs typeface="+mj-cs"/>
              </a:rPr>
              <a:t>Stanrds</a:t>
            </a:r>
            <a:endParaRPr lang="en-US" sz="1600" spc="-50" dirty="0">
              <a:latin typeface="+mj-lt"/>
              <a:ea typeface="+mj-ea"/>
              <a:cs typeface="+mj-cs"/>
            </a:endParaRPr>
          </a:p>
        </p:txBody>
      </p:sp>
      <p:pic>
        <p:nvPicPr>
          <p:cNvPr id="2" name="Picture 2" descr="19 Printable Puzzle Piece Templates ᐅ TemplateLab">
            <a:extLst>
              <a:ext uri="{FF2B5EF4-FFF2-40B4-BE49-F238E27FC236}">
                <a16:creationId xmlns:a16="http://schemas.microsoft.com/office/drawing/2014/main" id="{E79E6A71-CC69-4AFA-BBC7-0847D052AB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3871"/>
            <a:ext cx="10804550" cy="70057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0D034B-0691-43BB-8B64-E5FA157F7D78}"/>
              </a:ext>
            </a:extLst>
          </p:cNvPr>
          <p:cNvSpPr txBox="1"/>
          <p:nvPr/>
        </p:nvSpPr>
        <p:spPr>
          <a:xfrm>
            <a:off x="3220915" y="1575137"/>
            <a:ext cx="1619955" cy="1015663"/>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Nursing Workforce Standards</a:t>
            </a:r>
          </a:p>
        </p:txBody>
      </p:sp>
      <p:sp>
        <p:nvSpPr>
          <p:cNvPr id="5" name="TextBox 4">
            <a:extLst>
              <a:ext uri="{FF2B5EF4-FFF2-40B4-BE49-F238E27FC236}">
                <a16:creationId xmlns:a16="http://schemas.microsoft.com/office/drawing/2014/main" id="{500711E0-98D7-4C56-BC5E-980C686CD6AE}"/>
              </a:ext>
            </a:extLst>
          </p:cNvPr>
          <p:cNvSpPr txBox="1"/>
          <p:nvPr/>
        </p:nvSpPr>
        <p:spPr>
          <a:xfrm>
            <a:off x="6420897" y="1999568"/>
            <a:ext cx="1580882" cy="400110"/>
          </a:xfrm>
          <a:prstGeom prst="rect">
            <a:avLst/>
          </a:prstGeom>
          <a:noFill/>
        </p:spPr>
        <p:txBody>
          <a:bodyPr wrap="none" rtlCol="0">
            <a:spAutoFit/>
          </a:bodyPr>
          <a:lstStyle/>
          <a:p>
            <a:pPr algn="just"/>
            <a:r>
              <a:rPr lang="en-GB" sz="2000" dirty="0">
                <a:solidFill>
                  <a:schemeClr val="bg1"/>
                </a:solidFill>
                <a:latin typeface="Montserrat Medium" panose="00000600000000000000" pitchFamily="2" charset="0"/>
              </a:rPr>
              <a:t>Legislation</a:t>
            </a:r>
          </a:p>
        </p:txBody>
      </p:sp>
      <p:sp>
        <p:nvSpPr>
          <p:cNvPr id="6" name="TextBox 5">
            <a:extLst>
              <a:ext uri="{FF2B5EF4-FFF2-40B4-BE49-F238E27FC236}">
                <a16:creationId xmlns:a16="http://schemas.microsoft.com/office/drawing/2014/main" id="{B39C8D53-417D-4376-8FFE-0BBFFB4D68E0}"/>
              </a:ext>
            </a:extLst>
          </p:cNvPr>
          <p:cNvSpPr txBox="1"/>
          <p:nvPr/>
        </p:nvSpPr>
        <p:spPr>
          <a:xfrm>
            <a:off x="2916234" y="4325302"/>
            <a:ext cx="1761067" cy="707886"/>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Escalation guidance </a:t>
            </a:r>
          </a:p>
        </p:txBody>
      </p:sp>
      <p:sp>
        <p:nvSpPr>
          <p:cNvPr id="7" name="TextBox 6">
            <a:extLst>
              <a:ext uri="{FF2B5EF4-FFF2-40B4-BE49-F238E27FC236}">
                <a16:creationId xmlns:a16="http://schemas.microsoft.com/office/drawing/2014/main" id="{9940915C-9FDD-438D-9B62-D7E59F4A8B74}"/>
              </a:ext>
            </a:extLst>
          </p:cNvPr>
          <p:cNvSpPr txBox="1"/>
          <p:nvPr/>
        </p:nvSpPr>
        <p:spPr>
          <a:xfrm>
            <a:off x="6420897" y="4587293"/>
            <a:ext cx="647934" cy="400110"/>
          </a:xfrm>
          <a:prstGeom prst="rect">
            <a:avLst/>
          </a:prstGeom>
          <a:noFill/>
        </p:spPr>
        <p:txBody>
          <a:bodyPr wrap="none" rtlCol="0">
            <a:spAutoFit/>
          </a:bodyPr>
          <a:lstStyle/>
          <a:p>
            <a:r>
              <a:rPr lang="en-GB" sz="2000" dirty="0">
                <a:solidFill>
                  <a:schemeClr val="bg1"/>
                </a:solidFill>
                <a:latin typeface="Montserrat Medium" panose="00000600000000000000" pitchFamily="2" charset="0"/>
              </a:rPr>
              <a:t>Pay</a:t>
            </a:r>
          </a:p>
        </p:txBody>
      </p:sp>
      <p:sp>
        <p:nvSpPr>
          <p:cNvPr id="8" name="TextBox 7">
            <a:extLst>
              <a:ext uri="{FF2B5EF4-FFF2-40B4-BE49-F238E27FC236}">
                <a16:creationId xmlns:a16="http://schemas.microsoft.com/office/drawing/2014/main" id="{CD4F6CAD-316F-424F-B6C8-802D60BF7577}"/>
              </a:ext>
            </a:extLst>
          </p:cNvPr>
          <p:cNvSpPr txBox="1"/>
          <p:nvPr/>
        </p:nvSpPr>
        <p:spPr>
          <a:xfrm>
            <a:off x="457200" y="6398358"/>
            <a:ext cx="4684889" cy="369332"/>
          </a:xfrm>
          <a:prstGeom prst="rect">
            <a:avLst/>
          </a:prstGeom>
          <a:noFill/>
        </p:spPr>
        <p:txBody>
          <a:bodyPr wrap="square" rtlCol="0">
            <a:spAutoFit/>
          </a:bodyPr>
          <a:lstStyle/>
          <a:p>
            <a:r>
              <a:rPr lang="en-GB" dirty="0">
                <a:latin typeface="Montserrat Medium" panose="00000600000000000000" pitchFamily="2" charset="0"/>
              </a:rPr>
              <a:t>Staffing for Safe and Effective Care</a:t>
            </a:r>
          </a:p>
        </p:txBody>
      </p:sp>
    </p:spTree>
    <p:extLst>
      <p:ext uri="{BB962C8B-B14F-4D97-AF65-F5344CB8AC3E}">
        <p14:creationId xmlns:p14="http://schemas.microsoft.com/office/powerpoint/2010/main" val="390877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09D78C3-4199-4D0A-AAD1-B0154261C45D}"/>
              </a:ext>
            </a:extLst>
          </p:cNvPr>
          <p:cNvPicPr>
            <a:picLocks noChangeAspect="1"/>
          </p:cNvPicPr>
          <p:nvPr/>
        </p:nvPicPr>
        <p:blipFill rotWithShape="1">
          <a:blip r:embed="rId2"/>
          <a:srcRect l="32363" t="20067" r="33465" b="18482"/>
          <a:stretch/>
        </p:blipFill>
        <p:spPr>
          <a:xfrm>
            <a:off x="5586375" y="439729"/>
            <a:ext cx="4980655" cy="5978539"/>
          </a:xfrm>
          <a:prstGeom prst="rect">
            <a:avLst/>
          </a:prstGeom>
        </p:spPr>
      </p:pic>
      <p:sp>
        <p:nvSpPr>
          <p:cNvPr id="5" name="Rectangle 4">
            <a:extLst>
              <a:ext uri="{FF2B5EF4-FFF2-40B4-BE49-F238E27FC236}">
                <a16:creationId xmlns:a16="http://schemas.microsoft.com/office/drawing/2014/main" id="{FD4AE5DC-4D3F-47E2-B9DA-89FB4D9C3568}"/>
              </a:ext>
            </a:extLst>
          </p:cNvPr>
          <p:cNvSpPr/>
          <p:nvPr/>
        </p:nvSpPr>
        <p:spPr>
          <a:xfrm>
            <a:off x="673968" y="1690062"/>
            <a:ext cx="4613650" cy="3477875"/>
          </a:xfrm>
          <a:prstGeom prst="rect">
            <a:avLst/>
          </a:prstGeom>
        </p:spPr>
        <p:txBody>
          <a:bodyPr wrap="square">
            <a:spAutoFit/>
          </a:bodyPr>
          <a:lstStyle/>
          <a:p>
            <a:r>
              <a:rPr lang="en-GB" sz="2000" dirty="0">
                <a:latin typeface="Public Sans Medium" pitchFamily="2" charset="0"/>
              </a:rPr>
              <a:t>They are part of a suite of resources to drive standards towards ‘staffing for safe and effective care’. </a:t>
            </a:r>
          </a:p>
          <a:p>
            <a:endParaRPr lang="en-GB" sz="2000" dirty="0">
              <a:latin typeface="Public Sans Medium" pitchFamily="2" charset="0"/>
            </a:endParaRPr>
          </a:p>
          <a:p>
            <a:endParaRPr lang="en-GB" sz="2000" dirty="0">
              <a:latin typeface="Public Sans Medium" pitchFamily="2" charset="0"/>
            </a:endParaRPr>
          </a:p>
          <a:p>
            <a:r>
              <a:rPr lang="en-GB" sz="2000" dirty="0">
                <a:latin typeface="Public Sans Medium" pitchFamily="2" charset="0"/>
              </a:rPr>
              <a:t>They complement our guidance published in November 2020: Raising and Escalating Concerns</a:t>
            </a:r>
          </a:p>
          <a:p>
            <a:endParaRPr lang="en-GB" sz="2000" dirty="0">
              <a:latin typeface="Public Sans Medium" pitchFamily="2" charset="0"/>
            </a:endParaRPr>
          </a:p>
          <a:p>
            <a:endParaRPr lang="en-GB" sz="2000" dirty="0">
              <a:latin typeface="Public Sans Medium" pitchFamily="2" charset="0"/>
            </a:endParaRPr>
          </a:p>
          <a:p>
            <a:pPr marL="342900" indent="-342900">
              <a:buFont typeface="Wingdings" panose="05000000000000000000" pitchFamily="2" charset="2"/>
              <a:buChar char="Ø"/>
            </a:pPr>
            <a:r>
              <a:rPr lang="en-GB" sz="2000" dirty="0">
                <a:solidFill>
                  <a:srgbClr val="002060"/>
                </a:solidFill>
                <a:latin typeface="Public Sans Medium" pitchFamily="2" charset="0"/>
                <a:hlinkClick r:id="rId3">
                  <a:extLst>
                    <a:ext uri="{A12FA001-AC4F-418D-AE19-62706E023703}">
                      <ahyp:hlinkClr xmlns:ahyp="http://schemas.microsoft.com/office/drawing/2018/hyperlinkcolor" val="tx"/>
                    </a:ext>
                  </a:extLst>
                </a:hlinkClick>
              </a:rPr>
              <a:t>View the publication</a:t>
            </a:r>
            <a:endParaRPr lang="en-GB" sz="2000" dirty="0">
              <a:solidFill>
                <a:srgbClr val="002060"/>
              </a:solidFill>
              <a:latin typeface="Public Sans Medium" pitchFamily="2" charset="0"/>
            </a:endParaRPr>
          </a:p>
        </p:txBody>
      </p:sp>
    </p:spTree>
    <p:extLst>
      <p:ext uri="{BB962C8B-B14F-4D97-AF65-F5344CB8AC3E}">
        <p14:creationId xmlns:p14="http://schemas.microsoft.com/office/powerpoint/2010/main" val="220004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C1064-C539-4DC6-8551-3539D0A93A61}"/>
              </a:ext>
            </a:extLst>
          </p:cNvPr>
          <p:cNvSpPr>
            <a:spLocks noGrp="1"/>
          </p:cNvSpPr>
          <p:nvPr>
            <p:ph idx="1"/>
          </p:nvPr>
        </p:nvSpPr>
        <p:spPr>
          <a:xfrm>
            <a:off x="625901" y="1341563"/>
            <a:ext cx="2882844" cy="2989943"/>
          </a:xfrm>
        </p:spPr>
        <p:txBody>
          <a:bodyPr>
            <a:normAutofit/>
          </a:bodyPr>
          <a:lstStyle/>
          <a:p>
            <a:pPr marL="342900" indent="-342900"/>
            <a:r>
              <a:rPr lang="en-GB" sz="1600" dirty="0">
                <a:solidFill>
                  <a:srgbClr val="002060"/>
                </a:solidFill>
                <a:latin typeface="Public Sans Medium" pitchFamily="2" charset="0"/>
                <a:hlinkClick r:id="rId3">
                  <a:extLst>
                    <a:ext uri="{A12FA001-AC4F-418D-AE19-62706E023703}">
                      <ahyp:hlinkClr xmlns:ahyp="http://schemas.microsoft.com/office/drawing/2018/hyperlinkcolor" val="tx"/>
                    </a:ext>
                  </a:extLst>
                </a:hlinkClick>
              </a:rPr>
              <a:t>Online resource </a:t>
            </a:r>
            <a:r>
              <a:rPr lang="en-GB" sz="1600" dirty="0">
                <a:solidFill>
                  <a:srgbClr val="002060"/>
                </a:solidFill>
                <a:latin typeface="Public Sans Medium" pitchFamily="2" charset="0"/>
              </a:rPr>
              <a:t>: </a:t>
            </a:r>
            <a:r>
              <a:rPr lang="en-GB" sz="1600" dirty="0">
                <a:solidFill>
                  <a:srgbClr val="DD1778"/>
                </a:solidFill>
                <a:latin typeface="Public Sans Medium" pitchFamily="2" charset="0"/>
                <a:hlinkClick r:id="rId4">
                  <a:extLst>
                    <a:ext uri="{A12FA001-AC4F-418D-AE19-62706E023703}">
                      <ahyp:hlinkClr xmlns:ahyp="http://schemas.microsoft.com/office/drawing/2018/hyperlinkcolor" val="tx"/>
                    </a:ext>
                  </a:extLst>
                </a:hlinkClick>
              </a:rPr>
              <a:t>www.rcn.org.uk/nursingworkforcestandards</a:t>
            </a:r>
            <a:r>
              <a:rPr lang="en-GB" sz="1600" dirty="0">
                <a:solidFill>
                  <a:srgbClr val="DD1778"/>
                </a:solidFill>
                <a:latin typeface="Public Sans Medium" pitchFamily="2" charset="0"/>
              </a:rPr>
              <a:t> </a:t>
            </a:r>
          </a:p>
        </p:txBody>
      </p:sp>
      <p:sp>
        <p:nvSpPr>
          <p:cNvPr id="4" name="Title 1">
            <a:extLst>
              <a:ext uri="{FF2B5EF4-FFF2-40B4-BE49-F238E27FC236}">
                <a16:creationId xmlns:a16="http://schemas.microsoft.com/office/drawing/2014/main" id="{E105C020-FEAE-41DB-8182-0B504298E170}"/>
              </a:ext>
            </a:extLst>
          </p:cNvPr>
          <p:cNvSpPr txBox="1">
            <a:spLocks/>
          </p:cNvSpPr>
          <p:nvPr/>
        </p:nvSpPr>
        <p:spPr>
          <a:xfrm>
            <a:off x="758370" y="281899"/>
            <a:ext cx="10279851" cy="923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50" normalizeH="0" baseline="0" noProof="0" dirty="0">
                <a:ln>
                  <a:noFill/>
                </a:ln>
                <a:solidFill>
                  <a:srgbClr val="63469A"/>
                </a:solidFill>
                <a:effectLst/>
                <a:uLnTx/>
                <a:uFillTx/>
                <a:latin typeface="Montserrat Medium" panose="00000600000000000000" pitchFamily="2" charset="0"/>
                <a:ea typeface="Verdana" panose="020B0604030504040204" pitchFamily="34" charset="0"/>
                <a:cs typeface="+mj-cs"/>
              </a:rPr>
              <a:t>Resources: </a:t>
            </a:r>
          </a:p>
        </p:txBody>
      </p:sp>
      <p:sp>
        <p:nvSpPr>
          <p:cNvPr id="8" name="Title 1">
            <a:extLst>
              <a:ext uri="{FF2B5EF4-FFF2-40B4-BE49-F238E27FC236}">
                <a16:creationId xmlns:a16="http://schemas.microsoft.com/office/drawing/2014/main" id="{A9C21925-DFA9-4920-9EDF-F402FF063DBF}"/>
              </a:ext>
            </a:extLst>
          </p:cNvPr>
          <p:cNvSpPr txBox="1">
            <a:spLocks/>
          </p:cNvSpPr>
          <p:nvPr/>
        </p:nvSpPr>
        <p:spPr>
          <a:xfrm>
            <a:off x="758371" y="3736376"/>
            <a:ext cx="10279851" cy="9235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800" b="0" i="0" u="none" strike="noStrike" kern="1200" cap="none" spc="-50" normalizeH="0" baseline="0" noProof="0" dirty="0">
              <a:ln>
                <a:noFill/>
              </a:ln>
              <a:solidFill>
                <a:srgbClr val="C00000"/>
              </a:solidFill>
              <a:effectLst/>
              <a:uLnTx/>
              <a:uFillTx/>
              <a:latin typeface="Montserrat Medium" panose="00000600000000000000" pitchFamily="2" charset="0"/>
              <a:ea typeface="Verdana" panose="020B0604030504040204" pitchFamily="34" charset="0"/>
              <a:cs typeface="+mj-cs"/>
            </a:endParaRPr>
          </a:p>
        </p:txBody>
      </p:sp>
      <p:pic>
        <p:nvPicPr>
          <p:cNvPr id="5" name="Picture 4">
            <a:extLst>
              <a:ext uri="{FF2B5EF4-FFF2-40B4-BE49-F238E27FC236}">
                <a16:creationId xmlns:a16="http://schemas.microsoft.com/office/drawing/2014/main" id="{5CA0B7A2-FF2B-65DB-F875-F56481CFBB57}"/>
              </a:ext>
            </a:extLst>
          </p:cNvPr>
          <p:cNvPicPr>
            <a:picLocks noChangeAspect="1"/>
          </p:cNvPicPr>
          <p:nvPr/>
        </p:nvPicPr>
        <p:blipFill>
          <a:blip r:embed="rId5"/>
          <a:stretch>
            <a:fillRect/>
          </a:stretch>
        </p:blipFill>
        <p:spPr>
          <a:xfrm>
            <a:off x="3889307" y="205998"/>
            <a:ext cx="6537688" cy="6364816"/>
          </a:xfrm>
          <a:prstGeom prst="rect">
            <a:avLst/>
          </a:prstGeom>
        </p:spPr>
      </p:pic>
      <p:pic>
        <p:nvPicPr>
          <p:cNvPr id="10" name="Picture 9">
            <a:extLst>
              <a:ext uri="{FF2B5EF4-FFF2-40B4-BE49-F238E27FC236}">
                <a16:creationId xmlns:a16="http://schemas.microsoft.com/office/drawing/2014/main" id="{10AB9B09-E337-ACE1-F5B7-172015C14F99}"/>
              </a:ext>
            </a:extLst>
          </p:cNvPr>
          <p:cNvPicPr>
            <a:picLocks noChangeAspect="1"/>
          </p:cNvPicPr>
          <p:nvPr/>
        </p:nvPicPr>
        <p:blipFill>
          <a:blip r:embed="rId6"/>
          <a:stretch>
            <a:fillRect/>
          </a:stretch>
        </p:blipFill>
        <p:spPr>
          <a:xfrm>
            <a:off x="1153778" y="2606998"/>
            <a:ext cx="1754295" cy="3566489"/>
          </a:xfrm>
          <a:prstGeom prst="rect">
            <a:avLst/>
          </a:prstGeom>
        </p:spPr>
      </p:pic>
    </p:spTree>
    <p:extLst>
      <p:ext uri="{BB962C8B-B14F-4D97-AF65-F5344CB8AC3E}">
        <p14:creationId xmlns:p14="http://schemas.microsoft.com/office/powerpoint/2010/main" val="3403253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90169-86CF-44CB-B0C5-AD622D21A862}"/>
              </a:ext>
            </a:extLst>
          </p:cNvPr>
          <p:cNvPicPr>
            <a:picLocks noChangeAspect="1"/>
          </p:cNvPicPr>
          <p:nvPr/>
        </p:nvPicPr>
        <p:blipFill>
          <a:blip r:embed="rId2"/>
          <a:stretch>
            <a:fillRect/>
          </a:stretch>
        </p:blipFill>
        <p:spPr>
          <a:xfrm>
            <a:off x="1261872" y="1691322"/>
            <a:ext cx="8213471" cy="4681362"/>
          </a:xfrm>
          <a:prstGeom prst="rect">
            <a:avLst/>
          </a:prstGeom>
        </p:spPr>
      </p:pic>
      <p:pic>
        <p:nvPicPr>
          <p:cNvPr id="4" name="Picture 3">
            <a:extLst>
              <a:ext uri="{FF2B5EF4-FFF2-40B4-BE49-F238E27FC236}">
                <a16:creationId xmlns:a16="http://schemas.microsoft.com/office/drawing/2014/main" id="{EB843354-F9C0-F54F-1895-D38AB3F04100}"/>
              </a:ext>
            </a:extLst>
          </p:cNvPr>
          <p:cNvPicPr>
            <a:picLocks noChangeAspect="1"/>
          </p:cNvPicPr>
          <p:nvPr/>
        </p:nvPicPr>
        <p:blipFill>
          <a:blip r:embed="rId3"/>
          <a:stretch>
            <a:fillRect/>
          </a:stretch>
        </p:blipFill>
        <p:spPr>
          <a:xfrm>
            <a:off x="3134978" y="96848"/>
            <a:ext cx="4467258" cy="1485911"/>
          </a:xfrm>
          <a:prstGeom prst="rect">
            <a:avLst/>
          </a:prstGeom>
        </p:spPr>
      </p:pic>
    </p:spTree>
    <p:extLst>
      <p:ext uri="{BB962C8B-B14F-4D97-AF65-F5344CB8AC3E}">
        <p14:creationId xmlns:p14="http://schemas.microsoft.com/office/powerpoint/2010/main" val="219005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3AC35E7E-4C8C-483A-81D6-0E9FDBFB0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 y="668655"/>
            <a:ext cx="9668095" cy="5431046"/>
          </a:xfrm>
          <a:prstGeom prst="rect">
            <a:avLst/>
          </a:prstGeom>
        </p:spPr>
      </p:pic>
      <p:pic>
        <p:nvPicPr>
          <p:cNvPr id="4" name="Picture 3">
            <a:extLst>
              <a:ext uri="{FF2B5EF4-FFF2-40B4-BE49-F238E27FC236}">
                <a16:creationId xmlns:a16="http://schemas.microsoft.com/office/drawing/2014/main" id="{8E54501B-4C65-423F-A705-9094F7DB4919}"/>
              </a:ext>
            </a:extLst>
          </p:cNvPr>
          <p:cNvPicPr>
            <a:picLocks noChangeAspect="1"/>
          </p:cNvPicPr>
          <p:nvPr/>
        </p:nvPicPr>
        <p:blipFill rotWithShape="1">
          <a:blip r:embed="rId4"/>
          <a:srcRect l="36875" t="15396" r="38036" b="21428"/>
          <a:stretch/>
        </p:blipFill>
        <p:spPr>
          <a:xfrm>
            <a:off x="9672875" y="-800"/>
            <a:ext cx="2530555" cy="3584203"/>
          </a:xfrm>
          <a:prstGeom prst="rect">
            <a:avLst/>
          </a:prstGeom>
        </p:spPr>
      </p:pic>
      <p:pic>
        <p:nvPicPr>
          <p:cNvPr id="5" name="Picture 4">
            <a:extLst>
              <a:ext uri="{FF2B5EF4-FFF2-40B4-BE49-F238E27FC236}">
                <a16:creationId xmlns:a16="http://schemas.microsoft.com/office/drawing/2014/main" id="{4706E677-B8D2-40A0-8BBE-98FA9CCF3EEE}"/>
              </a:ext>
            </a:extLst>
          </p:cNvPr>
          <p:cNvPicPr>
            <a:picLocks noChangeAspect="1"/>
          </p:cNvPicPr>
          <p:nvPr/>
        </p:nvPicPr>
        <p:blipFill>
          <a:blip r:embed="rId5"/>
          <a:stretch>
            <a:fillRect/>
          </a:stretch>
        </p:blipFill>
        <p:spPr>
          <a:xfrm>
            <a:off x="9672875" y="3274253"/>
            <a:ext cx="2530555" cy="3583747"/>
          </a:xfrm>
          <a:prstGeom prst="rect">
            <a:avLst/>
          </a:prstGeom>
        </p:spPr>
      </p:pic>
    </p:spTree>
    <p:extLst>
      <p:ext uri="{BB962C8B-B14F-4D97-AF65-F5344CB8AC3E}">
        <p14:creationId xmlns:p14="http://schemas.microsoft.com/office/powerpoint/2010/main" val="27790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C696-B799-4C9E-BF9A-D51D1DB008E9}"/>
              </a:ext>
            </a:extLst>
          </p:cNvPr>
          <p:cNvSpPr>
            <a:spLocks noGrp="1"/>
          </p:cNvSpPr>
          <p:nvPr>
            <p:ph type="title"/>
          </p:nvPr>
        </p:nvSpPr>
        <p:spPr>
          <a:xfrm>
            <a:off x="1760636" y="438497"/>
            <a:ext cx="7898753" cy="1180407"/>
          </a:xfrm>
        </p:spPr>
        <p:txBody>
          <a:bodyPr>
            <a:normAutofit fontScale="90000"/>
          </a:bodyPr>
          <a:lstStyle/>
          <a:p>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r>
              <a:rPr lang="en-US" sz="4400" dirty="0">
                <a:latin typeface="Montserrat Medium" panose="00000600000000000000" pitchFamily="2" charset="0"/>
              </a:rPr>
              <a:t>Support for the Standards</a:t>
            </a:r>
            <a:br>
              <a:rPr lang="en-GB" sz="4400" dirty="0">
                <a:latin typeface="Montserrat Medium" panose="00000600000000000000" pitchFamily="2" charset="0"/>
              </a:rPr>
            </a:br>
            <a:endParaRPr lang="en-GB" dirty="0"/>
          </a:p>
        </p:txBody>
      </p:sp>
      <p:sp>
        <p:nvSpPr>
          <p:cNvPr id="3" name="Content Placeholder 2">
            <a:extLst>
              <a:ext uri="{FF2B5EF4-FFF2-40B4-BE49-F238E27FC236}">
                <a16:creationId xmlns:a16="http://schemas.microsoft.com/office/drawing/2014/main" id="{80EE2055-761F-4EA9-9410-FCD530BB0300}"/>
              </a:ext>
            </a:extLst>
          </p:cNvPr>
          <p:cNvSpPr>
            <a:spLocks noGrp="1"/>
          </p:cNvSpPr>
          <p:nvPr>
            <p:ph idx="1"/>
          </p:nvPr>
        </p:nvSpPr>
        <p:spPr>
          <a:xfrm>
            <a:off x="624117" y="1089408"/>
            <a:ext cx="10008523" cy="4999731"/>
          </a:xfrm>
        </p:spPr>
        <p:txBody>
          <a:bodyPr>
            <a:no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Andrea Sutcliffe, Chief </a:t>
            </a:r>
            <a:r>
              <a:rPr lang="en-GB" sz="2000" b="1" dirty="0">
                <a:latin typeface="Calibri" panose="020F0502020204030204" pitchFamily="34" charset="0"/>
                <a:ea typeface="Calibri" panose="020F0502020204030204" pitchFamily="34" charset="0"/>
                <a:cs typeface="Times New Roman" panose="02020603050405020304" pitchFamily="18" charset="0"/>
              </a:rPr>
              <a:t>E</a:t>
            </a:r>
            <a:r>
              <a:rPr lang="en-GB" sz="2000" b="1" dirty="0">
                <a:effectLst/>
                <a:latin typeface="Calibri" panose="020F0502020204030204" pitchFamily="34" charset="0"/>
                <a:ea typeface="Calibri" panose="020F0502020204030204" pitchFamily="34" charset="0"/>
                <a:cs typeface="Times New Roman" panose="02020603050405020304" pitchFamily="18" charset="0"/>
              </a:rPr>
              <a:t>xecutive and Registrar of the NMC</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’This is useful guidance from the RCN that nurses and their employers can use to assist them navigate the operational challenges they face to deliver the safe, kind and effective care our communities need</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Saffron </a:t>
            </a:r>
            <a:r>
              <a:rPr lang="en-GB" sz="2000" b="1" dirty="0" err="1">
                <a:latin typeface="Calibri" panose="020F0502020204030204" pitchFamily="34" charset="0"/>
                <a:ea typeface="Calibri" panose="020F0502020204030204" pitchFamily="34" charset="0"/>
                <a:cs typeface="Times New Roman" panose="02020603050405020304" pitchFamily="18" charset="0"/>
              </a:rPr>
              <a:t>Cordery</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Deputy chief executive of NHS Providers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We agree with the RCN that enough staff need to be recruited and retained not only to address existing workforce gaps, but to help build vital flexibility into the system to protect staff wellbeing and development. NHS bodies must recognise the specific workforce needs that have emerged or been reemphasised this past year, to ensure that the correct lessons are learnt</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Rebecca Smith, Managing </a:t>
            </a:r>
            <a:r>
              <a:rPr lang="en-GB" sz="2000" b="1" dirty="0">
                <a:latin typeface="Calibri" panose="020F0502020204030204" pitchFamily="34" charset="0"/>
                <a:ea typeface="Calibri" panose="020F0502020204030204" pitchFamily="34" charset="0"/>
                <a:cs typeface="Times New Roman" panose="02020603050405020304" pitchFamily="18" charset="0"/>
              </a:rPr>
              <a:t>D</a:t>
            </a:r>
            <a:r>
              <a:rPr lang="en-GB" sz="2000" b="1" dirty="0">
                <a:effectLst/>
                <a:latin typeface="Calibri" panose="020F0502020204030204" pitchFamily="34" charset="0"/>
                <a:ea typeface="Calibri" panose="020F0502020204030204" pitchFamily="34" charset="0"/>
                <a:cs typeface="Times New Roman" panose="02020603050405020304" pitchFamily="18" charset="0"/>
              </a:rPr>
              <a:t>irector of NHS Employers: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Employers will welcome these workforce standards for nursing. Nurses are at the heart of our NHS teams, and these standards will help to ensure that is recognised, so that nursing staff can continue to provide safe and effective care to patients and communities, while also ensuring they are properly cared for and supported themselves.</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QNI – workforce standards for district nursing</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4400" dirty="0">
              <a:latin typeface="Montserrat Medium" panose="00000600000000000000" pitchFamily="2" charset="0"/>
            </a:endParaRPr>
          </a:p>
        </p:txBody>
      </p:sp>
      <p:sp>
        <p:nvSpPr>
          <p:cNvPr id="5" name="Content Placeholder 2">
            <a:extLst>
              <a:ext uri="{FF2B5EF4-FFF2-40B4-BE49-F238E27FC236}">
                <a16:creationId xmlns:a16="http://schemas.microsoft.com/office/drawing/2014/main" id="{85983EE7-FDF1-4CF9-8912-416A50959C96}"/>
              </a:ext>
            </a:extLst>
          </p:cNvPr>
          <p:cNvSpPr txBox="1">
            <a:spLocks/>
          </p:cNvSpPr>
          <p:nvPr/>
        </p:nvSpPr>
        <p:spPr>
          <a:xfrm>
            <a:off x="1071373" y="3429000"/>
            <a:ext cx="8834628" cy="169164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endParaRPr lang="en-US" sz="2400" dirty="0">
              <a:solidFill>
                <a:schemeClr val="tx1">
                  <a:lumMod val="85000"/>
                </a:schemeClr>
              </a:solidFill>
              <a:latin typeface="Public Sans Medium" pitchFamily="2" charset="0"/>
              <a:ea typeface="+mn-ea"/>
            </a:endParaRPr>
          </a:p>
        </p:txBody>
      </p:sp>
    </p:spTree>
    <p:extLst>
      <p:ext uri="{BB962C8B-B14F-4D97-AF65-F5344CB8AC3E}">
        <p14:creationId xmlns:p14="http://schemas.microsoft.com/office/powerpoint/2010/main" val="4222927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Professional Framework</a:t>
            </a:r>
          </a:p>
        </p:txBody>
      </p:sp>
      <p:sp>
        <p:nvSpPr>
          <p:cNvPr id="4" name="Right Arrow 3"/>
          <p:cNvSpPr/>
          <p:nvPr/>
        </p:nvSpPr>
        <p:spPr>
          <a:xfrm rot="16200000">
            <a:off x="-1194343" y="3355646"/>
            <a:ext cx="5244999" cy="1143000"/>
          </a:xfrm>
          <a:prstGeom prst="rightArrow">
            <a:avLst>
              <a:gd name="adj1" fmla="val 50000"/>
              <a:gd name="adj2" fmla="val 45455"/>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5" name="Text Box 12"/>
          <p:cNvSpPr txBox="1"/>
          <p:nvPr/>
        </p:nvSpPr>
        <p:spPr>
          <a:xfrm>
            <a:off x="655015" y="3416670"/>
            <a:ext cx="1440007" cy="44161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Consultant</a:t>
            </a:r>
            <a:endParaRPr lang="en-GB" sz="1600" dirty="0">
              <a:solidFill>
                <a:prstClr val="black"/>
              </a:solidFill>
              <a:ea typeface="Calibri" panose="020F0502020204030204" pitchFamily="34" charset="0"/>
              <a:cs typeface="Times New Roman" panose="02020603050405020304" pitchFamily="18" charset="0"/>
            </a:endParaRPr>
          </a:p>
        </p:txBody>
      </p:sp>
      <p:sp>
        <p:nvSpPr>
          <p:cNvPr id="6" name="Text Box 10"/>
          <p:cNvSpPr txBox="1"/>
          <p:nvPr/>
        </p:nvSpPr>
        <p:spPr>
          <a:xfrm>
            <a:off x="674659" y="5981986"/>
            <a:ext cx="1655618" cy="5078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Registered</a:t>
            </a:r>
            <a:endParaRPr lang="en-GB" sz="1600" dirty="0">
              <a:solidFill>
                <a:prstClr val="black"/>
              </a:solidFill>
              <a:ea typeface="Calibri" panose="020F0502020204030204" pitchFamily="34" charset="0"/>
              <a:cs typeface="Times New Roman" panose="02020603050405020304" pitchFamily="18" charset="0"/>
            </a:endParaRPr>
          </a:p>
        </p:txBody>
      </p:sp>
      <p:sp>
        <p:nvSpPr>
          <p:cNvPr id="7" name="Text Box 11"/>
          <p:cNvSpPr txBox="1"/>
          <p:nvPr/>
        </p:nvSpPr>
        <p:spPr>
          <a:xfrm>
            <a:off x="425450" y="4007023"/>
            <a:ext cx="1925949" cy="5078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Advanced Practice</a:t>
            </a:r>
            <a:endParaRPr lang="en-GB" sz="1600" dirty="0">
              <a:solidFill>
                <a:prstClr val="black"/>
              </a:solidFill>
              <a:ea typeface="Calibri" panose="020F0502020204030204" pitchFamily="34" charset="0"/>
              <a:cs typeface="Times New Roman" panose="02020603050405020304" pitchFamily="18" charset="0"/>
            </a:endParaRPr>
          </a:p>
        </p:txBody>
      </p:sp>
      <p:sp>
        <p:nvSpPr>
          <p:cNvPr id="9" name="Rectangle 8"/>
          <p:cNvSpPr/>
          <p:nvPr/>
        </p:nvSpPr>
        <p:spPr>
          <a:xfrm>
            <a:off x="752513" y="2684944"/>
            <a:ext cx="1245009" cy="544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Clinical Lead</a:t>
            </a:r>
          </a:p>
        </p:txBody>
      </p:sp>
      <p:sp>
        <p:nvSpPr>
          <p:cNvPr id="10" name="Rectangle 9"/>
          <p:cNvSpPr/>
          <p:nvPr/>
        </p:nvSpPr>
        <p:spPr>
          <a:xfrm>
            <a:off x="1019354" y="1961284"/>
            <a:ext cx="817604" cy="4897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ysClr val="windowText" lastClr="000000"/>
                </a:solidFill>
              </a:rPr>
              <a:t>Clinical Director</a:t>
            </a:r>
          </a:p>
        </p:txBody>
      </p:sp>
      <p:sp>
        <p:nvSpPr>
          <p:cNvPr id="8" name="Rectangle 7"/>
          <p:cNvSpPr/>
          <p:nvPr/>
        </p:nvSpPr>
        <p:spPr>
          <a:xfrm>
            <a:off x="7916629" y="3927146"/>
            <a:ext cx="2727211" cy="1200329"/>
          </a:xfrm>
          <a:prstGeom prst="rect">
            <a:avLst/>
          </a:prstGeom>
        </p:spPr>
        <p:txBody>
          <a:bodyPr wrap="square">
            <a:spAutoFit/>
          </a:bodyPr>
          <a:lstStyle/>
          <a:p>
            <a:r>
              <a:rPr lang="en-GB" dirty="0">
                <a:solidFill>
                  <a:schemeClr val="bg1"/>
                </a:solidFill>
              </a:rPr>
              <a:t>https://www.rcn.org.uk/professional-development/your-career</a:t>
            </a:r>
          </a:p>
        </p:txBody>
      </p:sp>
      <p:pic>
        <p:nvPicPr>
          <p:cNvPr id="11" name="Picture 10"/>
          <p:cNvPicPr>
            <a:picLocks noChangeAspect="1"/>
          </p:cNvPicPr>
          <p:nvPr/>
        </p:nvPicPr>
        <p:blipFill>
          <a:blip r:embed="rId2"/>
          <a:stretch>
            <a:fillRect/>
          </a:stretch>
        </p:blipFill>
        <p:spPr>
          <a:xfrm>
            <a:off x="7781925" y="1558023"/>
            <a:ext cx="2833139" cy="2248580"/>
          </a:xfrm>
          <a:prstGeom prst="rect">
            <a:avLst/>
          </a:prstGeom>
        </p:spPr>
      </p:pic>
      <p:sp>
        <p:nvSpPr>
          <p:cNvPr id="12" name="Text Box 11">
            <a:extLst>
              <a:ext uri="{FF2B5EF4-FFF2-40B4-BE49-F238E27FC236}">
                <a16:creationId xmlns:a16="http://schemas.microsoft.com/office/drawing/2014/main" id="{EC635095-B2E7-ACFC-B948-3EFC7CCE10EC}"/>
              </a:ext>
            </a:extLst>
          </p:cNvPr>
          <p:cNvSpPr txBox="1"/>
          <p:nvPr/>
        </p:nvSpPr>
        <p:spPr>
          <a:xfrm>
            <a:off x="67022" y="4924144"/>
            <a:ext cx="2847997" cy="5078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Enhanced Practice</a:t>
            </a:r>
            <a:endParaRPr lang="en-GB" sz="1600" dirty="0">
              <a:solidFill>
                <a:prstClr val="black"/>
              </a:solidFill>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9A1F05B4-C08A-D1E9-ECE5-14CBB5879467}"/>
              </a:ext>
            </a:extLst>
          </p:cNvPr>
          <p:cNvPicPr>
            <a:picLocks noChangeAspect="1"/>
          </p:cNvPicPr>
          <p:nvPr/>
        </p:nvPicPr>
        <p:blipFill>
          <a:blip r:embed="rId3"/>
          <a:stretch>
            <a:fillRect/>
          </a:stretch>
        </p:blipFill>
        <p:spPr>
          <a:xfrm>
            <a:off x="3261427" y="1626320"/>
            <a:ext cx="3711266" cy="2117247"/>
          </a:xfrm>
          <a:prstGeom prst="rect">
            <a:avLst/>
          </a:prstGeom>
        </p:spPr>
      </p:pic>
      <p:pic>
        <p:nvPicPr>
          <p:cNvPr id="16" name="Picture 15">
            <a:extLst>
              <a:ext uri="{FF2B5EF4-FFF2-40B4-BE49-F238E27FC236}">
                <a16:creationId xmlns:a16="http://schemas.microsoft.com/office/drawing/2014/main" id="{9854617A-B578-2259-27BE-418907AEDE4F}"/>
              </a:ext>
            </a:extLst>
          </p:cNvPr>
          <p:cNvPicPr>
            <a:picLocks noChangeAspect="1"/>
          </p:cNvPicPr>
          <p:nvPr/>
        </p:nvPicPr>
        <p:blipFill>
          <a:blip r:embed="rId4"/>
          <a:stretch>
            <a:fillRect/>
          </a:stretch>
        </p:blipFill>
        <p:spPr>
          <a:xfrm>
            <a:off x="3263703" y="4260950"/>
            <a:ext cx="3708989" cy="2121194"/>
          </a:xfrm>
          <a:prstGeom prst="rect">
            <a:avLst/>
          </a:prstGeom>
        </p:spPr>
      </p:pic>
    </p:spTree>
    <p:extLst>
      <p:ext uri="{BB962C8B-B14F-4D97-AF65-F5344CB8AC3E}">
        <p14:creationId xmlns:p14="http://schemas.microsoft.com/office/powerpoint/2010/main" val="1149607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98E3-0619-4070-92C2-A253FFC86C7F}"/>
              </a:ext>
            </a:extLst>
          </p:cNvPr>
          <p:cNvSpPr>
            <a:spLocks noGrp="1"/>
          </p:cNvSpPr>
          <p:nvPr>
            <p:ph type="title"/>
          </p:nvPr>
        </p:nvSpPr>
        <p:spPr>
          <a:xfrm>
            <a:off x="7581900" y="3000375"/>
            <a:ext cx="2895600" cy="857250"/>
          </a:xfrm>
        </p:spPr>
        <p:txBody>
          <a:bodyPr vert="horz" lIns="91440" tIns="45720" rIns="91440" bIns="45720" rtlCol="0" anchor="b">
            <a:normAutofit fontScale="90000"/>
          </a:bodyPr>
          <a:lstStyle/>
          <a:p>
            <a:pPr>
              <a:lnSpc>
                <a:spcPct val="85000"/>
              </a:lnSpc>
            </a:pPr>
            <a:r>
              <a:rPr lang="en-US" dirty="0">
                <a:latin typeface="Montserrat Medium" panose="00000600000000000000" pitchFamily="2" charset="0"/>
                <a:ea typeface="+mj-ea"/>
              </a:rPr>
              <a:t>Any questions?</a:t>
            </a:r>
          </a:p>
        </p:txBody>
      </p:sp>
      <p:pic>
        <p:nvPicPr>
          <p:cNvPr id="5" name="Picture 4" descr="A picture containing text, person, person&#10;&#10;Description automatically generated">
            <a:extLst>
              <a:ext uri="{FF2B5EF4-FFF2-40B4-BE49-F238E27FC236}">
                <a16:creationId xmlns:a16="http://schemas.microsoft.com/office/drawing/2014/main" id="{D29EE82C-F302-4611-A77C-F36883247206}"/>
              </a:ext>
            </a:extLst>
          </p:cNvPr>
          <p:cNvPicPr>
            <a:picLocks noChangeAspect="1"/>
          </p:cNvPicPr>
          <p:nvPr/>
        </p:nvPicPr>
        <p:blipFill rotWithShape="1">
          <a:blip r:embed="rId3"/>
          <a:srcRect l="12098" r="25810"/>
          <a:stretch/>
        </p:blipFill>
        <p:spPr>
          <a:xfrm>
            <a:off x="457200" y="1"/>
            <a:ext cx="3478687" cy="2721186"/>
          </a:xfrm>
          <a:prstGeom prst="rect">
            <a:avLst/>
          </a:prstGeom>
        </p:spPr>
      </p:pic>
      <p:pic>
        <p:nvPicPr>
          <p:cNvPr id="9" name="Picture 8">
            <a:extLst>
              <a:ext uri="{FF2B5EF4-FFF2-40B4-BE49-F238E27FC236}">
                <a16:creationId xmlns:a16="http://schemas.microsoft.com/office/drawing/2014/main" id="{B95F8FD1-2891-41F6-BBAB-6E4ABF15ED13}"/>
              </a:ext>
            </a:extLst>
          </p:cNvPr>
          <p:cNvPicPr>
            <a:picLocks noChangeAspect="1"/>
          </p:cNvPicPr>
          <p:nvPr/>
        </p:nvPicPr>
        <p:blipFill rotWithShape="1">
          <a:blip r:embed="rId4"/>
          <a:srcRect l="23042" r="15496" b="1"/>
          <a:stretch/>
        </p:blipFill>
        <p:spPr>
          <a:xfrm>
            <a:off x="4027328" y="1"/>
            <a:ext cx="3345022" cy="2721186"/>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679DF78E-B943-4632-855F-8EFF3C5E1CE7}"/>
              </a:ext>
            </a:extLst>
          </p:cNvPr>
          <p:cNvPicPr>
            <a:picLocks noChangeAspect="1"/>
          </p:cNvPicPr>
          <p:nvPr/>
        </p:nvPicPr>
        <p:blipFill rotWithShape="1">
          <a:blip r:embed="rId5"/>
          <a:srcRect l="1" r="14531"/>
          <a:stretch/>
        </p:blipFill>
        <p:spPr>
          <a:xfrm>
            <a:off x="457201" y="2812627"/>
            <a:ext cx="6915149" cy="4045373"/>
          </a:xfrm>
          <a:prstGeom prst="rect">
            <a:avLst/>
          </a:prstGeom>
        </p:spPr>
      </p:pic>
    </p:spTree>
    <p:extLst>
      <p:ext uri="{BB962C8B-B14F-4D97-AF65-F5344CB8AC3E}">
        <p14:creationId xmlns:p14="http://schemas.microsoft.com/office/powerpoint/2010/main" val="233388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1B3ED6-BEFF-6B2D-CC65-F9A0D368C158}"/>
              </a:ext>
            </a:extLst>
          </p:cNvPr>
          <p:cNvSpPr/>
          <p:nvPr/>
        </p:nvSpPr>
        <p:spPr>
          <a:xfrm>
            <a:off x="0" y="0"/>
            <a:ext cx="10820400" cy="598338"/>
          </a:xfrm>
          <a:prstGeom prst="rect">
            <a:avLst/>
          </a:prstGeom>
          <a:solidFill>
            <a:srgbClr val="001F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bg1"/>
              </a:solidFill>
              <a:latin typeface="Montserrat Medium"/>
            </a:endParaRPr>
          </a:p>
        </p:txBody>
      </p:sp>
      <p:pic>
        <p:nvPicPr>
          <p:cNvPr id="4" name="Picture 3">
            <a:extLst>
              <a:ext uri="{FF2B5EF4-FFF2-40B4-BE49-F238E27FC236}">
                <a16:creationId xmlns:a16="http://schemas.microsoft.com/office/drawing/2014/main" id="{05A3EC56-154B-68E1-E7EE-501F40D4647C}"/>
              </a:ext>
            </a:extLst>
          </p:cNvPr>
          <p:cNvPicPr>
            <a:picLocks noChangeAspect="1"/>
          </p:cNvPicPr>
          <p:nvPr/>
        </p:nvPicPr>
        <p:blipFill>
          <a:blip r:embed="rId3"/>
          <a:stretch>
            <a:fillRect/>
          </a:stretch>
        </p:blipFill>
        <p:spPr>
          <a:xfrm>
            <a:off x="174282" y="694164"/>
            <a:ext cx="4262045" cy="6047963"/>
          </a:xfrm>
          <a:prstGeom prst="rect">
            <a:avLst/>
          </a:prstGeom>
        </p:spPr>
      </p:pic>
      <p:sp>
        <p:nvSpPr>
          <p:cNvPr id="5" name="TextBox 4">
            <a:extLst>
              <a:ext uri="{FF2B5EF4-FFF2-40B4-BE49-F238E27FC236}">
                <a16:creationId xmlns:a16="http://schemas.microsoft.com/office/drawing/2014/main" id="{B706BBF6-2F88-E6BE-68F1-B9E188B6D9B0}"/>
              </a:ext>
            </a:extLst>
          </p:cNvPr>
          <p:cNvSpPr txBox="1"/>
          <p:nvPr/>
        </p:nvSpPr>
        <p:spPr>
          <a:xfrm>
            <a:off x="4518112" y="750990"/>
            <a:ext cx="5933154" cy="618630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latin typeface="Montserrat"/>
              </a:rPr>
              <a:t>Scale</a:t>
            </a:r>
            <a:br>
              <a:rPr lang="en-GB" b="1" dirty="0">
                <a:latin typeface="Montserrat" panose="00000500000000000000" pitchFamily="2" charset="0"/>
              </a:rPr>
            </a:br>
            <a:br>
              <a:rPr lang="en-GB" b="1" dirty="0">
                <a:latin typeface="Montserrat" panose="00000500000000000000" pitchFamily="2" charset="0"/>
              </a:rPr>
            </a:br>
            <a:r>
              <a:rPr lang="en-GB" dirty="0">
                <a:latin typeface="Montserrat"/>
              </a:rPr>
              <a:t>Over 20,000 responses, including 6,000 qualitative responses. Published, May 2022.</a:t>
            </a:r>
            <a:br>
              <a:rPr lang="en-GB" dirty="0">
                <a:latin typeface="Montserrat" panose="00000500000000000000" pitchFamily="2" charset="0"/>
              </a:rPr>
            </a:br>
            <a:endParaRPr lang="en-GB" dirty="0">
              <a:latin typeface="Montserrat" panose="00000500000000000000" pitchFamily="2" charset="0"/>
            </a:endParaRPr>
          </a:p>
          <a:p>
            <a:pPr marL="285750" indent="-285750">
              <a:buFont typeface="Arial" panose="020B0604020202020204" pitchFamily="34" charset="0"/>
              <a:buChar char="•"/>
            </a:pPr>
            <a:r>
              <a:rPr lang="en-GB" b="1" dirty="0">
                <a:latin typeface="Montserrat" panose="00000500000000000000" pitchFamily="2" charset="0"/>
              </a:rPr>
              <a:t>Location</a:t>
            </a:r>
            <a:br>
              <a:rPr lang="en-GB" b="1" dirty="0">
                <a:latin typeface="Montserrat" panose="00000500000000000000" pitchFamily="2" charset="0"/>
              </a:rPr>
            </a:br>
            <a:br>
              <a:rPr lang="en-GB" b="1" dirty="0">
                <a:latin typeface="Montserrat" panose="00000500000000000000" pitchFamily="2" charset="0"/>
              </a:rPr>
            </a:br>
            <a:r>
              <a:rPr lang="en-GB" dirty="0">
                <a:latin typeface="Montserrat" panose="00000500000000000000" pitchFamily="2" charset="0"/>
              </a:rPr>
              <a:t>Across the UK</a:t>
            </a:r>
            <a:br>
              <a:rPr lang="en-GB" dirty="0">
                <a:latin typeface="Montserrat" panose="00000500000000000000" pitchFamily="2" charset="0"/>
              </a:rPr>
            </a:br>
            <a:endParaRPr lang="en-GB" dirty="0">
              <a:latin typeface="Montserrat" panose="00000500000000000000" pitchFamily="2" charset="0"/>
            </a:endParaRPr>
          </a:p>
          <a:p>
            <a:pPr marL="285750" indent="-285750">
              <a:buFont typeface="Arial" panose="020B0604020202020204" pitchFamily="34" charset="0"/>
              <a:buChar char="•"/>
            </a:pPr>
            <a:r>
              <a:rPr lang="en-GB" b="1" dirty="0">
                <a:latin typeface="Montserrat" panose="00000500000000000000" pitchFamily="2" charset="0"/>
              </a:rPr>
              <a:t>Sector</a:t>
            </a:r>
            <a:br>
              <a:rPr lang="en-GB" b="1" dirty="0">
                <a:latin typeface="Montserrat" panose="00000500000000000000" pitchFamily="2" charset="0"/>
              </a:rPr>
            </a:br>
            <a:br>
              <a:rPr lang="en-GB" b="1" dirty="0">
                <a:latin typeface="Montserrat" panose="00000500000000000000" pitchFamily="2" charset="0"/>
              </a:rPr>
            </a:br>
            <a:r>
              <a:rPr lang="en-GB" dirty="0">
                <a:latin typeface="Montserrat" panose="00000500000000000000" pitchFamily="2" charset="0"/>
              </a:rPr>
              <a:t>NHS and independent</a:t>
            </a:r>
            <a:br>
              <a:rPr lang="en-GB" b="1" dirty="0">
                <a:latin typeface="Montserrat" panose="00000500000000000000" pitchFamily="2" charset="0"/>
              </a:rPr>
            </a:br>
            <a:endParaRPr lang="en-GB" b="1" dirty="0">
              <a:latin typeface="Montserrat" panose="00000500000000000000" pitchFamily="2" charset="0"/>
            </a:endParaRPr>
          </a:p>
          <a:p>
            <a:pPr marL="285750" indent="-285750">
              <a:buFont typeface="Arial" panose="020B0604020202020204" pitchFamily="34" charset="0"/>
              <a:buChar char="•"/>
            </a:pPr>
            <a:r>
              <a:rPr lang="en-GB" b="1" dirty="0">
                <a:latin typeface="Montserrat" panose="00000500000000000000" pitchFamily="2" charset="0"/>
              </a:rPr>
              <a:t>Settings </a:t>
            </a:r>
            <a:br>
              <a:rPr lang="en-GB" b="1" dirty="0">
                <a:latin typeface="Montserrat" panose="00000500000000000000" pitchFamily="2" charset="0"/>
              </a:rPr>
            </a:br>
            <a:br>
              <a:rPr lang="en-GB" b="1" dirty="0">
                <a:latin typeface="Montserrat" panose="00000500000000000000" pitchFamily="2" charset="0"/>
              </a:rPr>
            </a:br>
            <a:r>
              <a:rPr lang="en-GB" dirty="0">
                <a:latin typeface="Montserrat" panose="00000500000000000000" pitchFamily="2" charset="0"/>
              </a:rPr>
              <a:t>Responses from those working in care homes, non-hospital urgent and emergency care, prison/police custody, hospitals, the community and more</a:t>
            </a:r>
          </a:p>
          <a:p>
            <a:pPr marL="285750" indent="-285750">
              <a:buFont typeface="Arial" panose="020B0604020202020204" pitchFamily="34" charset="0"/>
              <a:buChar char="•"/>
            </a:pPr>
            <a:endParaRPr lang="en-GB" dirty="0">
              <a:latin typeface="Montserrat" panose="00000500000000000000" pitchFamily="2" charset="0"/>
            </a:endParaRPr>
          </a:p>
          <a:p>
            <a:pPr marL="285750" indent="-285750">
              <a:buFont typeface="Arial" panose="020B0604020202020204" pitchFamily="34" charset="0"/>
              <a:buChar char="•"/>
            </a:pPr>
            <a:r>
              <a:rPr lang="en-GB" dirty="0">
                <a:latin typeface="Montserrat" panose="00000500000000000000" pitchFamily="2" charset="0"/>
                <a:hlinkClick r:id="rId4"/>
              </a:rPr>
              <a:t>www.rcn.org.uk/employment-and-pay/safe-staffing</a:t>
            </a:r>
            <a:r>
              <a:rPr lang="en-GB" dirty="0">
                <a:latin typeface="Montserrat" panose="00000500000000000000" pitchFamily="2" charset="0"/>
              </a:rPr>
              <a:t> </a:t>
            </a:r>
          </a:p>
        </p:txBody>
      </p:sp>
    </p:spTree>
    <p:extLst>
      <p:ext uri="{BB962C8B-B14F-4D97-AF65-F5344CB8AC3E}">
        <p14:creationId xmlns:p14="http://schemas.microsoft.com/office/powerpoint/2010/main" val="144289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7C537B-B2D4-BCA3-D655-5268F20A3E72}"/>
              </a:ext>
            </a:extLst>
          </p:cNvPr>
          <p:cNvSpPr/>
          <p:nvPr/>
        </p:nvSpPr>
        <p:spPr>
          <a:xfrm>
            <a:off x="0" y="0"/>
            <a:ext cx="10820400" cy="598338"/>
          </a:xfrm>
          <a:prstGeom prst="rect">
            <a:avLst/>
          </a:prstGeom>
          <a:solidFill>
            <a:srgbClr val="001F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extBox 1">
            <a:extLst>
              <a:ext uri="{FF2B5EF4-FFF2-40B4-BE49-F238E27FC236}">
                <a16:creationId xmlns:a16="http://schemas.microsoft.com/office/drawing/2014/main" id="{53DA1065-C942-E995-A7C2-B56F4F5594B2}"/>
              </a:ext>
            </a:extLst>
          </p:cNvPr>
          <p:cNvSpPr txBox="1"/>
          <p:nvPr/>
        </p:nvSpPr>
        <p:spPr>
          <a:xfrm>
            <a:off x="336884" y="1310640"/>
            <a:ext cx="9639872"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n-ea"/>
              <a:cs typeface="Calibri"/>
            </a:endParaRPr>
          </a:p>
        </p:txBody>
      </p:sp>
      <p:pic>
        <p:nvPicPr>
          <p:cNvPr id="4" name="Picture 4">
            <a:extLst>
              <a:ext uri="{FF2B5EF4-FFF2-40B4-BE49-F238E27FC236}">
                <a16:creationId xmlns:a16="http://schemas.microsoft.com/office/drawing/2014/main" id="{5DD1949C-84DB-6ADD-1CA0-D630982D4881}"/>
              </a:ext>
            </a:extLst>
          </p:cNvPr>
          <p:cNvPicPr>
            <a:picLocks noChangeAspect="1"/>
          </p:cNvPicPr>
          <p:nvPr/>
        </p:nvPicPr>
        <p:blipFill>
          <a:blip r:embed="rId3"/>
          <a:stretch>
            <a:fillRect/>
          </a:stretch>
        </p:blipFill>
        <p:spPr>
          <a:xfrm>
            <a:off x="5673436" y="768695"/>
            <a:ext cx="4877074" cy="2771197"/>
          </a:xfrm>
          <a:prstGeom prst="rect">
            <a:avLst/>
          </a:prstGeom>
        </p:spPr>
      </p:pic>
      <p:pic>
        <p:nvPicPr>
          <p:cNvPr id="5" name="Picture 5" descr="A picture containing chart&#10;&#10;Description automatically generated">
            <a:extLst>
              <a:ext uri="{FF2B5EF4-FFF2-40B4-BE49-F238E27FC236}">
                <a16:creationId xmlns:a16="http://schemas.microsoft.com/office/drawing/2014/main" id="{00D87B5C-22AC-5997-008F-BE5517BC9D46}"/>
              </a:ext>
            </a:extLst>
          </p:cNvPr>
          <p:cNvPicPr>
            <a:picLocks noChangeAspect="1"/>
          </p:cNvPicPr>
          <p:nvPr/>
        </p:nvPicPr>
        <p:blipFill>
          <a:blip r:embed="rId4"/>
          <a:stretch>
            <a:fillRect/>
          </a:stretch>
        </p:blipFill>
        <p:spPr>
          <a:xfrm>
            <a:off x="606482" y="3705805"/>
            <a:ext cx="4926574" cy="2774152"/>
          </a:xfrm>
          <a:prstGeom prst="rect">
            <a:avLst/>
          </a:prstGeom>
        </p:spPr>
      </p:pic>
      <p:pic>
        <p:nvPicPr>
          <p:cNvPr id="6" name="Picture 6" descr="A picture containing text, person, screenshot&#10;&#10;Description automatically generated">
            <a:extLst>
              <a:ext uri="{FF2B5EF4-FFF2-40B4-BE49-F238E27FC236}">
                <a16:creationId xmlns:a16="http://schemas.microsoft.com/office/drawing/2014/main" id="{ACF5D843-FEBD-A4A9-B5D7-D59B42AC416F}"/>
              </a:ext>
            </a:extLst>
          </p:cNvPr>
          <p:cNvPicPr>
            <a:picLocks noChangeAspect="1"/>
          </p:cNvPicPr>
          <p:nvPr/>
        </p:nvPicPr>
        <p:blipFill>
          <a:blip r:embed="rId5"/>
          <a:stretch>
            <a:fillRect/>
          </a:stretch>
        </p:blipFill>
        <p:spPr>
          <a:xfrm>
            <a:off x="5673436" y="3705802"/>
            <a:ext cx="4926574" cy="2771197"/>
          </a:xfrm>
          <a:prstGeom prst="rect">
            <a:avLst/>
          </a:prstGeom>
        </p:spPr>
      </p:pic>
      <p:sp>
        <p:nvSpPr>
          <p:cNvPr id="8" name="TextBox 7">
            <a:extLst>
              <a:ext uri="{FF2B5EF4-FFF2-40B4-BE49-F238E27FC236}">
                <a16:creationId xmlns:a16="http://schemas.microsoft.com/office/drawing/2014/main" id="{2F90C4D2-2D2C-3829-70C3-746D8759C81A}"/>
              </a:ext>
            </a:extLst>
          </p:cNvPr>
          <p:cNvSpPr txBox="1"/>
          <p:nvPr/>
        </p:nvSpPr>
        <p:spPr>
          <a:xfrm>
            <a:off x="102870" y="104239"/>
            <a:ext cx="9806940"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Montserrat Medium"/>
                <a:ea typeface="+mn-ea"/>
                <a:cs typeface="+mn-cs"/>
              </a:rPr>
              <a:t>Last Shift survey report 2022</a:t>
            </a:r>
            <a:endParaRPr kumimoji="0" lang="en-GB" sz="2400" b="0" i="0" u="none" strike="noStrike" kern="1200" cap="none" spc="0" normalizeH="0" baseline="0" noProof="0">
              <a:ln>
                <a:noFill/>
              </a:ln>
              <a:solidFill>
                <a:srgbClr val="FFFFFF"/>
              </a:solidFill>
              <a:effectLst/>
              <a:uLnTx/>
              <a:uFillTx/>
              <a:latin typeface="Montserrat Medium" panose="00000600000000000000" pitchFamily="2" charset="0"/>
              <a:ea typeface="+mn-ea"/>
              <a:cs typeface="+mn-cs"/>
            </a:endParaRPr>
          </a:p>
        </p:txBody>
      </p:sp>
      <p:pic>
        <p:nvPicPr>
          <p:cNvPr id="1026" name="Picture 2">
            <a:extLst>
              <a:ext uri="{FF2B5EF4-FFF2-40B4-BE49-F238E27FC236}">
                <a16:creationId xmlns:a16="http://schemas.microsoft.com/office/drawing/2014/main" id="{952F16F8-63FA-AD8A-1599-836BDB341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33" y="774741"/>
            <a:ext cx="4915823" cy="276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6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1D7C21-195A-8B0F-6E55-720272DE161F}"/>
              </a:ext>
            </a:extLst>
          </p:cNvPr>
          <p:cNvPicPr>
            <a:picLocks noChangeAspect="1"/>
          </p:cNvPicPr>
          <p:nvPr/>
        </p:nvPicPr>
        <p:blipFill>
          <a:blip r:embed="rId2"/>
          <a:stretch>
            <a:fillRect/>
          </a:stretch>
        </p:blipFill>
        <p:spPr>
          <a:xfrm>
            <a:off x="701954" y="2567171"/>
            <a:ext cx="9434338" cy="2287858"/>
          </a:xfrm>
          <a:prstGeom prst="rect">
            <a:avLst/>
          </a:prstGeom>
        </p:spPr>
      </p:pic>
    </p:spTree>
    <p:extLst>
      <p:ext uri="{BB962C8B-B14F-4D97-AF65-F5344CB8AC3E}">
        <p14:creationId xmlns:p14="http://schemas.microsoft.com/office/powerpoint/2010/main" val="159299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1B3ED6-BEFF-6B2D-CC65-F9A0D368C158}"/>
              </a:ext>
            </a:extLst>
          </p:cNvPr>
          <p:cNvSpPr/>
          <p:nvPr/>
        </p:nvSpPr>
        <p:spPr>
          <a:xfrm>
            <a:off x="0" y="0"/>
            <a:ext cx="10820400" cy="598338"/>
          </a:xfrm>
          <a:prstGeom prst="rect">
            <a:avLst/>
          </a:prstGeom>
          <a:solidFill>
            <a:srgbClr val="001F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latin typeface="Montserrat Medium"/>
              </a:rPr>
              <a:t>Legislation</a:t>
            </a:r>
          </a:p>
        </p:txBody>
      </p:sp>
      <p:sp>
        <p:nvSpPr>
          <p:cNvPr id="2" name="TextBox 1">
            <a:extLst>
              <a:ext uri="{FF2B5EF4-FFF2-40B4-BE49-F238E27FC236}">
                <a16:creationId xmlns:a16="http://schemas.microsoft.com/office/drawing/2014/main" id="{972AB5AD-1AE4-ABF7-667F-D50723788428}"/>
              </a:ext>
            </a:extLst>
          </p:cNvPr>
          <p:cNvSpPr txBox="1"/>
          <p:nvPr/>
        </p:nvSpPr>
        <p:spPr>
          <a:xfrm>
            <a:off x="317501" y="973832"/>
            <a:ext cx="4591049" cy="2462213"/>
          </a:xfrm>
          <a:prstGeom prst="rect">
            <a:avLst/>
          </a:prstGeom>
          <a:noFill/>
        </p:spPr>
        <p:txBody>
          <a:bodyPr wrap="square" lIns="91440" tIns="45720" rIns="91440" bIns="45720" rtlCol="0" anchor="t">
            <a:spAutoFit/>
          </a:bodyPr>
          <a:lstStyle/>
          <a:p>
            <a:r>
              <a:rPr lang="en-GB" sz="1400" b="1" dirty="0">
                <a:effectLst/>
                <a:latin typeface="Montserrat" panose="00000500000000000000" pitchFamily="2" charset="0"/>
                <a:ea typeface="Calibri" panose="020F0502020204030204" pitchFamily="34" charset="0"/>
                <a:cs typeface="Calibri" panose="020F0502020204030204" pitchFamily="34" charset="0"/>
              </a:rPr>
              <a:t> </a:t>
            </a:r>
            <a:endParaRPr lang="en-GB" sz="1400" dirty="0">
              <a:effectLst/>
              <a:latin typeface="Montserrat" panose="00000500000000000000" pitchFamily="2" charset="0"/>
              <a:ea typeface="Calibri" panose="020F0502020204030204" pitchFamily="34" charset="0"/>
            </a:endParaRPr>
          </a:p>
          <a:p>
            <a:r>
              <a:rPr lang="en-GB" sz="1400" dirty="0">
                <a:effectLst/>
                <a:latin typeface="Montserrat" panose="00000500000000000000" pitchFamily="2" charset="0"/>
                <a:ea typeface="Calibri" panose="020F0502020204030204" pitchFamily="34" charset="0"/>
                <a:cs typeface="Calibri"/>
              </a:rPr>
              <a:t>The RCN continues to demand that the Secretary of State for Health and Care is </a:t>
            </a:r>
            <a:r>
              <a:rPr lang="en-GB" sz="1400" b="1" dirty="0">
                <a:effectLst/>
                <a:latin typeface="Montserrat" panose="00000500000000000000" pitchFamily="2" charset="0"/>
                <a:ea typeface="Calibri" panose="020F0502020204030204" pitchFamily="34" charset="0"/>
                <a:cs typeface="Calibri"/>
              </a:rPr>
              <a:t>legally accountable for the provision of health and care workforce</a:t>
            </a:r>
            <a:r>
              <a:rPr lang="en-GB" sz="1400" dirty="0">
                <a:effectLst/>
                <a:latin typeface="Montserrat" panose="00000500000000000000" pitchFamily="2" charset="0"/>
                <a:ea typeface="Calibri" panose="020F0502020204030204" pitchFamily="34" charset="0"/>
                <a:cs typeface="Calibri"/>
              </a:rPr>
              <a:t>, as well as there needing to be </a:t>
            </a:r>
            <a:r>
              <a:rPr lang="en-GB" sz="1400" b="1" dirty="0">
                <a:effectLst/>
                <a:latin typeface="Montserrat" panose="00000500000000000000" pitchFamily="2" charset="0"/>
                <a:ea typeface="Calibri" panose="020F0502020204030204" pitchFamily="34" charset="0"/>
                <a:cs typeface="Calibri"/>
              </a:rPr>
              <a:t>legal UK Government accountability for assessing workforce requirements </a:t>
            </a:r>
            <a:r>
              <a:rPr lang="en-GB" sz="1400" dirty="0">
                <a:effectLst/>
                <a:latin typeface="Montserrat" panose="00000500000000000000" pitchFamily="2" charset="0"/>
                <a:ea typeface="Calibri" panose="020F0502020204030204" pitchFamily="34" charset="0"/>
                <a:cs typeface="Calibri"/>
              </a:rPr>
              <a:t>of the health and care system to respond to changing needs of the population and for planning and supply to meet those requirements. </a:t>
            </a:r>
          </a:p>
          <a:p>
            <a:endParaRPr lang="en-GB" sz="1400" dirty="0">
              <a:latin typeface="Montserrat" panose="00000500000000000000" pitchFamily="2" charset="0"/>
            </a:endParaRPr>
          </a:p>
        </p:txBody>
      </p:sp>
      <p:sp>
        <p:nvSpPr>
          <p:cNvPr id="4" name="TextBox 3">
            <a:extLst>
              <a:ext uri="{FF2B5EF4-FFF2-40B4-BE49-F238E27FC236}">
                <a16:creationId xmlns:a16="http://schemas.microsoft.com/office/drawing/2014/main" id="{D22CB8C2-803F-59E2-24E0-CF5FE9477973}"/>
              </a:ext>
            </a:extLst>
          </p:cNvPr>
          <p:cNvSpPr txBox="1"/>
          <p:nvPr/>
        </p:nvSpPr>
        <p:spPr>
          <a:xfrm>
            <a:off x="342901" y="748784"/>
            <a:ext cx="4591049" cy="369332"/>
          </a:xfrm>
          <a:prstGeom prst="rect">
            <a:avLst/>
          </a:prstGeom>
          <a:solidFill>
            <a:srgbClr val="DD1778"/>
          </a:solidFill>
        </p:spPr>
        <p:txBody>
          <a:bodyPr wrap="square" rtlCol="0">
            <a:spAutoFit/>
          </a:bodyPr>
          <a:lstStyle/>
          <a:p>
            <a:r>
              <a:rPr lang="en-GB" sz="1800" b="1">
                <a:solidFill>
                  <a:schemeClr val="bg1"/>
                </a:solidFill>
                <a:effectLst/>
                <a:latin typeface="Verdana" panose="020B0604030504040204" pitchFamily="34" charset="0"/>
                <a:ea typeface="Calibri" panose="020F0502020204030204" pitchFamily="34" charset="0"/>
                <a:cs typeface="Calibri" panose="020F0502020204030204" pitchFamily="34" charset="0"/>
              </a:rPr>
              <a:t>England</a:t>
            </a:r>
            <a:endParaRPr lang="en-GB">
              <a:solidFill>
                <a:schemeClr val="bg1"/>
              </a:solidFill>
            </a:endParaRPr>
          </a:p>
        </p:txBody>
      </p:sp>
      <p:sp>
        <p:nvSpPr>
          <p:cNvPr id="8" name="TextBox 7">
            <a:extLst>
              <a:ext uri="{FF2B5EF4-FFF2-40B4-BE49-F238E27FC236}">
                <a16:creationId xmlns:a16="http://schemas.microsoft.com/office/drawing/2014/main" id="{846B14D5-79C0-61E1-AD3E-2C427EF4021B}"/>
              </a:ext>
            </a:extLst>
          </p:cNvPr>
          <p:cNvSpPr txBox="1"/>
          <p:nvPr/>
        </p:nvSpPr>
        <p:spPr>
          <a:xfrm>
            <a:off x="5695951" y="1195517"/>
            <a:ext cx="4619625" cy="2893100"/>
          </a:xfrm>
          <a:prstGeom prst="rect">
            <a:avLst/>
          </a:prstGeom>
          <a:noFill/>
        </p:spPr>
        <p:txBody>
          <a:bodyPr wrap="square" lIns="91440" tIns="45720" rIns="91440" bIns="45720" anchor="t">
            <a:spAutoFit/>
          </a:bodyPr>
          <a:lstStyle/>
          <a:p>
            <a:r>
              <a:rPr lang="en-GB" sz="1400" dirty="0">
                <a:effectLst/>
                <a:latin typeface="Montserrat" panose="00000500000000000000" pitchFamily="2" charset="0"/>
                <a:ea typeface="Calibri" panose="020F0502020204030204" pitchFamily="34" charset="0"/>
                <a:cs typeface="Calibri"/>
              </a:rPr>
              <a:t>The </a:t>
            </a:r>
            <a:r>
              <a:rPr lang="en-GB" sz="1400" b="1" dirty="0">
                <a:effectLst/>
                <a:latin typeface="Montserrat" panose="00000500000000000000" pitchFamily="2" charset="0"/>
                <a:ea typeface="Calibri" panose="020F0502020204030204" pitchFamily="34" charset="0"/>
                <a:cs typeface="Calibri"/>
              </a:rPr>
              <a:t>Health and Care (Staffing) Act received Royal Assent in June 2019</a:t>
            </a:r>
            <a:r>
              <a:rPr lang="en-GB" sz="1400" dirty="0">
                <a:effectLst/>
                <a:latin typeface="Montserrat" panose="00000500000000000000" pitchFamily="2" charset="0"/>
                <a:ea typeface="Calibri" panose="020F0502020204030204" pitchFamily="34" charset="0"/>
                <a:cs typeface="Calibri"/>
              </a:rPr>
              <a:t> and a 2019 RCN report outlined in detail how the Act addressed the five RCN’s principles for staffing for safe and effective care. Work towards implementation of the Act was postponed due to the COVID-19 pandemic, however, the reasons for the prior passage of the Act have been made even clearer during the pandemic. The RCN has continued to </a:t>
            </a:r>
            <a:r>
              <a:rPr lang="en-GB" sz="1400" b="1" dirty="0">
                <a:effectLst/>
                <a:latin typeface="Montserrat" panose="00000500000000000000" pitchFamily="2" charset="0"/>
                <a:ea typeface="Calibri" panose="020F0502020204030204" pitchFamily="34" charset="0"/>
                <a:cs typeface="Calibri"/>
              </a:rPr>
              <a:t>emphasise the need for the implementation and the vital role of the legislation will play </a:t>
            </a:r>
            <a:r>
              <a:rPr lang="en-GB" sz="1400" dirty="0">
                <a:effectLst/>
                <a:latin typeface="Montserrat" panose="00000500000000000000" pitchFamily="2" charset="0"/>
                <a:ea typeface="Calibri" panose="020F0502020204030204" pitchFamily="34" charset="0"/>
                <a:cs typeface="Calibri"/>
              </a:rPr>
              <a:t>in addressing the ongoing workforce challenges. Plans now to progress.</a:t>
            </a:r>
          </a:p>
        </p:txBody>
      </p:sp>
      <p:sp>
        <p:nvSpPr>
          <p:cNvPr id="10" name="TextBox 9">
            <a:extLst>
              <a:ext uri="{FF2B5EF4-FFF2-40B4-BE49-F238E27FC236}">
                <a16:creationId xmlns:a16="http://schemas.microsoft.com/office/drawing/2014/main" id="{ED9EC164-D088-3A2F-0B3D-F6A688AB8A42}"/>
              </a:ext>
            </a:extLst>
          </p:cNvPr>
          <p:cNvSpPr txBox="1"/>
          <p:nvPr/>
        </p:nvSpPr>
        <p:spPr>
          <a:xfrm>
            <a:off x="342901" y="4604657"/>
            <a:ext cx="4610099" cy="1815882"/>
          </a:xfrm>
          <a:prstGeom prst="rect">
            <a:avLst/>
          </a:prstGeom>
          <a:noFill/>
        </p:spPr>
        <p:txBody>
          <a:bodyPr wrap="square" lIns="91440" tIns="45720" rIns="91440" bIns="45720" rtlCol="0" anchor="t">
            <a:spAutoFit/>
          </a:bodyPr>
          <a:lstStyle/>
          <a:p>
            <a:r>
              <a:rPr lang="en-GB" sz="1400" dirty="0">
                <a:latin typeface="Montserrat" panose="00000500000000000000" pitchFamily="2" charset="0"/>
                <a:cs typeface="Calibri"/>
              </a:rPr>
              <a:t>In 2021 the RCN secured the Welsh Government’s commitment to extend section 25B of </a:t>
            </a:r>
            <a:r>
              <a:rPr lang="en-GB" sz="1400" b="1" dirty="0">
                <a:latin typeface="Montserrat" panose="00000500000000000000" pitchFamily="2" charset="0"/>
                <a:cs typeface="Calibri"/>
              </a:rPr>
              <a:t>the Nurse Staffing Levels (Wales) Act 2016 </a:t>
            </a:r>
            <a:r>
              <a:rPr lang="en-GB" sz="1400" dirty="0">
                <a:latin typeface="Montserrat" panose="00000500000000000000" pitchFamily="2" charset="0"/>
                <a:cs typeface="Calibri"/>
              </a:rPr>
              <a:t>to children’s inpatient wards. The College is now campaigning to challenge the Welsh Government to extend safe staffing legislation into community, mental health and care homes.</a:t>
            </a:r>
          </a:p>
          <a:p>
            <a:endParaRPr lang="en-GB" sz="1400" dirty="0">
              <a:latin typeface="Montserrat" panose="00000500000000000000" pitchFamily="2" charset="0"/>
            </a:endParaRPr>
          </a:p>
        </p:txBody>
      </p:sp>
      <p:sp>
        <p:nvSpPr>
          <p:cNvPr id="12" name="TextBox 11">
            <a:extLst>
              <a:ext uri="{FF2B5EF4-FFF2-40B4-BE49-F238E27FC236}">
                <a16:creationId xmlns:a16="http://schemas.microsoft.com/office/drawing/2014/main" id="{3FEF1358-15AD-4B7C-B89D-16694BEC7F09}"/>
              </a:ext>
            </a:extLst>
          </p:cNvPr>
          <p:cNvSpPr txBox="1"/>
          <p:nvPr/>
        </p:nvSpPr>
        <p:spPr>
          <a:xfrm>
            <a:off x="5695951" y="4604657"/>
            <a:ext cx="4718339" cy="2046562"/>
          </a:xfrm>
          <a:prstGeom prst="rect">
            <a:avLst/>
          </a:prstGeom>
          <a:noFill/>
        </p:spPr>
        <p:txBody>
          <a:bodyPr wrap="square" lIns="91440" tIns="45720" rIns="91440" bIns="45720" rtlCol="0" anchor="t">
            <a:spAutoFit/>
          </a:bodyPr>
          <a:lstStyle/>
          <a:p>
            <a:r>
              <a:rPr lang="en-GB" sz="1400" dirty="0">
                <a:latin typeface="Montserrat" panose="00000500000000000000" pitchFamily="2" charset="0"/>
                <a:cs typeface="Calibri"/>
              </a:rPr>
              <a:t>Following </a:t>
            </a:r>
            <a:r>
              <a:rPr lang="en-GB" sz="1400" b="1" dirty="0">
                <a:latin typeface="Montserrat" panose="00000500000000000000" pitchFamily="2" charset="0"/>
                <a:cs typeface="Calibri"/>
              </a:rPr>
              <a:t>strike action by RCN members in Northern Ireland, a new safe staffing framework </a:t>
            </a:r>
            <a:r>
              <a:rPr lang="en-GB" sz="1400" dirty="0">
                <a:latin typeface="Montserrat" panose="00000500000000000000" pitchFamily="2" charset="0"/>
                <a:cs typeface="Calibri"/>
              </a:rPr>
              <a:t>was agreed with the endorsement of the full Northern Ireland Executive and pay parity with England and Wales was restored. However, the RCN remains </a:t>
            </a:r>
            <a:r>
              <a:rPr lang="en-GB" sz="1400" b="1" dirty="0">
                <a:latin typeface="Montserrat" panose="00000500000000000000" pitchFamily="2" charset="0"/>
                <a:cs typeface="Calibri"/>
              </a:rPr>
              <a:t>concerned at the pace of progress of the development of safe nurse staffing legislation </a:t>
            </a:r>
            <a:r>
              <a:rPr lang="en-GB" sz="1400" dirty="0">
                <a:latin typeface="Montserrat" panose="00000500000000000000" pitchFamily="2" charset="0"/>
                <a:cs typeface="Calibri"/>
              </a:rPr>
              <a:t>in Northern Ireland, particularly as the country has been without a sitting government for three years. </a:t>
            </a:r>
            <a:endParaRPr lang="en-GB" sz="1400" dirty="0">
              <a:latin typeface="Montserrat" panose="00000500000000000000" pitchFamily="2" charset="0"/>
            </a:endParaRPr>
          </a:p>
        </p:txBody>
      </p:sp>
      <p:sp>
        <p:nvSpPr>
          <p:cNvPr id="13" name="TextBox 12">
            <a:extLst>
              <a:ext uri="{FF2B5EF4-FFF2-40B4-BE49-F238E27FC236}">
                <a16:creationId xmlns:a16="http://schemas.microsoft.com/office/drawing/2014/main" id="{ED48C6E7-79D2-1670-9DFE-20A5EA1E6676}"/>
              </a:ext>
            </a:extLst>
          </p:cNvPr>
          <p:cNvSpPr txBox="1"/>
          <p:nvPr/>
        </p:nvSpPr>
        <p:spPr>
          <a:xfrm>
            <a:off x="5695951" y="748784"/>
            <a:ext cx="4591049" cy="369332"/>
          </a:xfrm>
          <a:prstGeom prst="rect">
            <a:avLst/>
          </a:prstGeom>
          <a:solidFill>
            <a:srgbClr val="DD1778"/>
          </a:solidFill>
        </p:spPr>
        <p:txBody>
          <a:bodyPr wrap="square" rtlCol="0">
            <a:spAutoFit/>
          </a:bodyPr>
          <a:lstStyle/>
          <a:p>
            <a:r>
              <a:rPr lang="en-GB" sz="1800" b="1">
                <a:solidFill>
                  <a:schemeClr val="bg1"/>
                </a:solidFill>
                <a:effectLst/>
                <a:latin typeface="Verdana" panose="020B0604030504040204" pitchFamily="34" charset="0"/>
                <a:ea typeface="Calibri" panose="020F0502020204030204" pitchFamily="34" charset="0"/>
                <a:cs typeface="Calibri" panose="020F0502020204030204" pitchFamily="34" charset="0"/>
              </a:rPr>
              <a:t>Scotland</a:t>
            </a:r>
            <a:endParaRPr lang="en-GB">
              <a:solidFill>
                <a:schemeClr val="bg1"/>
              </a:solidFill>
            </a:endParaRPr>
          </a:p>
        </p:txBody>
      </p:sp>
      <p:sp>
        <p:nvSpPr>
          <p:cNvPr id="14" name="TextBox 13">
            <a:extLst>
              <a:ext uri="{FF2B5EF4-FFF2-40B4-BE49-F238E27FC236}">
                <a16:creationId xmlns:a16="http://schemas.microsoft.com/office/drawing/2014/main" id="{ABC9A500-C54F-490F-4210-8106686334C2}"/>
              </a:ext>
            </a:extLst>
          </p:cNvPr>
          <p:cNvSpPr txBox="1"/>
          <p:nvPr/>
        </p:nvSpPr>
        <p:spPr>
          <a:xfrm>
            <a:off x="361951" y="4088617"/>
            <a:ext cx="4591049" cy="369332"/>
          </a:xfrm>
          <a:prstGeom prst="rect">
            <a:avLst/>
          </a:prstGeom>
          <a:solidFill>
            <a:srgbClr val="DD1778"/>
          </a:solidFill>
        </p:spPr>
        <p:txBody>
          <a:bodyPr wrap="square" rtlCol="0">
            <a:spAutoFit/>
          </a:bodyPr>
          <a:lstStyle/>
          <a:p>
            <a:r>
              <a:rPr lang="en-GB" sz="1800" b="1">
                <a:solidFill>
                  <a:schemeClr val="bg1"/>
                </a:solidFill>
                <a:effectLst/>
                <a:latin typeface="Verdana" panose="020B0604030504040204" pitchFamily="34" charset="0"/>
                <a:ea typeface="Calibri" panose="020F0502020204030204" pitchFamily="34" charset="0"/>
                <a:cs typeface="Calibri" panose="020F0502020204030204" pitchFamily="34" charset="0"/>
              </a:rPr>
              <a:t>Wales</a:t>
            </a:r>
            <a:endParaRPr lang="en-GB">
              <a:solidFill>
                <a:schemeClr val="bg1"/>
              </a:solidFill>
            </a:endParaRPr>
          </a:p>
        </p:txBody>
      </p:sp>
      <p:sp>
        <p:nvSpPr>
          <p:cNvPr id="15" name="TextBox 14">
            <a:extLst>
              <a:ext uri="{FF2B5EF4-FFF2-40B4-BE49-F238E27FC236}">
                <a16:creationId xmlns:a16="http://schemas.microsoft.com/office/drawing/2014/main" id="{2A9F71BB-D692-06BB-3718-87538EF1CD8A}"/>
              </a:ext>
            </a:extLst>
          </p:cNvPr>
          <p:cNvSpPr txBox="1"/>
          <p:nvPr/>
        </p:nvSpPr>
        <p:spPr>
          <a:xfrm>
            <a:off x="5721351" y="4088617"/>
            <a:ext cx="4591049" cy="369332"/>
          </a:xfrm>
          <a:prstGeom prst="rect">
            <a:avLst/>
          </a:prstGeom>
          <a:solidFill>
            <a:srgbClr val="DD1778"/>
          </a:solidFill>
        </p:spPr>
        <p:txBody>
          <a:bodyPr wrap="square" rtlCol="0">
            <a:spAutoFit/>
          </a:bodyPr>
          <a:lstStyle/>
          <a:p>
            <a:r>
              <a:rPr lang="en-GB" b="1">
                <a:solidFill>
                  <a:schemeClr val="bg1"/>
                </a:solidFill>
                <a:latin typeface="Verdana" panose="020B0604030504040204" pitchFamily="34" charset="0"/>
                <a:cs typeface="Calibri" panose="020F0502020204030204" pitchFamily="34" charset="0"/>
              </a:rPr>
              <a:t>Northern Ireland</a:t>
            </a:r>
            <a:endParaRPr lang="en-GB">
              <a:solidFill>
                <a:schemeClr val="bg1"/>
              </a:solidFill>
            </a:endParaRPr>
          </a:p>
        </p:txBody>
      </p:sp>
    </p:spTree>
    <p:extLst>
      <p:ext uri="{BB962C8B-B14F-4D97-AF65-F5344CB8AC3E}">
        <p14:creationId xmlns:p14="http://schemas.microsoft.com/office/powerpoint/2010/main" val="306956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6B7F1-3BA4-4A2B-AEC4-599DB7D20507}"/>
              </a:ext>
            </a:extLst>
          </p:cNvPr>
          <p:cNvSpPr txBox="1"/>
          <p:nvPr/>
        </p:nvSpPr>
        <p:spPr>
          <a:xfrm>
            <a:off x="8180438" y="758952"/>
            <a:ext cx="2853005" cy="4041648"/>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1600" spc="-50" dirty="0" err="1">
                <a:latin typeface="+mj-lt"/>
                <a:ea typeface="+mj-ea"/>
                <a:cs typeface="+mj-cs"/>
              </a:rPr>
              <a:t>Stanrds</a:t>
            </a:r>
            <a:endParaRPr lang="en-US" sz="1600" spc="-50" dirty="0">
              <a:latin typeface="+mj-lt"/>
              <a:ea typeface="+mj-ea"/>
              <a:cs typeface="+mj-cs"/>
            </a:endParaRPr>
          </a:p>
        </p:txBody>
      </p:sp>
      <p:pic>
        <p:nvPicPr>
          <p:cNvPr id="2" name="Picture 2" descr="19 Printable Puzzle Piece Templates ᐅ TemplateLab">
            <a:extLst>
              <a:ext uri="{FF2B5EF4-FFF2-40B4-BE49-F238E27FC236}">
                <a16:creationId xmlns:a16="http://schemas.microsoft.com/office/drawing/2014/main" id="{E79E6A71-CC69-4AFA-BBC7-0847D052AB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3871"/>
            <a:ext cx="10804550" cy="70057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0D034B-0691-43BB-8B64-E5FA157F7D78}"/>
              </a:ext>
            </a:extLst>
          </p:cNvPr>
          <p:cNvSpPr txBox="1"/>
          <p:nvPr/>
        </p:nvSpPr>
        <p:spPr>
          <a:xfrm>
            <a:off x="3220915" y="1575137"/>
            <a:ext cx="1619955" cy="1015663"/>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Nursing Workforce Standards</a:t>
            </a:r>
          </a:p>
        </p:txBody>
      </p:sp>
      <p:sp>
        <p:nvSpPr>
          <p:cNvPr id="5" name="TextBox 4">
            <a:extLst>
              <a:ext uri="{FF2B5EF4-FFF2-40B4-BE49-F238E27FC236}">
                <a16:creationId xmlns:a16="http://schemas.microsoft.com/office/drawing/2014/main" id="{500711E0-98D7-4C56-BC5E-980C686CD6AE}"/>
              </a:ext>
            </a:extLst>
          </p:cNvPr>
          <p:cNvSpPr txBox="1"/>
          <p:nvPr/>
        </p:nvSpPr>
        <p:spPr>
          <a:xfrm>
            <a:off x="6420897" y="1999568"/>
            <a:ext cx="1580882" cy="400110"/>
          </a:xfrm>
          <a:prstGeom prst="rect">
            <a:avLst/>
          </a:prstGeom>
          <a:noFill/>
        </p:spPr>
        <p:txBody>
          <a:bodyPr wrap="none" rtlCol="0">
            <a:spAutoFit/>
          </a:bodyPr>
          <a:lstStyle/>
          <a:p>
            <a:pPr algn="just"/>
            <a:r>
              <a:rPr lang="en-GB" sz="2000" dirty="0">
                <a:solidFill>
                  <a:schemeClr val="bg1"/>
                </a:solidFill>
                <a:latin typeface="Montserrat Medium" panose="00000600000000000000" pitchFamily="2" charset="0"/>
              </a:rPr>
              <a:t>Legislation</a:t>
            </a:r>
          </a:p>
        </p:txBody>
      </p:sp>
      <p:sp>
        <p:nvSpPr>
          <p:cNvPr id="6" name="TextBox 5">
            <a:extLst>
              <a:ext uri="{FF2B5EF4-FFF2-40B4-BE49-F238E27FC236}">
                <a16:creationId xmlns:a16="http://schemas.microsoft.com/office/drawing/2014/main" id="{B39C8D53-417D-4376-8FFE-0BBFFB4D68E0}"/>
              </a:ext>
            </a:extLst>
          </p:cNvPr>
          <p:cNvSpPr txBox="1"/>
          <p:nvPr/>
        </p:nvSpPr>
        <p:spPr>
          <a:xfrm>
            <a:off x="2916234" y="4325302"/>
            <a:ext cx="1761067" cy="707886"/>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Escalation guidance </a:t>
            </a:r>
          </a:p>
        </p:txBody>
      </p:sp>
      <p:sp>
        <p:nvSpPr>
          <p:cNvPr id="7" name="TextBox 6">
            <a:extLst>
              <a:ext uri="{FF2B5EF4-FFF2-40B4-BE49-F238E27FC236}">
                <a16:creationId xmlns:a16="http://schemas.microsoft.com/office/drawing/2014/main" id="{9940915C-9FDD-438D-9B62-D7E59F4A8B74}"/>
              </a:ext>
            </a:extLst>
          </p:cNvPr>
          <p:cNvSpPr txBox="1"/>
          <p:nvPr/>
        </p:nvSpPr>
        <p:spPr>
          <a:xfrm>
            <a:off x="6420897" y="4587293"/>
            <a:ext cx="647934" cy="400110"/>
          </a:xfrm>
          <a:prstGeom prst="rect">
            <a:avLst/>
          </a:prstGeom>
          <a:noFill/>
        </p:spPr>
        <p:txBody>
          <a:bodyPr wrap="none" rtlCol="0">
            <a:spAutoFit/>
          </a:bodyPr>
          <a:lstStyle/>
          <a:p>
            <a:r>
              <a:rPr lang="en-GB" sz="2000" dirty="0">
                <a:solidFill>
                  <a:schemeClr val="bg1"/>
                </a:solidFill>
                <a:latin typeface="Montserrat Medium" panose="00000600000000000000" pitchFamily="2" charset="0"/>
              </a:rPr>
              <a:t>Pay</a:t>
            </a:r>
          </a:p>
        </p:txBody>
      </p:sp>
      <p:sp>
        <p:nvSpPr>
          <p:cNvPr id="8" name="TextBox 7">
            <a:extLst>
              <a:ext uri="{FF2B5EF4-FFF2-40B4-BE49-F238E27FC236}">
                <a16:creationId xmlns:a16="http://schemas.microsoft.com/office/drawing/2014/main" id="{CD4F6CAD-316F-424F-B6C8-802D60BF7577}"/>
              </a:ext>
            </a:extLst>
          </p:cNvPr>
          <p:cNvSpPr txBox="1"/>
          <p:nvPr/>
        </p:nvSpPr>
        <p:spPr>
          <a:xfrm>
            <a:off x="457200" y="6398358"/>
            <a:ext cx="4684889" cy="369332"/>
          </a:xfrm>
          <a:prstGeom prst="rect">
            <a:avLst/>
          </a:prstGeom>
          <a:noFill/>
        </p:spPr>
        <p:txBody>
          <a:bodyPr wrap="square" rtlCol="0">
            <a:spAutoFit/>
          </a:bodyPr>
          <a:lstStyle/>
          <a:p>
            <a:r>
              <a:rPr lang="en-GB" dirty="0">
                <a:latin typeface="Montserrat Medium" panose="00000600000000000000" pitchFamily="2" charset="0"/>
              </a:rPr>
              <a:t>Staffing for Safe and Effective Care</a:t>
            </a:r>
          </a:p>
        </p:txBody>
      </p:sp>
      <p:sp>
        <p:nvSpPr>
          <p:cNvPr id="10" name="TextBox 9">
            <a:extLst>
              <a:ext uri="{FF2B5EF4-FFF2-40B4-BE49-F238E27FC236}">
                <a16:creationId xmlns:a16="http://schemas.microsoft.com/office/drawing/2014/main" id="{A46BEE1C-86BC-478E-B8FA-9DB3F09F1874}"/>
              </a:ext>
            </a:extLst>
          </p:cNvPr>
          <p:cNvSpPr txBox="1"/>
          <p:nvPr/>
        </p:nvSpPr>
        <p:spPr>
          <a:xfrm>
            <a:off x="4790276" y="-73870"/>
            <a:ext cx="5911154" cy="646331"/>
          </a:xfrm>
          <a:prstGeom prst="rect">
            <a:avLst/>
          </a:prstGeom>
          <a:noFill/>
        </p:spPr>
        <p:txBody>
          <a:bodyPr wrap="square">
            <a:spAutoFit/>
          </a:bodyPr>
          <a:lstStyle/>
          <a:p>
            <a:r>
              <a:rPr lang="en-GB" b="1" dirty="0"/>
              <a:t>https://www.rcn.org.uk/employment-and-pay/safe-staffing</a:t>
            </a:r>
          </a:p>
        </p:txBody>
      </p:sp>
    </p:spTree>
    <p:extLst>
      <p:ext uri="{BB962C8B-B14F-4D97-AF65-F5344CB8AC3E}">
        <p14:creationId xmlns:p14="http://schemas.microsoft.com/office/powerpoint/2010/main" val="309020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D3D4B-9927-447D-8C45-0B6EBE86B3FF}"/>
              </a:ext>
            </a:extLst>
          </p:cNvPr>
          <p:cNvSpPr>
            <a:spLocks noGrp="1"/>
          </p:cNvSpPr>
          <p:nvPr>
            <p:ph idx="1"/>
          </p:nvPr>
        </p:nvSpPr>
        <p:spPr>
          <a:xfrm>
            <a:off x="266627" y="1855988"/>
            <a:ext cx="6169334" cy="4518212"/>
          </a:xfrm>
        </p:spPr>
        <p:txBody>
          <a:bodyPr>
            <a:normAutofit/>
          </a:bodyPr>
          <a:lstStyle/>
          <a:p>
            <a:pPr marL="0" indent="0">
              <a:buNone/>
            </a:pPr>
            <a:r>
              <a:rPr lang="en-GB" dirty="0">
                <a:latin typeface="Public Sans Medium" pitchFamily="2" charset="0"/>
              </a:rPr>
              <a:t>The Standards apply across all areas of nursing and all sectors within the United Kingdom. </a:t>
            </a:r>
          </a:p>
          <a:p>
            <a:pPr marL="0" indent="0">
              <a:buNone/>
            </a:pPr>
            <a:r>
              <a:rPr lang="en-GB" dirty="0">
                <a:latin typeface="Public Sans Medium" pitchFamily="2" charset="0"/>
              </a:rPr>
              <a:t>The Standards were co-created with expert consensus by the nursing professional body and the largest trade union for nurses. </a:t>
            </a:r>
          </a:p>
          <a:p>
            <a:pPr marL="0" indent="0">
              <a:buNone/>
            </a:pPr>
            <a:r>
              <a:rPr lang="en-GB" dirty="0">
                <a:latin typeface="Public Sans Medium" pitchFamily="2" charset="0"/>
              </a:rPr>
              <a:t>The Standards are designed to support a safe and effective nursing workforce alongside each nation’s legislation. </a:t>
            </a:r>
            <a:br>
              <a:rPr lang="en-GB" dirty="0">
                <a:latin typeface="Public Sans Medium" pitchFamily="2" charset="0"/>
              </a:rPr>
            </a:br>
            <a:br>
              <a:rPr lang="en-GB" dirty="0">
                <a:latin typeface="Public Sans Medium" pitchFamily="2" charset="0"/>
              </a:rPr>
            </a:br>
            <a:r>
              <a:rPr lang="en-GB" dirty="0">
                <a:latin typeface="Public Sans Medium" pitchFamily="2" charset="0"/>
              </a:rPr>
              <a:t>The 14 Standards are grouped into 3 key themes:</a:t>
            </a:r>
            <a:br>
              <a:rPr lang="en-GB" dirty="0">
                <a:latin typeface="Public Sans Medium" pitchFamily="2" charset="0"/>
              </a:rPr>
            </a:br>
            <a:endParaRPr lang="en-GB" dirty="0">
              <a:latin typeface="Public Sans Medium" pitchFamily="2" charset="0"/>
            </a:endParaRPr>
          </a:p>
          <a:p>
            <a:pPr marL="800100" lvl="1" indent="-342900">
              <a:buFont typeface="Arial" panose="020B0604020202020204" pitchFamily="34" charset="0"/>
              <a:buChar char="•"/>
            </a:pPr>
            <a:r>
              <a:rPr lang="en-GB" sz="1800" b="1" dirty="0">
                <a:latin typeface="Public Sans Medium" pitchFamily="2" charset="0"/>
              </a:rPr>
              <a:t>Responsibility and Accountability </a:t>
            </a:r>
            <a:r>
              <a:rPr lang="en-GB" sz="1800" dirty="0">
                <a:latin typeface="Public Sans Medium" pitchFamily="2" charset="0"/>
              </a:rPr>
              <a:t>– 4 standards</a:t>
            </a:r>
          </a:p>
          <a:p>
            <a:pPr marL="800100" lvl="1" indent="-342900">
              <a:buFont typeface="Arial" panose="020B0604020202020204" pitchFamily="34" charset="0"/>
              <a:buChar char="•"/>
            </a:pPr>
            <a:r>
              <a:rPr lang="en-GB" sz="1800" b="1" dirty="0">
                <a:latin typeface="Public Sans Medium" pitchFamily="2" charset="0"/>
              </a:rPr>
              <a:t>Clinical Leadership and Safety </a:t>
            </a:r>
            <a:r>
              <a:rPr lang="en-GB" sz="1800" dirty="0">
                <a:latin typeface="Public Sans Medium" pitchFamily="2" charset="0"/>
              </a:rPr>
              <a:t>- 6 standards</a:t>
            </a:r>
          </a:p>
          <a:p>
            <a:pPr marL="800100" lvl="1" indent="-342900">
              <a:buFont typeface="Arial" panose="020B0604020202020204" pitchFamily="34" charset="0"/>
              <a:buChar char="•"/>
            </a:pPr>
            <a:r>
              <a:rPr lang="en-GB" sz="1800" b="1" dirty="0">
                <a:latin typeface="Public Sans Medium" pitchFamily="2" charset="0"/>
              </a:rPr>
              <a:t>Health, Safety and Wellbeing </a:t>
            </a:r>
            <a:r>
              <a:rPr lang="en-GB" sz="1800" dirty="0">
                <a:latin typeface="Public Sans Medium" pitchFamily="2" charset="0"/>
              </a:rPr>
              <a:t>- 4 standards</a:t>
            </a:r>
          </a:p>
          <a:p>
            <a:endParaRPr lang="en-GB" dirty="0"/>
          </a:p>
        </p:txBody>
      </p:sp>
      <p:sp>
        <p:nvSpPr>
          <p:cNvPr id="6" name="Title 1">
            <a:extLst>
              <a:ext uri="{FF2B5EF4-FFF2-40B4-BE49-F238E27FC236}">
                <a16:creationId xmlns:a16="http://schemas.microsoft.com/office/drawing/2014/main" id="{4D305B72-AABF-4C92-94A1-EF22F758BF2E}"/>
              </a:ext>
            </a:extLst>
          </p:cNvPr>
          <p:cNvSpPr txBox="1">
            <a:spLocks/>
          </p:cNvSpPr>
          <p:nvPr/>
        </p:nvSpPr>
        <p:spPr>
          <a:xfrm>
            <a:off x="266626" y="0"/>
            <a:ext cx="616933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i="0" u="none" strike="noStrike" kern="1200" cap="none" spc="-50" normalizeH="0" baseline="0" noProof="0" dirty="0">
                <a:ln>
                  <a:noFill/>
                </a:ln>
                <a:solidFill>
                  <a:srgbClr val="000000"/>
                </a:solidFill>
                <a:effectLst/>
                <a:uLnTx/>
                <a:uFillTx/>
                <a:latin typeface="Montserrat Medium" panose="00000600000000000000" pitchFamily="2" charset="0"/>
                <a:ea typeface="Verdana" panose="020B0604030504040204" pitchFamily="34" charset="0"/>
                <a:cs typeface="+mj-cs"/>
              </a:rPr>
              <a:t>About the Standards</a:t>
            </a:r>
          </a:p>
        </p:txBody>
      </p:sp>
      <p:pic>
        <p:nvPicPr>
          <p:cNvPr id="4" name="Picture 3">
            <a:extLst>
              <a:ext uri="{FF2B5EF4-FFF2-40B4-BE49-F238E27FC236}">
                <a16:creationId xmlns:a16="http://schemas.microsoft.com/office/drawing/2014/main" id="{6CE4962F-3A78-4C22-A7C2-78182E0306E4}"/>
              </a:ext>
            </a:extLst>
          </p:cNvPr>
          <p:cNvPicPr>
            <a:picLocks noChangeAspect="1"/>
          </p:cNvPicPr>
          <p:nvPr/>
        </p:nvPicPr>
        <p:blipFill rotWithShape="1">
          <a:blip r:embed="rId2">
            <a:extLst>
              <a:ext uri="{28A0092B-C50C-407E-A947-70E740481C1C}">
                <a14:useLocalDpi xmlns:a14="http://schemas.microsoft.com/office/drawing/2010/main" val="0"/>
              </a:ext>
            </a:extLst>
          </a:blip>
          <a:srcRect r="13555"/>
          <a:stretch/>
        </p:blipFill>
        <p:spPr>
          <a:xfrm>
            <a:off x="6734629" y="0"/>
            <a:ext cx="4089360" cy="2365286"/>
          </a:xfrm>
          <a:prstGeom prst="rect">
            <a:avLst/>
          </a:prstGeom>
        </p:spPr>
      </p:pic>
      <p:pic>
        <p:nvPicPr>
          <p:cNvPr id="7" name="Picture 6" descr="A picture containing person, person, indoor&#10;&#10;Description automatically generated">
            <a:extLst>
              <a:ext uri="{FF2B5EF4-FFF2-40B4-BE49-F238E27FC236}">
                <a16:creationId xmlns:a16="http://schemas.microsoft.com/office/drawing/2014/main" id="{EEB20613-513B-490C-A22E-AF85D4340AB7}"/>
              </a:ext>
            </a:extLst>
          </p:cNvPr>
          <p:cNvPicPr>
            <a:picLocks noChangeAspect="1"/>
          </p:cNvPicPr>
          <p:nvPr/>
        </p:nvPicPr>
        <p:blipFill rotWithShape="1">
          <a:blip r:embed="rId3">
            <a:extLst>
              <a:ext uri="{28A0092B-C50C-407E-A947-70E740481C1C}">
                <a14:useLocalDpi xmlns:a14="http://schemas.microsoft.com/office/drawing/2010/main" val="0"/>
              </a:ext>
            </a:extLst>
          </a:blip>
          <a:srcRect r="14672"/>
          <a:stretch/>
        </p:blipFill>
        <p:spPr>
          <a:xfrm>
            <a:off x="6734630" y="4470549"/>
            <a:ext cx="4089360" cy="2396263"/>
          </a:xfrm>
          <a:prstGeom prst="rect">
            <a:avLst/>
          </a:prstGeom>
        </p:spPr>
      </p:pic>
      <p:pic>
        <p:nvPicPr>
          <p:cNvPr id="11" name="Picture 10">
            <a:extLst>
              <a:ext uri="{FF2B5EF4-FFF2-40B4-BE49-F238E27FC236}">
                <a16:creationId xmlns:a16="http://schemas.microsoft.com/office/drawing/2014/main" id="{36B88189-F990-48DD-BA48-641CF2ED5746}"/>
              </a:ext>
            </a:extLst>
          </p:cNvPr>
          <p:cNvPicPr>
            <a:picLocks noChangeAspect="1"/>
          </p:cNvPicPr>
          <p:nvPr/>
        </p:nvPicPr>
        <p:blipFill rotWithShape="1">
          <a:blip r:embed="rId4">
            <a:extLst>
              <a:ext uri="{28A0092B-C50C-407E-A947-70E740481C1C}">
                <a14:useLocalDpi xmlns:a14="http://schemas.microsoft.com/office/drawing/2010/main" val="0"/>
              </a:ext>
            </a:extLst>
          </a:blip>
          <a:srcRect r="13445"/>
          <a:stretch/>
        </p:blipFill>
        <p:spPr>
          <a:xfrm>
            <a:off x="6734629" y="2273583"/>
            <a:ext cx="4089360" cy="2365286"/>
          </a:xfrm>
          <a:prstGeom prst="rect">
            <a:avLst/>
          </a:prstGeom>
        </p:spPr>
      </p:pic>
    </p:spTree>
    <p:extLst>
      <p:ext uri="{BB962C8B-B14F-4D97-AF65-F5344CB8AC3E}">
        <p14:creationId xmlns:p14="http://schemas.microsoft.com/office/powerpoint/2010/main" val="311024175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C396AB8FB43F4C90F744AF129E9F5E" ma:contentTypeVersion="13" ma:contentTypeDescription="Create a new document." ma:contentTypeScope="" ma:versionID="f67232508f81f3812fe187b426c71ced">
  <xsd:schema xmlns:xsd="http://www.w3.org/2001/XMLSchema" xmlns:xs="http://www.w3.org/2001/XMLSchema" xmlns:p="http://schemas.microsoft.com/office/2006/metadata/properties" xmlns:ns3="f579c46b-a704-4a54-a449-bd31816a215b" xmlns:ns4="21ac09f5-fa61-459b-aaad-813c1db032a3" targetNamespace="http://schemas.microsoft.com/office/2006/metadata/properties" ma:root="true" ma:fieldsID="f12d19facc1f1d190685eab3353423f3" ns3:_="" ns4:_="">
    <xsd:import namespace="f579c46b-a704-4a54-a449-bd31816a215b"/>
    <xsd:import namespace="21ac09f5-fa61-459b-aaad-813c1db032a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9c46b-a704-4a54-a449-bd31816a2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ac09f5-fa61-459b-aaad-813c1db032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9C863-46D7-4D17-8ADA-34C34FF72BC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21ac09f5-fa61-459b-aaad-813c1db032a3"/>
    <ds:schemaRef ds:uri="f579c46b-a704-4a54-a449-bd31816a215b"/>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1504F6B-7CE4-46E5-8BA6-398668B585EC}">
  <ds:schemaRefs>
    <ds:schemaRef ds:uri="http://schemas.microsoft.com/sharepoint/v3/contenttype/forms"/>
  </ds:schemaRefs>
</ds:datastoreItem>
</file>

<file path=customXml/itemProps3.xml><?xml version="1.0" encoding="utf-8"?>
<ds:datastoreItem xmlns:ds="http://schemas.openxmlformats.org/officeDocument/2006/customXml" ds:itemID="{6888F7D7-C5F2-4ADB-AF94-8326387B4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9c46b-a704-4a54-a449-bd31816a215b"/>
    <ds:schemaRef ds:uri="21ac09f5-fa61-459b-aaad-813c1db03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3c8a716-e1e6-4b72-b6a0-d46b00f2d941}" enabled="1" method="Standard" siteId="{0b5cffc7-20db-49d9-abc6-4261d1459e26}" contentBits="0" removed="0"/>
</clbl:labelList>
</file>

<file path=docProps/app.xml><?xml version="1.0" encoding="utf-8"?>
<Properties xmlns="http://schemas.openxmlformats.org/officeDocument/2006/extended-properties" xmlns:vt="http://schemas.openxmlformats.org/officeDocument/2006/docPropsVTypes">
  <TotalTime>1586</TotalTime>
  <Words>3976</Words>
  <Application>Microsoft Office PowerPoint</Application>
  <PresentationFormat>Widescreen</PresentationFormat>
  <Paragraphs>351</Paragraphs>
  <Slides>32</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32</vt:i4>
      </vt:variant>
    </vt:vector>
  </HeadingPairs>
  <TitlesOfParts>
    <vt:vector size="47" baseType="lpstr">
      <vt:lpstr>Arial</vt:lpstr>
      <vt:lpstr>Arial,Sans-Serif</vt:lpstr>
      <vt:lpstr>Calibri</vt:lpstr>
      <vt:lpstr>Calibri Light</vt:lpstr>
      <vt:lpstr>Century Schoolbook</vt:lpstr>
      <vt:lpstr>Georgia</vt:lpstr>
      <vt:lpstr>Lato Light</vt:lpstr>
      <vt:lpstr>Montserrat</vt:lpstr>
      <vt:lpstr>Montserrat Medium</vt:lpstr>
      <vt:lpstr>Public Sans Medium</vt:lpstr>
      <vt:lpstr>Verdana</vt:lpstr>
      <vt:lpstr>Wingdings</vt:lpstr>
      <vt:lpstr>Wingdings 2</vt:lpstr>
      <vt:lpstr>View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Executive Level Nurses</vt:lpstr>
      <vt:lpstr>Executive Level Nurses</vt:lpstr>
      <vt:lpstr>UK: Practising nurses per 1 000 population, 2000 and 2019 (OECD 2021)</vt:lpstr>
      <vt:lpstr>Registered Nurse Leadership</vt:lpstr>
      <vt:lpstr>Executive Level Nurse examples:</vt:lpstr>
      <vt:lpstr>Independent sector example:</vt:lpstr>
      <vt:lpstr>Care Home setting</vt:lpstr>
      <vt:lpstr>Care Home setting</vt:lpstr>
      <vt:lpstr>Care Home examples </vt:lpstr>
      <vt:lpstr>PowerPoint Presentation</vt:lpstr>
      <vt:lpstr>Advanced Nursing Practice example:</vt:lpstr>
      <vt:lpstr>Justice and Forensic Settings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Support for the Standards </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Preston</dc:creator>
  <cp:lastModifiedBy>Wendy Preston</cp:lastModifiedBy>
  <cp:revision>14</cp:revision>
  <dcterms:created xsi:type="dcterms:W3CDTF">2021-05-17T14:49:50Z</dcterms:created>
  <dcterms:modified xsi:type="dcterms:W3CDTF">2022-10-31T17:49:16Z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c8a716-e1e6-4b72-b6a0-d46b00f2d941_Enabled">
    <vt:lpwstr>true</vt:lpwstr>
  </property>
  <property fmtid="{D5CDD505-2E9C-101B-9397-08002B2CF9AE}" pid="3" name="MSIP_Label_e3c8a716-e1e6-4b72-b6a0-d46b00f2d941_SetDate">
    <vt:lpwstr>2021-05-17T14:49:49Z</vt:lpwstr>
  </property>
  <property fmtid="{D5CDD505-2E9C-101B-9397-08002B2CF9AE}" pid="4" name="MSIP_Label_e3c8a716-e1e6-4b72-b6a0-d46b00f2d941_Method">
    <vt:lpwstr>Standard</vt:lpwstr>
  </property>
  <property fmtid="{D5CDD505-2E9C-101B-9397-08002B2CF9AE}" pid="5" name="MSIP_Label_e3c8a716-e1e6-4b72-b6a0-d46b00f2d941_Name">
    <vt:lpwstr>RCN - General</vt:lpwstr>
  </property>
  <property fmtid="{D5CDD505-2E9C-101B-9397-08002B2CF9AE}" pid="6" name="MSIP_Label_e3c8a716-e1e6-4b72-b6a0-d46b00f2d941_SiteId">
    <vt:lpwstr>0b5cffc7-20db-49d9-abc6-4261d1459e26</vt:lpwstr>
  </property>
  <property fmtid="{D5CDD505-2E9C-101B-9397-08002B2CF9AE}" pid="7" name="MSIP_Label_e3c8a716-e1e6-4b72-b6a0-d46b00f2d941_ActionId">
    <vt:lpwstr>9f70e9ad-c337-471c-b746-6f424f26bf78</vt:lpwstr>
  </property>
  <property fmtid="{D5CDD505-2E9C-101B-9397-08002B2CF9AE}" pid="8" name="MSIP_Label_e3c8a716-e1e6-4b72-b6a0-d46b00f2d941_ContentBits">
    <vt:lpwstr>0</vt:lpwstr>
  </property>
  <property fmtid="{D5CDD505-2E9C-101B-9397-08002B2CF9AE}" pid="9" name="ContentTypeId">
    <vt:lpwstr>0x01010099C396AB8FB43F4C90F744AF129E9F5E</vt:lpwstr>
  </property>
</Properties>
</file>