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77" r:id="rId2"/>
    <p:sldMasterId id="2147483694" r:id="rId3"/>
  </p:sldMasterIdLst>
  <p:notesMasterIdLst>
    <p:notesMasterId r:id="rId40"/>
  </p:notesMasterIdLst>
  <p:sldIdLst>
    <p:sldId id="256" r:id="rId4"/>
    <p:sldId id="492" r:id="rId5"/>
    <p:sldId id="493" r:id="rId6"/>
    <p:sldId id="413" r:id="rId7"/>
    <p:sldId id="499" r:id="rId8"/>
    <p:sldId id="433" r:id="rId9"/>
    <p:sldId id="429" r:id="rId10"/>
    <p:sldId id="498" r:id="rId11"/>
    <p:sldId id="257" r:id="rId12"/>
    <p:sldId id="489" r:id="rId13"/>
    <p:sldId id="261" r:id="rId14"/>
    <p:sldId id="496" r:id="rId15"/>
    <p:sldId id="497" r:id="rId16"/>
    <p:sldId id="262" r:id="rId17"/>
    <p:sldId id="358" r:id="rId18"/>
    <p:sldId id="369" r:id="rId19"/>
    <p:sldId id="265" r:id="rId20"/>
    <p:sldId id="424" r:id="rId21"/>
    <p:sldId id="426" r:id="rId22"/>
    <p:sldId id="266" r:id="rId23"/>
    <p:sldId id="269" r:id="rId24"/>
    <p:sldId id="286" r:id="rId25"/>
    <p:sldId id="321" r:id="rId26"/>
    <p:sldId id="490" r:id="rId27"/>
    <p:sldId id="491" r:id="rId28"/>
    <p:sldId id="479" r:id="rId29"/>
    <p:sldId id="494" r:id="rId30"/>
    <p:sldId id="301" r:id="rId31"/>
    <p:sldId id="370" r:id="rId32"/>
    <p:sldId id="432" r:id="rId33"/>
    <p:sldId id="434" r:id="rId34"/>
    <p:sldId id="431" r:id="rId35"/>
    <p:sldId id="354" r:id="rId36"/>
    <p:sldId id="264" r:id="rId37"/>
    <p:sldId id="260" r:id="rId38"/>
    <p:sldId id="319"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Donnelly" initials="SD" lastIdx="1" clrIdx="0">
    <p:extLst>
      <p:ext uri="{19B8F6BF-5375-455C-9EA6-DF929625EA0E}">
        <p15:presenceInfo xmlns:p15="http://schemas.microsoft.com/office/powerpoint/2012/main" userId="04c6343ff8a063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84615" autoAdjust="0"/>
  </p:normalViewPr>
  <p:slideViewPr>
    <p:cSldViewPr snapToGrid="0">
      <p:cViewPr varScale="1">
        <p:scale>
          <a:sx n="61" d="100"/>
          <a:sy n="61" d="100"/>
        </p:scale>
        <p:origin x="390" y="6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95" d="100"/>
          <a:sy n="95" d="100"/>
        </p:scale>
        <p:origin x="1748" y="-271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91C455-C288-4114-A0BB-298C3E3B18D8}" type="doc">
      <dgm:prSet loTypeId="urn:microsoft.com/office/officeart/2005/8/layout/vProcess5" loCatId="process" qsTypeId="urn:microsoft.com/office/officeart/2005/8/quickstyle/simple2" qsCatId="simple" csTypeId="urn:microsoft.com/office/officeart/2005/8/colors/accent5_2" csCatId="accent5" phldr="1"/>
      <dgm:spPr/>
      <dgm:t>
        <a:bodyPr/>
        <a:lstStyle/>
        <a:p>
          <a:endParaRPr lang="en-US"/>
        </a:p>
      </dgm:t>
    </dgm:pt>
    <dgm:pt modelId="{24DAAACB-47AB-46D5-8729-663226CDF74E}">
      <dgm:prSet custT="1"/>
      <dgm:spPr/>
      <dgm:t>
        <a:bodyPr/>
        <a:lstStyle/>
        <a:p>
          <a:r>
            <a:rPr lang="en-US" sz="1600" dirty="0"/>
            <a:t>Childhood history of abuse has determining influence on abuse in later life (McDonald and Thomas,2013).</a:t>
          </a:r>
        </a:p>
      </dgm:t>
    </dgm:pt>
    <dgm:pt modelId="{9D04906C-B730-4B46-9A8E-619391CB7680}" type="parTrans" cxnId="{1B9978B5-9411-40A1-BAF1-15F26444C03B}">
      <dgm:prSet/>
      <dgm:spPr/>
      <dgm:t>
        <a:bodyPr/>
        <a:lstStyle/>
        <a:p>
          <a:endParaRPr lang="en-US"/>
        </a:p>
      </dgm:t>
    </dgm:pt>
    <dgm:pt modelId="{F76006D8-3DD3-4D36-8FFA-C9189D05284E}" type="sibTrans" cxnId="{1B9978B5-9411-40A1-BAF1-15F26444C03B}">
      <dgm:prSet/>
      <dgm:spPr/>
      <dgm:t>
        <a:bodyPr/>
        <a:lstStyle/>
        <a:p>
          <a:endParaRPr lang="en-US"/>
        </a:p>
      </dgm:t>
    </dgm:pt>
    <dgm:pt modelId="{09CD58D5-4A0E-4770-B429-F531F4EEBA01}">
      <dgm:prSet custT="1"/>
      <dgm:spPr/>
      <dgm:t>
        <a:bodyPr/>
        <a:lstStyle/>
        <a:p>
          <a:pPr algn="ctr"/>
          <a:r>
            <a:rPr lang="en-US" sz="1400" dirty="0"/>
            <a:t>Gender is a risk factor for elder abuse, with women more likely to experience elder abuse.</a:t>
          </a:r>
        </a:p>
        <a:p>
          <a:pPr algn="ctr"/>
          <a:r>
            <a:rPr lang="en-US" sz="1400" dirty="0"/>
            <a:t> Older women  more likely than men to experience intimate partner violence, to be a victim of sexual assault, and have reduced access to healthcare(Crockett et al, 2018).</a:t>
          </a:r>
        </a:p>
      </dgm:t>
    </dgm:pt>
    <dgm:pt modelId="{A4A595BF-0546-4126-9CE0-F638D1DDCB29}" type="parTrans" cxnId="{6E476A61-BEA8-4E2F-809E-7254D5FB2ABB}">
      <dgm:prSet/>
      <dgm:spPr/>
      <dgm:t>
        <a:bodyPr/>
        <a:lstStyle/>
        <a:p>
          <a:endParaRPr lang="en-US"/>
        </a:p>
      </dgm:t>
    </dgm:pt>
    <dgm:pt modelId="{1A78A79A-F6F7-4F3A-BA2E-37CAEC59CA66}" type="sibTrans" cxnId="{6E476A61-BEA8-4E2F-809E-7254D5FB2ABB}">
      <dgm:prSet/>
      <dgm:spPr/>
      <dgm:t>
        <a:bodyPr/>
        <a:lstStyle/>
        <a:p>
          <a:endParaRPr lang="en-US"/>
        </a:p>
      </dgm:t>
    </dgm:pt>
    <dgm:pt modelId="{D04F08BC-3D53-4E5A-BAB2-906957A5F39A}">
      <dgm:prSet custT="1"/>
      <dgm:spPr/>
      <dgm:t>
        <a:bodyPr/>
        <a:lstStyle/>
        <a:p>
          <a:r>
            <a:rPr lang="en-US" sz="1600" dirty="0"/>
            <a:t>Racial and ethnic-based differences have been identified  (Hernandez-Tejada, et al, 2020).</a:t>
          </a:r>
        </a:p>
      </dgm:t>
    </dgm:pt>
    <dgm:pt modelId="{E136B810-8434-4BA7-B74D-01A495685224}" type="parTrans" cxnId="{E27ABD64-1218-4D4B-A92F-27FE54F0A22A}">
      <dgm:prSet/>
      <dgm:spPr/>
      <dgm:t>
        <a:bodyPr/>
        <a:lstStyle/>
        <a:p>
          <a:endParaRPr lang="en-US"/>
        </a:p>
      </dgm:t>
    </dgm:pt>
    <dgm:pt modelId="{7043EFD3-0384-4121-85B9-26E14ABEE2F0}" type="sibTrans" cxnId="{E27ABD64-1218-4D4B-A92F-27FE54F0A22A}">
      <dgm:prSet/>
      <dgm:spPr/>
      <dgm:t>
        <a:bodyPr/>
        <a:lstStyle/>
        <a:p>
          <a:endParaRPr lang="en-US"/>
        </a:p>
      </dgm:t>
    </dgm:pt>
    <dgm:pt modelId="{C18F123C-D7A3-441A-AA73-3B886C31A555}">
      <dgm:prSet custT="1"/>
      <dgm:spPr/>
      <dgm:t>
        <a:bodyPr/>
        <a:lstStyle/>
        <a:p>
          <a:r>
            <a:rPr lang="en-US" sz="1600" dirty="0"/>
            <a:t>Poverty is main contributor of elder abuse in developing countries (</a:t>
          </a:r>
          <a:r>
            <a:rPr lang="en-US" sz="1600" dirty="0" err="1"/>
            <a:t>Podnieks</a:t>
          </a:r>
          <a:r>
            <a:rPr lang="en-US" sz="1600" dirty="0"/>
            <a:t> et al, 2010). </a:t>
          </a:r>
        </a:p>
      </dgm:t>
    </dgm:pt>
    <dgm:pt modelId="{2B1B29E5-3D06-4478-BE25-109A0B35C5F2}" type="parTrans" cxnId="{E327D597-7F64-4DE5-99D7-C3089356CC24}">
      <dgm:prSet/>
      <dgm:spPr/>
      <dgm:t>
        <a:bodyPr/>
        <a:lstStyle/>
        <a:p>
          <a:endParaRPr lang="en-US"/>
        </a:p>
      </dgm:t>
    </dgm:pt>
    <dgm:pt modelId="{4AC3DADC-34FC-4D6D-A3ED-562B69BECF18}" type="sibTrans" cxnId="{E327D597-7F64-4DE5-99D7-C3089356CC24}">
      <dgm:prSet/>
      <dgm:spPr/>
      <dgm:t>
        <a:bodyPr/>
        <a:lstStyle/>
        <a:p>
          <a:endParaRPr lang="en-US"/>
        </a:p>
      </dgm:t>
    </dgm:pt>
    <dgm:pt modelId="{4C25F640-5024-4E22-94C3-D251CA419E78}" type="pres">
      <dgm:prSet presAssocID="{F591C455-C288-4114-A0BB-298C3E3B18D8}" presName="outerComposite" presStyleCnt="0">
        <dgm:presLayoutVars>
          <dgm:chMax val="5"/>
          <dgm:dir/>
          <dgm:resizeHandles val="exact"/>
        </dgm:presLayoutVars>
      </dgm:prSet>
      <dgm:spPr/>
    </dgm:pt>
    <dgm:pt modelId="{16D06A5C-1A2C-492E-8C03-0979FC7CD7B7}" type="pres">
      <dgm:prSet presAssocID="{F591C455-C288-4114-A0BB-298C3E3B18D8}" presName="dummyMaxCanvas" presStyleCnt="0">
        <dgm:presLayoutVars/>
      </dgm:prSet>
      <dgm:spPr/>
    </dgm:pt>
    <dgm:pt modelId="{3D7953E9-9803-4B28-9087-C2A422F991B2}" type="pres">
      <dgm:prSet presAssocID="{F591C455-C288-4114-A0BB-298C3E3B18D8}" presName="FourNodes_1" presStyleLbl="node1" presStyleIdx="0" presStyleCnt="4" custScaleX="123741">
        <dgm:presLayoutVars>
          <dgm:bulletEnabled val="1"/>
        </dgm:presLayoutVars>
      </dgm:prSet>
      <dgm:spPr/>
    </dgm:pt>
    <dgm:pt modelId="{0C6F6F11-A2AE-466A-A9F5-E68B18DA58CF}" type="pres">
      <dgm:prSet presAssocID="{F591C455-C288-4114-A0BB-298C3E3B18D8}" presName="FourNodes_2" presStyleLbl="node1" presStyleIdx="1" presStyleCnt="4" custScaleY="110273">
        <dgm:presLayoutVars>
          <dgm:bulletEnabled val="1"/>
        </dgm:presLayoutVars>
      </dgm:prSet>
      <dgm:spPr/>
    </dgm:pt>
    <dgm:pt modelId="{3695CCD7-D7CF-45FF-B7D8-D6147DF7FD92}" type="pres">
      <dgm:prSet presAssocID="{F591C455-C288-4114-A0BB-298C3E3B18D8}" presName="FourNodes_3" presStyleLbl="node1" presStyleIdx="2" presStyleCnt="4">
        <dgm:presLayoutVars>
          <dgm:bulletEnabled val="1"/>
        </dgm:presLayoutVars>
      </dgm:prSet>
      <dgm:spPr/>
    </dgm:pt>
    <dgm:pt modelId="{C4697BBB-E864-48A4-8424-B34DBE305B36}" type="pres">
      <dgm:prSet presAssocID="{F591C455-C288-4114-A0BB-298C3E3B18D8}" presName="FourNodes_4" presStyleLbl="node1" presStyleIdx="3" presStyleCnt="4">
        <dgm:presLayoutVars>
          <dgm:bulletEnabled val="1"/>
        </dgm:presLayoutVars>
      </dgm:prSet>
      <dgm:spPr/>
    </dgm:pt>
    <dgm:pt modelId="{CB966378-D78B-4D80-93FD-188759660670}" type="pres">
      <dgm:prSet presAssocID="{F591C455-C288-4114-A0BB-298C3E3B18D8}" presName="FourConn_1-2" presStyleLbl="fgAccFollowNode1" presStyleIdx="0" presStyleCnt="3">
        <dgm:presLayoutVars>
          <dgm:bulletEnabled val="1"/>
        </dgm:presLayoutVars>
      </dgm:prSet>
      <dgm:spPr/>
    </dgm:pt>
    <dgm:pt modelId="{FB849D59-BE92-46DD-9943-8873E8D576BD}" type="pres">
      <dgm:prSet presAssocID="{F591C455-C288-4114-A0BB-298C3E3B18D8}" presName="FourConn_2-3" presStyleLbl="fgAccFollowNode1" presStyleIdx="1" presStyleCnt="3">
        <dgm:presLayoutVars>
          <dgm:bulletEnabled val="1"/>
        </dgm:presLayoutVars>
      </dgm:prSet>
      <dgm:spPr/>
    </dgm:pt>
    <dgm:pt modelId="{05D90FC7-188F-4F1F-BE87-6599B7638971}" type="pres">
      <dgm:prSet presAssocID="{F591C455-C288-4114-A0BB-298C3E3B18D8}" presName="FourConn_3-4" presStyleLbl="fgAccFollowNode1" presStyleIdx="2" presStyleCnt="3">
        <dgm:presLayoutVars>
          <dgm:bulletEnabled val="1"/>
        </dgm:presLayoutVars>
      </dgm:prSet>
      <dgm:spPr/>
    </dgm:pt>
    <dgm:pt modelId="{8BDC9770-2947-4B15-B49F-97356452C21F}" type="pres">
      <dgm:prSet presAssocID="{F591C455-C288-4114-A0BB-298C3E3B18D8}" presName="FourNodes_1_text" presStyleLbl="node1" presStyleIdx="3" presStyleCnt="4">
        <dgm:presLayoutVars>
          <dgm:bulletEnabled val="1"/>
        </dgm:presLayoutVars>
      </dgm:prSet>
      <dgm:spPr/>
    </dgm:pt>
    <dgm:pt modelId="{BFCFB705-5729-4F4F-905F-10A765167A43}" type="pres">
      <dgm:prSet presAssocID="{F591C455-C288-4114-A0BB-298C3E3B18D8}" presName="FourNodes_2_text" presStyleLbl="node1" presStyleIdx="3" presStyleCnt="4">
        <dgm:presLayoutVars>
          <dgm:bulletEnabled val="1"/>
        </dgm:presLayoutVars>
      </dgm:prSet>
      <dgm:spPr/>
    </dgm:pt>
    <dgm:pt modelId="{AA9C63FA-79D2-4C04-87D2-C81010A46324}" type="pres">
      <dgm:prSet presAssocID="{F591C455-C288-4114-A0BB-298C3E3B18D8}" presName="FourNodes_3_text" presStyleLbl="node1" presStyleIdx="3" presStyleCnt="4">
        <dgm:presLayoutVars>
          <dgm:bulletEnabled val="1"/>
        </dgm:presLayoutVars>
      </dgm:prSet>
      <dgm:spPr/>
    </dgm:pt>
    <dgm:pt modelId="{AA346A09-1558-4EF9-9ADD-51FF67D3E590}" type="pres">
      <dgm:prSet presAssocID="{F591C455-C288-4114-A0BB-298C3E3B18D8}" presName="FourNodes_4_text" presStyleLbl="node1" presStyleIdx="3" presStyleCnt="4">
        <dgm:presLayoutVars>
          <dgm:bulletEnabled val="1"/>
        </dgm:presLayoutVars>
      </dgm:prSet>
      <dgm:spPr/>
    </dgm:pt>
  </dgm:ptLst>
  <dgm:cxnLst>
    <dgm:cxn modelId="{13EE2415-1864-4101-A041-1E0F4AABA240}" type="presOf" srcId="{F76006D8-3DD3-4D36-8FFA-C9189D05284E}" destId="{CB966378-D78B-4D80-93FD-188759660670}" srcOrd="0" destOrd="0" presId="urn:microsoft.com/office/officeart/2005/8/layout/vProcess5"/>
    <dgm:cxn modelId="{11AB3E15-8B6E-43C6-9A97-25450F8DF119}" type="presOf" srcId="{09CD58D5-4A0E-4770-B429-F531F4EEBA01}" destId="{0C6F6F11-A2AE-466A-A9F5-E68B18DA58CF}" srcOrd="0" destOrd="0" presId="urn:microsoft.com/office/officeart/2005/8/layout/vProcess5"/>
    <dgm:cxn modelId="{16F79F3E-F338-48CA-8BBA-1B23CCCB02C0}" type="presOf" srcId="{1A78A79A-F6F7-4F3A-BA2E-37CAEC59CA66}" destId="{FB849D59-BE92-46DD-9943-8873E8D576BD}" srcOrd="0" destOrd="0" presId="urn:microsoft.com/office/officeart/2005/8/layout/vProcess5"/>
    <dgm:cxn modelId="{72A2255D-8C33-4C4E-870A-EABC34B2033A}" type="presOf" srcId="{F591C455-C288-4114-A0BB-298C3E3B18D8}" destId="{4C25F640-5024-4E22-94C3-D251CA419E78}" srcOrd="0" destOrd="0" presId="urn:microsoft.com/office/officeart/2005/8/layout/vProcess5"/>
    <dgm:cxn modelId="{6E476A61-BEA8-4E2F-809E-7254D5FB2ABB}" srcId="{F591C455-C288-4114-A0BB-298C3E3B18D8}" destId="{09CD58D5-4A0E-4770-B429-F531F4EEBA01}" srcOrd="1" destOrd="0" parTransId="{A4A595BF-0546-4126-9CE0-F638D1DDCB29}" sibTransId="{1A78A79A-F6F7-4F3A-BA2E-37CAEC59CA66}"/>
    <dgm:cxn modelId="{E27ABD64-1218-4D4B-A92F-27FE54F0A22A}" srcId="{F591C455-C288-4114-A0BB-298C3E3B18D8}" destId="{D04F08BC-3D53-4E5A-BAB2-906957A5F39A}" srcOrd="2" destOrd="0" parTransId="{E136B810-8434-4BA7-B74D-01A495685224}" sibTransId="{7043EFD3-0384-4121-85B9-26E14ABEE2F0}"/>
    <dgm:cxn modelId="{FE5F9D67-E681-472F-ABBB-E77DDAFAD06D}" type="presOf" srcId="{D04F08BC-3D53-4E5A-BAB2-906957A5F39A}" destId="{3695CCD7-D7CF-45FF-B7D8-D6147DF7FD92}" srcOrd="0" destOrd="0" presId="urn:microsoft.com/office/officeart/2005/8/layout/vProcess5"/>
    <dgm:cxn modelId="{D4E9CF47-4EDD-4358-8941-16B75BEF8770}" type="presOf" srcId="{7043EFD3-0384-4121-85B9-26E14ABEE2F0}" destId="{05D90FC7-188F-4F1F-BE87-6599B7638971}" srcOrd="0" destOrd="0" presId="urn:microsoft.com/office/officeart/2005/8/layout/vProcess5"/>
    <dgm:cxn modelId="{E70DE547-05FC-42D5-9E28-9586E01C3B4F}" type="presOf" srcId="{D04F08BC-3D53-4E5A-BAB2-906957A5F39A}" destId="{AA9C63FA-79D2-4C04-87D2-C81010A46324}" srcOrd="1" destOrd="0" presId="urn:microsoft.com/office/officeart/2005/8/layout/vProcess5"/>
    <dgm:cxn modelId="{5EEB2253-E7C5-4A05-9DC4-BE19817325BF}" type="presOf" srcId="{C18F123C-D7A3-441A-AA73-3B886C31A555}" destId="{C4697BBB-E864-48A4-8424-B34DBE305B36}" srcOrd="0" destOrd="0" presId="urn:microsoft.com/office/officeart/2005/8/layout/vProcess5"/>
    <dgm:cxn modelId="{6DEF4A7E-F6A7-41A1-9CA1-49970A7FCCF2}" type="presOf" srcId="{09CD58D5-4A0E-4770-B429-F531F4EEBA01}" destId="{BFCFB705-5729-4F4F-905F-10A765167A43}" srcOrd="1" destOrd="0" presId="urn:microsoft.com/office/officeart/2005/8/layout/vProcess5"/>
    <dgm:cxn modelId="{E327D597-7F64-4DE5-99D7-C3089356CC24}" srcId="{F591C455-C288-4114-A0BB-298C3E3B18D8}" destId="{C18F123C-D7A3-441A-AA73-3B886C31A555}" srcOrd="3" destOrd="0" parTransId="{2B1B29E5-3D06-4478-BE25-109A0B35C5F2}" sibTransId="{4AC3DADC-34FC-4D6D-A3ED-562B69BECF18}"/>
    <dgm:cxn modelId="{1B9978B5-9411-40A1-BAF1-15F26444C03B}" srcId="{F591C455-C288-4114-A0BB-298C3E3B18D8}" destId="{24DAAACB-47AB-46D5-8729-663226CDF74E}" srcOrd="0" destOrd="0" parTransId="{9D04906C-B730-4B46-9A8E-619391CB7680}" sibTransId="{F76006D8-3DD3-4D36-8FFA-C9189D05284E}"/>
    <dgm:cxn modelId="{E7CF1DBD-0923-4FB6-A056-656FF9E7543F}" type="presOf" srcId="{C18F123C-D7A3-441A-AA73-3B886C31A555}" destId="{AA346A09-1558-4EF9-9ADD-51FF67D3E590}" srcOrd="1" destOrd="0" presId="urn:microsoft.com/office/officeart/2005/8/layout/vProcess5"/>
    <dgm:cxn modelId="{D7A55EC0-F951-486A-9628-B1359704A4F8}" type="presOf" srcId="{24DAAACB-47AB-46D5-8729-663226CDF74E}" destId="{3D7953E9-9803-4B28-9087-C2A422F991B2}" srcOrd="0" destOrd="0" presId="urn:microsoft.com/office/officeart/2005/8/layout/vProcess5"/>
    <dgm:cxn modelId="{DA06BAC0-2AFC-498B-9525-34405FC0949B}" type="presOf" srcId="{24DAAACB-47AB-46D5-8729-663226CDF74E}" destId="{8BDC9770-2947-4B15-B49F-97356452C21F}" srcOrd="1" destOrd="0" presId="urn:microsoft.com/office/officeart/2005/8/layout/vProcess5"/>
    <dgm:cxn modelId="{65E5CF9E-9AB0-45AA-92F4-DD66B42FBD51}" type="presParOf" srcId="{4C25F640-5024-4E22-94C3-D251CA419E78}" destId="{16D06A5C-1A2C-492E-8C03-0979FC7CD7B7}" srcOrd="0" destOrd="0" presId="urn:microsoft.com/office/officeart/2005/8/layout/vProcess5"/>
    <dgm:cxn modelId="{14E18D7E-C665-4CC2-A43E-08B6790A23C6}" type="presParOf" srcId="{4C25F640-5024-4E22-94C3-D251CA419E78}" destId="{3D7953E9-9803-4B28-9087-C2A422F991B2}" srcOrd="1" destOrd="0" presId="urn:microsoft.com/office/officeart/2005/8/layout/vProcess5"/>
    <dgm:cxn modelId="{20D53171-B011-4864-B1BF-59DE380FFE07}" type="presParOf" srcId="{4C25F640-5024-4E22-94C3-D251CA419E78}" destId="{0C6F6F11-A2AE-466A-A9F5-E68B18DA58CF}" srcOrd="2" destOrd="0" presId="urn:microsoft.com/office/officeart/2005/8/layout/vProcess5"/>
    <dgm:cxn modelId="{F11E4083-FC9B-4D88-AE97-0977F5529F0B}" type="presParOf" srcId="{4C25F640-5024-4E22-94C3-D251CA419E78}" destId="{3695CCD7-D7CF-45FF-B7D8-D6147DF7FD92}" srcOrd="3" destOrd="0" presId="urn:microsoft.com/office/officeart/2005/8/layout/vProcess5"/>
    <dgm:cxn modelId="{1AC20855-D1C6-4C34-8459-29D48D8C41E3}" type="presParOf" srcId="{4C25F640-5024-4E22-94C3-D251CA419E78}" destId="{C4697BBB-E864-48A4-8424-B34DBE305B36}" srcOrd="4" destOrd="0" presId="urn:microsoft.com/office/officeart/2005/8/layout/vProcess5"/>
    <dgm:cxn modelId="{D5CEF9A0-B6A4-4039-9686-BD66E0AC6071}" type="presParOf" srcId="{4C25F640-5024-4E22-94C3-D251CA419E78}" destId="{CB966378-D78B-4D80-93FD-188759660670}" srcOrd="5" destOrd="0" presId="urn:microsoft.com/office/officeart/2005/8/layout/vProcess5"/>
    <dgm:cxn modelId="{EB1A3DA6-1320-482E-9583-873089DC66C6}" type="presParOf" srcId="{4C25F640-5024-4E22-94C3-D251CA419E78}" destId="{FB849D59-BE92-46DD-9943-8873E8D576BD}" srcOrd="6" destOrd="0" presId="urn:microsoft.com/office/officeart/2005/8/layout/vProcess5"/>
    <dgm:cxn modelId="{65902F09-29DE-4B86-8E16-098AFE84A73D}" type="presParOf" srcId="{4C25F640-5024-4E22-94C3-D251CA419E78}" destId="{05D90FC7-188F-4F1F-BE87-6599B7638971}" srcOrd="7" destOrd="0" presId="urn:microsoft.com/office/officeart/2005/8/layout/vProcess5"/>
    <dgm:cxn modelId="{1D07BFB4-710A-4B4C-A419-EF9921CAF739}" type="presParOf" srcId="{4C25F640-5024-4E22-94C3-D251CA419E78}" destId="{8BDC9770-2947-4B15-B49F-97356452C21F}" srcOrd="8" destOrd="0" presId="urn:microsoft.com/office/officeart/2005/8/layout/vProcess5"/>
    <dgm:cxn modelId="{DC22D1E8-5318-4719-968D-15E4C39A4240}" type="presParOf" srcId="{4C25F640-5024-4E22-94C3-D251CA419E78}" destId="{BFCFB705-5729-4F4F-905F-10A765167A43}" srcOrd="9" destOrd="0" presId="urn:microsoft.com/office/officeart/2005/8/layout/vProcess5"/>
    <dgm:cxn modelId="{2BB3993C-6418-4DD0-953D-5FE526E04E85}" type="presParOf" srcId="{4C25F640-5024-4E22-94C3-D251CA419E78}" destId="{AA9C63FA-79D2-4C04-87D2-C81010A46324}" srcOrd="10" destOrd="0" presId="urn:microsoft.com/office/officeart/2005/8/layout/vProcess5"/>
    <dgm:cxn modelId="{A761DBE7-F73A-41BE-8E4A-23C195C2AACD}" type="presParOf" srcId="{4C25F640-5024-4E22-94C3-D251CA419E78}" destId="{AA346A09-1558-4EF9-9ADD-51FF67D3E590}"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D56987-5159-4A7B-93BB-5DF96D16EB5A}" type="doc">
      <dgm:prSet loTypeId="urn:microsoft.com/office/officeart/2005/8/layout/vList2" loCatId="list" qsTypeId="urn:microsoft.com/office/officeart/2005/8/quickstyle/simple3" qsCatId="simple" csTypeId="urn:microsoft.com/office/officeart/2005/8/colors/accent6_2" csCatId="accent6"/>
      <dgm:spPr/>
      <dgm:t>
        <a:bodyPr/>
        <a:lstStyle/>
        <a:p>
          <a:endParaRPr lang="en-US"/>
        </a:p>
      </dgm:t>
    </dgm:pt>
    <dgm:pt modelId="{9268C306-9663-4336-8A88-C48A7B38C17D}">
      <dgm:prSet/>
      <dgm:spPr/>
      <dgm:t>
        <a:bodyPr/>
        <a:lstStyle/>
        <a:p>
          <a:r>
            <a:rPr lang="en-IE" b="1"/>
            <a:t>Systemic abuse </a:t>
          </a:r>
          <a:r>
            <a:rPr lang="en-IE"/>
            <a:t>(also called institutional abuse) refers to rules, regulations, policies, or social practices that harm or discriminate against older adults. Systemic abuse includes rules that are developed for an apparently neutral purpose, but that hurt the person.</a:t>
          </a:r>
          <a:endParaRPr lang="en-US"/>
        </a:p>
      </dgm:t>
    </dgm:pt>
    <dgm:pt modelId="{C2375322-BF9B-462F-B84A-92EBB37A7608}" type="parTrans" cxnId="{61705DA6-2108-446B-92DE-8B518D0B81D4}">
      <dgm:prSet/>
      <dgm:spPr/>
      <dgm:t>
        <a:bodyPr/>
        <a:lstStyle/>
        <a:p>
          <a:endParaRPr lang="en-US"/>
        </a:p>
      </dgm:t>
    </dgm:pt>
    <dgm:pt modelId="{8C8D20B7-2CED-4A21-A49D-59D4EF3D1D1E}" type="sibTrans" cxnId="{61705DA6-2108-446B-92DE-8B518D0B81D4}">
      <dgm:prSet/>
      <dgm:spPr/>
      <dgm:t>
        <a:bodyPr/>
        <a:lstStyle/>
        <a:p>
          <a:endParaRPr lang="en-US"/>
        </a:p>
      </dgm:t>
    </dgm:pt>
    <dgm:pt modelId="{614929CB-2E63-439D-9C22-BA66337C94A6}">
      <dgm:prSet/>
      <dgm:spPr/>
      <dgm:t>
        <a:bodyPr/>
        <a:lstStyle/>
        <a:p>
          <a:r>
            <a:rPr lang="en-IE" b="1"/>
            <a:t>Neglect and acts of omission</a:t>
          </a:r>
          <a:endParaRPr lang="en-US"/>
        </a:p>
      </dgm:t>
    </dgm:pt>
    <dgm:pt modelId="{BA8C8728-EBE4-431E-88BE-95581DF33C05}" type="parTrans" cxnId="{03A38EF4-07F2-4F8E-8EC6-45EF34AB0062}">
      <dgm:prSet/>
      <dgm:spPr/>
      <dgm:t>
        <a:bodyPr/>
        <a:lstStyle/>
        <a:p>
          <a:endParaRPr lang="en-US"/>
        </a:p>
      </dgm:t>
    </dgm:pt>
    <dgm:pt modelId="{EA15B8C8-3155-4215-9351-87537A1E48C4}" type="sibTrans" cxnId="{03A38EF4-07F2-4F8E-8EC6-45EF34AB0062}">
      <dgm:prSet/>
      <dgm:spPr/>
      <dgm:t>
        <a:bodyPr/>
        <a:lstStyle/>
        <a:p>
          <a:endParaRPr lang="en-US"/>
        </a:p>
      </dgm:t>
    </dgm:pt>
    <dgm:pt modelId="{FC7950C8-8781-40F5-AB2C-EC813A9D3354}">
      <dgm:prSet/>
      <dgm:spPr/>
      <dgm:t>
        <a:bodyPr/>
        <a:lstStyle/>
        <a:p>
          <a:r>
            <a:rPr lang="en-IE"/>
            <a:t>Neglect and acts of omission may include:</a:t>
          </a:r>
          <a:endParaRPr lang="en-US"/>
        </a:p>
      </dgm:t>
    </dgm:pt>
    <dgm:pt modelId="{D4A40F01-53DC-45A1-814F-A347FA9A5875}" type="parTrans" cxnId="{918E7D78-3C76-4129-9E2C-0AA8651DFA6F}">
      <dgm:prSet/>
      <dgm:spPr/>
      <dgm:t>
        <a:bodyPr/>
        <a:lstStyle/>
        <a:p>
          <a:endParaRPr lang="en-US"/>
        </a:p>
      </dgm:t>
    </dgm:pt>
    <dgm:pt modelId="{7EC002F6-4273-40F1-989C-760DE33DEBBD}" type="sibTrans" cxnId="{918E7D78-3C76-4129-9E2C-0AA8651DFA6F}">
      <dgm:prSet/>
      <dgm:spPr/>
      <dgm:t>
        <a:bodyPr/>
        <a:lstStyle/>
        <a:p>
          <a:endParaRPr lang="en-US"/>
        </a:p>
      </dgm:t>
    </dgm:pt>
    <dgm:pt modelId="{66E2BBFA-7D69-4DF4-B0AA-913F6897A403}">
      <dgm:prSet/>
      <dgm:spPr/>
      <dgm:t>
        <a:bodyPr/>
        <a:lstStyle/>
        <a:p>
          <a:r>
            <a:rPr lang="en-IE"/>
            <a:t>ignoring medical, emotional or physical care needs</a:t>
          </a:r>
          <a:endParaRPr lang="en-US"/>
        </a:p>
      </dgm:t>
    </dgm:pt>
    <dgm:pt modelId="{00A86FE3-913F-4DB9-BAA1-40D3E62D8FF1}" type="parTrans" cxnId="{EB1F92DE-53C1-4F21-A4CA-B046AE935DED}">
      <dgm:prSet/>
      <dgm:spPr/>
      <dgm:t>
        <a:bodyPr/>
        <a:lstStyle/>
        <a:p>
          <a:endParaRPr lang="en-US"/>
        </a:p>
      </dgm:t>
    </dgm:pt>
    <dgm:pt modelId="{CFA916E4-CDC4-40C2-B971-FBEA58B719A6}" type="sibTrans" cxnId="{EB1F92DE-53C1-4F21-A4CA-B046AE935DED}">
      <dgm:prSet/>
      <dgm:spPr/>
      <dgm:t>
        <a:bodyPr/>
        <a:lstStyle/>
        <a:p>
          <a:endParaRPr lang="en-US"/>
        </a:p>
      </dgm:t>
    </dgm:pt>
    <dgm:pt modelId="{2DF6AEDE-5F54-4200-82FB-82FA6EAD2A4D}">
      <dgm:prSet/>
      <dgm:spPr/>
      <dgm:t>
        <a:bodyPr/>
        <a:lstStyle/>
        <a:p>
          <a:r>
            <a:rPr lang="en-IE"/>
            <a:t>failure to provide access to appropriate health, care and support or educational services</a:t>
          </a:r>
          <a:endParaRPr lang="en-US"/>
        </a:p>
      </dgm:t>
    </dgm:pt>
    <dgm:pt modelId="{83DE03E9-EFD0-49C0-9C3A-D29392F0D361}" type="parTrans" cxnId="{90175DF8-E9D3-4AC5-99B5-7DB607D0710C}">
      <dgm:prSet/>
      <dgm:spPr/>
      <dgm:t>
        <a:bodyPr/>
        <a:lstStyle/>
        <a:p>
          <a:endParaRPr lang="en-US"/>
        </a:p>
      </dgm:t>
    </dgm:pt>
    <dgm:pt modelId="{4EA58582-4D0B-4154-994A-50FAFEF86A55}" type="sibTrans" cxnId="{90175DF8-E9D3-4AC5-99B5-7DB607D0710C}">
      <dgm:prSet/>
      <dgm:spPr/>
      <dgm:t>
        <a:bodyPr/>
        <a:lstStyle/>
        <a:p>
          <a:endParaRPr lang="en-US"/>
        </a:p>
      </dgm:t>
    </dgm:pt>
    <dgm:pt modelId="{F2136C89-1F1E-46C4-8C06-DBD1F824A0C2}">
      <dgm:prSet/>
      <dgm:spPr/>
      <dgm:t>
        <a:bodyPr/>
        <a:lstStyle/>
        <a:p>
          <a:r>
            <a:rPr lang="en-IE"/>
            <a:t>the withholding of the necessities of life, such as medication, adequate nutrition and heating</a:t>
          </a:r>
          <a:endParaRPr lang="en-US"/>
        </a:p>
      </dgm:t>
    </dgm:pt>
    <dgm:pt modelId="{78C81240-8AD2-465D-9C03-C4097365E0B7}" type="parTrans" cxnId="{5E1F9005-33EF-4EC1-8F2D-B607DAC3BA4E}">
      <dgm:prSet/>
      <dgm:spPr/>
      <dgm:t>
        <a:bodyPr/>
        <a:lstStyle/>
        <a:p>
          <a:endParaRPr lang="en-US"/>
        </a:p>
      </dgm:t>
    </dgm:pt>
    <dgm:pt modelId="{0E6FD6C2-83D3-4A11-B32C-DE0755D863ED}" type="sibTrans" cxnId="{5E1F9005-33EF-4EC1-8F2D-B607DAC3BA4E}">
      <dgm:prSet/>
      <dgm:spPr/>
      <dgm:t>
        <a:bodyPr/>
        <a:lstStyle/>
        <a:p>
          <a:endParaRPr lang="en-US"/>
        </a:p>
      </dgm:t>
    </dgm:pt>
    <dgm:pt modelId="{BC03E0A3-864E-41A3-904A-6912E6EEE0C8}" type="pres">
      <dgm:prSet presAssocID="{82D56987-5159-4A7B-93BB-5DF96D16EB5A}" presName="linear" presStyleCnt="0">
        <dgm:presLayoutVars>
          <dgm:animLvl val="lvl"/>
          <dgm:resizeHandles val="exact"/>
        </dgm:presLayoutVars>
      </dgm:prSet>
      <dgm:spPr/>
    </dgm:pt>
    <dgm:pt modelId="{3946B041-2211-4490-978A-0E137AB09007}" type="pres">
      <dgm:prSet presAssocID="{9268C306-9663-4336-8A88-C48A7B38C17D}" presName="parentText" presStyleLbl="node1" presStyleIdx="0" presStyleCnt="6">
        <dgm:presLayoutVars>
          <dgm:chMax val="0"/>
          <dgm:bulletEnabled val="1"/>
        </dgm:presLayoutVars>
      </dgm:prSet>
      <dgm:spPr/>
    </dgm:pt>
    <dgm:pt modelId="{4F10BDE5-1139-4492-B065-1DC9933C1091}" type="pres">
      <dgm:prSet presAssocID="{8C8D20B7-2CED-4A21-A49D-59D4EF3D1D1E}" presName="spacer" presStyleCnt="0"/>
      <dgm:spPr/>
    </dgm:pt>
    <dgm:pt modelId="{12409E45-263B-4851-9653-D037D1937C64}" type="pres">
      <dgm:prSet presAssocID="{614929CB-2E63-439D-9C22-BA66337C94A6}" presName="parentText" presStyleLbl="node1" presStyleIdx="1" presStyleCnt="6">
        <dgm:presLayoutVars>
          <dgm:chMax val="0"/>
          <dgm:bulletEnabled val="1"/>
        </dgm:presLayoutVars>
      </dgm:prSet>
      <dgm:spPr/>
    </dgm:pt>
    <dgm:pt modelId="{6A8FB9F3-D534-45F4-9F55-CBCAB2ACF1ED}" type="pres">
      <dgm:prSet presAssocID="{EA15B8C8-3155-4215-9351-87537A1E48C4}" presName="spacer" presStyleCnt="0"/>
      <dgm:spPr/>
    </dgm:pt>
    <dgm:pt modelId="{4E2781FF-29AB-48FA-997E-7DB7B920099B}" type="pres">
      <dgm:prSet presAssocID="{FC7950C8-8781-40F5-AB2C-EC813A9D3354}" presName="parentText" presStyleLbl="node1" presStyleIdx="2" presStyleCnt="6">
        <dgm:presLayoutVars>
          <dgm:chMax val="0"/>
          <dgm:bulletEnabled val="1"/>
        </dgm:presLayoutVars>
      </dgm:prSet>
      <dgm:spPr/>
    </dgm:pt>
    <dgm:pt modelId="{080C118F-5848-47A2-8284-D877CA27ACB5}" type="pres">
      <dgm:prSet presAssocID="{7EC002F6-4273-40F1-989C-760DE33DEBBD}" presName="spacer" presStyleCnt="0"/>
      <dgm:spPr/>
    </dgm:pt>
    <dgm:pt modelId="{EC9C9A22-838C-4780-B242-C7DD3316B347}" type="pres">
      <dgm:prSet presAssocID="{66E2BBFA-7D69-4DF4-B0AA-913F6897A403}" presName="parentText" presStyleLbl="node1" presStyleIdx="3" presStyleCnt="6">
        <dgm:presLayoutVars>
          <dgm:chMax val="0"/>
          <dgm:bulletEnabled val="1"/>
        </dgm:presLayoutVars>
      </dgm:prSet>
      <dgm:spPr/>
    </dgm:pt>
    <dgm:pt modelId="{E1FB2FEF-100F-4331-9D27-48C995FC68A1}" type="pres">
      <dgm:prSet presAssocID="{CFA916E4-CDC4-40C2-B971-FBEA58B719A6}" presName="spacer" presStyleCnt="0"/>
      <dgm:spPr/>
    </dgm:pt>
    <dgm:pt modelId="{242F6D12-470F-447F-9990-2190D3454A29}" type="pres">
      <dgm:prSet presAssocID="{2DF6AEDE-5F54-4200-82FB-82FA6EAD2A4D}" presName="parentText" presStyleLbl="node1" presStyleIdx="4" presStyleCnt="6">
        <dgm:presLayoutVars>
          <dgm:chMax val="0"/>
          <dgm:bulletEnabled val="1"/>
        </dgm:presLayoutVars>
      </dgm:prSet>
      <dgm:spPr/>
    </dgm:pt>
    <dgm:pt modelId="{BDE277AD-3618-4705-B74B-2FE4F59B3CC7}" type="pres">
      <dgm:prSet presAssocID="{4EA58582-4D0B-4154-994A-50FAFEF86A55}" presName="spacer" presStyleCnt="0"/>
      <dgm:spPr/>
    </dgm:pt>
    <dgm:pt modelId="{921CC944-AAC9-4484-92A0-DC306A747758}" type="pres">
      <dgm:prSet presAssocID="{F2136C89-1F1E-46C4-8C06-DBD1F824A0C2}" presName="parentText" presStyleLbl="node1" presStyleIdx="5" presStyleCnt="6">
        <dgm:presLayoutVars>
          <dgm:chMax val="0"/>
          <dgm:bulletEnabled val="1"/>
        </dgm:presLayoutVars>
      </dgm:prSet>
      <dgm:spPr/>
    </dgm:pt>
  </dgm:ptLst>
  <dgm:cxnLst>
    <dgm:cxn modelId="{5E1F9005-33EF-4EC1-8F2D-B607DAC3BA4E}" srcId="{82D56987-5159-4A7B-93BB-5DF96D16EB5A}" destId="{F2136C89-1F1E-46C4-8C06-DBD1F824A0C2}" srcOrd="5" destOrd="0" parTransId="{78C81240-8AD2-465D-9C03-C4097365E0B7}" sibTransId="{0E6FD6C2-83D3-4A11-B32C-DE0755D863ED}"/>
    <dgm:cxn modelId="{1D1A5940-8831-4C33-A83A-F1D65B6AF7AE}" type="presOf" srcId="{F2136C89-1F1E-46C4-8C06-DBD1F824A0C2}" destId="{921CC944-AAC9-4484-92A0-DC306A747758}" srcOrd="0" destOrd="0" presId="urn:microsoft.com/office/officeart/2005/8/layout/vList2"/>
    <dgm:cxn modelId="{247E7761-66CC-469C-BD0E-C2F3D5C85F43}" type="presOf" srcId="{FC7950C8-8781-40F5-AB2C-EC813A9D3354}" destId="{4E2781FF-29AB-48FA-997E-7DB7B920099B}" srcOrd="0" destOrd="0" presId="urn:microsoft.com/office/officeart/2005/8/layout/vList2"/>
    <dgm:cxn modelId="{0B0F946B-57D2-43BC-942B-B36613F9B5FE}" type="presOf" srcId="{2DF6AEDE-5F54-4200-82FB-82FA6EAD2A4D}" destId="{242F6D12-470F-447F-9990-2190D3454A29}" srcOrd="0" destOrd="0" presId="urn:microsoft.com/office/officeart/2005/8/layout/vList2"/>
    <dgm:cxn modelId="{918E7D78-3C76-4129-9E2C-0AA8651DFA6F}" srcId="{82D56987-5159-4A7B-93BB-5DF96D16EB5A}" destId="{FC7950C8-8781-40F5-AB2C-EC813A9D3354}" srcOrd="2" destOrd="0" parTransId="{D4A40F01-53DC-45A1-814F-A347FA9A5875}" sibTransId="{7EC002F6-4273-40F1-989C-760DE33DEBBD}"/>
    <dgm:cxn modelId="{FB26857B-CD1A-4BD5-9ABE-7A595FA2A7A2}" type="presOf" srcId="{9268C306-9663-4336-8A88-C48A7B38C17D}" destId="{3946B041-2211-4490-978A-0E137AB09007}" srcOrd="0" destOrd="0" presId="urn:microsoft.com/office/officeart/2005/8/layout/vList2"/>
    <dgm:cxn modelId="{61705DA6-2108-446B-92DE-8B518D0B81D4}" srcId="{82D56987-5159-4A7B-93BB-5DF96D16EB5A}" destId="{9268C306-9663-4336-8A88-C48A7B38C17D}" srcOrd="0" destOrd="0" parTransId="{C2375322-BF9B-462F-B84A-92EBB37A7608}" sibTransId="{8C8D20B7-2CED-4A21-A49D-59D4EF3D1D1E}"/>
    <dgm:cxn modelId="{DA481FAC-DEEC-4912-80F5-2D70549B38D9}" type="presOf" srcId="{614929CB-2E63-439D-9C22-BA66337C94A6}" destId="{12409E45-263B-4851-9653-D037D1937C64}" srcOrd="0" destOrd="0" presId="urn:microsoft.com/office/officeart/2005/8/layout/vList2"/>
    <dgm:cxn modelId="{879E9ADA-4CE6-488F-BFC4-A81338592279}" type="presOf" srcId="{66E2BBFA-7D69-4DF4-B0AA-913F6897A403}" destId="{EC9C9A22-838C-4780-B242-C7DD3316B347}" srcOrd="0" destOrd="0" presId="urn:microsoft.com/office/officeart/2005/8/layout/vList2"/>
    <dgm:cxn modelId="{EB1F92DE-53C1-4F21-A4CA-B046AE935DED}" srcId="{82D56987-5159-4A7B-93BB-5DF96D16EB5A}" destId="{66E2BBFA-7D69-4DF4-B0AA-913F6897A403}" srcOrd="3" destOrd="0" parTransId="{00A86FE3-913F-4DB9-BAA1-40D3E62D8FF1}" sibTransId="{CFA916E4-CDC4-40C2-B971-FBEA58B719A6}"/>
    <dgm:cxn modelId="{BCBAF7F1-6D51-4D12-AA0B-808EB7BA9AA8}" type="presOf" srcId="{82D56987-5159-4A7B-93BB-5DF96D16EB5A}" destId="{BC03E0A3-864E-41A3-904A-6912E6EEE0C8}" srcOrd="0" destOrd="0" presId="urn:microsoft.com/office/officeart/2005/8/layout/vList2"/>
    <dgm:cxn modelId="{03A38EF4-07F2-4F8E-8EC6-45EF34AB0062}" srcId="{82D56987-5159-4A7B-93BB-5DF96D16EB5A}" destId="{614929CB-2E63-439D-9C22-BA66337C94A6}" srcOrd="1" destOrd="0" parTransId="{BA8C8728-EBE4-431E-88BE-95581DF33C05}" sibTransId="{EA15B8C8-3155-4215-9351-87537A1E48C4}"/>
    <dgm:cxn modelId="{90175DF8-E9D3-4AC5-99B5-7DB607D0710C}" srcId="{82D56987-5159-4A7B-93BB-5DF96D16EB5A}" destId="{2DF6AEDE-5F54-4200-82FB-82FA6EAD2A4D}" srcOrd="4" destOrd="0" parTransId="{83DE03E9-EFD0-49C0-9C3A-D29392F0D361}" sibTransId="{4EA58582-4D0B-4154-994A-50FAFEF86A55}"/>
    <dgm:cxn modelId="{3B203CE6-DDCA-46C2-B438-BC78A7850CD7}" type="presParOf" srcId="{BC03E0A3-864E-41A3-904A-6912E6EEE0C8}" destId="{3946B041-2211-4490-978A-0E137AB09007}" srcOrd="0" destOrd="0" presId="urn:microsoft.com/office/officeart/2005/8/layout/vList2"/>
    <dgm:cxn modelId="{782EE5AE-F69E-48F8-9064-BE6113564C51}" type="presParOf" srcId="{BC03E0A3-864E-41A3-904A-6912E6EEE0C8}" destId="{4F10BDE5-1139-4492-B065-1DC9933C1091}" srcOrd="1" destOrd="0" presId="urn:microsoft.com/office/officeart/2005/8/layout/vList2"/>
    <dgm:cxn modelId="{92314985-2A15-4E25-891D-55AA9E6F069B}" type="presParOf" srcId="{BC03E0A3-864E-41A3-904A-6912E6EEE0C8}" destId="{12409E45-263B-4851-9653-D037D1937C64}" srcOrd="2" destOrd="0" presId="urn:microsoft.com/office/officeart/2005/8/layout/vList2"/>
    <dgm:cxn modelId="{CEF0A75A-CA68-420D-9594-8887053942CF}" type="presParOf" srcId="{BC03E0A3-864E-41A3-904A-6912E6EEE0C8}" destId="{6A8FB9F3-D534-45F4-9F55-CBCAB2ACF1ED}" srcOrd="3" destOrd="0" presId="urn:microsoft.com/office/officeart/2005/8/layout/vList2"/>
    <dgm:cxn modelId="{5B74143F-858E-4971-92B0-429777EC2624}" type="presParOf" srcId="{BC03E0A3-864E-41A3-904A-6912E6EEE0C8}" destId="{4E2781FF-29AB-48FA-997E-7DB7B920099B}" srcOrd="4" destOrd="0" presId="urn:microsoft.com/office/officeart/2005/8/layout/vList2"/>
    <dgm:cxn modelId="{F2EC7346-BA3B-4560-85A0-D8F2471821C7}" type="presParOf" srcId="{BC03E0A3-864E-41A3-904A-6912E6EEE0C8}" destId="{080C118F-5848-47A2-8284-D877CA27ACB5}" srcOrd="5" destOrd="0" presId="urn:microsoft.com/office/officeart/2005/8/layout/vList2"/>
    <dgm:cxn modelId="{89FC2ED4-5B94-4EC2-868B-E7708A7204AB}" type="presParOf" srcId="{BC03E0A3-864E-41A3-904A-6912E6EEE0C8}" destId="{EC9C9A22-838C-4780-B242-C7DD3316B347}" srcOrd="6" destOrd="0" presId="urn:microsoft.com/office/officeart/2005/8/layout/vList2"/>
    <dgm:cxn modelId="{C862850B-0C26-43FC-AB7B-526D0FC23493}" type="presParOf" srcId="{BC03E0A3-864E-41A3-904A-6912E6EEE0C8}" destId="{E1FB2FEF-100F-4331-9D27-48C995FC68A1}" srcOrd="7" destOrd="0" presId="urn:microsoft.com/office/officeart/2005/8/layout/vList2"/>
    <dgm:cxn modelId="{D42F9CBA-8699-4FDE-9E9E-A80B72DDEDF0}" type="presParOf" srcId="{BC03E0A3-864E-41A3-904A-6912E6EEE0C8}" destId="{242F6D12-470F-447F-9990-2190D3454A29}" srcOrd="8" destOrd="0" presId="urn:microsoft.com/office/officeart/2005/8/layout/vList2"/>
    <dgm:cxn modelId="{06590293-100A-46D0-90F8-97EAFD9C1FF0}" type="presParOf" srcId="{BC03E0A3-864E-41A3-904A-6912E6EEE0C8}" destId="{BDE277AD-3618-4705-B74B-2FE4F59B3CC7}" srcOrd="9" destOrd="0" presId="urn:microsoft.com/office/officeart/2005/8/layout/vList2"/>
    <dgm:cxn modelId="{D65BE7AB-030D-40B4-B465-9E9A2E65BE0B}" type="presParOf" srcId="{BC03E0A3-864E-41A3-904A-6912E6EEE0C8}" destId="{921CC944-AAC9-4484-92A0-DC306A747758}"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E68EBE-1837-4E3C-9CFD-C5638707CC43}" type="doc">
      <dgm:prSet loTypeId="urn:microsoft.com/office/officeart/2008/layout/LinedList" loCatId="list" qsTypeId="urn:microsoft.com/office/officeart/2005/8/quickstyle/simple3" qsCatId="simple" csTypeId="urn:microsoft.com/office/officeart/2005/8/colors/colorful2" csCatId="colorful"/>
      <dgm:spPr/>
      <dgm:t>
        <a:bodyPr/>
        <a:lstStyle/>
        <a:p>
          <a:endParaRPr lang="en-US"/>
        </a:p>
      </dgm:t>
    </dgm:pt>
    <dgm:pt modelId="{A9226F09-5DFC-4617-AC5E-0DBA31F16825}">
      <dgm:prSet/>
      <dgm:spPr/>
      <dgm:t>
        <a:bodyPr/>
        <a:lstStyle/>
        <a:p>
          <a:r>
            <a:rPr lang="en-IE" b="0" i="0"/>
            <a:t>Several concerns immediately present themselves:</a:t>
          </a:r>
          <a:endParaRPr lang="en-US"/>
        </a:p>
      </dgm:t>
    </dgm:pt>
    <dgm:pt modelId="{B5294E04-2156-4F11-8317-4241A5743C94}" type="parTrans" cxnId="{86D87B59-E9D9-40E8-89B9-DBBBF6A3DC96}">
      <dgm:prSet/>
      <dgm:spPr/>
      <dgm:t>
        <a:bodyPr/>
        <a:lstStyle/>
        <a:p>
          <a:endParaRPr lang="en-US"/>
        </a:p>
      </dgm:t>
    </dgm:pt>
    <dgm:pt modelId="{1CEA7D3B-34D3-4D84-AF00-3FFA2B67E55D}" type="sibTrans" cxnId="{86D87B59-E9D9-40E8-89B9-DBBBF6A3DC96}">
      <dgm:prSet/>
      <dgm:spPr/>
      <dgm:t>
        <a:bodyPr/>
        <a:lstStyle/>
        <a:p>
          <a:endParaRPr lang="en-US"/>
        </a:p>
      </dgm:t>
    </dgm:pt>
    <dgm:pt modelId="{F22E983B-A408-4C3F-8F74-BE311157FDF6}">
      <dgm:prSet/>
      <dgm:spPr/>
      <dgm:t>
        <a:bodyPr/>
        <a:lstStyle/>
        <a:p>
          <a:r>
            <a:rPr lang="en-IE" b="0" i="0"/>
            <a:t>the scamming of older people who live alone, by those purporting to be good neighbours;</a:t>
          </a:r>
          <a:endParaRPr lang="en-US"/>
        </a:p>
      </dgm:t>
    </dgm:pt>
    <dgm:pt modelId="{BC9D90CE-0553-4ECB-BEDB-EA33CC6DFB1B}" type="parTrans" cxnId="{D51237C4-566B-4EA3-A548-F32C17AFBA1B}">
      <dgm:prSet/>
      <dgm:spPr/>
      <dgm:t>
        <a:bodyPr/>
        <a:lstStyle/>
        <a:p>
          <a:endParaRPr lang="en-US"/>
        </a:p>
      </dgm:t>
    </dgm:pt>
    <dgm:pt modelId="{FDDB7AC4-9BFC-4E66-8189-D3BF2180CB48}" type="sibTrans" cxnId="{D51237C4-566B-4EA3-A548-F32C17AFBA1B}">
      <dgm:prSet/>
      <dgm:spPr/>
      <dgm:t>
        <a:bodyPr/>
        <a:lstStyle/>
        <a:p>
          <a:endParaRPr lang="en-US"/>
        </a:p>
      </dgm:t>
    </dgm:pt>
    <dgm:pt modelId="{1131462E-0853-4E16-8A9C-556603A91816}">
      <dgm:prSet/>
      <dgm:spPr/>
      <dgm:t>
        <a:bodyPr/>
        <a:lstStyle/>
        <a:p>
          <a:r>
            <a:rPr lang="en-IE" b="0" i="0"/>
            <a:t>higher incidents of domestic abuse, as families live cheek-by-jowl for unknown weeks ahead;</a:t>
          </a:r>
          <a:endParaRPr lang="en-US"/>
        </a:p>
      </dgm:t>
    </dgm:pt>
    <dgm:pt modelId="{5EB737FE-DCE0-431E-AB28-1CFB6988FFD6}" type="parTrans" cxnId="{17267AE9-CC92-40ED-BF44-1A58BA6DDF49}">
      <dgm:prSet/>
      <dgm:spPr/>
      <dgm:t>
        <a:bodyPr/>
        <a:lstStyle/>
        <a:p>
          <a:endParaRPr lang="en-US"/>
        </a:p>
      </dgm:t>
    </dgm:pt>
    <dgm:pt modelId="{553CA530-CE42-47FC-BA53-718EF268DE89}" type="sibTrans" cxnId="{17267AE9-CC92-40ED-BF44-1A58BA6DDF49}">
      <dgm:prSet/>
      <dgm:spPr/>
      <dgm:t>
        <a:bodyPr/>
        <a:lstStyle/>
        <a:p>
          <a:endParaRPr lang="en-US"/>
        </a:p>
      </dgm:t>
    </dgm:pt>
    <dgm:pt modelId="{788A0BD5-46FA-4A47-9936-88BCFFE4BBEE}">
      <dgm:prSet/>
      <dgm:spPr/>
      <dgm:t>
        <a:bodyPr/>
        <a:lstStyle/>
        <a:p>
          <a:r>
            <a:rPr lang="en-IE" b="0" i="0"/>
            <a:t>and the reduction of support and monitoring as an inevitable by-product of the lockdown.</a:t>
          </a:r>
          <a:endParaRPr lang="en-US"/>
        </a:p>
      </dgm:t>
    </dgm:pt>
    <dgm:pt modelId="{FF8FF6AA-C959-4384-BA2B-AC39F8B8702F}" type="parTrans" cxnId="{D885168E-E816-4DE1-ADD0-10ED668C8ABD}">
      <dgm:prSet/>
      <dgm:spPr/>
      <dgm:t>
        <a:bodyPr/>
        <a:lstStyle/>
        <a:p>
          <a:endParaRPr lang="en-US"/>
        </a:p>
      </dgm:t>
    </dgm:pt>
    <dgm:pt modelId="{2463F85A-861F-47C5-BB78-D3B692D46095}" type="sibTrans" cxnId="{D885168E-E816-4DE1-ADD0-10ED668C8ABD}">
      <dgm:prSet/>
      <dgm:spPr/>
      <dgm:t>
        <a:bodyPr/>
        <a:lstStyle/>
        <a:p>
          <a:endParaRPr lang="en-US"/>
        </a:p>
      </dgm:t>
    </dgm:pt>
    <dgm:pt modelId="{159607F0-6AE2-4435-AA1C-C67DE3A5A26B}" type="pres">
      <dgm:prSet presAssocID="{C4E68EBE-1837-4E3C-9CFD-C5638707CC43}" presName="vert0" presStyleCnt="0">
        <dgm:presLayoutVars>
          <dgm:dir/>
          <dgm:animOne val="branch"/>
          <dgm:animLvl val="lvl"/>
        </dgm:presLayoutVars>
      </dgm:prSet>
      <dgm:spPr/>
    </dgm:pt>
    <dgm:pt modelId="{BDD26ACB-0571-4CD3-9050-208104BC7921}" type="pres">
      <dgm:prSet presAssocID="{A9226F09-5DFC-4617-AC5E-0DBA31F16825}" presName="thickLine" presStyleLbl="alignNode1" presStyleIdx="0" presStyleCnt="4"/>
      <dgm:spPr/>
    </dgm:pt>
    <dgm:pt modelId="{EE774992-C9E5-462F-8B80-485EC90063EE}" type="pres">
      <dgm:prSet presAssocID="{A9226F09-5DFC-4617-AC5E-0DBA31F16825}" presName="horz1" presStyleCnt="0"/>
      <dgm:spPr/>
    </dgm:pt>
    <dgm:pt modelId="{13EBC24E-80ED-4492-8A9F-412EE766805A}" type="pres">
      <dgm:prSet presAssocID="{A9226F09-5DFC-4617-AC5E-0DBA31F16825}" presName="tx1" presStyleLbl="revTx" presStyleIdx="0" presStyleCnt="4"/>
      <dgm:spPr/>
    </dgm:pt>
    <dgm:pt modelId="{7DD1FF93-6686-4372-969A-3635394DDEA7}" type="pres">
      <dgm:prSet presAssocID="{A9226F09-5DFC-4617-AC5E-0DBA31F16825}" presName="vert1" presStyleCnt="0"/>
      <dgm:spPr/>
    </dgm:pt>
    <dgm:pt modelId="{15CD4D95-68FF-4BAD-B7CA-5901A241EC82}" type="pres">
      <dgm:prSet presAssocID="{F22E983B-A408-4C3F-8F74-BE311157FDF6}" presName="thickLine" presStyleLbl="alignNode1" presStyleIdx="1" presStyleCnt="4"/>
      <dgm:spPr/>
    </dgm:pt>
    <dgm:pt modelId="{9CFF5C4B-476D-4C1C-9F8E-FA706BAE9443}" type="pres">
      <dgm:prSet presAssocID="{F22E983B-A408-4C3F-8F74-BE311157FDF6}" presName="horz1" presStyleCnt="0"/>
      <dgm:spPr/>
    </dgm:pt>
    <dgm:pt modelId="{C8083D48-6151-4074-8C7C-66B86407C491}" type="pres">
      <dgm:prSet presAssocID="{F22E983B-A408-4C3F-8F74-BE311157FDF6}" presName="tx1" presStyleLbl="revTx" presStyleIdx="1" presStyleCnt="4"/>
      <dgm:spPr/>
    </dgm:pt>
    <dgm:pt modelId="{B8781BC8-38AA-4D0F-ADCB-DD798F24C923}" type="pres">
      <dgm:prSet presAssocID="{F22E983B-A408-4C3F-8F74-BE311157FDF6}" presName="vert1" presStyleCnt="0"/>
      <dgm:spPr/>
    </dgm:pt>
    <dgm:pt modelId="{03DAB620-94F6-4739-8182-40B904672628}" type="pres">
      <dgm:prSet presAssocID="{1131462E-0853-4E16-8A9C-556603A91816}" presName="thickLine" presStyleLbl="alignNode1" presStyleIdx="2" presStyleCnt="4"/>
      <dgm:spPr/>
    </dgm:pt>
    <dgm:pt modelId="{6103A109-71B3-4E9F-8C1C-90FF3A32AE1C}" type="pres">
      <dgm:prSet presAssocID="{1131462E-0853-4E16-8A9C-556603A91816}" presName="horz1" presStyleCnt="0"/>
      <dgm:spPr/>
    </dgm:pt>
    <dgm:pt modelId="{A4126538-E98F-4D8A-85D1-D8397B8A0553}" type="pres">
      <dgm:prSet presAssocID="{1131462E-0853-4E16-8A9C-556603A91816}" presName="tx1" presStyleLbl="revTx" presStyleIdx="2" presStyleCnt="4"/>
      <dgm:spPr/>
    </dgm:pt>
    <dgm:pt modelId="{8608FE04-7393-4EE7-9A56-7EEA2EF74C30}" type="pres">
      <dgm:prSet presAssocID="{1131462E-0853-4E16-8A9C-556603A91816}" presName="vert1" presStyleCnt="0"/>
      <dgm:spPr/>
    </dgm:pt>
    <dgm:pt modelId="{026AD210-6B15-4795-8DAE-CC70BAD16C8B}" type="pres">
      <dgm:prSet presAssocID="{788A0BD5-46FA-4A47-9936-88BCFFE4BBEE}" presName="thickLine" presStyleLbl="alignNode1" presStyleIdx="3" presStyleCnt="4"/>
      <dgm:spPr/>
    </dgm:pt>
    <dgm:pt modelId="{A8553056-87D9-4BC9-9B93-F23CAA42787F}" type="pres">
      <dgm:prSet presAssocID="{788A0BD5-46FA-4A47-9936-88BCFFE4BBEE}" presName="horz1" presStyleCnt="0"/>
      <dgm:spPr/>
    </dgm:pt>
    <dgm:pt modelId="{B83D6C78-6B61-4B7E-8722-18EB10A53627}" type="pres">
      <dgm:prSet presAssocID="{788A0BD5-46FA-4A47-9936-88BCFFE4BBEE}" presName="tx1" presStyleLbl="revTx" presStyleIdx="3" presStyleCnt="4"/>
      <dgm:spPr/>
    </dgm:pt>
    <dgm:pt modelId="{61F90BB4-4124-498E-913A-2751E97270FD}" type="pres">
      <dgm:prSet presAssocID="{788A0BD5-46FA-4A47-9936-88BCFFE4BBEE}" presName="vert1" presStyleCnt="0"/>
      <dgm:spPr/>
    </dgm:pt>
  </dgm:ptLst>
  <dgm:cxnLst>
    <dgm:cxn modelId="{D0069322-B1D8-428A-9AA4-8EDA2AE87748}" type="presOf" srcId="{788A0BD5-46FA-4A47-9936-88BCFFE4BBEE}" destId="{B83D6C78-6B61-4B7E-8722-18EB10A53627}" srcOrd="0" destOrd="0" presId="urn:microsoft.com/office/officeart/2008/layout/LinedList"/>
    <dgm:cxn modelId="{E669046E-8FB6-4AA7-85A9-359297A050AA}" type="presOf" srcId="{1131462E-0853-4E16-8A9C-556603A91816}" destId="{A4126538-E98F-4D8A-85D1-D8397B8A0553}" srcOrd="0" destOrd="0" presId="urn:microsoft.com/office/officeart/2008/layout/LinedList"/>
    <dgm:cxn modelId="{27012078-C399-4DFB-BCC3-18430964643B}" type="presOf" srcId="{C4E68EBE-1837-4E3C-9CFD-C5638707CC43}" destId="{159607F0-6AE2-4435-AA1C-C67DE3A5A26B}" srcOrd="0" destOrd="0" presId="urn:microsoft.com/office/officeart/2008/layout/LinedList"/>
    <dgm:cxn modelId="{86D87B59-E9D9-40E8-89B9-DBBBF6A3DC96}" srcId="{C4E68EBE-1837-4E3C-9CFD-C5638707CC43}" destId="{A9226F09-5DFC-4617-AC5E-0DBA31F16825}" srcOrd="0" destOrd="0" parTransId="{B5294E04-2156-4F11-8317-4241A5743C94}" sibTransId="{1CEA7D3B-34D3-4D84-AF00-3FFA2B67E55D}"/>
    <dgm:cxn modelId="{D885168E-E816-4DE1-ADD0-10ED668C8ABD}" srcId="{C4E68EBE-1837-4E3C-9CFD-C5638707CC43}" destId="{788A0BD5-46FA-4A47-9936-88BCFFE4BBEE}" srcOrd="3" destOrd="0" parTransId="{FF8FF6AA-C959-4384-BA2B-AC39F8B8702F}" sibTransId="{2463F85A-861F-47C5-BB78-D3B692D46095}"/>
    <dgm:cxn modelId="{9D36F7A9-6C22-4B38-BD17-84944D2DF186}" type="presOf" srcId="{A9226F09-5DFC-4617-AC5E-0DBA31F16825}" destId="{13EBC24E-80ED-4492-8A9F-412EE766805A}" srcOrd="0" destOrd="0" presId="urn:microsoft.com/office/officeart/2008/layout/LinedList"/>
    <dgm:cxn modelId="{D51237C4-566B-4EA3-A548-F32C17AFBA1B}" srcId="{C4E68EBE-1837-4E3C-9CFD-C5638707CC43}" destId="{F22E983B-A408-4C3F-8F74-BE311157FDF6}" srcOrd="1" destOrd="0" parTransId="{BC9D90CE-0553-4ECB-BEDB-EA33CC6DFB1B}" sibTransId="{FDDB7AC4-9BFC-4E66-8189-D3BF2180CB48}"/>
    <dgm:cxn modelId="{E3F58DE5-6ADE-4DE6-B427-7A9E5AE54855}" type="presOf" srcId="{F22E983B-A408-4C3F-8F74-BE311157FDF6}" destId="{C8083D48-6151-4074-8C7C-66B86407C491}" srcOrd="0" destOrd="0" presId="urn:microsoft.com/office/officeart/2008/layout/LinedList"/>
    <dgm:cxn modelId="{17267AE9-CC92-40ED-BF44-1A58BA6DDF49}" srcId="{C4E68EBE-1837-4E3C-9CFD-C5638707CC43}" destId="{1131462E-0853-4E16-8A9C-556603A91816}" srcOrd="2" destOrd="0" parTransId="{5EB737FE-DCE0-431E-AB28-1CFB6988FFD6}" sibTransId="{553CA530-CE42-47FC-BA53-718EF268DE89}"/>
    <dgm:cxn modelId="{9E709C6B-F42C-44E4-AE2D-50C7EA927E4B}" type="presParOf" srcId="{159607F0-6AE2-4435-AA1C-C67DE3A5A26B}" destId="{BDD26ACB-0571-4CD3-9050-208104BC7921}" srcOrd="0" destOrd="0" presId="urn:microsoft.com/office/officeart/2008/layout/LinedList"/>
    <dgm:cxn modelId="{959ECB30-624C-40F1-992A-4EE43C5759E3}" type="presParOf" srcId="{159607F0-6AE2-4435-AA1C-C67DE3A5A26B}" destId="{EE774992-C9E5-462F-8B80-485EC90063EE}" srcOrd="1" destOrd="0" presId="urn:microsoft.com/office/officeart/2008/layout/LinedList"/>
    <dgm:cxn modelId="{DA920C73-624C-4E78-A883-4AED8A6C16B5}" type="presParOf" srcId="{EE774992-C9E5-462F-8B80-485EC90063EE}" destId="{13EBC24E-80ED-4492-8A9F-412EE766805A}" srcOrd="0" destOrd="0" presId="urn:microsoft.com/office/officeart/2008/layout/LinedList"/>
    <dgm:cxn modelId="{96A560B2-C1CD-40D0-BBF5-1BE7E00C661D}" type="presParOf" srcId="{EE774992-C9E5-462F-8B80-485EC90063EE}" destId="{7DD1FF93-6686-4372-969A-3635394DDEA7}" srcOrd="1" destOrd="0" presId="urn:microsoft.com/office/officeart/2008/layout/LinedList"/>
    <dgm:cxn modelId="{844F71DF-18BB-486F-9D54-BA6E098958F0}" type="presParOf" srcId="{159607F0-6AE2-4435-AA1C-C67DE3A5A26B}" destId="{15CD4D95-68FF-4BAD-B7CA-5901A241EC82}" srcOrd="2" destOrd="0" presId="urn:microsoft.com/office/officeart/2008/layout/LinedList"/>
    <dgm:cxn modelId="{107FCB09-A3A1-4BA6-922B-E68AE576A4A2}" type="presParOf" srcId="{159607F0-6AE2-4435-AA1C-C67DE3A5A26B}" destId="{9CFF5C4B-476D-4C1C-9F8E-FA706BAE9443}" srcOrd="3" destOrd="0" presId="urn:microsoft.com/office/officeart/2008/layout/LinedList"/>
    <dgm:cxn modelId="{71F254EA-89D8-491E-A595-87FDDF739E02}" type="presParOf" srcId="{9CFF5C4B-476D-4C1C-9F8E-FA706BAE9443}" destId="{C8083D48-6151-4074-8C7C-66B86407C491}" srcOrd="0" destOrd="0" presId="urn:microsoft.com/office/officeart/2008/layout/LinedList"/>
    <dgm:cxn modelId="{09551546-42C2-4C11-906E-07B6249C448B}" type="presParOf" srcId="{9CFF5C4B-476D-4C1C-9F8E-FA706BAE9443}" destId="{B8781BC8-38AA-4D0F-ADCB-DD798F24C923}" srcOrd="1" destOrd="0" presId="urn:microsoft.com/office/officeart/2008/layout/LinedList"/>
    <dgm:cxn modelId="{439BA44B-93FC-4E08-BF8D-AF78010D3018}" type="presParOf" srcId="{159607F0-6AE2-4435-AA1C-C67DE3A5A26B}" destId="{03DAB620-94F6-4739-8182-40B904672628}" srcOrd="4" destOrd="0" presId="urn:microsoft.com/office/officeart/2008/layout/LinedList"/>
    <dgm:cxn modelId="{D78486AC-BBC3-494F-BB0E-51A4FD3E1E26}" type="presParOf" srcId="{159607F0-6AE2-4435-AA1C-C67DE3A5A26B}" destId="{6103A109-71B3-4E9F-8C1C-90FF3A32AE1C}" srcOrd="5" destOrd="0" presId="urn:microsoft.com/office/officeart/2008/layout/LinedList"/>
    <dgm:cxn modelId="{668CECE4-0818-4D01-AD7A-3C8E38848315}" type="presParOf" srcId="{6103A109-71B3-4E9F-8C1C-90FF3A32AE1C}" destId="{A4126538-E98F-4D8A-85D1-D8397B8A0553}" srcOrd="0" destOrd="0" presId="urn:microsoft.com/office/officeart/2008/layout/LinedList"/>
    <dgm:cxn modelId="{D57F2C1E-793C-4EA7-9905-FCF92DE41785}" type="presParOf" srcId="{6103A109-71B3-4E9F-8C1C-90FF3A32AE1C}" destId="{8608FE04-7393-4EE7-9A56-7EEA2EF74C30}" srcOrd="1" destOrd="0" presId="urn:microsoft.com/office/officeart/2008/layout/LinedList"/>
    <dgm:cxn modelId="{7FF44694-99A6-47F0-B28C-F7934769A831}" type="presParOf" srcId="{159607F0-6AE2-4435-AA1C-C67DE3A5A26B}" destId="{026AD210-6B15-4795-8DAE-CC70BAD16C8B}" srcOrd="6" destOrd="0" presId="urn:microsoft.com/office/officeart/2008/layout/LinedList"/>
    <dgm:cxn modelId="{17B6C64D-C24E-4E77-AABB-67712FC2CEBC}" type="presParOf" srcId="{159607F0-6AE2-4435-AA1C-C67DE3A5A26B}" destId="{A8553056-87D9-4BC9-9B93-F23CAA42787F}" srcOrd="7" destOrd="0" presId="urn:microsoft.com/office/officeart/2008/layout/LinedList"/>
    <dgm:cxn modelId="{F6DE7718-59E5-4E54-BA91-CFD26AB6FCA2}" type="presParOf" srcId="{A8553056-87D9-4BC9-9B93-F23CAA42787F}" destId="{B83D6C78-6B61-4B7E-8722-18EB10A53627}" srcOrd="0" destOrd="0" presId="urn:microsoft.com/office/officeart/2008/layout/LinedList"/>
    <dgm:cxn modelId="{CB69063B-2A74-4D05-9B27-F1A28A48FDB7}" type="presParOf" srcId="{A8553056-87D9-4BC9-9B93-F23CAA42787F}" destId="{61F90BB4-4124-498E-913A-2751E97270F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6CB72E-5450-475F-80A5-F2492BCFF33B}" type="doc">
      <dgm:prSet loTypeId="urn:microsoft.com/office/officeart/2005/8/layout/process1" loCatId="process" qsTypeId="urn:microsoft.com/office/officeart/2005/8/quickstyle/simple3" qsCatId="simple" csTypeId="urn:microsoft.com/office/officeart/2005/8/colors/colorful5" csCatId="colorful" phldr="1"/>
      <dgm:spPr/>
      <dgm:t>
        <a:bodyPr/>
        <a:lstStyle/>
        <a:p>
          <a:endParaRPr lang="en-US"/>
        </a:p>
      </dgm:t>
    </dgm:pt>
    <dgm:pt modelId="{B5F610E3-9646-4722-8533-6B96DA11CBC5}">
      <dgm:prSet/>
      <dgm:spPr/>
      <dgm:t>
        <a:bodyPr/>
        <a:lstStyle/>
        <a:p>
          <a:pPr algn="ctr"/>
          <a:r>
            <a:rPr lang="en-IE" baseline="0" dirty="0">
              <a:solidFill>
                <a:schemeClr val="bg1"/>
              </a:solidFill>
            </a:rPr>
            <a:t>Councils innovated and adapted their communication methods, developed their approached the Section 42 enquiry process; improved how they worked with other agencies; increasing the frequency of meetings using technology; created new partnerships; increased professional curiosity; worked flexibly; and proactively to create bespoke solutions to issues that emerged.  </a:t>
          </a:r>
          <a:endParaRPr lang="en-US" dirty="0">
            <a:solidFill>
              <a:schemeClr val="bg1"/>
            </a:solidFill>
          </a:endParaRPr>
        </a:p>
      </dgm:t>
    </dgm:pt>
    <dgm:pt modelId="{B4B83ED8-5E80-406B-A6A4-8ED77550A511}" type="parTrans" cxnId="{9B0543CF-2DAD-43D3-BDBB-3D125D0FC578}">
      <dgm:prSet/>
      <dgm:spPr/>
      <dgm:t>
        <a:bodyPr/>
        <a:lstStyle/>
        <a:p>
          <a:endParaRPr lang="en-IE"/>
        </a:p>
      </dgm:t>
    </dgm:pt>
    <dgm:pt modelId="{75EB0333-F1E6-4827-A769-D6FF2B2419C3}" type="sibTrans" cxnId="{9B0543CF-2DAD-43D3-BDBB-3D125D0FC578}">
      <dgm:prSet/>
      <dgm:spPr/>
      <dgm:t>
        <a:bodyPr/>
        <a:lstStyle/>
        <a:p>
          <a:endParaRPr lang="en-IE">
            <a:solidFill>
              <a:schemeClr val="bg1"/>
            </a:solidFill>
          </a:endParaRPr>
        </a:p>
      </dgm:t>
    </dgm:pt>
    <dgm:pt modelId="{B8F082D3-58DA-4D7D-9481-472951B53252}">
      <dgm:prSet/>
      <dgm:spPr/>
      <dgm:t>
        <a:bodyPr/>
        <a:lstStyle/>
        <a:p>
          <a:r>
            <a:rPr lang="en-IE" baseline="0" dirty="0">
              <a:solidFill>
                <a:schemeClr val="bg1"/>
              </a:solidFill>
            </a:rPr>
            <a:t>Very specific barriers arose from the COVID-19 pandemic including reduced face-to-face contact, significantly increased workloads. </a:t>
          </a:r>
          <a:endParaRPr lang="en-IE" dirty="0">
            <a:solidFill>
              <a:schemeClr val="bg1"/>
            </a:solidFill>
          </a:endParaRPr>
        </a:p>
      </dgm:t>
    </dgm:pt>
    <dgm:pt modelId="{B98AED0F-C587-4D68-B44C-7DE7234EADDD}" type="sibTrans" cxnId="{0E69D4AC-6316-4D33-9774-4CBE324AB69F}">
      <dgm:prSet/>
      <dgm:spPr/>
      <dgm:t>
        <a:bodyPr/>
        <a:lstStyle/>
        <a:p>
          <a:endParaRPr lang="en-IE">
            <a:solidFill>
              <a:schemeClr val="bg1"/>
            </a:solidFill>
          </a:endParaRPr>
        </a:p>
      </dgm:t>
    </dgm:pt>
    <dgm:pt modelId="{3B7242FB-3637-485D-A10C-1F0F6F8AE64B}" type="parTrans" cxnId="{0E69D4AC-6316-4D33-9774-4CBE324AB69F}">
      <dgm:prSet/>
      <dgm:spPr/>
      <dgm:t>
        <a:bodyPr/>
        <a:lstStyle/>
        <a:p>
          <a:endParaRPr lang="en-IE"/>
        </a:p>
      </dgm:t>
    </dgm:pt>
    <dgm:pt modelId="{3335FDFE-3EEA-4857-9BFE-5BCE74B6D5A9}">
      <dgm:prSet/>
      <dgm:spPr/>
      <dgm:t>
        <a:bodyPr/>
        <a:lstStyle/>
        <a:p>
          <a:r>
            <a:rPr lang="en-IE" dirty="0"/>
            <a:t>Use of video conferencing did not suit all people, particularly some older people. Some people preferred to use of their phones rather than their computer video participation. Issue of digital literacy and access to IT. </a:t>
          </a:r>
        </a:p>
      </dgm:t>
    </dgm:pt>
    <dgm:pt modelId="{D7758776-5DED-4375-A5DA-30380F0B74FC}" type="parTrans" cxnId="{0B2295D5-3379-4EE8-9A69-EE2D08C9470A}">
      <dgm:prSet/>
      <dgm:spPr/>
      <dgm:t>
        <a:bodyPr/>
        <a:lstStyle/>
        <a:p>
          <a:endParaRPr lang="en-IE"/>
        </a:p>
      </dgm:t>
    </dgm:pt>
    <dgm:pt modelId="{83418CD4-011F-418F-B5CD-0786B8C71D86}" type="sibTrans" cxnId="{0B2295D5-3379-4EE8-9A69-EE2D08C9470A}">
      <dgm:prSet/>
      <dgm:spPr/>
      <dgm:t>
        <a:bodyPr/>
        <a:lstStyle/>
        <a:p>
          <a:endParaRPr lang="en-IE"/>
        </a:p>
      </dgm:t>
    </dgm:pt>
    <dgm:pt modelId="{DD9D1DFA-AF45-4837-B49F-24AC4EB5B603}" type="pres">
      <dgm:prSet presAssocID="{8C6CB72E-5450-475F-80A5-F2492BCFF33B}" presName="Name0" presStyleCnt="0">
        <dgm:presLayoutVars>
          <dgm:dir/>
          <dgm:resizeHandles val="exact"/>
        </dgm:presLayoutVars>
      </dgm:prSet>
      <dgm:spPr/>
    </dgm:pt>
    <dgm:pt modelId="{1DB485CC-6F43-4367-AEE1-5ED353336BE0}" type="pres">
      <dgm:prSet presAssocID="{B8F082D3-58DA-4D7D-9481-472951B53252}" presName="node" presStyleLbl="node1" presStyleIdx="0" presStyleCnt="3">
        <dgm:presLayoutVars>
          <dgm:bulletEnabled val="1"/>
        </dgm:presLayoutVars>
      </dgm:prSet>
      <dgm:spPr/>
    </dgm:pt>
    <dgm:pt modelId="{49877AB5-0C6F-43A5-A0F2-AE0607398B5E}" type="pres">
      <dgm:prSet presAssocID="{B98AED0F-C587-4D68-B44C-7DE7234EADDD}" presName="sibTrans" presStyleLbl="sibTrans2D1" presStyleIdx="0" presStyleCnt="2"/>
      <dgm:spPr/>
    </dgm:pt>
    <dgm:pt modelId="{FF27553D-C799-481F-90D3-B58BB173AF7E}" type="pres">
      <dgm:prSet presAssocID="{B98AED0F-C587-4D68-B44C-7DE7234EADDD}" presName="connectorText" presStyleLbl="sibTrans2D1" presStyleIdx="0" presStyleCnt="2"/>
      <dgm:spPr/>
    </dgm:pt>
    <dgm:pt modelId="{A6C8787D-1B83-4BC1-9799-F69EE0E7DF7A}" type="pres">
      <dgm:prSet presAssocID="{B5F610E3-9646-4722-8533-6B96DA11CBC5}" presName="node" presStyleLbl="node1" presStyleIdx="1" presStyleCnt="3">
        <dgm:presLayoutVars>
          <dgm:bulletEnabled val="1"/>
        </dgm:presLayoutVars>
      </dgm:prSet>
      <dgm:spPr/>
    </dgm:pt>
    <dgm:pt modelId="{85CFDEDF-F637-4584-90F1-9FD290D2E40D}" type="pres">
      <dgm:prSet presAssocID="{75EB0333-F1E6-4827-A769-D6FF2B2419C3}" presName="sibTrans" presStyleLbl="sibTrans2D1" presStyleIdx="1" presStyleCnt="2"/>
      <dgm:spPr/>
    </dgm:pt>
    <dgm:pt modelId="{E40DBB8C-6DDE-47BF-858D-D4C49D10C8F6}" type="pres">
      <dgm:prSet presAssocID="{75EB0333-F1E6-4827-A769-D6FF2B2419C3}" presName="connectorText" presStyleLbl="sibTrans2D1" presStyleIdx="1" presStyleCnt="2"/>
      <dgm:spPr/>
    </dgm:pt>
    <dgm:pt modelId="{6FA5F406-37AE-4C3C-B1FB-7FE95942B4B5}" type="pres">
      <dgm:prSet presAssocID="{3335FDFE-3EEA-4857-9BFE-5BCE74B6D5A9}" presName="node" presStyleLbl="node1" presStyleIdx="2" presStyleCnt="3">
        <dgm:presLayoutVars>
          <dgm:bulletEnabled val="1"/>
        </dgm:presLayoutVars>
      </dgm:prSet>
      <dgm:spPr/>
    </dgm:pt>
  </dgm:ptLst>
  <dgm:cxnLst>
    <dgm:cxn modelId="{DD32AD14-3FA5-43D7-B11C-664D06DF71B0}" type="presOf" srcId="{B5F610E3-9646-4722-8533-6B96DA11CBC5}" destId="{A6C8787D-1B83-4BC1-9799-F69EE0E7DF7A}" srcOrd="0" destOrd="0" presId="urn:microsoft.com/office/officeart/2005/8/layout/process1"/>
    <dgm:cxn modelId="{7739062B-6D1A-4B79-A469-CE663531F462}" type="presOf" srcId="{75EB0333-F1E6-4827-A769-D6FF2B2419C3}" destId="{85CFDEDF-F637-4584-90F1-9FD290D2E40D}" srcOrd="0" destOrd="0" presId="urn:microsoft.com/office/officeart/2005/8/layout/process1"/>
    <dgm:cxn modelId="{FA9BD464-916F-46CB-B964-CCB6A57695B2}" type="presOf" srcId="{B98AED0F-C587-4D68-B44C-7DE7234EADDD}" destId="{49877AB5-0C6F-43A5-A0F2-AE0607398B5E}" srcOrd="0" destOrd="0" presId="urn:microsoft.com/office/officeart/2005/8/layout/process1"/>
    <dgm:cxn modelId="{9095324E-FD5E-4C6A-98BA-DC5C8B3B91F8}" type="presOf" srcId="{75EB0333-F1E6-4827-A769-D6FF2B2419C3}" destId="{E40DBB8C-6DDE-47BF-858D-D4C49D10C8F6}" srcOrd="1" destOrd="0" presId="urn:microsoft.com/office/officeart/2005/8/layout/process1"/>
    <dgm:cxn modelId="{B194ED74-8807-4ACC-A38F-2123CAF4131F}" type="presOf" srcId="{3335FDFE-3EEA-4857-9BFE-5BCE74B6D5A9}" destId="{6FA5F406-37AE-4C3C-B1FB-7FE95942B4B5}" srcOrd="0" destOrd="0" presId="urn:microsoft.com/office/officeart/2005/8/layout/process1"/>
    <dgm:cxn modelId="{B6CDAF79-A875-4E11-A15C-2124DFABA71D}" type="presOf" srcId="{B98AED0F-C587-4D68-B44C-7DE7234EADDD}" destId="{FF27553D-C799-481F-90D3-B58BB173AF7E}" srcOrd="1" destOrd="0" presId="urn:microsoft.com/office/officeart/2005/8/layout/process1"/>
    <dgm:cxn modelId="{0E69D4AC-6316-4D33-9774-4CBE324AB69F}" srcId="{8C6CB72E-5450-475F-80A5-F2492BCFF33B}" destId="{B8F082D3-58DA-4D7D-9481-472951B53252}" srcOrd="0" destOrd="0" parTransId="{3B7242FB-3637-485D-A10C-1F0F6F8AE64B}" sibTransId="{B98AED0F-C587-4D68-B44C-7DE7234EADDD}"/>
    <dgm:cxn modelId="{1A44A7B6-96F7-4D59-9F9E-26C97851AC99}" type="presOf" srcId="{8C6CB72E-5450-475F-80A5-F2492BCFF33B}" destId="{DD9D1DFA-AF45-4837-B49F-24AC4EB5B603}" srcOrd="0" destOrd="0" presId="urn:microsoft.com/office/officeart/2005/8/layout/process1"/>
    <dgm:cxn modelId="{9B0543CF-2DAD-43D3-BDBB-3D125D0FC578}" srcId="{8C6CB72E-5450-475F-80A5-F2492BCFF33B}" destId="{B5F610E3-9646-4722-8533-6B96DA11CBC5}" srcOrd="1" destOrd="0" parTransId="{B4B83ED8-5E80-406B-A6A4-8ED77550A511}" sibTransId="{75EB0333-F1E6-4827-A769-D6FF2B2419C3}"/>
    <dgm:cxn modelId="{0B2295D5-3379-4EE8-9A69-EE2D08C9470A}" srcId="{8C6CB72E-5450-475F-80A5-F2492BCFF33B}" destId="{3335FDFE-3EEA-4857-9BFE-5BCE74B6D5A9}" srcOrd="2" destOrd="0" parTransId="{D7758776-5DED-4375-A5DA-30380F0B74FC}" sibTransId="{83418CD4-011F-418F-B5CD-0786B8C71D86}"/>
    <dgm:cxn modelId="{3E7D45FF-EBF8-4841-B1AB-BFF740F3A18F}" type="presOf" srcId="{B8F082D3-58DA-4D7D-9481-472951B53252}" destId="{1DB485CC-6F43-4367-AEE1-5ED353336BE0}" srcOrd="0" destOrd="0" presId="urn:microsoft.com/office/officeart/2005/8/layout/process1"/>
    <dgm:cxn modelId="{A6B8DA12-CE75-42A4-964C-3EC155DB407E}" type="presParOf" srcId="{DD9D1DFA-AF45-4837-B49F-24AC4EB5B603}" destId="{1DB485CC-6F43-4367-AEE1-5ED353336BE0}" srcOrd="0" destOrd="0" presId="urn:microsoft.com/office/officeart/2005/8/layout/process1"/>
    <dgm:cxn modelId="{6D1F3D2C-D146-41B6-80B2-A058D919D681}" type="presParOf" srcId="{DD9D1DFA-AF45-4837-B49F-24AC4EB5B603}" destId="{49877AB5-0C6F-43A5-A0F2-AE0607398B5E}" srcOrd="1" destOrd="0" presId="urn:microsoft.com/office/officeart/2005/8/layout/process1"/>
    <dgm:cxn modelId="{B6AE9687-2A79-4457-840A-F5F6879DE45D}" type="presParOf" srcId="{49877AB5-0C6F-43A5-A0F2-AE0607398B5E}" destId="{FF27553D-C799-481F-90D3-B58BB173AF7E}" srcOrd="0" destOrd="0" presId="urn:microsoft.com/office/officeart/2005/8/layout/process1"/>
    <dgm:cxn modelId="{EE64BC52-86CB-4C76-8584-17D43074E5A6}" type="presParOf" srcId="{DD9D1DFA-AF45-4837-B49F-24AC4EB5B603}" destId="{A6C8787D-1B83-4BC1-9799-F69EE0E7DF7A}" srcOrd="2" destOrd="0" presId="urn:microsoft.com/office/officeart/2005/8/layout/process1"/>
    <dgm:cxn modelId="{24EC6635-D17C-4463-88E6-F37EA086F825}" type="presParOf" srcId="{DD9D1DFA-AF45-4837-B49F-24AC4EB5B603}" destId="{85CFDEDF-F637-4584-90F1-9FD290D2E40D}" srcOrd="3" destOrd="0" presId="urn:microsoft.com/office/officeart/2005/8/layout/process1"/>
    <dgm:cxn modelId="{92FC09E9-E6A4-4347-86FC-01904A54FD41}" type="presParOf" srcId="{85CFDEDF-F637-4584-90F1-9FD290D2E40D}" destId="{E40DBB8C-6DDE-47BF-858D-D4C49D10C8F6}" srcOrd="0" destOrd="0" presId="urn:microsoft.com/office/officeart/2005/8/layout/process1"/>
    <dgm:cxn modelId="{231F84C1-0E2D-4C81-8E4D-4DF89DBDA25C}" type="presParOf" srcId="{DD9D1DFA-AF45-4837-B49F-24AC4EB5B603}" destId="{6FA5F406-37AE-4C3C-B1FB-7FE95942B4B5}"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1E8175-79B7-4BA5-9A5D-5138C8A79653}"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4FC41244-0396-4F20-8C74-D0466D36CE96}">
      <dgm:prSet/>
      <dgm:spPr/>
      <dgm:t>
        <a:bodyPr/>
        <a:lstStyle/>
        <a:p>
          <a:r>
            <a:rPr lang="en-IE" b="1"/>
            <a:t>Large number of residents died alone in </a:t>
          </a:r>
          <a:r>
            <a:rPr lang="en-IE" b="1" i="1"/>
            <a:t>inhuman or degrading conditions (Article 3):</a:t>
          </a:r>
          <a:endParaRPr lang="en-US"/>
        </a:p>
      </dgm:t>
    </dgm:pt>
    <dgm:pt modelId="{649E605F-3B3F-410C-BBDF-0016B9182FD9}" type="parTrans" cxnId="{98A8B739-B8D1-437F-A152-81682998468E}">
      <dgm:prSet/>
      <dgm:spPr/>
      <dgm:t>
        <a:bodyPr/>
        <a:lstStyle/>
        <a:p>
          <a:endParaRPr lang="en-US"/>
        </a:p>
      </dgm:t>
    </dgm:pt>
    <dgm:pt modelId="{BB788931-D562-4927-AECA-388EBDBFB711}" type="sibTrans" cxnId="{98A8B739-B8D1-437F-A152-81682998468E}">
      <dgm:prSet/>
      <dgm:spPr/>
      <dgm:t>
        <a:bodyPr/>
        <a:lstStyle/>
        <a:p>
          <a:endParaRPr lang="en-US"/>
        </a:p>
      </dgm:t>
    </dgm:pt>
    <dgm:pt modelId="{0C5DB698-DAD7-4D1E-A463-44B5F4EA1909}">
      <dgm:prSet/>
      <dgm:spPr/>
      <dgm:t>
        <a:bodyPr/>
        <a:lstStyle/>
        <a:p>
          <a:r>
            <a:rPr lang="en-IE" b="0" dirty="0"/>
            <a:t>Over a third of deaths of care home residents in the UK were a result of ‘being left alone without adequate food, water or pain relief’ -</a:t>
          </a:r>
          <a:r>
            <a:rPr lang="en-GB" b="0" dirty="0"/>
            <a:t> loneliness &amp; neglect also played a role (Comas-Herrera et al., 2020; </a:t>
          </a:r>
          <a:r>
            <a:rPr lang="en-GB" b="0" dirty="0" err="1"/>
            <a:t>Mahese</a:t>
          </a:r>
          <a:r>
            <a:rPr lang="en-GB" b="0" dirty="0"/>
            <a:t>, 2022) </a:t>
          </a:r>
          <a:endParaRPr lang="en-US" b="0" dirty="0"/>
        </a:p>
      </dgm:t>
    </dgm:pt>
    <dgm:pt modelId="{86A6C7B3-5E4B-4797-8570-2E58C8E62CEE}" type="parTrans" cxnId="{D18A590F-A9B8-433F-B424-62C0E883588C}">
      <dgm:prSet/>
      <dgm:spPr/>
      <dgm:t>
        <a:bodyPr/>
        <a:lstStyle/>
        <a:p>
          <a:endParaRPr lang="en-US"/>
        </a:p>
      </dgm:t>
    </dgm:pt>
    <dgm:pt modelId="{A373D2EA-A3CA-4499-A9B8-DE1DC3D16AA6}" type="sibTrans" cxnId="{D18A590F-A9B8-433F-B424-62C0E883588C}">
      <dgm:prSet/>
      <dgm:spPr/>
      <dgm:t>
        <a:bodyPr/>
        <a:lstStyle/>
        <a:p>
          <a:endParaRPr lang="en-US"/>
        </a:p>
      </dgm:t>
    </dgm:pt>
    <dgm:pt modelId="{358F3A50-3739-4B7D-882F-2425F180F8F1}">
      <dgm:prSet/>
      <dgm:spPr/>
      <dgm:t>
        <a:bodyPr/>
        <a:lstStyle/>
        <a:p>
          <a:r>
            <a:rPr lang="en-IE" b="0"/>
            <a:t>End of life care wishes disregarded (Ireland): ‘no visitors’ order meant many residents died alone:</a:t>
          </a:r>
          <a:endParaRPr lang="en-US" b="0"/>
        </a:p>
      </dgm:t>
    </dgm:pt>
    <dgm:pt modelId="{81462264-6B1C-4B84-A521-645C86E3D472}" type="parTrans" cxnId="{5CFC098A-2E0C-4766-A44F-CE6188818E62}">
      <dgm:prSet/>
      <dgm:spPr/>
      <dgm:t>
        <a:bodyPr/>
        <a:lstStyle/>
        <a:p>
          <a:endParaRPr lang="en-US"/>
        </a:p>
      </dgm:t>
    </dgm:pt>
    <dgm:pt modelId="{094EE6B3-F21E-41EB-A157-2427F10760EE}" type="sibTrans" cxnId="{5CFC098A-2E0C-4766-A44F-CE6188818E62}">
      <dgm:prSet/>
      <dgm:spPr/>
      <dgm:t>
        <a:bodyPr/>
        <a:lstStyle/>
        <a:p>
          <a:endParaRPr lang="en-US"/>
        </a:p>
      </dgm:t>
    </dgm:pt>
    <dgm:pt modelId="{E5AF0181-2F24-4470-9CCA-C5789FA0CF2F}">
      <dgm:prSet/>
      <dgm:spPr/>
      <dgm:t>
        <a:bodyPr/>
        <a:lstStyle/>
        <a:p>
          <a:r>
            <a:rPr lang="en-IE" b="0" dirty="0"/>
            <a:t>‘… </a:t>
          </a:r>
          <a:r>
            <a:rPr lang="en-IE" b="0" i="1" dirty="0"/>
            <a:t>we just had no staff so when someone was dying we just had to pop in &amp; pop out, it was inhuman</a:t>
          </a:r>
          <a:r>
            <a:rPr lang="en-IE" b="0" dirty="0"/>
            <a:t>’ (Manager, UK, July 21)</a:t>
          </a:r>
          <a:endParaRPr lang="en-US" b="0" dirty="0"/>
        </a:p>
      </dgm:t>
    </dgm:pt>
    <dgm:pt modelId="{5D812130-CE66-4EB1-9C61-DE9ED8DFE8DD}" type="parTrans" cxnId="{BC56B8DF-19FD-49A0-B62E-46E87FABA7A0}">
      <dgm:prSet/>
      <dgm:spPr/>
      <dgm:t>
        <a:bodyPr/>
        <a:lstStyle/>
        <a:p>
          <a:endParaRPr lang="en-US"/>
        </a:p>
      </dgm:t>
    </dgm:pt>
    <dgm:pt modelId="{D3513433-7ABC-4B97-9304-ED654EDE2515}" type="sibTrans" cxnId="{BC56B8DF-19FD-49A0-B62E-46E87FABA7A0}">
      <dgm:prSet/>
      <dgm:spPr/>
      <dgm:t>
        <a:bodyPr/>
        <a:lstStyle/>
        <a:p>
          <a:endParaRPr lang="en-US"/>
        </a:p>
      </dgm:t>
    </dgm:pt>
    <dgm:pt modelId="{9AD76D6A-A5CB-4A1F-8298-BFF1952F47CA}">
      <dgm:prSet/>
      <dgm:spPr/>
      <dgm:t>
        <a:bodyPr/>
        <a:lstStyle/>
        <a:p>
          <a:r>
            <a:rPr lang="en-IE" b="0"/>
            <a:t>Very limited/no access to hospital care, primary care or emergency treatment </a:t>
          </a:r>
          <a:endParaRPr lang="en-US" b="0"/>
        </a:p>
      </dgm:t>
    </dgm:pt>
    <dgm:pt modelId="{DB954A6A-1467-44D1-9DC2-842D0E731507}" type="parTrans" cxnId="{6DF457CF-9402-454D-AFEA-9110AD77461C}">
      <dgm:prSet/>
      <dgm:spPr/>
      <dgm:t>
        <a:bodyPr/>
        <a:lstStyle/>
        <a:p>
          <a:endParaRPr lang="en-US"/>
        </a:p>
      </dgm:t>
    </dgm:pt>
    <dgm:pt modelId="{DEC5DBDD-BB09-4E0C-8475-779AD030E128}" type="sibTrans" cxnId="{6DF457CF-9402-454D-AFEA-9110AD77461C}">
      <dgm:prSet/>
      <dgm:spPr/>
      <dgm:t>
        <a:bodyPr/>
        <a:lstStyle/>
        <a:p>
          <a:endParaRPr lang="en-US"/>
        </a:p>
      </dgm:t>
    </dgm:pt>
    <dgm:pt modelId="{E47DD465-CA2E-4419-9043-9F1152D2EF88}">
      <dgm:prSet/>
      <dgm:spPr/>
      <dgm:t>
        <a:bodyPr/>
        <a:lstStyle/>
        <a:p>
          <a:r>
            <a:rPr lang="en-IE" b="0" dirty="0"/>
            <a:t>Many residents were confined to their room - partly for safety reasons - creating very high levels of loneliness, confusion, anxiety &amp; distress: esp. challenging for people with dementia (most countries)</a:t>
          </a:r>
          <a:endParaRPr lang="en-US" b="0" dirty="0"/>
        </a:p>
      </dgm:t>
    </dgm:pt>
    <dgm:pt modelId="{0B8C2B7C-6381-45AC-B5CB-AE6DCAB1A07F}" type="parTrans" cxnId="{4D71EE71-67FC-40E6-A5E0-5DAB142C38A0}">
      <dgm:prSet/>
      <dgm:spPr/>
      <dgm:t>
        <a:bodyPr/>
        <a:lstStyle/>
        <a:p>
          <a:endParaRPr lang="en-US"/>
        </a:p>
      </dgm:t>
    </dgm:pt>
    <dgm:pt modelId="{1B9288B7-8268-4DEF-8965-531EBB5A2139}" type="sibTrans" cxnId="{4D71EE71-67FC-40E6-A5E0-5DAB142C38A0}">
      <dgm:prSet/>
      <dgm:spPr/>
      <dgm:t>
        <a:bodyPr/>
        <a:lstStyle/>
        <a:p>
          <a:endParaRPr lang="en-US"/>
        </a:p>
      </dgm:t>
    </dgm:pt>
    <dgm:pt modelId="{BDBCDE18-AC31-4C01-9818-12B5B8E5D9D9}">
      <dgm:prSet/>
      <dgm:spPr/>
      <dgm:t>
        <a:bodyPr/>
        <a:lstStyle/>
        <a:p>
          <a:r>
            <a:rPr lang="en-IE" b="0" dirty="0"/>
            <a:t>Dangerously low staffing levels mean that residents are being neglected (left in wet bedding, no baths, put to bed early so staff can attend to other residents): staff report care as ‘depressingly rushed’ &amp; ‘wholly inadequate’ (UK)</a:t>
          </a:r>
          <a:endParaRPr lang="en-US" b="0" dirty="0"/>
        </a:p>
      </dgm:t>
    </dgm:pt>
    <dgm:pt modelId="{00A2D982-0125-4A85-92B7-F2F567C2CA90}" type="parTrans" cxnId="{7C4E3901-0642-4CBB-BB1B-8B0BA6EC9A37}">
      <dgm:prSet/>
      <dgm:spPr/>
      <dgm:t>
        <a:bodyPr/>
        <a:lstStyle/>
        <a:p>
          <a:endParaRPr lang="en-US"/>
        </a:p>
      </dgm:t>
    </dgm:pt>
    <dgm:pt modelId="{80B2BA76-E3FC-4AA9-A275-331B04DFEEC3}" type="sibTrans" cxnId="{7C4E3901-0642-4CBB-BB1B-8B0BA6EC9A37}">
      <dgm:prSet/>
      <dgm:spPr/>
      <dgm:t>
        <a:bodyPr/>
        <a:lstStyle/>
        <a:p>
          <a:endParaRPr lang="en-US"/>
        </a:p>
      </dgm:t>
    </dgm:pt>
    <dgm:pt modelId="{CD080988-C8C2-4AB4-AB88-5237CB2A3E6F}">
      <dgm:prSet/>
      <dgm:spPr/>
      <dgm:t>
        <a:bodyPr/>
        <a:lstStyle/>
        <a:p>
          <a:r>
            <a:rPr lang="en-IE" b="1" dirty="0"/>
            <a:t>Article 5: </a:t>
          </a:r>
          <a:r>
            <a:rPr lang="en-IE" b="1" i="1" dirty="0"/>
            <a:t>Right to liberty &amp; security</a:t>
          </a:r>
          <a:endParaRPr lang="en-US" dirty="0"/>
        </a:p>
      </dgm:t>
    </dgm:pt>
    <dgm:pt modelId="{993E7DFD-3AA3-4629-B6A0-3A6402B2C104}" type="parTrans" cxnId="{DADC3663-BA23-4B4E-BB79-2B3B949534B3}">
      <dgm:prSet/>
      <dgm:spPr/>
      <dgm:t>
        <a:bodyPr/>
        <a:lstStyle/>
        <a:p>
          <a:endParaRPr lang="en-US"/>
        </a:p>
      </dgm:t>
    </dgm:pt>
    <dgm:pt modelId="{52E6FC48-E0E5-4F72-9B6B-0E4363ABBD4F}" type="sibTrans" cxnId="{DADC3663-BA23-4B4E-BB79-2B3B949534B3}">
      <dgm:prSet/>
      <dgm:spPr/>
      <dgm:t>
        <a:bodyPr/>
        <a:lstStyle/>
        <a:p>
          <a:endParaRPr lang="en-US"/>
        </a:p>
      </dgm:t>
    </dgm:pt>
    <dgm:pt modelId="{0C49FF59-8336-4B8A-A6D5-FD48F022B65B}">
      <dgm:prSet/>
      <dgm:spPr/>
      <dgm:t>
        <a:bodyPr/>
        <a:lstStyle/>
        <a:p>
          <a:r>
            <a:rPr lang="en-IE" b="0" dirty="0"/>
            <a:t>Neglectful responses to protection e.g. residents subject to Deprivation of Liberty Safeguards placed directly in the path of Covid-19 (UK): a legal decision that is not in the residents ‘best interests’ </a:t>
          </a:r>
          <a:endParaRPr lang="en-US" b="0" dirty="0"/>
        </a:p>
      </dgm:t>
    </dgm:pt>
    <dgm:pt modelId="{7ACD1352-3FEA-4DA1-B6A1-734E1F0935D1}" type="parTrans" cxnId="{8A9755F4-CE8E-4269-869C-E75D9E8A738C}">
      <dgm:prSet/>
      <dgm:spPr/>
      <dgm:t>
        <a:bodyPr/>
        <a:lstStyle/>
        <a:p>
          <a:endParaRPr lang="en-US"/>
        </a:p>
      </dgm:t>
    </dgm:pt>
    <dgm:pt modelId="{BC883307-A199-4BAB-B827-B735A194EC6D}" type="sibTrans" cxnId="{8A9755F4-CE8E-4269-869C-E75D9E8A738C}">
      <dgm:prSet/>
      <dgm:spPr/>
      <dgm:t>
        <a:bodyPr/>
        <a:lstStyle/>
        <a:p>
          <a:endParaRPr lang="en-US"/>
        </a:p>
      </dgm:t>
    </dgm:pt>
    <dgm:pt modelId="{7F30F259-C007-446B-805C-D6C019A68478}">
      <dgm:prSet/>
      <dgm:spPr/>
      <dgm:t>
        <a:bodyPr/>
        <a:lstStyle/>
        <a:p>
          <a:r>
            <a:rPr lang="en-IE" b="0" dirty="0"/>
            <a:t>Residents locked in quarantine or isolation rooms (Finland): a form of imprisonment  </a:t>
          </a:r>
          <a:endParaRPr lang="en-US" b="0" dirty="0"/>
        </a:p>
      </dgm:t>
    </dgm:pt>
    <dgm:pt modelId="{20E8A867-069C-4985-BEC8-25EC5D694C83}" type="parTrans" cxnId="{0671BE53-7201-4FC6-AC48-D6A1E2616F12}">
      <dgm:prSet/>
      <dgm:spPr/>
      <dgm:t>
        <a:bodyPr/>
        <a:lstStyle/>
        <a:p>
          <a:endParaRPr lang="en-US"/>
        </a:p>
      </dgm:t>
    </dgm:pt>
    <dgm:pt modelId="{001F5591-C742-42E6-BD49-343EB10C9ED3}" type="sibTrans" cxnId="{0671BE53-7201-4FC6-AC48-D6A1E2616F12}">
      <dgm:prSet/>
      <dgm:spPr/>
      <dgm:t>
        <a:bodyPr/>
        <a:lstStyle/>
        <a:p>
          <a:endParaRPr lang="en-US"/>
        </a:p>
      </dgm:t>
    </dgm:pt>
    <dgm:pt modelId="{4296B3A3-844C-4244-9F26-3735A8F38EE2}">
      <dgm:prSet/>
      <dgm:spPr/>
      <dgm:t>
        <a:bodyPr/>
        <a:lstStyle/>
        <a:p>
          <a:r>
            <a:rPr lang="en-IE" b="0" dirty="0"/>
            <a:t>Residents moved to another home - with isolation facilities - without their, or their family’s, consent (Spain)</a:t>
          </a:r>
          <a:endParaRPr lang="en-US" b="0" dirty="0"/>
        </a:p>
      </dgm:t>
    </dgm:pt>
    <dgm:pt modelId="{47022919-ACC6-4280-BB32-D98234B24D95}" type="parTrans" cxnId="{70BA951E-138E-4C05-AA4E-208508B67D7D}">
      <dgm:prSet/>
      <dgm:spPr/>
      <dgm:t>
        <a:bodyPr/>
        <a:lstStyle/>
        <a:p>
          <a:endParaRPr lang="en-US"/>
        </a:p>
      </dgm:t>
    </dgm:pt>
    <dgm:pt modelId="{CD0D32D4-0D17-49CA-940C-078EFA27EDB7}" type="sibTrans" cxnId="{70BA951E-138E-4C05-AA4E-208508B67D7D}">
      <dgm:prSet/>
      <dgm:spPr/>
      <dgm:t>
        <a:bodyPr/>
        <a:lstStyle/>
        <a:p>
          <a:endParaRPr lang="en-US"/>
        </a:p>
      </dgm:t>
    </dgm:pt>
    <dgm:pt modelId="{D860ADB7-6B82-4119-9D52-F9D3A1C559AD}">
      <dgm:prSet/>
      <dgm:spPr/>
      <dgm:t>
        <a:bodyPr/>
        <a:lstStyle/>
        <a:p>
          <a:r>
            <a:rPr lang="en-IE" b="1"/>
            <a:t>Article 8: </a:t>
          </a:r>
          <a:r>
            <a:rPr lang="en-IE" b="1" i="1"/>
            <a:t>Right to respect for private &amp; family life </a:t>
          </a:r>
          <a:endParaRPr lang="en-US"/>
        </a:p>
      </dgm:t>
    </dgm:pt>
    <dgm:pt modelId="{1CE1F6F0-BC0F-493E-B69E-27B3FE6F06DE}" type="parTrans" cxnId="{8E789E8D-8ECB-4400-9F96-0CB5D3B12B8E}">
      <dgm:prSet/>
      <dgm:spPr/>
      <dgm:t>
        <a:bodyPr/>
        <a:lstStyle/>
        <a:p>
          <a:endParaRPr lang="en-US"/>
        </a:p>
      </dgm:t>
    </dgm:pt>
    <dgm:pt modelId="{E547B548-D56C-4E33-AC7E-904554F4750E}" type="sibTrans" cxnId="{8E789E8D-8ECB-4400-9F96-0CB5D3B12B8E}">
      <dgm:prSet/>
      <dgm:spPr/>
      <dgm:t>
        <a:bodyPr/>
        <a:lstStyle/>
        <a:p>
          <a:endParaRPr lang="en-US"/>
        </a:p>
      </dgm:t>
    </dgm:pt>
    <dgm:pt modelId="{2E91C22E-09FA-4E47-B4CD-441564105285}">
      <dgm:prSet/>
      <dgm:spPr/>
      <dgm:t>
        <a:bodyPr/>
        <a:lstStyle/>
        <a:p>
          <a:r>
            <a:rPr lang="en-IE" b="0" dirty="0"/>
            <a:t>No, or very limited, access to visitors (most countries)</a:t>
          </a:r>
          <a:endParaRPr lang="en-US" b="0" dirty="0"/>
        </a:p>
      </dgm:t>
    </dgm:pt>
    <dgm:pt modelId="{4BE426FF-8B86-4B9A-97D8-5D3482D358A6}" type="parTrans" cxnId="{271EA3FB-7EDD-4CE9-9649-189F3A8A8E93}">
      <dgm:prSet/>
      <dgm:spPr/>
      <dgm:t>
        <a:bodyPr/>
        <a:lstStyle/>
        <a:p>
          <a:endParaRPr lang="en-US"/>
        </a:p>
      </dgm:t>
    </dgm:pt>
    <dgm:pt modelId="{490C1492-6F4E-494E-9F2E-F8EF862FC630}" type="sibTrans" cxnId="{271EA3FB-7EDD-4CE9-9649-189F3A8A8E93}">
      <dgm:prSet/>
      <dgm:spPr/>
      <dgm:t>
        <a:bodyPr/>
        <a:lstStyle/>
        <a:p>
          <a:endParaRPr lang="en-US"/>
        </a:p>
      </dgm:t>
    </dgm:pt>
    <dgm:pt modelId="{17591538-4EC5-4D2E-9FE4-1FCD3C072E34}">
      <dgm:prSet/>
      <dgm:spPr/>
      <dgm:t>
        <a:bodyPr/>
        <a:lstStyle/>
        <a:p>
          <a:r>
            <a:rPr lang="en-IE" b="0" dirty="0"/>
            <a:t>No visits from ‘oversight agencies’ or social workers (Anand et al, 2021)</a:t>
          </a:r>
          <a:endParaRPr lang="en-US" b="0" dirty="0"/>
        </a:p>
      </dgm:t>
    </dgm:pt>
    <dgm:pt modelId="{F080F3F9-78A0-48EB-858A-5AA883067065}" type="parTrans" cxnId="{F97C9465-B68F-4AD8-8226-7F8B3080DD6D}">
      <dgm:prSet/>
      <dgm:spPr/>
      <dgm:t>
        <a:bodyPr/>
        <a:lstStyle/>
        <a:p>
          <a:endParaRPr lang="en-US"/>
        </a:p>
      </dgm:t>
    </dgm:pt>
    <dgm:pt modelId="{DE41D2DB-8C77-428F-A9C0-3304190298E4}" type="sibTrans" cxnId="{F97C9465-B68F-4AD8-8226-7F8B3080DD6D}">
      <dgm:prSet/>
      <dgm:spPr/>
      <dgm:t>
        <a:bodyPr/>
        <a:lstStyle/>
        <a:p>
          <a:endParaRPr lang="en-US"/>
        </a:p>
      </dgm:t>
    </dgm:pt>
    <dgm:pt modelId="{924A55B2-D4EC-44DD-A933-C26A8B175E07}" type="pres">
      <dgm:prSet presAssocID="{B91E8175-79B7-4BA5-9A5D-5138C8A79653}" presName="linear" presStyleCnt="0">
        <dgm:presLayoutVars>
          <dgm:dir/>
          <dgm:animLvl val="lvl"/>
          <dgm:resizeHandles val="exact"/>
        </dgm:presLayoutVars>
      </dgm:prSet>
      <dgm:spPr/>
    </dgm:pt>
    <dgm:pt modelId="{F6CB9F35-5246-4D7B-A97D-9979393BE5AC}" type="pres">
      <dgm:prSet presAssocID="{4FC41244-0396-4F20-8C74-D0466D36CE96}" presName="parentLin" presStyleCnt="0"/>
      <dgm:spPr/>
    </dgm:pt>
    <dgm:pt modelId="{A65C9785-7143-47D0-A088-8F58DF0B568E}" type="pres">
      <dgm:prSet presAssocID="{4FC41244-0396-4F20-8C74-D0466D36CE96}" presName="parentLeftMargin" presStyleLbl="node1" presStyleIdx="0" presStyleCnt="3"/>
      <dgm:spPr/>
    </dgm:pt>
    <dgm:pt modelId="{5701CF74-A437-49FF-9E7C-FEDD6565044D}" type="pres">
      <dgm:prSet presAssocID="{4FC41244-0396-4F20-8C74-D0466D36CE96}" presName="parentText" presStyleLbl="node1" presStyleIdx="0" presStyleCnt="3">
        <dgm:presLayoutVars>
          <dgm:chMax val="0"/>
          <dgm:bulletEnabled val="1"/>
        </dgm:presLayoutVars>
      </dgm:prSet>
      <dgm:spPr/>
    </dgm:pt>
    <dgm:pt modelId="{94D9E504-E389-4316-A951-97D622A81B77}" type="pres">
      <dgm:prSet presAssocID="{4FC41244-0396-4F20-8C74-D0466D36CE96}" presName="negativeSpace" presStyleCnt="0"/>
      <dgm:spPr/>
    </dgm:pt>
    <dgm:pt modelId="{674CC63D-D766-4772-AEBA-094BE1E1E21B}" type="pres">
      <dgm:prSet presAssocID="{4FC41244-0396-4F20-8C74-D0466D36CE96}" presName="childText" presStyleLbl="conFgAcc1" presStyleIdx="0" presStyleCnt="3">
        <dgm:presLayoutVars>
          <dgm:bulletEnabled val="1"/>
        </dgm:presLayoutVars>
      </dgm:prSet>
      <dgm:spPr/>
    </dgm:pt>
    <dgm:pt modelId="{F1F001C3-B26E-4D17-8B4F-1680A01A1299}" type="pres">
      <dgm:prSet presAssocID="{BB788931-D562-4927-AECA-388EBDBFB711}" presName="spaceBetweenRectangles" presStyleCnt="0"/>
      <dgm:spPr/>
    </dgm:pt>
    <dgm:pt modelId="{F6F47698-4126-4303-9085-D8AEDDC7E73F}" type="pres">
      <dgm:prSet presAssocID="{CD080988-C8C2-4AB4-AB88-5237CB2A3E6F}" presName="parentLin" presStyleCnt="0"/>
      <dgm:spPr/>
    </dgm:pt>
    <dgm:pt modelId="{81973746-D5F9-46E9-835B-7F2FBE187A2C}" type="pres">
      <dgm:prSet presAssocID="{CD080988-C8C2-4AB4-AB88-5237CB2A3E6F}" presName="parentLeftMargin" presStyleLbl="node1" presStyleIdx="0" presStyleCnt="3"/>
      <dgm:spPr/>
    </dgm:pt>
    <dgm:pt modelId="{018D0B4B-EAFC-469B-81A8-B4E67B2CA2B3}" type="pres">
      <dgm:prSet presAssocID="{CD080988-C8C2-4AB4-AB88-5237CB2A3E6F}" presName="parentText" presStyleLbl="node1" presStyleIdx="1" presStyleCnt="3">
        <dgm:presLayoutVars>
          <dgm:chMax val="0"/>
          <dgm:bulletEnabled val="1"/>
        </dgm:presLayoutVars>
      </dgm:prSet>
      <dgm:spPr/>
    </dgm:pt>
    <dgm:pt modelId="{2E790E37-189D-41D6-8A58-C1ADABF74E82}" type="pres">
      <dgm:prSet presAssocID="{CD080988-C8C2-4AB4-AB88-5237CB2A3E6F}" presName="negativeSpace" presStyleCnt="0"/>
      <dgm:spPr/>
    </dgm:pt>
    <dgm:pt modelId="{DAE15CBC-0497-42BC-8136-4DC496168FEC}" type="pres">
      <dgm:prSet presAssocID="{CD080988-C8C2-4AB4-AB88-5237CB2A3E6F}" presName="childText" presStyleLbl="conFgAcc1" presStyleIdx="1" presStyleCnt="3">
        <dgm:presLayoutVars>
          <dgm:bulletEnabled val="1"/>
        </dgm:presLayoutVars>
      </dgm:prSet>
      <dgm:spPr/>
    </dgm:pt>
    <dgm:pt modelId="{976C4117-71F3-4517-96AD-87F75286B5F0}" type="pres">
      <dgm:prSet presAssocID="{52E6FC48-E0E5-4F72-9B6B-0E4363ABBD4F}" presName="spaceBetweenRectangles" presStyleCnt="0"/>
      <dgm:spPr/>
    </dgm:pt>
    <dgm:pt modelId="{3921A557-64C1-4796-856F-0833DD29F830}" type="pres">
      <dgm:prSet presAssocID="{D860ADB7-6B82-4119-9D52-F9D3A1C559AD}" presName="parentLin" presStyleCnt="0"/>
      <dgm:spPr/>
    </dgm:pt>
    <dgm:pt modelId="{FA272868-386B-40BB-836B-AB08B9E6C31B}" type="pres">
      <dgm:prSet presAssocID="{D860ADB7-6B82-4119-9D52-F9D3A1C559AD}" presName="parentLeftMargin" presStyleLbl="node1" presStyleIdx="1" presStyleCnt="3"/>
      <dgm:spPr/>
    </dgm:pt>
    <dgm:pt modelId="{CB3F7661-222A-4F0E-BB0E-E9B3BB5CCE7E}" type="pres">
      <dgm:prSet presAssocID="{D860ADB7-6B82-4119-9D52-F9D3A1C559AD}" presName="parentText" presStyleLbl="node1" presStyleIdx="2" presStyleCnt="3">
        <dgm:presLayoutVars>
          <dgm:chMax val="0"/>
          <dgm:bulletEnabled val="1"/>
        </dgm:presLayoutVars>
      </dgm:prSet>
      <dgm:spPr/>
    </dgm:pt>
    <dgm:pt modelId="{4D179D3C-9FC3-471B-BCEB-10BDC34EB25A}" type="pres">
      <dgm:prSet presAssocID="{D860ADB7-6B82-4119-9D52-F9D3A1C559AD}" presName="negativeSpace" presStyleCnt="0"/>
      <dgm:spPr/>
    </dgm:pt>
    <dgm:pt modelId="{43E1C818-4D5E-48E1-8E02-13F8E945261D}" type="pres">
      <dgm:prSet presAssocID="{D860ADB7-6B82-4119-9D52-F9D3A1C559AD}" presName="childText" presStyleLbl="conFgAcc1" presStyleIdx="2" presStyleCnt="3">
        <dgm:presLayoutVars>
          <dgm:bulletEnabled val="1"/>
        </dgm:presLayoutVars>
      </dgm:prSet>
      <dgm:spPr/>
    </dgm:pt>
  </dgm:ptLst>
  <dgm:cxnLst>
    <dgm:cxn modelId="{7C4E3901-0642-4CBB-BB1B-8B0BA6EC9A37}" srcId="{4FC41244-0396-4F20-8C74-D0466D36CE96}" destId="{BDBCDE18-AC31-4C01-9818-12B5B8E5D9D9}" srcOrd="4" destOrd="0" parTransId="{00A2D982-0125-4A85-92B7-F2F567C2CA90}" sibTransId="{80B2BA76-E3FC-4AA9-A275-331B04DFEEC3}"/>
    <dgm:cxn modelId="{D18A590F-A9B8-433F-B424-62C0E883588C}" srcId="{4FC41244-0396-4F20-8C74-D0466D36CE96}" destId="{0C5DB698-DAD7-4D1E-A463-44B5F4EA1909}" srcOrd="0" destOrd="0" parTransId="{86A6C7B3-5E4B-4797-8570-2E58C8E62CEE}" sibTransId="{A373D2EA-A3CA-4499-A9B8-DE1DC3D16AA6}"/>
    <dgm:cxn modelId="{70BA951E-138E-4C05-AA4E-208508B67D7D}" srcId="{CD080988-C8C2-4AB4-AB88-5237CB2A3E6F}" destId="{4296B3A3-844C-4244-9F26-3735A8F38EE2}" srcOrd="2" destOrd="0" parTransId="{47022919-ACC6-4280-BB32-D98234B24D95}" sibTransId="{CD0D32D4-0D17-49CA-940C-078EFA27EDB7}"/>
    <dgm:cxn modelId="{2939FD2A-FCD5-4789-B7CA-4C9D97FCD937}" type="presOf" srcId="{E47DD465-CA2E-4419-9043-9F1152D2EF88}" destId="{674CC63D-D766-4772-AEBA-094BE1E1E21B}" srcOrd="0" destOrd="4" presId="urn:microsoft.com/office/officeart/2005/8/layout/list1"/>
    <dgm:cxn modelId="{98A8B739-B8D1-437F-A152-81682998468E}" srcId="{B91E8175-79B7-4BA5-9A5D-5138C8A79653}" destId="{4FC41244-0396-4F20-8C74-D0466D36CE96}" srcOrd="0" destOrd="0" parTransId="{649E605F-3B3F-410C-BBDF-0016B9182FD9}" sibTransId="{BB788931-D562-4927-AECA-388EBDBFB711}"/>
    <dgm:cxn modelId="{DADC3663-BA23-4B4E-BB79-2B3B949534B3}" srcId="{B91E8175-79B7-4BA5-9A5D-5138C8A79653}" destId="{CD080988-C8C2-4AB4-AB88-5237CB2A3E6F}" srcOrd="1" destOrd="0" parTransId="{993E7DFD-3AA3-4629-B6A0-3A6402B2C104}" sibTransId="{52E6FC48-E0E5-4F72-9B6B-0E4363ABBD4F}"/>
    <dgm:cxn modelId="{402E3C45-6112-4C7D-BA8F-83A933212415}" type="presOf" srcId="{D860ADB7-6B82-4119-9D52-F9D3A1C559AD}" destId="{FA272868-386B-40BB-836B-AB08B9E6C31B}" srcOrd="0" destOrd="0" presId="urn:microsoft.com/office/officeart/2005/8/layout/list1"/>
    <dgm:cxn modelId="{F97C9465-B68F-4AD8-8226-7F8B3080DD6D}" srcId="{D860ADB7-6B82-4119-9D52-F9D3A1C559AD}" destId="{17591538-4EC5-4D2E-9FE4-1FCD3C072E34}" srcOrd="1" destOrd="0" parTransId="{F080F3F9-78A0-48EB-858A-5AA883067065}" sibTransId="{DE41D2DB-8C77-428F-A9C0-3304190298E4}"/>
    <dgm:cxn modelId="{E6045666-1EE8-4776-9A34-4B635B4109AE}" type="presOf" srcId="{BDBCDE18-AC31-4C01-9818-12B5B8E5D9D9}" destId="{674CC63D-D766-4772-AEBA-094BE1E1E21B}" srcOrd="0" destOrd="5" presId="urn:microsoft.com/office/officeart/2005/8/layout/list1"/>
    <dgm:cxn modelId="{7CC35C6D-D81C-473F-AEEC-FD7D33D15174}" type="presOf" srcId="{2E91C22E-09FA-4E47-B4CD-441564105285}" destId="{43E1C818-4D5E-48E1-8E02-13F8E945261D}" srcOrd="0" destOrd="0" presId="urn:microsoft.com/office/officeart/2005/8/layout/list1"/>
    <dgm:cxn modelId="{08D91C51-5376-41B3-A455-C9CB70DDA31E}" type="presOf" srcId="{17591538-4EC5-4D2E-9FE4-1FCD3C072E34}" destId="{43E1C818-4D5E-48E1-8E02-13F8E945261D}" srcOrd="0" destOrd="1" presId="urn:microsoft.com/office/officeart/2005/8/layout/list1"/>
    <dgm:cxn modelId="{4D71EE71-67FC-40E6-A5E0-5DAB142C38A0}" srcId="{4FC41244-0396-4F20-8C74-D0466D36CE96}" destId="{E47DD465-CA2E-4419-9043-9F1152D2EF88}" srcOrd="3" destOrd="0" parTransId="{0B8C2B7C-6381-45AC-B5CB-AE6DCAB1A07F}" sibTransId="{1B9288B7-8268-4DEF-8965-531EBB5A2139}"/>
    <dgm:cxn modelId="{547A4A72-11BB-4F0C-91D2-CC871964E1CB}" type="presOf" srcId="{D860ADB7-6B82-4119-9D52-F9D3A1C559AD}" destId="{CB3F7661-222A-4F0E-BB0E-E9B3BB5CCE7E}" srcOrd="1" destOrd="0" presId="urn:microsoft.com/office/officeart/2005/8/layout/list1"/>
    <dgm:cxn modelId="{0671BE53-7201-4FC6-AC48-D6A1E2616F12}" srcId="{CD080988-C8C2-4AB4-AB88-5237CB2A3E6F}" destId="{7F30F259-C007-446B-805C-D6C019A68478}" srcOrd="1" destOrd="0" parTransId="{20E8A867-069C-4985-BEC8-25EC5D694C83}" sibTransId="{001F5591-C742-42E6-BD49-343EB10C9ED3}"/>
    <dgm:cxn modelId="{54A0B557-1673-403F-8FA3-A3DE3A70F3A5}" type="presOf" srcId="{7F30F259-C007-446B-805C-D6C019A68478}" destId="{DAE15CBC-0497-42BC-8136-4DC496168FEC}" srcOrd="0" destOrd="1" presId="urn:microsoft.com/office/officeart/2005/8/layout/list1"/>
    <dgm:cxn modelId="{E4190987-9159-40DF-BA5C-F996B68EAD12}" type="presOf" srcId="{358F3A50-3739-4B7D-882F-2425F180F8F1}" destId="{674CC63D-D766-4772-AEBA-094BE1E1E21B}" srcOrd="0" destOrd="1" presId="urn:microsoft.com/office/officeart/2005/8/layout/list1"/>
    <dgm:cxn modelId="{5CFC098A-2E0C-4766-A44F-CE6188818E62}" srcId="{4FC41244-0396-4F20-8C74-D0466D36CE96}" destId="{358F3A50-3739-4B7D-882F-2425F180F8F1}" srcOrd="1" destOrd="0" parTransId="{81462264-6B1C-4B84-A521-645C86E3D472}" sibTransId="{094EE6B3-F21E-41EB-A157-2427F10760EE}"/>
    <dgm:cxn modelId="{8E789E8D-8ECB-4400-9F96-0CB5D3B12B8E}" srcId="{B91E8175-79B7-4BA5-9A5D-5138C8A79653}" destId="{D860ADB7-6B82-4119-9D52-F9D3A1C559AD}" srcOrd="2" destOrd="0" parTransId="{1CE1F6F0-BC0F-493E-B69E-27B3FE6F06DE}" sibTransId="{E547B548-D56C-4E33-AC7E-904554F4750E}"/>
    <dgm:cxn modelId="{9AE0BC90-167E-4461-82F4-A08F2D7CDAE3}" type="presOf" srcId="{0C5DB698-DAD7-4D1E-A463-44B5F4EA1909}" destId="{674CC63D-D766-4772-AEBA-094BE1E1E21B}" srcOrd="0" destOrd="0" presId="urn:microsoft.com/office/officeart/2005/8/layout/list1"/>
    <dgm:cxn modelId="{15BC939B-48FA-4FC0-BBAC-81B6783509E4}" type="presOf" srcId="{4296B3A3-844C-4244-9F26-3735A8F38EE2}" destId="{DAE15CBC-0497-42BC-8136-4DC496168FEC}" srcOrd="0" destOrd="2" presId="urn:microsoft.com/office/officeart/2005/8/layout/list1"/>
    <dgm:cxn modelId="{D50D37A3-467C-46FC-97C9-FC917BF5C961}" type="presOf" srcId="{CD080988-C8C2-4AB4-AB88-5237CB2A3E6F}" destId="{018D0B4B-EAFC-469B-81A8-B4E67B2CA2B3}" srcOrd="1" destOrd="0" presId="urn:microsoft.com/office/officeart/2005/8/layout/list1"/>
    <dgm:cxn modelId="{96422CC1-5678-4E3E-934B-3070A92B7B51}" type="presOf" srcId="{E5AF0181-2F24-4470-9CCA-C5789FA0CF2F}" destId="{674CC63D-D766-4772-AEBA-094BE1E1E21B}" srcOrd="0" destOrd="2" presId="urn:microsoft.com/office/officeart/2005/8/layout/list1"/>
    <dgm:cxn modelId="{E2866CC1-EBA8-43D0-974C-23604602AC43}" type="presOf" srcId="{CD080988-C8C2-4AB4-AB88-5237CB2A3E6F}" destId="{81973746-D5F9-46E9-835B-7F2FBE187A2C}" srcOrd="0" destOrd="0" presId="urn:microsoft.com/office/officeart/2005/8/layout/list1"/>
    <dgm:cxn modelId="{7EDF61CA-647A-4903-8C56-77441ECC9528}" type="presOf" srcId="{0C49FF59-8336-4B8A-A6D5-FD48F022B65B}" destId="{DAE15CBC-0497-42BC-8136-4DC496168FEC}" srcOrd="0" destOrd="0" presId="urn:microsoft.com/office/officeart/2005/8/layout/list1"/>
    <dgm:cxn modelId="{6DF457CF-9402-454D-AFEA-9110AD77461C}" srcId="{4FC41244-0396-4F20-8C74-D0466D36CE96}" destId="{9AD76D6A-A5CB-4A1F-8298-BFF1952F47CA}" srcOrd="2" destOrd="0" parTransId="{DB954A6A-1467-44D1-9DC2-842D0E731507}" sibTransId="{DEC5DBDD-BB09-4E0C-8475-779AD030E128}"/>
    <dgm:cxn modelId="{5FB459CF-4E36-43E8-A58F-1EEF27FBCE20}" type="presOf" srcId="{9AD76D6A-A5CB-4A1F-8298-BFF1952F47CA}" destId="{674CC63D-D766-4772-AEBA-094BE1E1E21B}" srcOrd="0" destOrd="3" presId="urn:microsoft.com/office/officeart/2005/8/layout/list1"/>
    <dgm:cxn modelId="{E71311D1-D2F3-4C8C-B9A0-80F82FCCECF8}" type="presOf" srcId="{4FC41244-0396-4F20-8C74-D0466D36CE96}" destId="{5701CF74-A437-49FF-9E7C-FEDD6565044D}" srcOrd="1" destOrd="0" presId="urn:microsoft.com/office/officeart/2005/8/layout/list1"/>
    <dgm:cxn modelId="{BC56B8DF-19FD-49A0-B62E-46E87FABA7A0}" srcId="{358F3A50-3739-4B7D-882F-2425F180F8F1}" destId="{E5AF0181-2F24-4470-9CCA-C5789FA0CF2F}" srcOrd="0" destOrd="0" parTransId="{5D812130-CE66-4EB1-9C61-DE9ED8DFE8DD}" sibTransId="{D3513433-7ABC-4B97-9304-ED654EDE2515}"/>
    <dgm:cxn modelId="{E527D5EF-A827-41DB-9D00-7B67F2F5E30E}" type="presOf" srcId="{B91E8175-79B7-4BA5-9A5D-5138C8A79653}" destId="{924A55B2-D4EC-44DD-A933-C26A8B175E07}" srcOrd="0" destOrd="0" presId="urn:microsoft.com/office/officeart/2005/8/layout/list1"/>
    <dgm:cxn modelId="{374501F3-3D3B-4A4D-B3B5-6F233850F70F}" type="presOf" srcId="{4FC41244-0396-4F20-8C74-D0466D36CE96}" destId="{A65C9785-7143-47D0-A088-8F58DF0B568E}" srcOrd="0" destOrd="0" presId="urn:microsoft.com/office/officeart/2005/8/layout/list1"/>
    <dgm:cxn modelId="{8A9755F4-CE8E-4269-869C-E75D9E8A738C}" srcId="{CD080988-C8C2-4AB4-AB88-5237CB2A3E6F}" destId="{0C49FF59-8336-4B8A-A6D5-FD48F022B65B}" srcOrd="0" destOrd="0" parTransId="{7ACD1352-3FEA-4DA1-B6A1-734E1F0935D1}" sibTransId="{BC883307-A199-4BAB-B827-B735A194EC6D}"/>
    <dgm:cxn modelId="{271EA3FB-7EDD-4CE9-9649-189F3A8A8E93}" srcId="{D860ADB7-6B82-4119-9D52-F9D3A1C559AD}" destId="{2E91C22E-09FA-4E47-B4CD-441564105285}" srcOrd="0" destOrd="0" parTransId="{4BE426FF-8B86-4B9A-97D8-5D3482D358A6}" sibTransId="{490C1492-6F4E-494E-9F2E-F8EF862FC630}"/>
    <dgm:cxn modelId="{7DA2537D-9A05-4E17-9597-7C69806987FF}" type="presParOf" srcId="{924A55B2-D4EC-44DD-A933-C26A8B175E07}" destId="{F6CB9F35-5246-4D7B-A97D-9979393BE5AC}" srcOrd="0" destOrd="0" presId="urn:microsoft.com/office/officeart/2005/8/layout/list1"/>
    <dgm:cxn modelId="{8BCB260E-CEAD-482D-91D7-DF04FA648E20}" type="presParOf" srcId="{F6CB9F35-5246-4D7B-A97D-9979393BE5AC}" destId="{A65C9785-7143-47D0-A088-8F58DF0B568E}" srcOrd="0" destOrd="0" presId="urn:microsoft.com/office/officeart/2005/8/layout/list1"/>
    <dgm:cxn modelId="{60C6FC60-EDF3-443F-9BB0-4999E193EFB6}" type="presParOf" srcId="{F6CB9F35-5246-4D7B-A97D-9979393BE5AC}" destId="{5701CF74-A437-49FF-9E7C-FEDD6565044D}" srcOrd="1" destOrd="0" presId="urn:microsoft.com/office/officeart/2005/8/layout/list1"/>
    <dgm:cxn modelId="{9C0F3EB9-478E-47E0-9C0A-8B4FA3957226}" type="presParOf" srcId="{924A55B2-D4EC-44DD-A933-C26A8B175E07}" destId="{94D9E504-E389-4316-A951-97D622A81B77}" srcOrd="1" destOrd="0" presId="urn:microsoft.com/office/officeart/2005/8/layout/list1"/>
    <dgm:cxn modelId="{A2FFF929-0985-41FA-A3C4-4FF755CDD071}" type="presParOf" srcId="{924A55B2-D4EC-44DD-A933-C26A8B175E07}" destId="{674CC63D-D766-4772-AEBA-094BE1E1E21B}" srcOrd="2" destOrd="0" presId="urn:microsoft.com/office/officeart/2005/8/layout/list1"/>
    <dgm:cxn modelId="{8D9EB224-82CB-4B16-83A4-E5A73A3B0B2D}" type="presParOf" srcId="{924A55B2-D4EC-44DD-A933-C26A8B175E07}" destId="{F1F001C3-B26E-4D17-8B4F-1680A01A1299}" srcOrd="3" destOrd="0" presId="urn:microsoft.com/office/officeart/2005/8/layout/list1"/>
    <dgm:cxn modelId="{DEB305A6-85A9-45FD-936D-2E2FC0521ED1}" type="presParOf" srcId="{924A55B2-D4EC-44DD-A933-C26A8B175E07}" destId="{F6F47698-4126-4303-9085-D8AEDDC7E73F}" srcOrd="4" destOrd="0" presId="urn:microsoft.com/office/officeart/2005/8/layout/list1"/>
    <dgm:cxn modelId="{54EFA85A-E6A5-4667-89F8-ECE623D32A0E}" type="presParOf" srcId="{F6F47698-4126-4303-9085-D8AEDDC7E73F}" destId="{81973746-D5F9-46E9-835B-7F2FBE187A2C}" srcOrd="0" destOrd="0" presId="urn:microsoft.com/office/officeart/2005/8/layout/list1"/>
    <dgm:cxn modelId="{408CE78C-8C43-4690-B97A-E6C14E7DDB26}" type="presParOf" srcId="{F6F47698-4126-4303-9085-D8AEDDC7E73F}" destId="{018D0B4B-EAFC-469B-81A8-B4E67B2CA2B3}" srcOrd="1" destOrd="0" presId="urn:microsoft.com/office/officeart/2005/8/layout/list1"/>
    <dgm:cxn modelId="{DCFB556B-0B1E-43C6-8E3E-82DD0EF3A5B0}" type="presParOf" srcId="{924A55B2-D4EC-44DD-A933-C26A8B175E07}" destId="{2E790E37-189D-41D6-8A58-C1ADABF74E82}" srcOrd="5" destOrd="0" presId="urn:microsoft.com/office/officeart/2005/8/layout/list1"/>
    <dgm:cxn modelId="{EBDA3FC8-65EF-48EE-AD7F-C7C1839F6143}" type="presParOf" srcId="{924A55B2-D4EC-44DD-A933-C26A8B175E07}" destId="{DAE15CBC-0497-42BC-8136-4DC496168FEC}" srcOrd="6" destOrd="0" presId="urn:microsoft.com/office/officeart/2005/8/layout/list1"/>
    <dgm:cxn modelId="{9AC801D3-45EB-4FC8-A0D4-29E0E3264A7D}" type="presParOf" srcId="{924A55B2-D4EC-44DD-A933-C26A8B175E07}" destId="{976C4117-71F3-4517-96AD-87F75286B5F0}" srcOrd="7" destOrd="0" presId="urn:microsoft.com/office/officeart/2005/8/layout/list1"/>
    <dgm:cxn modelId="{958D0231-D490-479C-A088-95FF8197D5C5}" type="presParOf" srcId="{924A55B2-D4EC-44DD-A933-C26A8B175E07}" destId="{3921A557-64C1-4796-856F-0833DD29F830}" srcOrd="8" destOrd="0" presId="urn:microsoft.com/office/officeart/2005/8/layout/list1"/>
    <dgm:cxn modelId="{6874EC55-8883-4D63-AEA3-C8B2C8D8F86B}" type="presParOf" srcId="{3921A557-64C1-4796-856F-0833DD29F830}" destId="{FA272868-386B-40BB-836B-AB08B9E6C31B}" srcOrd="0" destOrd="0" presId="urn:microsoft.com/office/officeart/2005/8/layout/list1"/>
    <dgm:cxn modelId="{9D6E2D6D-B95F-4002-AB35-2F8C0142710F}" type="presParOf" srcId="{3921A557-64C1-4796-856F-0833DD29F830}" destId="{CB3F7661-222A-4F0E-BB0E-E9B3BB5CCE7E}" srcOrd="1" destOrd="0" presId="urn:microsoft.com/office/officeart/2005/8/layout/list1"/>
    <dgm:cxn modelId="{9DAA46FE-E314-4E4C-B0E5-5775C9F23AA4}" type="presParOf" srcId="{924A55B2-D4EC-44DD-A933-C26A8B175E07}" destId="{4D179D3C-9FC3-471B-BCEB-10BDC34EB25A}" srcOrd="9" destOrd="0" presId="urn:microsoft.com/office/officeart/2005/8/layout/list1"/>
    <dgm:cxn modelId="{D98B0FC9-CEE1-4E8D-8A25-55904ED8E0E3}" type="presParOf" srcId="{924A55B2-D4EC-44DD-A933-C26A8B175E07}" destId="{43E1C818-4D5E-48E1-8E02-13F8E945261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D92C262-D50C-4928-B8A0-63F0EF099FC7}" type="doc">
      <dgm:prSet loTypeId="urn:microsoft.com/office/officeart/2008/layout/LinedList" loCatId="list" qsTypeId="urn:microsoft.com/office/officeart/2005/8/quickstyle/simple3" qsCatId="simple" csTypeId="urn:microsoft.com/office/officeart/2005/8/colors/colorful1" csCatId="colorful"/>
      <dgm:spPr/>
      <dgm:t>
        <a:bodyPr/>
        <a:lstStyle/>
        <a:p>
          <a:endParaRPr lang="en-US"/>
        </a:p>
      </dgm:t>
    </dgm:pt>
    <dgm:pt modelId="{5C0AA755-604B-4017-B802-53598FAFFAAD}">
      <dgm:prSet/>
      <dgm:spPr/>
      <dgm:t>
        <a:bodyPr/>
        <a:lstStyle/>
        <a:p>
          <a:r>
            <a:rPr lang="en-US" baseline="0"/>
            <a:t>Covid-19- frailty associated with earlier death, longer time in hospital, and increasing frailty all associated with increasing rates of mortality.</a:t>
          </a:r>
          <a:endParaRPr lang="en-US"/>
        </a:p>
      </dgm:t>
    </dgm:pt>
    <dgm:pt modelId="{9C36C8A3-7F5A-477F-BF02-FDA11FDF0181}" type="parTrans" cxnId="{5C71FFCF-5B3E-440D-9982-324353B488C9}">
      <dgm:prSet/>
      <dgm:spPr/>
      <dgm:t>
        <a:bodyPr/>
        <a:lstStyle/>
        <a:p>
          <a:endParaRPr lang="en-US"/>
        </a:p>
      </dgm:t>
    </dgm:pt>
    <dgm:pt modelId="{57FF6A51-36C9-43D7-BBF2-0DE851E7CB6D}" type="sibTrans" cxnId="{5C71FFCF-5B3E-440D-9982-324353B488C9}">
      <dgm:prSet/>
      <dgm:spPr/>
      <dgm:t>
        <a:bodyPr/>
        <a:lstStyle/>
        <a:p>
          <a:endParaRPr lang="en-US"/>
        </a:p>
      </dgm:t>
    </dgm:pt>
    <dgm:pt modelId="{EC6FE31D-E720-4620-83CC-7AF38015CC98}">
      <dgm:prSet/>
      <dgm:spPr/>
      <dgm:t>
        <a:bodyPr/>
        <a:lstStyle/>
        <a:p>
          <a:r>
            <a:rPr lang="en-US" baseline="0"/>
            <a:t>Communication issues -few health systems recognised the need for transparent masks and hearing or vision aids to support effective communication, prevent delirium, and enable participation in care planning (O’Hanlon et al.,2021). </a:t>
          </a:r>
          <a:endParaRPr lang="en-US"/>
        </a:p>
      </dgm:t>
    </dgm:pt>
    <dgm:pt modelId="{611BA285-767D-4678-971D-7BD1866C0E3E}" type="parTrans" cxnId="{F9CB3894-705C-4FD5-ABC6-E2DD9AAA3B14}">
      <dgm:prSet/>
      <dgm:spPr/>
      <dgm:t>
        <a:bodyPr/>
        <a:lstStyle/>
        <a:p>
          <a:endParaRPr lang="en-US"/>
        </a:p>
      </dgm:t>
    </dgm:pt>
    <dgm:pt modelId="{2FDF59DD-807D-40A1-BD39-1A6D9CEC336C}" type="sibTrans" cxnId="{F9CB3894-705C-4FD5-ABC6-E2DD9AAA3B14}">
      <dgm:prSet/>
      <dgm:spPr/>
      <dgm:t>
        <a:bodyPr/>
        <a:lstStyle/>
        <a:p>
          <a:endParaRPr lang="en-US"/>
        </a:p>
      </dgm:t>
    </dgm:pt>
    <dgm:pt modelId="{C0719995-C014-4E6E-91A8-30C8B8A64B50}">
      <dgm:prSet/>
      <dgm:spPr/>
      <dgm:t>
        <a:bodyPr/>
        <a:lstStyle/>
        <a:p>
          <a:r>
            <a:rPr lang="en-US" baseline="0"/>
            <a:t>Restrictions in visiting - disproportionate effect on older patients with underlying cognitive impairment. May have contributed to observed increased prescription of chemical sedation (O’Hanlon et al.2021).</a:t>
          </a:r>
          <a:endParaRPr lang="en-US"/>
        </a:p>
      </dgm:t>
    </dgm:pt>
    <dgm:pt modelId="{D471782A-F87D-4AD0-8F4E-D31B8960B7B8}" type="parTrans" cxnId="{8ADAA988-2B13-46D0-BD1C-7ABC0FC3759C}">
      <dgm:prSet/>
      <dgm:spPr/>
      <dgm:t>
        <a:bodyPr/>
        <a:lstStyle/>
        <a:p>
          <a:endParaRPr lang="en-US"/>
        </a:p>
      </dgm:t>
    </dgm:pt>
    <dgm:pt modelId="{0F2DB14D-1A55-47CA-AC00-3305F2C2B840}" type="sibTrans" cxnId="{8ADAA988-2B13-46D0-BD1C-7ABC0FC3759C}">
      <dgm:prSet/>
      <dgm:spPr/>
      <dgm:t>
        <a:bodyPr/>
        <a:lstStyle/>
        <a:p>
          <a:endParaRPr lang="en-US"/>
        </a:p>
      </dgm:t>
    </dgm:pt>
    <dgm:pt modelId="{C4224996-1157-4984-91AF-BE3DA3C5943F}">
      <dgm:prSet/>
      <dgm:spPr/>
      <dgm:t>
        <a:bodyPr/>
        <a:lstStyle/>
        <a:p>
          <a:r>
            <a:rPr lang="en-US" baseline="0"/>
            <a:t>Provision of family and paid caregiving, whether funded by the state or privately, was affected during the pandemic and led to difficulty providing for care needs (Reckry, 2020).</a:t>
          </a:r>
          <a:endParaRPr lang="en-US"/>
        </a:p>
      </dgm:t>
    </dgm:pt>
    <dgm:pt modelId="{66796701-B55C-4350-B2B3-DCAF700CDC5A}" type="parTrans" cxnId="{F4120346-8DB0-497A-9966-A72D71E620E6}">
      <dgm:prSet/>
      <dgm:spPr/>
      <dgm:t>
        <a:bodyPr/>
        <a:lstStyle/>
        <a:p>
          <a:endParaRPr lang="en-US"/>
        </a:p>
      </dgm:t>
    </dgm:pt>
    <dgm:pt modelId="{10437300-C31D-4355-8C65-E4D6E4B2173F}" type="sibTrans" cxnId="{F4120346-8DB0-497A-9966-A72D71E620E6}">
      <dgm:prSet/>
      <dgm:spPr/>
      <dgm:t>
        <a:bodyPr/>
        <a:lstStyle/>
        <a:p>
          <a:endParaRPr lang="en-US"/>
        </a:p>
      </dgm:t>
    </dgm:pt>
    <dgm:pt modelId="{A6EF1A26-E8DB-4DE0-8A60-E9D24DA0A61B}" type="pres">
      <dgm:prSet presAssocID="{4D92C262-D50C-4928-B8A0-63F0EF099FC7}" presName="vert0" presStyleCnt="0">
        <dgm:presLayoutVars>
          <dgm:dir/>
          <dgm:animOne val="branch"/>
          <dgm:animLvl val="lvl"/>
        </dgm:presLayoutVars>
      </dgm:prSet>
      <dgm:spPr/>
    </dgm:pt>
    <dgm:pt modelId="{E8B02AC3-4365-45DD-8149-40CDAC08F352}" type="pres">
      <dgm:prSet presAssocID="{5C0AA755-604B-4017-B802-53598FAFFAAD}" presName="thickLine" presStyleLbl="alignNode1" presStyleIdx="0" presStyleCnt="4"/>
      <dgm:spPr/>
    </dgm:pt>
    <dgm:pt modelId="{19E37A55-B396-4FB7-9B79-672814618068}" type="pres">
      <dgm:prSet presAssocID="{5C0AA755-604B-4017-B802-53598FAFFAAD}" presName="horz1" presStyleCnt="0"/>
      <dgm:spPr/>
    </dgm:pt>
    <dgm:pt modelId="{A8F0878A-89A4-448C-A0C5-B8CCB0F36197}" type="pres">
      <dgm:prSet presAssocID="{5C0AA755-604B-4017-B802-53598FAFFAAD}" presName="tx1" presStyleLbl="revTx" presStyleIdx="0" presStyleCnt="4"/>
      <dgm:spPr/>
    </dgm:pt>
    <dgm:pt modelId="{3E271A32-51DC-4E4B-B51B-09C822A12376}" type="pres">
      <dgm:prSet presAssocID="{5C0AA755-604B-4017-B802-53598FAFFAAD}" presName="vert1" presStyleCnt="0"/>
      <dgm:spPr/>
    </dgm:pt>
    <dgm:pt modelId="{49B0553C-8582-4542-9E9F-4945B15FB72F}" type="pres">
      <dgm:prSet presAssocID="{EC6FE31D-E720-4620-83CC-7AF38015CC98}" presName="thickLine" presStyleLbl="alignNode1" presStyleIdx="1" presStyleCnt="4"/>
      <dgm:spPr/>
    </dgm:pt>
    <dgm:pt modelId="{03E0271E-DF3C-47B3-BDDC-7A09C0231CD4}" type="pres">
      <dgm:prSet presAssocID="{EC6FE31D-E720-4620-83CC-7AF38015CC98}" presName="horz1" presStyleCnt="0"/>
      <dgm:spPr/>
    </dgm:pt>
    <dgm:pt modelId="{A0E18C4D-7D63-4907-9DA6-97034BDC983A}" type="pres">
      <dgm:prSet presAssocID="{EC6FE31D-E720-4620-83CC-7AF38015CC98}" presName="tx1" presStyleLbl="revTx" presStyleIdx="1" presStyleCnt="4"/>
      <dgm:spPr/>
    </dgm:pt>
    <dgm:pt modelId="{77741E81-D412-45EA-94B5-4FFA978457AE}" type="pres">
      <dgm:prSet presAssocID="{EC6FE31D-E720-4620-83CC-7AF38015CC98}" presName="vert1" presStyleCnt="0"/>
      <dgm:spPr/>
    </dgm:pt>
    <dgm:pt modelId="{BF675E8C-F968-4F88-8CCE-B0347E8BFA32}" type="pres">
      <dgm:prSet presAssocID="{C0719995-C014-4E6E-91A8-30C8B8A64B50}" presName="thickLine" presStyleLbl="alignNode1" presStyleIdx="2" presStyleCnt="4"/>
      <dgm:spPr/>
    </dgm:pt>
    <dgm:pt modelId="{0E1B6C51-ACED-4419-A736-142A71B0DCE7}" type="pres">
      <dgm:prSet presAssocID="{C0719995-C014-4E6E-91A8-30C8B8A64B50}" presName="horz1" presStyleCnt="0"/>
      <dgm:spPr/>
    </dgm:pt>
    <dgm:pt modelId="{54EB090D-2132-4E1D-954A-8CB361D9024A}" type="pres">
      <dgm:prSet presAssocID="{C0719995-C014-4E6E-91A8-30C8B8A64B50}" presName="tx1" presStyleLbl="revTx" presStyleIdx="2" presStyleCnt="4"/>
      <dgm:spPr/>
    </dgm:pt>
    <dgm:pt modelId="{ED23C88A-6B62-4A5E-9B05-264CBBE47CEE}" type="pres">
      <dgm:prSet presAssocID="{C0719995-C014-4E6E-91A8-30C8B8A64B50}" presName="vert1" presStyleCnt="0"/>
      <dgm:spPr/>
    </dgm:pt>
    <dgm:pt modelId="{6C861532-37BA-4E37-93C7-B031D5430723}" type="pres">
      <dgm:prSet presAssocID="{C4224996-1157-4984-91AF-BE3DA3C5943F}" presName="thickLine" presStyleLbl="alignNode1" presStyleIdx="3" presStyleCnt="4"/>
      <dgm:spPr/>
    </dgm:pt>
    <dgm:pt modelId="{FF53FC7C-DE77-4123-8AE6-58235F70E923}" type="pres">
      <dgm:prSet presAssocID="{C4224996-1157-4984-91AF-BE3DA3C5943F}" presName="horz1" presStyleCnt="0"/>
      <dgm:spPr/>
    </dgm:pt>
    <dgm:pt modelId="{D884F3B4-D1CE-4338-9D5C-2033E0017D3B}" type="pres">
      <dgm:prSet presAssocID="{C4224996-1157-4984-91AF-BE3DA3C5943F}" presName="tx1" presStyleLbl="revTx" presStyleIdx="3" presStyleCnt="4"/>
      <dgm:spPr/>
    </dgm:pt>
    <dgm:pt modelId="{E60CAA85-D870-44B2-9DC7-74DA423162F4}" type="pres">
      <dgm:prSet presAssocID="{C4224996-1157-4984-91AF-BE3DA3C5943F}" presName="vert1" presStyleCnt="0"/>
      <dgm:spPr/>
    </dgm:pt>
  </dgm:ptLst>
  <dgm:cxnLst>
    <dgm:cxn modelId="{8FF8FB2D-317D-4BB6-9588-E772CD08B25E}" type="presOf" srcId="{4D92C262-D50C-4928-B8A0-63F0EF099FC7}" destId="{A6EF1A26-E8DB-4DE0-8A60-E9D24DA0A61B}" srcOrd="0" destOrd="0" presId="urn:microsoft.com/office/officeart/2008/layout/LinedList"/>
    <dgm:cxn modelId="{5B5ED233-9206-40F9-AA1F-D8DE8C13C1EB}" type="presOf" srcId="{EC6FE31D-E720-4620-83CC-7AF38015CC98}" destId="{A0E18C4D-7D63-4907-9DA6-97034BDC983A}" srcOrd="0" destOrd="0" presId="urn:microsoft.com/office/officeart/2008/layout/LinedList"/>
    <dgm:cxn modelId="{F4120346-8DB0-497A-9966-A72D71E620E6}" srcId="{4D92C262-D50C-4928-B8A0-63F0EF099FC7}" destId="{C4224996-1157-4984-91AF-BE3DA3C5943F}" srcOrd="3" destOrd="0" parTransId="{66796701-B55C-4350-B2B3-DCAF700CDC5A}" sibTransId="{10437300-C31D-4355-8C65-E4D6E4B2173F}"/>
    <dgm:cxn modelId="{8ADAA988-2B13-46D0-BD1C-7ABC0FC3759C}" srcId="{4D92C262-D50C-4928-B8A0-63F0EF099FC7}" destId="{C0719995-C014-4E6E-91A8-30C8B8A64B50}" srcOrd="2" destOrd="0" parTransId="{D471782A-F87D-4AD0-8F4E-D31B8960B7B8}" sibTransId="{0F2DB14D-1A55-47CA-AC00-3305F2C2B840}"/>
    <dgm:cxn modelId="{F9CB3894-705C-4FD5-ABC6-E2DD9AAA3B14}" srcId="{4D92C262-D50C-4928-B8A0-63F0EF099FC7}" destId="{EC6FE31D-E720-4620-83CC-7AF38015CC98}" srcOrd="1" destOrd="0" parTransId="{611BA285-767D-4678-971D-7BD1866C0E3E}" sibTransId="{2FDF59DD-807D-40A1-BD39-1A6D9CEC336C}"/>
    <dgm:cxn modelId="{1E7278A5-5CBA-4CA3-8053-297F42B2E7D4}" type="presOf" srcId="{C4224996-1157-4984-91AF-BE3DA3C5943F}" destId="{D884F3B4-D1CE-4338-9D5C-2033E0017D3B}" srcOrd="0" destOrd="0" presId="urn:microsoft.com/office/officeart/2008/layout/LinedList"/>
    <dgm:cxn modelId="{C8C44EB2-30D0-4CFD-858D-53C7AEE4ECCC}" type="presOf" srcId="{5C0AA755-604B-4017-B802-53598FAFFAAD}" destId="{A8F0878A-89A4-448C-A0C5-B8CCB0F36197}" srcOrd="0" destOrd="0" presId="urn:microsoft.com/office/officeart/2008/layout/LinedList"/>
    <dgm:cxn modelId="{83863ECA-1D39-4D75-BDA7-28A841D6309F}" type="presOf" srcId="{C0719995-C014-4E6E-91A8-30C8B8A64B50}" destId="{54EB090D-2132-4E1D-954A-8CB361D9024A}" srcOrd="0" destOrd="0" presId="urn:microsoft.com/office/officeart/2008/layout/LinedList"/>
    <dgm:cxn modelId="{5C71FFCF-5B3E-440D-9982-324353B488C9}" srcId="{4D92C262-D50C-4928-B8A0-63F0EF099FC7}" destId="{5C0AA755-604B-4017-B802-53598FAFFAAD}" srcOrd="0" destOrd="0" parTransId="{9C36C8A3-7F5A-477F-BF02-FDA11FDF0181}" sibTransId="{57FF6A51-36C9-43D7-BBF2-0DE851E7CB6D}"/>
    <dgm:cxn modelId="{222768A8-3E9B-4531-BCC0-5184C68EA620}" type="presParOf" srcId="{A6EF1A26-E8DB-4DE0-8A60-E9D24DA0A61B}" destId="{E8B02AC3-4365-45DD-8149-40CDAC08F352}" srcOrd="0" destOrd="0" presId="urn:microsoft.com/office/officeart/2008/layout/LinedList"/>
    <dgm:cxn modelId="{E1A874F5-41E3-4340-BC6B-75D7F1A7189F}" type="presParOf" srcId="{A6EF1A26-E8DB-4DE0-8A60-E9D24DA0A61B}" destId="{19E37A55-B396-4FB7-9B79-672814618068}" srcOrd="1" destOrd="0" presId="urn:microsoft.com/office/officeart/2008/layout/LinedList"/>
    <dgm:cxn modelId="{38374EA5-218B-4245-A9DC-E1F93D4FF7E6}" type="presParOf" srcId="{19E37A55-B396-4FB7-9B79-672814618068}" destId="{A8F0878A-89A4-448C-A0C5-B8CCB0F36197}" srcOrd="0" destOrd="0" presId="urn:microsoft.com/office/officeart/2008/layout/LinedList"/>
    <dgm:cxn modelId="{75CB506A-58A6-48E1-9C1D-C4F126DD6E79}" type="presParOf" srcId="{19E37A55-B396-4FB7-9B79-672814618068}" destId="{3E271A32-51DC-4E4B-B51B-09C822A12376}" srcOrd="1" destOrd="0" presId="urn:microsoft.com/office/officeart/2008/layout/LinedList"/>
    <dgm:cxn modelId="{F78DEED2-AA07-4CBD-841C-FEC90C82EA57}" type="presParOf" srcId="{A6EF1A26-E8DB-4DE0-8A60-E9D24DA0A61B}" destId="{49B0553C-8582-4542-9E9F-4945B15FB72F}" srcOrd="2" destOrd="0" presId="urn:microsoft.com/office/officeart/2008/layout/LinedList"/>
    <dgm:cxn modelId="{83A9659D-FE86-49A1-A523-563AF1842F85}" type="presParOf" srcId="{A6EF1A26-E8DB-4DE0-8A60-E9D24DA0A61B}" destId="{03E0271E-DF3C-47B3-BDDC-7A09C0231CD4}" srcOrd="3" destOrd="0" presId="urn:microsoft.com/office/officeart/2008/layout/LinedList"/>
    <dgm:cxn modelId="{36E76F24-229D-4CF2-B748-4558BE293177}" type="presParOf" srcId="{03E0271E-DF3C-47B3-BDDC-7A09C0231CD4}" destId="{A0E18C4D-7D63-4907-9DA6-97034BDC983A}" srcOrd="0" destOrd="0" presId="urn:microsoft.com/office/officeart/2008/layout/LinedList"/>
    <dgm:cxn modelId="{F87386F9-AB3A-4CD0-91BF-A02A5ED8E8FD}" type="presParOf" srcId="{03E0271E-DF3C-47B3-BDDC-7A09C0231CD4}" destId="{77741E81-D412-45EA-94B5-4FFA978457AE}" srcOrd="1" destOrd="0" presId="urn:microsoft.com/office/officeart/2008/layout/LinedList"/>
    <dgm:cxn modelId="{25A5145C-0A1E-4CEC-BFAA-BE5467D5B277}" type="presParOf" srcId="{A6EF1A26-E8DB-4DE0-8A60-E9D24DA0A61B}" destId="{BF675E8C-F968-4F88-8CCE-B0347E8BFA32}" srcOrd="4" destOrd="0" presId="urn:microsoft.com/office/officeart/2008/layout/LinedList"/>
    <dgm:cxn modelId="{E4ABC54B-3E97-4DED-B9BD-DDC5CF8F26C7}" type="presParOf" srcId="{A6EF1A26-E8DB-4DE0-8A60-E9D24DA0A61B}" destId="{0E1B6C51-ACED-4419-A736-142A71B0DCE7}" srcOrd="5" destOrd="0" presId="urn:microsoft.com/office/officeart/2008/layout/LinedList"/>
    <dgm:cxn modelId="{32E8F89A-8FF6-4617-A9EB-B19AAABBC309}" type="presParOf" srcId="{0E1B6C51-ACED-4419-A736-142A71B0DCE7}" destId="{54EB090D-2132-4E1D-954A-8CB361D9024A}" srcOrd="0" destOrd="0" presId="urn:microsoft.com/office/officeart/2008/layout/LinedList"/>
    <dgm:cxn modelId="{D6CCE7F5-9293-4238-831B-017D4F891915}" type="presParOf" srcId="{0E1B6C51-ACED-4419-A736-142A71B0DCE7}" destId="{ED23C88A-6B62-4A5E-9B05-264CBBE47CEE}" srcOrd="1" destOrd="0" presId="urn:microsoft.com/office/officeart/2008/layout/LinedList"/>
    <dgm:cxn modelId="{468DBEA6-6BDD-4E5B-ABE3-B1DBC44B7F70}" type="presParOf" srcId="{A6EF1A26-E8DB-4DE0-8A60-E9D24DA0A61B}" destId="{6C861532-37BA-4E37-93C7-B031D5430723}" srcOrd="6" destOrd="0" presId="urn:microsoft.com/office/officeart/2008/layout/LinedList"/>
    <dgm:cxn modelId="{5EF16383-069E-4129-9E89-0F4C4E9CB15E}" type="presParOf" srcId="{A6EF1A26-E8DB-4DE0-8A60-E9D24DA0A61B}" destId="{FF53FC7C-DE77-4123-8AE6-58235F70E923}" srcOrd="7" destOrd="0" presId="urn:microsoft.com/office/officeart/2008/layout/LinedList"/>
    <dgm:cxn modelId="{ABBFBEDE-1164-41E2-BE2F-D805960DCE3E}" type="presParOf" srcId="{FF53FC7C-DE77-4123-8AE6-58235F70E923}" destId="{D884F3B4-D1CE-4338-9D5C-2033E0017D3B}" srcOrd="0" destOrd="0" presId="urn:microsoft.com/office/officeart/2008/layout/LinedList"/>
    <dgm:cxn modelId="{84F70B99-D7E0-40A0-9C62-B83EEA79A799}" type="presParOf" srcId="{FF53FC7C-DE77-4123-8AE6-58235F70E923}" destId="{E60CAA85-D870-44B2-9DC7-74DA423162F4}"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80F81F3-A31A-487E-872D-C4F2B7381A3F}" type="doc">
      <dgm:prSet loTypeId="urn:microsoft.com/office/officeart/2005/8/layout/process1" loCatId="process" qsTypeId="urn:microsoft.com/office/officeart/2005/8/quickstyle/simple1" qsCatId="simple" csTypeId="urn:microsoft.com/office/officeart/2005/8/colors/colorful5" csCatId="colorful" phldr="1"/>
      <dgm:spPr/>
      <dgm:t>
        <a:bodyPr/>
        <a:lstStyle/>
        <a:p>
          <a:endParaRPr lang="en-US"/>
        </a:p>
      </dgm:t>
    </dgm:pt>
    <dgm:pt modelId="{C2DB6173-34FE-4A0B-8624-7F0DDB7E2FE0}">
      <dgm:prSet/>
      <dgm:spPr/>
      <dgm:t>
        <a:bodyPr/>
        <a:lstStyle/>
        <a:p>
          <a:r>
            <a:rPr lang="en-US"/>
            <a:t>Although at the request of OEWG a significant number of civil society groups representing older people have been recruited, the contrast with the grassroots lobby for the Disability Convention is striking .</a:t>
          </a:r>
        </a:p>
      </dgm:t>
    </dgm:pt>
    <dgm:pt modelId="{CD6356EF-83C1-4146-9C74-7F309B359BA4}" type="parTrans" cxnId="{353F0A8B-448A-4303-BDBD-6DBE5FB21160}">
      <dgm:prSet/>
      <dgm:spPr/>
      <dgm:t>
        <a:bodyPr/>
        <a:lstStyle/>
        <a:p>
          <a:endParaRPr lang="en-US"/>
        </a:p>
      </dgm:t>
    </dgm:pt>
    <dgm:pt modelId="{097D9601-8EC1-49A3-8E85-B7969441B387}" type="sibTrans" cxnId="{353F0A8B-448A-4303-BDBD-6DBE5FB21160}">
      <dgm:prSet/>
      <dgm:spPr/>
      <dgm:t>
        <a:bodyPr/>
        <a:lstStyle/>
        <a:p>
          <a:endParaRPr lang="en-US"/>
        </a:p>
      </dgm:t>
    </dgm:pt>
    <dgm:pt modelId="{91A40FB3-BF0C-4204-B310-DD2ABE082BBC}">
      <dgm:prSet/>
      <dgm:spPr/>
      <dgm:t>
        <a:bodyPr/>
        <a:lstStyle/>
        <a:p>
          <a:r>
            <a:rPr lang="en-US"/>
            <a:t>Since its inception in 2010 OEWG has come under constant pressure, especially from members of GAROP, to bring a proposal for a convention on the rights of older people before the United Nations General Assembly. </a:t>
          </a:r>
        </a:p>
        <a:p>
          <a:r>
            <a:rPr lang="en-US"/>
            <a:t>The lobby has not succeeded. Reservations on the part of ‘the two key Western players’ – the US and the European Union.</a:t>
          </a:r>
        </a:p>
        <a:p>
          <a:r>
            <a:rPr lang="en-US"/>
            <a:t> While they have claimed that their stated objections were based on the lack of success of similar instruments their hesitation is more likely based on concern about the potential for a repetition of the considerable costs of implementing the CRPD (Harbison et al, 2016). </a:t>
          </a:r>
        </a:p>
      </dgm:t>
    </dgm:pt>
    <dgm:pt modelId="{2C133E35-7B0C-49EB-BDA0-C61EAB011032}" type="parTrans" cxnId="{BC62EF5E-8AD4-40E2-AD6F-FB2EAFA61B02}">
      <dgm:prSet/>
      <dgm:spPr/>
      <dgm:t>
        <a:bodyPr/>
        <a:lstStyle/>
        <a:p>
          <a:endParaRPr lang="en-US"/>
        </a:p>
      </dgm:t>
    </dgm:pt>
    <dgm:pt modelId="{86BEA59B-64FE-4FCA-8617-C68B4CE6B4D0}" type="sibTrans" cxnId="{BC62EF5E-8AD4-40E2-AD6F-FB2EAFA61B02}">
      <dgm:prSet/>
      <dgm:spPr/>
      <dgm:t>
        <a:bodyPr/>
        <a:lstStyle/>
        <a:p>
          <a:endParaRPr lang="en-US"/>
        </a:p>
      </dgm:t>
    </dgm:pt>
    <dgm:pt modelId="{143B54AB-9299-4B94-9750-B5398E71DAB1}" type="pres">
      <dgm:prSet presAssocID="{480F81F3-A31A-487E-872D-C4F2B7381A3F}" presName="Name0" presStyleCnt="0">
        <dgm:presLayoutVars>
          <dgm:dir/>
          <dgm:resizeHandles val="exact"/>
        </dgm:presLayoutVars>
      </dgm:prSet>
      <dgm:spPr/>
    </dgm:pt>
    <dgm:pt modelId="{A68E4F0A-0BBE-4ADE-BD29-E4CA9134142C}" type="pres">
      <dgm:prSet presAssocID="{C2DB6173-34FE-4A0B-8624-7F0DDB7E2FE0}" presName="node" presStyleLbl="node1" presStyleIdx="0" presStyleCnt="2">
        <dgm:presLayoutVars>
          <dgm:bulletEnabled val="1"/>
        </dgm:presLayoutVars>
      </dgm:prSet>
      <dgm:spPr/>
    </dgm:pt>
    <dgm:pt modelId="{8D756EF1-388C-439B-BF46-3C5131657260}" type="pres">
      <dgm:prSet presAssocID="{097D9601-8EC1-49A3-8E85-B7969441B387}" presName="sibTrans" presStyleLbl="sibTrans2D1" presStyleIdx="0" presStyleCnt="1"/>
      <dgm:spPr/>
    </dgm:pt>
    <dgm:pt modelId="{2377060F-4A2C-4872-9739-70E3C1D35638}" type="pres">
      <dgm:prSet presAssocID="{097D9601-8EC1-49A3-8E85-B7969441B387}" presName="connectorText" presStyleLbl="sibTrans2D1" presStyleIdx="0" presStyleCnt="1"/>
      <dgm:spPr/>
    </dgm:pt>
    <dgm:pt modelId="{DB4AFD35-79C4-4F66-ACC9-5770C17C2AF1}" type="pres">
      <dgm:prSet presAssocID="{91A40FB3-BF0C-4204-B310-DD2ABE082BBC}" presName="node" presStyleLbl="node1" presStyleIdx="1" presStyleCnt="2">
        <dgm:presLayoutVars>
          <dgm:bulletEnabled val="1"/>
        </dgm:presLayoutVars>
      </dgm:prSet>
      <dgm:spPr/>
    </dgm:pt>
  </dgm:ptLst>
  <dgm:cxnLst>
    <dgm:cxn modelId="{BC62EF5E-8AD4-40E2-AD6F-FB2EAFA61B02}" srcId="{480F81F3-A31A-487E-872D-C4F2B7381A3F}" destId="{91A40FB3-BF0C-4204-B310-DD2ABE082BBC}" srcOrd="1" destOrd="0" parTransId="{2C133E35-7B0C-49EB-BDA0-C61EAB011032}" sibTransId="{86BEA59B-64FE-4FCA-8617-C68B4CE6B4D0}"/>
    <dgm:cxn modelId="{52A1B854-5E2F-4B9E-9B85-A9F8C5589171}" type="presOf" srcId="{480F81F3-A31A-487E-872D-C4F2B7381A3F}" destId="{143B54AB-9299-4B94-9750-B5398E71DAB1}" srcOrd="0" destOrd="0" presId="urn:microsoft.com/office/officeart/2005/8/layout/process1"/>
    <dgm:cxn modelId="{85109757-A27E-4650-9E58-1BA887610A70}" type="presOf" srcId="{C2DB6173-34FE-4A0B-8624-7F0DDB7E2FE0}" destId="{A68E4F0A-0BBE-4ADE-BD29-E4CA9134142C}" srcOrd="0" destOrd="0" presId="urn:microsoft.com/office/officeart/2005/8/layout/process1"/>
    <dgm:cxn modelId="{353F0A8B-448A-4303-BDBD-6DBE5FB21160}" srcId="{480F81F3-A31A-487E-872D-C4F2B7381A3F}" destId="{C2DB6173-34FE-4A0B-8624-7F0DDB7E2FE0}" srcOrd="0" destOrd="0" parTransId="{CD6356EF-83C1-4146-9C74-7F309B359BA4}" sibTransId="{097D9601-8EC1-49A3-8E85-B7969441B387}"/>
    <dgm:cxn modelId="{F8C6489D-695C-4C9D-8AB3-48E74316EC2D}" type="presOf" srcId="{91A40FB3-BF0C-4204-B310-DD2ABE082BBC}" destId="{DB4AFD35-79C4-4F66-ACC9-5770C17C2AF1}" srcOrd="0" destOrd="0" presId="urn:microsoft.com/office/officeart/2005/8/layout/process1"/>
    <dgm:cxn modelId="{4D5D7CC4-FEA4-4A35-BA77-F8CBFBFC1D8D}" type="presOf" srcId="{097D9601-8EC1-49A3-8E85-B7969441B387}" destId="{8D756EF1-388C-439B-BF46-3C5131657260}" srcOrd="0" destOrd="0" presId="urn:microsoft.com/office/officeart/2005/8/layout/process1"/>
    <dgm:cxn modelId="{373C47C7-AC1F-4D02-B1C1-7592851BDA62}" type="presOf" srcId="{097D9601-8EC1-49A3-8E85-B7969441B387}" destId="{2377060F-4A2C-4872-9739-70E3C1D35638}" srcOrd="1" destOrd="0" presId="urn:microsoft.com/office/officeart/2005/8/layout/process1"/>
    <dgm:cxn modelId="{83D90E7D-FD54-4075-9753-3F7B311023E7}" type="presParOf" srcId="{143B54AB-9299-4B94-9750-B5398E71DAB1}" destId="{A68E4F0A-0BBE-4ADE-BD29-E4CA9134142C}" srcOrd="0" destOrd="0" presId="urn:microsoft.com/office/officeart/2005/8/layout/process1"/>
    <dgm:cxn modelId="{F8A56900-E361-4AE7-9AAE-730BD9B1D55B}" type="presParOf" srcId="{143B54AB-9299-4B94-9750-B5398E71DAB1}" destId="{8D756EF1-388C-439B-BF46-3C5131657260}" srcOrd="1" destOrd="0" presId="urn:microsoft.com/office/officeart/2005/8/layout/process1"/>
    <dgm:cxn modelId="{C0A47B5C-B450-4A42-A9A3-2E659B244B47}" type="presParOf" srcId="{8D756EF1-388C-439B-BF46-3C5131657260}" destId="{2377060F-4A2C-4872-9739-70E3C1D35638}" srcOrd="0" destOrd="0" presId="urn:microsoft.com/office/officeart/2005/8/layout/process1"/>
    <dgm:cxn modelId="{C1330C4A-66C3-43D3-8F18-BE6DE72CF193}" type="presParOf" srcId="{143B54AB-9299-4B94-9750-B5398E71DAB1}" destId="{DB4AFD35-79C4-4F66-ACC9-5770C17C2AF1}"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EDFE4D0-C1FC-4184-95FD-E41A9938CC77}" type="doc">
      <dgm:prSet loTypeId="urn:microsoft.com/office/officeart/2005/8/layout/process1" loCatId="process" qsTypeId="urn:microsoft.com/office/officeart/2005/8/quickstyle/simple1" qsCatId="simple" csTypeId="urn:microsoft.com/office/officeart/2005/8/colors/colorful1" csCatId="colorful"/>
      <dgm:spPr/>
      <dgm:t>
        <a:bodyPr/>
        <a:lstStyle/>
        <a:p>
          <a:endParaRPr lang="en-US"/>
        </a:p>
      </dgm:t>
    </dgm:pt>
    <dgm:pt modelId="{A5315B5B-6F0C-4622-8621-5578A3E04F1B}">
      <dgm:prSet/>
      <dgm:spPr/>
      <dgm:t>
        <a:bodyPr/>
        <a:lstStyle/>
        <a:p>
          <a:r>
            <a:rPr lang="en-US"/>
            <a:t>IASW engaged in a successful macro-level advocacy campaign in relation to the human rights of nursing home residents to a private and family life under Article 8 of the European Convention on Human Rights (1950). </a:t>
          </a:r>
        </a:p>
      </dgm:t>
    </dgm:pt>
    <dgm:pt modelId="{ADC7CFA7-AEF5-4BB3-90BB-A55159C05BA6}" type="parTrans" cxnId="{D2FA4B88-5196-4C71-93C5-B7C71837ABB5}">
      <dgm:prSet/>
      <dgm:spPr/>
      <dgm:t>
        <a:bodyPr/>
        <a:lstStyle/>
        <a:p>
          <a:endParaRPr lang="en-US"/>
        </a:p>
      </dgm:t>
    </dgm:pt>
    <dgm:pt modelId="{6D1A9C0A-EADF-4D68-8BCD-FFF64FB5B491}" type="sibTrans" cxnId="{D2FA4B88-5196-4C71-93C5-B7C71837ABB5}">
      <dgm:prSet/>
      <dgm:spPr/>
      <dgm:t>
        <a:bodyPr/>
        <a:lstStyle/>
        <a:p>
          <a:endParaRPr lang="en-US"/>
        </a:p>
      </dgm:t>
    </dgm:pt>
    <dgm:pt modelId="{2CC3F354-7B25-4514-AE2D-EEC5B62A29F6}">
      <dgm:prSet/>
      <dgm:spPr/>
      <dgm:t>
        <a:bodyPr/>
        <a:lstStyle/>
        <a:p>
          <a:r>
            <a:rPr lang="en-US"/>
            <a:t>Social workers fought for nursing home residents’ right to communication support so that relationships with family members could be sustained in the context of blanket visiting restrictions, and so that access to end-of-life care and the right to safe family visitation once permitted by public health guidance were not jeopardized.</a:t>
          </a:r>
        </a:p>
      </dgm:t>
    </dgm:pt>
    <dgm:pt modelId="{11A5CF44-7A81-4C3E-BB25-E53B3F7D5C0D}" type="parTrans" cxnId="{976B2DBD-A165-4E93-A4D3-C2D73DCC6A72}">
      <dgm:prSet/>
      <dgm:spPr/>
      <dgm:t>
        <a:bodyPr/>
        <a:lstStyle/>
        <a:p>
          <a:endParaRPr lang="en-US"/>
        </a:p>
      </dgm:t>
    </dgm:pt>
    <dgm:pt modelId="{069DA625-EF93-4222-8BF3-059B31D19778}" type="sibTrans" cxnId="{976B2DBD-A165-4E93-A4D3-C2D73DCC6A72}">
      <dgm:prSet/>
      <dgm:spPr/>
      <dgm:t>
        <a:bodyPr/>
        <a:lstStyle/>
        <a:p>
          <a:endParaRPr lang="en-US"/>
        </a:p>
      </dgm:t>
    </dgm:pt>
    <dgm:pt modelId="{17E0871B-BF80-4B39-A079-D272E8C8D125}">
      <dgm:prSet/>
      <dgm:spPr/>
      <dgm:t>
        <a:bodyPr/>
        <a:lstStyle/>
        <a:p>
          <a:r>
            <a:rPr lang="en-US"/>
            <a:t>Advocacy work also involved the development and piloting of a model for a ‘Liaison Social Work Role in Nursing Homes’ (McGarry et al, 2020) in order to assist with the vital supports outlined above.</a:t>
          </a:r>
        </a:p>
      </dgm:t>
    </dgm:pt>
    <dgm:pt modelId="{F9475F80-4A14-4F39-B76D-B842494C9306}" type="parTrans" cxnId="{F52703B2-EE08-4524-BDC3-57BF148DA9BF}">
      <dgm:prSet/>
      <dgm:spPr/>
      <dgm:t>
        <a:bodyPr/>
        <a:lstStyle/>
        <a:p>
          <a:endParaRPr lang="en-US"/>
        </a:p>
      </dgm:t>
    </dgm:pt>
    <dgm:pt modelId="{8B69C67D-6E54-4FFF-A7F2-B157A3906A70}" type="sibTrans" cxnId="{F52703B2-EE08-4524-BDC3-57BF148DA9BF}">
      <dgm:prSet/>
      <dgm:spPr/>
      <dgm:t>
        <a:bodyPr/>
        <a:lstStyle/>
        <a:p>
          <a:endParaRPr lang="en-US"/>
        </a:p>
      </dgm:t>
    </dgm:pt>
    <dgm:pt modelId="{F3014F2B-973C-435E-9A1A-005FFF2AA4D6}">
      <dgm:prSet/>
      <dgm:spPr/>
      <dgm:t>
        <a:bodyPr/>
        <a:lstStyle/>
        <a:p>
          <a:r>
            <a:rPr lang="en-US"/>
            <a:t>Through the sending of letters to key stakeholders outlining problems and providing suggestions for solutions, press releases, a social media campaign on Twitter (#ResidentsHaveRights), a webinar for members of the general public, and meetings with, among others, the Minister for Older People and the Health Service Executive who are responsible for health and social care provision (see IASW, 2021), nursing home residents’ situation was improved.</a:t>
          </a:r>
        </a:p>
      </dgm:t>
    </dgm:pt>
    <dgm:pt modelId="{C867B8AD-1A99-489A-8D51-1BF36669C115}" type="parTrans" cxnId="{BB87664A-D122-4E84-A24D-278630107A1A}">
      <dgm:prSet/>
      <dgm:spPr/>
      <dgm:t>
        <a:bodyPr/>
        <a:lstStyle/>
        <a:p>
          <a:endParaRPr lang="en-US"/>
        </a:p>
      </dgm:t>
    </dgm:pt>
    <dgm:pt modelId="{663E8E2E-3DEF-4E4D-A0A2-846D0AA49C92}" type="sibTrans" cxnId="{BB87664A-D122-4E84-A24D-278630107A1A}">
      <dgm:prSet/>
      <dgm:spPr/>
      <dgm:t>
        <a:bodyPr/>
        <a:lstStyle/>
        <a:p>
          <a:endParaRPr lang="en-US"/>
        </a:p>
      </dgm:t>
    </dgm:pt>
    <dgm:pt modelId="{F1709D95-9DD2-4B79-AE07-7D46E72DEFF8}" type="pres">
      <dgm:prSet presAssocID="{3EDFE4D0-C1FC-4184-95FD-E41A9938CC77}" presName="Name0" presStyleCnt="0">
        <dgm:presLayoutVars>
          <dgm:dir/>
          <dgm:resizeHandles val="exact"/>
        </dgm:presLayoutVars>
      </dgm:prSet>
      <dgm:spPr/>
    </dgm:pt>
    <dgm:pt modelId="{03632BBB-D7DD-4785-971C-75999D73C060}" type="pres">
      <dgm:prSet presAssocID="{A5315B5B-6F0C-4622-8621-5578A3E04F1B}" presName="node" presStyleLbl="node1" presStyleIdx="0" presStyleCnt="4">
        <dgm:presLayoutVars>
          <dgm:bulletEnabled val="1"/>
        </dgm:presLayoutVars>
      </dgm:prSet>
      <dgm:spPr/>
    </dgm:pt>
    <dgm:pt modelId="{EEED7E51-4CA0-4AA9-BD61-3E3B02C1237E}" type="pres">
      <dgm:prSet presAssocID="{6D1A9C0A-EADF-4D68-8BCD-FFF64FB5B491}" presName="sibTrans" presStyleLbl="sibTrans2D1" presStyleIdx="0" presStyleCnt="3"/>
      <dgm:spPr/>
    </dgm:pt>
    <dgm:pt modelId="{C1780587-670C-4DD3-895E-E20B36CE5053}" type="pres">
      <dgm:prSet presAssocID="{6D1A9C0A-EADF-4D68-8BCD-FFF64FB5B491}" presName="connectorText" presStyleLbl="sibTrans2D1" presStyleIdx="0" presStyleCnt="3"/>
      <dgm:spPr/>
    </dgm:pt>
    <dgm:pt modelId="{9476BA68-2804-406D-84CF-3156FDBFB373}" type="pres">
      <dgm:prSet presAssocID="{2CC3F354-7B25-4514-AE2D-EEC5B62A29F6}" presName="node" presStyleLbl="node1" presStyleIdx="1" presStyleCnt="4">
        <dgm:presLayoutVars>
          <dgm:bulletEnabled val="1"/>
        </dgm:presLayoutVars>
      </dgm:prSet>
      <dgm:spPr/>
    </dgm:pt>
    <dgm:pt modelId="{78E89444-557A-476B-8FD8-BAAC15DF8E21}" type="pres">
      <dgm:prSet presAssocID="{069DA625-EF93-4222-8BF3-059B31D19778}" presName="sibTrans" presStyleLbl="sibTrans2D1" presStyleIdx="1" presStyleCnt="3"/>
      <dgm:spPr/>
    </dgm:pt>
    <dgm:pt modelId="{D6D56D6C-BCED-45DD-AAE8-8262965F9F47}" type="pres">
      <dgm:prSet presAssocID="{069DA625-EF93-4222-8BF3-059B31D19778}" presName="connectorText" presStyleLbl="sibTrans2D1" presStyleIdx="1" presStyleCnt="3"/>
      <dgm:spPr/>
    </dgm:pt>
    <dgm:pt modelId="{47E11056-2D35-42EC-8F90-E2F1016B5D9F}" type="pres">
      <dgm:prSet presAssocID="{17E0871B-BF80-4B39-A079-D272E8C8D125}" presName="node" presStyleLbl="node1" presStyleIdx="2" presStyleCnt="4">
        <dgm:presLayoutVars>
          <dgm:bulletEnabled val="1"/>
        </dgm:presLayoutVars>
      </dgm:prSet>
      <dgm:spPr/>
    </dgm:pt>
    <dgm:pt modelId="{9A5AC9F8-3669-492E-B472-4CA4BAD174F2}" type="pres">
      <dgm:prSet presAssocID="{8B69C67D-6E54-4FFF-A7F2-B157A3906A70}" presName="sibTrans" presStyleLbl="sibTrans2D1" presStyleIdx="2" presStyleCnt="3"/>
      <dgm:spPr/>
    </dgm:pt>
    <dgm:pt modelId="{8D49B870-EC31-4D75-9D9D-09351220CEA5}" type="pres">
      <dgm:prSet presAssocID="{8B69C67D-6E54-4FFF-A7F2-B157A3906A70}" presName="connectorText" presStyleLbl="sibTrans2D1" presStyleIdx="2" presStyleCnt="3"/>
      <dgm:spPr/>
    </dgm:pt>
    <dgm:pt modelId="{7E49D72C-1B9E-4E98-8270-B13EA54E2DCE}" type="pres">
      <dgm:prSet presAssocID="{F3014F2B-973C-435E-9A1A-005FFF2AA4D6}" presName="node" presStyleLbl="node1" presStyleIdx="3" presStyleCnt="4">
        <dgm:presLayoutVars>
          <dgm:bulletEnabled val="1"/>
        </dgm:presLayoutVars>
      </dgm:prSet>
      <dgm:spPr/>
    </dgm:pt>
  </dgm:ptLst>
  <dgm:cxnLst>
    <dgm:cxn modelId="{7633EA1C-57F5-4092-ACD1-8EAA7CB0AF6F}" type="presOf" srcId="{A5315B5B-6F0C-4622-8621-5578A3E04F1B}" destId="{03632BBB-D7DD-4785-971C-75999D73C060}" srcOrd="0" destOrd="0" presId="urn:microsoft.com/office/officeart/2005/8/layout/process1"/>
    <dgm:cxn modelId="{EB03053C-9958-4DBB-BE6D-E51F9C86987B}" type="presOf" srcId="{F3014F2B-973C-435E-9A1A-005FFF2AA4D6}" destId="{7E49D72C-1B9E-4E98-8270-B13EA54E2DCE}" srcOrd="0" destOrd="0" presId="urn:microsoft.com/office/officeart/2005/8/layout/process1"/>
    <dgm:cxn modelId="{1A33283D-5548-40F5-B532-07FCDCF804E0}" type="presOf" srcId="{6D1A9C0A-EADF-4D68-8BCD-FFF64FB5B491}" destId="{C1780587-670C-4DD3-895E-E20B36CE5053}" srcOrd="1" destOrd="0" presId="urn:microsoft.com/office/officeart/2005/8/layout/process1"/>
    <dgm:cxn modelId="{BB87664A-D122-4E84-A24D-278630107A1A}" srcId="{3EDFE4D0-C1FC-4184-95FD-E41A9938CC77}" destId="{F3014F2B-973C-435E-9A1A-005FFF2AA4D6}" srcOrd="3" destOrd="0" parTransId="{C867B8AD-1A99-489A-8D51-1BF36669C115}" sibTransId="{663E8E2E-3DEF-4E4D-A0A2-846D0AA49C92}"/>
    <dgm:cxn modelId="{D2FA4B88-5196-4C71-93C5-B7C71837ABB5}" srcId="{3EDFE4D0-C1FC-4184-95FD-E41A9938CC77}" destId="{A5315B5B-6F0C-4622-8621-5578A3E04F1B}" srcOrd="0" destOrd="0" parTransId="{ADC7CFA7-AEF5-4BB3-90BB-A55159C05BA6}" sibTransId="{6D1A9C0A-EADF-4D68-8BCD-FFF64FB5B491}"/>
    <dgm:cxn modelId="{C998EB9C-262E-49A3-87C3-F5DB02BE2AE1}" type="presOf" srcId="{6D1A9C0A-EADF-4D68-8BCD-FFF64FB5B491}" destId="{EEED7E51-4CA0-4AA9-BD61-3E3B02C1237E}" srcOrd="0" destOrd="0" presId="urn:microsoft.com/office/officeart/2005/8/layout/process1"/>
    <dgm:cxn modelId="{CD56A49E-26AF-4903-8401-830571929915}" type="presOf" srcId="{3EDFE4D0-C1FC-4184-95FD-E41A9938CC77}" destId="{F1709D95-9DD2-4B79-AE07-7D46E72DEFF8}" srcOrd="0" destOrd="0" presId="urn:microsoft.com/office/officeart/2005/8/layout/process1"/>
    <dgm:cxn modelId="{0823F4A8-5564-42DC-8C5D-DC10ED91276D}" type="presOf" srcId="{2CC3F354-7B25-4514-AE2D-EEC5B62A29F6}" destId="{9476BA68-2804-406D-84CF-3156FDBFB373}" srcOrd="0" destOrd="0" presId="urn:microsoft.com/office/officeart/2005/8/layout/process1"/>
    <dgm:cxn modelId="{F52703B2-EE08-4524-BDC3-57BF148DA9BF}" srcId="{3EDFE4D0-C1FC-4184-95FD-E41A9938CC77}" destId="{17E0871B-BF80-4B39-A079-D272E8C8D125}" srcOrd="2" destOrd="0" parTransId="{F9475F80-4A14-4F39-B76D-B842494C9306}" sibTransId="{8B69C67D-6E54-4FFF-A7F2-B157A3906A70}"/>
    <dgm:cxn modelId="{976B2DBD-A165-4E93-A4D3-C2D73DCC6A72}" srcId="{3EDFE4D0-C1FC-4184-95FD-E41A9938CC77}" destId="{2CC3F354-7B25-4514-AE2D-EEC5B62A29F6}" srcOrd="1" destOrd="0" parTransId="{11A5CF44-7A81-4C3E-BB25-E53B3F7D5C0D}" sibTransId="{069DA625-EF93-4222-8BF3-059B31D19778}"/>
    <dgm:cxn modelId="{B59884BE-FF97-4199-8A71-D517DA8AA9D9}" type="presOf" srcId="{17E0871B-BF80-4B39-A079-D272E8C8D125}" destId="{47E11056-2D35-42EC-8F90-E2F1016B5D9F}" srcOrd="0" destOrd="0" presId="urn:microsoft.com/office/officeart/2005/8/layout/process1"/>
    <dgm:cxn modelId="{D233D9BE-9DCD-4192-AC62-098ACE2B44DB}" type="presOf" srcId="{8B69C67D-6E54-4FFF-A7F2-B157A3906A70}" destId="{9A5AC9F8-3669-492E-B472-4CA4BAD174F2}" srcOrd="0" destOrd="0" presId="urn:microsoft.com/office/officeart/2005/8/layout/process1"/>
    <dgm:cxn modelId="{59A617E1-09E7-4158-B05C-A38CD111B5B9}" type="presOf" srcId="{069DA625-EF93-4222-8BF3-059B31D19778}" destId="{78E89444-557A-476B-8FD8-BAAC15DF8E21}" srcOrd="0" destOrd="0" presId="urn:microsoft.com/office/officeart/2005/8/layout/process1"/>
    <dgm:cxn modelId="{24C745E7-8C64-4FBF-87E0-38F2BC0E0368}" type="presOf" srcId="{8B69C67D-6E54-4FFF-A7F2-B157A3906A70}" destId="{8D49B870-EC31-4D75-9D9D-09351220CEA5}" srcOrd="1" destOrd="0" presId="urn:microsoft.com/office/officeart/2005/8/layout/process1"/>
    <dgm:cxn modelId="{DC24DFF4-6EFA-467E-8A32-C043A379A2D7}" type="presOf" srcId="{069DA625-EF93-4222-8BF3-059B31D19778}" destId="{D6D56D6C-BCED-45DD-AAE8-8262965F9F47}" srcOrd="1" destOrd="0" presId="urn:microsoft.com/office/officeart/2005/8/layout/process1"/>
    <dgm:cxn modelId="{A99FF354-B464-4CC1-97F2-E1A9DB8F2E0C}" type="presParOf" srcId="{F1709D95-9DD2-4B79-AE07-7D46E72DEFF8}" destId="{03632BBB-D7DD-4785-971C-75999D73C060}" srcOrd="0" destOrd="0" presId="urn:microsoft.com/office/officeart/2005/8/layout/process1"/>
    <dgm:cxn modelId="{126E2228-F3C9-44B3-ABB5-BD241A72211F}" type="presParOf" srcId="{F1709D95-9DD2-4B79-AE07-7D46E72DEFF8}" destId="{EEED7E51-4CA0-4AA9-BD61-3E3B02C1237E}" srcOrd="1" destOrd="0" presId="urn:microsoft.com/office/officeart/2005/8/layout/process1"/>
    <dgm:cxn modelId="{078792CB-04C1-4CDB-81A9-33E41CC29199}" type="presParOf" srcId="{EEED7E51-4CA0-4AA9-BD61-3E3B02C1237E}" destId="{C1780587-670C-4DD3-895E-E20B36CE5053}" srcOrd="0" destOrd="0" presId="urn:microsoft.com/office/officeart/2005/8/layout/process1"/>
    <dgm:cxn modelId="{DBADDCB0-1449-4348-8C6E-9C42C8A76304}" type="presParOf" srcId="{F1709D95-9DD2-4B79-AE07-7D46E72DEFF8}" destId="{9476BA68-2804-406D-84CF-3156FDBFB373}" srcOrd="2" destOrd="0" presId="urn:microsoft.com/office/officeart/2005/8/layout/process1"/>
    <dgm:cxn modelId="{99A3B038-DB90-4F77-B488-73C504771DB5}" type="presParOf" srcId="{F1709D95-9DD2-4B79-AE07-7D46E72DEFF8}" destId="{78E89444-557A-476B-8FD8-BAAC15DF8E21}" srcOrd="3" destOrd="0" presId="urn:microsoft.com/office/officeart/2005/8/layout/process1"/>
    <dgm:cxn modelId="{3E863401-5FA2-41D4-914C-B43A7B3C800D}" type="presParOf" srcId="{78E89444-557A-476B-8FD8-BAAC15DF8E21}" destId="{D6D56D6C-BCED-45DD-AAE8-8262965F9F47}" srcOrd="0" destOrd="0" presId="urn:microsoft.com/office/officeart/2005/8/layout/process1"/>
    <dgm:cxn modelId="{F32F01CC-2972-415F-BBA6-58A95933F207}" type="presParOf" srcId="{F1709D95-9DD2-4B79-AE07-7D46E72DEFF8}" destId="{47E11056-2D35-42EC-8F90-E2F1016B5D9F}" srcOrd="4" destOrd="0" presId="urn:microsoft.com/office/officeart/2005/8/layout/process1"/>
    <dgm:cxn modelId="{1F99DE13-37DC-4634-91EC-970647E35E30}" type="presParOf" srcId="{F1709D95-9DD2-4B79-AE07-7D46E72DEFF8}" destId="{9A5AC9F8-3669-492E-B472-4CA4BAD174F2}" srcOrd="5" destOrd="0" presId="urn:microsoft.com/office/officeart/2005/8/layout/process1"/>
    <dgm:cxn modelId="{E715B3CA-27D5-4D73-BA14-CEB693A6F645}" type="presParOf" srcId="{9A5AC9F8-3669-492E-B472-4CA4BAD174F2}" destId="{8D49B870-EC31-4D75-9D9D-09351220CEA5}" srcOrd="0" destOrd="0" presId="urn:microsoft.com/office/officeart/2005/8/layout/process1"/>
    <dgm:cxn modelId="{A50D1BE5-22C3-4C63-AB62-E5EFC97DC9E8}" type="presParOf" srcId="{F1709D95-9DD2-4B79-AE07-7D46E72DEFF8}" destId="{7E49D72C-1B9E-4E98-8270-B13EA54E2DCE}"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3BD9ED1-0835-4311-861E-5AC2F4BD0ED5}"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5EDC2659-82B8-43C1-A46E-B063611F649A}">
      <dgm:prSet/>
      <dgm:spPr/>
      <dgm:t>
        <a:bodyPr/>
        <a:lstStyle/>
        <a:p>
          <a:r>
            <a:rPr lang="en-IE" baseline="0" dirty="0"/>
            <a:t>What good adult safeguarding practice looks like as a safeguarding practitioner</a:t>
          </a:r>
          <a:endParaRPr lang="en-US" dirty="0"/>
        </a:p>
      </dgm:t>
    </dgm:pt>
    <dgm:pt modelId="{FA05ECC2-DD6A-42D9-8C31-2FA9F532B922}" type="parTrans" cxnId="{C93E6FCC-8870-46A3-9932-F798CE7C10C4}">
      <dgm:prSet/>
      <dgm:spPr/>
      <dgm:t>
        <a:bodyPr/>
        <a:lstStyle/>
        <a:p>
          <a:endParaRPr lang="en-US"/>
        </a:p>
      </dgm:t>
    </dgm:pt>
    <dgm:pt modelId="{F25E6DDA-189C-45F6-A05B-424DA9B2A1E0}" type="sibTrans" cxnId="{C93E6FCC-8870-46A3-9932-F798CE7C10C4}">
      <dgm:prSet/>
      <dgm:spPr/>
      <dgm:t>
        <a:bodyPr/>
        <a:lstStyle/>
        <a:p>
          <a:endParaRPr lang="en-US"/>
        </a:p>
      </dgm:t>
    </dgm:pt>
    <dgm:pt modelId="{D3DB6FBD-2413-4EDB-9497-861B4A9883BE}">
      <dgm:prSet/>
      <dgm:spPr/>
      <dgm:t>
        <a:bodyPr/>
        <a:lstStyle/>
        <a:p>
          <a:r>
            <a:rPr lang="en-IE" baseline="0"/>
            <a:t>1.Empowerment</a:t>
          </a:r>
          <a:endParaRPr lang="en-US"/>
        </a:p>
      </dgm:t>
    </dgm:pt>
    <dgm:pt modelId="{35BC1FE4-6DCD-4D98-8011-FE1977F4BFD4}" type="parTrans" cxnId="{C4D57585-170D-4E7F-A780-0E82F89B8632}">
      <dgm:prSet/>
      <dgm:spPr/>
      <dgm:t>
        <a:bodyPr/>
        <a:lstStyle/>
        <a:p>
          <a:endParaRPr lang="en-US"/>
        </a:p>
      </dgm:t>
    </dgm:pt>
    <dgm:pt modelId="{6B24B4F0-F3BF-4FE7-B33C-F81E2FDC83C7}" type="sibTrans" cxnId="{C4D57585-170D-4E7F-A780-0E82F89B8632}">
      <dgm:prSet/>
      <dgm:spPr/>
      <dgm:t>
        <a:bodyPr/>
        <a:lstStyle/>
        <a:p>
          <a:endParaRPr lang="en-US"/>
        </a:p>
      </dgm:t>
    </dgm:pt>
    <dgm:pt modelId="{85D9910D-908C-4429-917D-0C929C09D113}">
      <dgm:prSet/>
      <dgm:spPr/>
      <dgm:t>
        <a:bodyPr/>
        <a:lstStyle/>
        <a:p>
          <a:r>
            <a:rPr lang="en-IE" baseline="0"/>
            <a:t>2. Prevention</a:t>
          </a:r>
          <a:endParaRPr lang="en-US"/>
        </a:p>
      </dgm:t>
    </dgm:pt>
    <dgm:pt modelId="{65D5E9EE-ADCC-489B-B01D-5049EE02121E}" type="parTrans" cxnId="{D1C183FB-C3FC-43DE-AE64-1C98A9E799B4}">
      <dgm:prSet/>
      <dgm:spPr/>
      <dgm:t>
        <a:bodyPr/>
        <a:lstStyle/>
        <a:p>
          <a:endParaRPr lang="en-US"/>
        </a:p>
      </dgm:t>
    </dgm:pt>
    <dgm:pt modelId="{4835D101-FF65-49F4-9414-D1AC93AEEB21}" type="sibTrans" cxnId="{D1C183FB-C3FC-43DE-AE64-1C98A9E799B4}">
      <dgm:prSet/>
      <dgm:spPr/>
      <dgm:t>
        <a:bodyPr/>
        <a:lstStyle/>
        <a:p>
          <a:endParaRPr lang="en-US"/>
        </a:p>
      </dgm:t>
    </dgm:pt>
    <dgm:pt modelId="{BBFC34F0-0E44-4169-8649-02B9BB5ADD1D}">
      <dgm:prSet/>
      <dgm:spPr/>
      <dgm:t>
        <a:bodyPr/>
        <a:lstStyle/>
        <a:p>
          <a:r>
            <a:rPr lang="en-IE" baseline="0"/>
            <a:t>3. Proportionality</a:t>
          </a:r>
          <a:endParaRPr lang="en-US"/>
        </a:p>
      </dgm:t>
    </dgm:pt>
    <dgm:pt modelId="{ED5CD9FE-AF28-40D9-B0ED-519782E12DD0}" type="parTrans" cxnId="{65416E9A-8928-4105-8144-45C58E7B00DC}">
      <dgm:prSet/>
      <dgm:spPr/>
      <dgm:t>
        <a:bodyPr/>
        <a:lstStyle/>
        <a:p>
          <a:endParaRPr lang="en-US"/>
        </a:p>
      </dgm:t>
    </dgm:pt>
    <dgm:pt modelId="{41B148DA-7C8B-4574-A015-9C4BBD3BA6DC}" type="sibTrans" cxnId="{65416E9A-8928-4105-8144-45C58E7B00DC}">
      <dgm:prSet/>
      <dgm:spPr/>
      <dgm:t>
        <a:bodyPr/>
        <a:lstStyle/>
        <a:p>
          <a:endParaRPr lang="en-US"/>
        </a:p>
      </dgm:t>
    </dgm:pt>
    <dgm:pt modelId="{631228A7-86C0-46E6-B8B9-35E426D531E2}">
      <dgm:prSet/>
      <dgm:spPr/>
      <dgm:t>
        <a:bodyPr/>
        <a:lstStyle/>
        <a:p>
          <a:r>
            <a:rPr lang="en-IE" baseline="0"/>
            <a:t>4. Protection</a:t>
          </a:r>
          <a:endParaRPr lang="en-US"/>
        </a:p>
      </dgm:t>
    </dgm:pt>
    <dgm:pt modelId="{4CFB35E1-EEF5-47B6-9DCE-39739EF3FA24}" type="parTrans" cxnId="{D425A69E-7B96-4C04-82E2-162E9D771D45}">
      <dgm:prSet/>
      <dgm:spPr/>
      <dgm:t>
        <a:bodyPr/>
        <a:lstStyle/>
        <a:p>
          <a:endParaRPr lang="en-US"/>
        </a:p>
      </dgm:t>
    </dgm:pt>
    <dgm:pt modelId="{7DA485D5-47FA-46E0-92DF-68EE9E2DD431}" type="sibTrans" cxnId="{D425A69E-7B96-4C04-82E2-162E9D771D45}">
      <dgm:prSet/>
      <dgm:spPr/>
      <dgm:t>
        <a:bodyPr/>
        <a:lstStyle/>
        <a:p>
          <a:endParaRPr lang="en-US"/>
        </a:p>
      </dgm:t>
    </dgm:pt>
    <dgm:pt modelId="{468CCFD8-2697-45BC-8130-7F3EEBC458B2}">
      <dgm:prSet/>
      <dgm:spPr/>
      <dgm:t>
        <a:bodyPr/>
        <a:lstStyle/>
        <a:p>
          <a:r>
            <a:rPr lang="en-IE" baseline="0"/>
            <a:t>5. Partnership</a:t>
          </a:r>
          <a:endParaRPr lang="en-US"/>
        </a:p>
      </dgm:t>
    </dgm:pt>
    <dgm:pt modelId="{B066817D-9454-4976-AA02-2F2A2E1F5E5F}" type="parTrans" cxnId="{E6AE9CAF-C312-4784-BA0B-7380F3D79B21}">
      <dgm:prSet/>
      <dgm:spPr/>
      <dgm:t>
        <a:bodyPr/>
        <a:lstStyle/>
        <a:p>
          <a:endParaRPr lang="en-US"/>
        </a:p>
      </dgm:t>
    </dgm:pt>
    <dgm:pt modelId="{28480390-C3A5-42A3-A410-DAF37B69A2DA}" type="sibTrans" cxnId="{E6AE9CAF-C312-4784-BA0B-7380F3D79B21}">
      <dgm:prSet/>
      <dgm:spPr/>
      <dgm:t>
        <a:bodyPr/>
        <a:lstStyle/>
        <a:p>
          <a:endParaRPr lang="en-US"/>
        </a:p>
      </dgm:t>
    </dgm:pt>
    <dgm:pt modelId="{9DEFF884-F30A-4F92-AB74-67AE17428316}">
      <dgm:prSet/>
      <dgm:spPr/>
      <dgm:t>
        <a:bodyPr/>
        <a:lstStyle/>
        <a:p>
          <a:r>
            <a:rPr lang="en-IE" baseline="0"/>
            <a:t>6.Accountability</a:t>
          </a:r>
          <a:endParaRPr lang="en-US"/>
        </a:p>
      </dgm:t>
    </dgm:pt>
    <dgm:pt modelId="{C7A18439-2EB0-4C9F-BB6A-9142599434FA}" type="parTrans" cxnId="{4E340CEC-0E49-4E67-A927-85261A652C7C}">
      <dgm:prSet/>
      <dgm:spPr/>
      <dgm:t>
        <a:bodyPr/>
        <a:lstStyle/>
        <a:p>
          <a:endParaRPr lang="en-US"/>
        </a:p>
      </dgm:t>
    </dgm:pt>
    <dgm:pt modelId="{F2F92373-6047-480D-802E-2E5626FBA454}" type="sibTrans" cxnId="{4E340CEC-0E49-4E67-A927-85261A652C7C}">
      <dgm:prSet/>
      <dgm:spPr/>
      <dgm:t>
        <a:bodyPr/>
        <a:lstStyle/>
        <a:p>
          <a:endParaRPr lang="en-US"/>
        </a:p>
      </dgm:t>
    </dgm:pt>
    <dgm:pt modelId="{317BD681-654C-4130-B4AA-FACDC7FD9528}" type="pres">
      <dgm:prSet presAssocID="{13BD9ED1-0835-4311-861E-5AC2F4BD0ED5}" presName="diagram" presStyleCnt="0">
        <dgm:presLayoutVars>
          <dgm:dir/>
          <dgm:resizeHandles val="exact"/>
        </dgm:presLayoutVars>
      </dgm:prSet>
      <dgm:spPr/>
    </dgm:pt>
    <dgm:pt modelId="{03FDB891-92E4-47CE-89D0-0DD7D68D5928}" type="pres">
      <dgm:prSet presAssocID="{5EDC2659-82B8-43C1-A46E-B063611F649A}" presName="node" presStyleLbl="node1" presStyleIdx="0" presStyleCnt="7">
        <dgm:presLayoutVars>
          <dgm:bulletEnabled val="1"/>
        </dgm:presLayoutVars>
      </dgm:prSet>
      <dgm:spPr/>
    </dgm:pt>
    <dgm:pt modelId="{12BD6186-E603-4DA2-9C68-9655FCC95060}" type="pres">
      <dgm:prSet presAssocID="{F25E6DDA-189C-45F6-A05B-424DA9B2A1E0}" presName="sibTrans" presStyleCnt="0"/>
      <dgm:spPr/>
    </dgm:pt>
    <dgm:pt modelId="{ABABB429-33D9-48E9-A97F-7A89FEB3EB8A}" type="pres">
      <dgm:prSet presAssocID="{D3DB6FBD-2413-4EDB-9497-861B4A9883BE}" presName="node" presStyleLbl="node1" presStyleIdx="1" presStyleCnt="7">
        <dgm:presLayoutVars>
          <dgm:bulletEnabled val="1"/>
        </dgm:presLayoutVars>
      </dgm:prSet>
      <dgm:spPr/>
    </dgm:pt>
    <dgm:pt modelId="{56489992-0C3D-4D19-AC91-1E8C26D30390}" type="pres">
      <dgm:prSet presAssocID="{6B24B4F0-F3BF-4FE7-B33C-F81E2FDC83C7}" presName="sibTrans" presStyleCnt="0"/>
      <dgm:spPr/>
    </dgm:pt>
    <dgm:pt modelId="{2E9B816A-F5A8-4182-B4B6-3C9CFF1B64F7}" type="pres">
      <dgm:prSet presAssocID="{85D9910D-908C-4429-917D-0C929C09D113}" presName="node" presStyleLbl="node1" presStyleIdx="2" presStyleCnt="7">
        <dgm:presLayoutVars>
          <dgm:bulletEnabled val="1"/>
        </dgm:presLayoutVars>
      </dgm:prSet>
      <dgm:spPr/>
    </dgm:pt>
    <dgm:pt modelId="{A71DA728-32AC-4B91-9B2B-5EBE4FC2FF34}" type="pres">
      <dgm:prSet presAssocID="{4835D101-FF65-49F4-9414-D1AC93AEEB21}" presName="sibTrans" presStyleCnt="0"/>
      <dgm:spPr/>
    </dgm:pt>
    <dgm:pt modelId="{D2B3EF2B-BE34-42A3-A36A-2F6F570A345F}" type="pres">
      <dgm:prSet presAssocID="{BBFC34F0-0E44-4169-8649-02B9BB5ADD1D}" presName="node" presStyleLbl="node1" presStyleIdx="3" presStyleCnt="7">
        <dgm:presLayoutVars>
          <dgm:bulletEnabled val="1"/>
        </dgm:presLayoutVars>
      </dgm:prSet>
      <dgm:spPr/>
    </dgm:pt>
    <dgm:pt modelId="{0BF3D81B-3B6D-4121-BC91-DE921E58F47F}" type="pres">
      <dgm:prSet presAssocID="{41B148DA-7C8B-4574-A015-9C4BBD3BA6DC}" presName="sibTrans" presStyleCnt="0"/>
      <dgm:spPr/>
    </dgm:pt>
    <dgm:pt modelId="{B417D0E9-A0F7-4A74-B66F-DA3EA11B918A}" type="pres">
      <dgm:prSet presAssocID="{631228A7-86C0-46E6-B8B9-35E426D531E2}" presName="node" presStyleLbl="node1" presStyleIdx="4" presStyleCnt="7">
        <dgm:presLayoutVars>
          <dgm:bulletEnabled val="1"/>
        </dgm:presLayoutVars>
      </dgm:prSet>
      <dgm:spPr/>
    </dgm:pt>
    <dgm:pt modelId="{D240D946-FD57-4953-A734-BA30AE469351}" type="pres">
      <dgm:prSet presAssocID="{7DA485D5-47FA-46E0-92DF-68EE9E2DD431}" presName="sibTrans" presStyleCnt="0"/>
      <dgm:spPr/>
    </dgm:pt>
    <dgm:pt modelId="{07F2AB4C-5B3F-4769-AADF-4EBA16E5F701}" type="pres">
      <dgm:prSet presAssocID="{468CCFD8-2697-45BC-8130-7F3EEBC458B2}" presName="node" presStyleLbl="node1" presStyleIdx="5" presStyleCnt="7">
        <dgm:presLayoutVars>
          <dgm:bulletEnabled val="1"/>
        </dgm:presLayoutVars>
      </dgm:prSet>
      <dgm:spPr/>
    </dgm:pt>
    <dgm:pt modelId="{AFB33A31-B3D0-47EE-A854-FC614F9C954E}" type="pres">
      <dgm:prSet presAssocID="{28480390-C3A5-42A3-A410-DAF37B69A2DA}" presName="sibTrans" presStyleCnt="0"/>
      <dgm:spPr/>
    </dgm:pt>
    <dgm:pt modelId="{CD0D2C6E-B889-4323-B433-6DC48FA585C8}" type="pres">
      <dgm:prSet presAssocID="{9DEFF884-F30A-4F92-AB74-67AE17428316}" presName="node" presStyleLbl="node1" presStyleIdx="6" presStyleCnt="7">
        <dgm:presLayoutVars>
          <dgm:bulletEnabled val="1"/>
        </dgm:presLayoutVars>
      </dgm:prSet>
      <dgm:spPr/>
    </dgm:pt>
  </dgm:ptLst>
  <dgm:cxnLst>
    <dgm:cxn modelId="{93432C49-1E31-451A-B460-397B25F76D23}" type="presOf" srcId="{468CCFD8-2697-45BC-8130-7F3EEBC458B2}" destId="{07F2AB4C-5B3F-4769-AADF-4EBA16E5F701}" srcOrd="0" destOrd="0" presId="urn:microsoft.com/office/officeart/2005/8/layout/default"/>
    <dgm:cxn modelId="{A897726C-B390-4397-B0DB-EAE19DEA2639}" type="presOf" srcId="{9DEFF884-F30A-4F92-AB74-67AE17428316}" destId="{CD0D2C6E-B889-4323-B433-6DC48FA585C8}" srcOrd="0" destOrd="0" presId="urn:microsoft.com/office/officeart/2005/8/layout/default"/>
    <dgm:cxn modelId="{5E02F34E-2ADB-4743-8104-F9750356602E}" type="presOf" srcId="{631228A7-86C0-46E6-B8B9-35E426D531E2}" destId="{B417D0E9-A0F7-4A74-B66F-DA3EA11B918A}" srcOrd="0" destOrd="0" presId="urn:microsoft.com/office/officeart/2005/8/layout/default"/>
    <dgm:cxn modelId="{476AFA79-E441-4E57-8572-780F79EAA3FC}" type="presOf" srcId="{BBFC34F0-0E44-4169-8649-02B9BB5ADD1D}" destId="{D2B3EF2B-BE34-42A3-A36A-2F6F570A345F}" srcOrd="0" destOrd="0" presId="urn:microsoft.com/office/officeart/2005/8/layout/default"/>
    <dgm:cxn modelId="{A886CF7E-6087-4B3C-8AD9-E15DAB417850}" type="presOf" srcId="{13BD9ED1-0835-4311-861E-5AC2F4BD0ED5}" destId="{317BD681-654C-4130-B4AA-FACDC7FD9528}" srcOrd="0" destOrd="0" presId="urn:microsoft.com/office/officeart/2005/8/layout/default"/>
    <dgm:cxn modelId="{7F1B7D7F-4A95-422D-B307-E81352398E73}" type="presOf" srcId="{5EDC2659-82B8-43C1-A46E-B063611F649A}" destId="{03FDB891-92E4-47CE-89D0-0DD7D68D5928}" srcOrd="0" destOrd="0" presId="urn:microsoft.com/office/officeart/2005/8/layout/default"/>
    <dgm:cxn modelId="{C4D57585-170D-4E7F-A780-0E82F89B8632}" srcId="{13BD9ED1-0835-4311-861E-5AC2F4BD0ED5}" destId="{D3DB6FBD-2413-4EDB-9497-861B4A9883BE}" srcOrd="1" destOrd="0" parTransId="{35BC1FE4-6DCD-4D98-8011-FE1977F4BFD4}" sibTransId="{6B24B4F0-F3BF-4FE7-B33C-F81E2FDC83C7}"/>
    <dgm:cxn modelId="{510BA289-C97E-43D6-853E-DB44995DF687}" type="presOf" srcId="{D3DB6FBD-2413-4EDB-9497-861B4A9883BE}" destId="{ABABB429-33D9-48E9-A97F-7A89FEB3EB8A}" srcOrd="0" destOrd="0" presId="urn:microsoft.com/office/officeart/2005/8/layout/default"/>
    <dgm:cxn modelId="{65416E9A-8928-4105-8144-45C58E7B00DC}" srcId="{13BD9ED1-0835-4311-861E-5AC2F4BD0ED5}" destId="{BBFC34F0-0E44-4169-8649-02B9BB5ADD1D}" srcOrd="3" destOrd="0" parTransId="{ED5CD9FE-AF28-40D9-B0ED-519782E12DD0}" sibTransId="{41B148DA-7C8B-4574-A015-9C4BBD3BA6DC}"/>
    <dgm:cxn modelId="{D425A69E-7B96-4C04-82E2-162E9D771D45}" srcId="{13BD9ED1-0835-4311-861E-5AC2F4BD0ED5}" destId="{631228A7-86C0-46E6-B8B9-35E426D531E2}" srcOrd="4" destOrd="0" parTransId="{4CFB35E1-EEF5-47B6-9DCE-39739EF3FA24}" sibTransId="{7DA485D5-47FA-46E0-92DF-68EE9E2DD431}"/>
    <dgm:cxn modelId="{E6AE9CAF-C312-4784-BA0B-7380F3D79B21}" srcId="{13BD9ED1-0835-4311-861E-5AC2F4BD0ED5}" destId="{468CCFD8-2697-45BC-8130-7F3EEBC458B2}" srcOrd="5" destOrd="0" parTransId="{B066817D-9454-4976-AA02-2F2A2E1F5E5F}" sibTransId="{28480390-C3A5-42A3-A410-DAF37B69A2DA}"/>
    <dgm:cxn modelId="{C93E6FCC-8870-46A3-9932-F798CE7C10C4}" srcId="{13BD9ED1-0835-4311-861E-5AC2F4BD0ED5}" destId="{5EDC2659-82B8-43C1-A46E-B063611F649A}" srcOrd="0" destOrd="0" parTransId="{FA05ECC2-DD6A-42D9-8C31-2FA9F532B922}" sibTransId="{F25E6DDA-189C-45F6-A05B-424DA9B2A1E0}"/>
    <dgm:cxn modelId="{EB912AE8-DFF8-462A-82F2-90D8C0044C57}" type="presOf" srcId="{85D9910D-908C-4429-917D-0C929C09D113}" destId="{2E9B816A-F5A8-4182-B4B6-3C9CFF1B64F7}" srcOrd="0" destOrd="0" presId="urn:microsoft.com/office/officeart/2005/8/layout/default"/>
    <dgm:cxn modelId="{4E340CEC-0E49-4E67-A927-85261A652C7C}" srcId="{13BD9ED1-0835-4311-861E-5AC2F4BD0ED5}" destId="{9DEFF884-F30A-4F92-AB74-67AE17428316}" srcOrd="6" destOrd="0" parTransId="{C7A18439-2EB0-4C9F-BB6A-9142599434FA}" sibTransId="{F2F92373-6047-480D-802E-2E5626FBA454}"/>
    <dgm:cxn modelId="{D1C183FB-C3FC-43DE-AE64-1C98A9E799B4}" srcId="{13BD9ED1-0835-4311-861E-5AC2F4BD0ED5}" destId="{85D9910D-908C-4429-917D-0C929C09D113}" srcOrd="2" destOrd="0" parTransId="{65D5E9EE-ADCC-489B-B01D-5049EE02121E}" sibTransId="{4835D101-FF65-49F4-9414-D1AC93AEEB21}"/>
    <dgm:cxn modelId="{41FF1141-EDFD-4BE4-9259-5FF589B7DF0D}" type="presParOf" srcId="{317BD681-654C-4130-B4AA-FACDC7FD9528}" destId="{03FDB891-92E4-47CE-89D0-0DD7D68D5928}" srcOrd="0" destOrd="0" presId="urn:microsoft.com/office/officeart/2005/8/layout/default"/>
    <dgm:cxn modelId="{6166BB33-2C87-4B67-81B4-27100971FBDF}" type="presParOf" srcId="{317BD681-654C-4130-B4AA-FACDC7FD9528}" destId="{12BD6186-E603-4DA2-9C68-9655FCC95060}" srcOrd="1" destOrd="0" presId="urn:microsoft.com/office/officeart/2005/8/layout/default"/>
    <dgm:cxn modelId="{1EE92FB0-88A8-4D14-BA17-97A34FF180F3}" type="presParOf" srcId="{317BD681-654C-4130-B4AA-FACDC7FD9528}" destId="{ABABB429-33D9-48E9-A97F-7A89FEB3EB8A}" srcOrd="2" destOrd="0" presId="urn:microsoft.com/office/officeart/2005/8/layout/default"/>
    <dgm:cxn modelId="{F2A6B672-DC68-41A7-B806-FD8F1F8A7938}" type="presParOf" srcId="{317BD681-654C-4130-B4AA-FACDC7FD9528}" destId="{56489992-0C3D-4D19-AC91-1E8C26D30390}" srcOrd="3" destOrd="0" presId="urn:microsoft.com/office/officeart/2005/8/layout/default"/>
    <dgm:cxn modelId="{5B52DEEC-4944-4816-9572-2E4B348B6B23}" type="presParOf" srcId="{317BD681-654C-4130-B4AA-FACDC7FD9528}" destId="{2E9B816A-F5A8-4182-B4B6-3C9CFF1B64F7}" srcOrd="4" destOrd="0" presId="urn:microsoft.com/office/officeart/2005/8/layout/default"/>
    <dgm:cxn modelId="{AE31870A-03BA-4833-AB09-AE3973D5FBDB}" type="presParOf" srcId="{317BD681-654C-4130-B4AA-FACDC7FD9528}" destId="{A71DA728-32AC-4B91-9B2B-5EBE4FC2FF34}" srcOrd="5" destOrd="0" presId="urn:microsoft.com/office/officeart/2005/8/layout/default"/>
    <dgm:cxn modelId="{D40BC5B7-BC6E-4DF4-BF03-10B6614B50AF}" type="presParOf" srcId="{317BD681-654C-4130-B4AA-FACDC7FD9528}" destId="{D2B3EF2B-BE34-42A3-A36A-2F6F570A345F}" srcOrd="6" destOrd="0" presId="urn:microsoft.com/office/officeart/2005/8/layout/default"/>
    <dgm:cxn modelId="{24B3A1DF-2F85-4DDA-B69F-7FE8D1AB8386}" type="presParOf" srcId="{317BD681-654C-4130-B4AA-FACDC7FD9528}" destId="{0BF3D81B-3B6D-4121-BC91-DE921E58F47F}" srcOrd="7" destOrd="0" presId="urn:microsoft.com/office/officeart/2005/8/layout/default"/>
    <dgm:cxn modelId="{2BA6A1FD-7330-4AAB-8229-9121324E8222}" type="presParOf" srcId="{317BD681-654C-4130-B4AA-FACDC7FD9528}" destId="{B417D0E9-A0F7-4A74-B66F-DA3EA11B918A}" srcOrd="8" destOrd="0" presId="urn:microsoft.com/office/officeart/2005/8/layout/default"/>
    <dgm:cxn modelId="{C53598EB-EC42-49AE-9FCE-23392CFCAD0C}" type="presParOf" srcId="{317BD681-654C-4130-B4AA-FACDC7FD9528}" destId="{D240D946-FD57-4953-A734-BA30AE469351}" srcOrd="9" destOrd="0" presId="urn:microsoft.com/office/officeart/2005/8/layout/default"/>
    <dgm:cxn modelId="{D752EBA2-E8DB-4A02-89DD-EF2B3608653E}" type="presParOf" srcId="{317BD681-654C-4130-B4AA-FACDC7FD9528}" destId="{07F2AB4C-5B3F-4769-AADF-4EBA16E5F701}" srcOrd="10" destOrd="0" presId="urn:microsoft.com/office/officeart/2005/8/layout/default"/>
    <dgm:cxn modelId="{ED6BBF7C-D3D7-4C21-8322-106C4C388D6E}" type="presParOf" srcId="{317BD681-654C-4130-B4AA-FACDC7FD9528}" destId="{AFB33A31-B3D0-47EE-A854-FC614F9C954E}" srcOrd="11" destOrd="0" presId="urn:microsoft.com/office/officeart/2005/8/layout/default"/>
    <dgm:cxn modelId="{6ACF7817-0D08-4DAE-9D3E-A20BCC79130E}" type="presParOf" srcId="{317BD681-654C-4130-B4AA-FACDC7FD9528}" destId="{CD0D2C6E-B889-4323-B433-6DC48FA585C8}"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953E9-9803-4B28-9087-C2A422F991B2}">
      <dsp:nvSpPr>
        <dsp:cNvPr id="0" name=""/>
        <dsp:cNvSpPr/>
      </dsp:nvSpPr>
      <dsp:spPr>
        <a:xfrm>
          <a:off x="-324883" y="0"/>
          <a:ext cx="6773320" cy="1413378"/>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Childhood history of abuse has determining influence on abuse in later life (McDonald and Thomas,2013).</a:t>
          </a:r>
        </a:p>
      </dsp:txBody>
      <dsp:txXfrm>
        <a:off x="-283487" y="41396"/>
        <a:ext cx="4757961" cy="1330586"/>
      </dsp:txXfrm>
    </dsp:sp>
    <dsp:sp modelId="{0C6F6F11-A2AE-466A-A9F5-E68B18DA58CF}">
      <dsp:nvSpPr>
        <dsp:cNvPr id="0" name=""/>
        <dsp:cNvSpPr/>
      </dsp:nvSpPr>
      <dsp:spPr>
        <a:xfrm>
          <a:off x="783312" y="1597758"/>
          <a:ext cx="5473788" cy="1558574"/>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Gender is a risk factor for elder abuse, with women more likely to experience elder abuse.</a:t>
          </a:r>
        </a:p>
        <a:p>
          <a:pPr marL="0" lvl="0" indent="0" algn="ctr" defTabSz="622300">
            <a:lnSpc>
              <a:spcPct val="90000"/>
            </a:lnSpc>
            <a:spcBef>
              <a:spcPct val="0"/>
            </a:spcBef>
            <a:spcAft>
              <a:spcPct val="35000"/>
            </a:spcAft>
            <a:buNone/>
          </a:pPr>
          <a:r>
            <a:rPr lang="en-US" sz="1400" kern="1200" dirty="0"/>
            <a:t> Older women  more likely than men to experience intimate partner violence, to be a victim of sexual assault, and have reduced access to healthcare(Crockett et al, 2018).</a:t>
          </a:r>
        </a:p>
      </dsp:txBody>
      <dsp:txXfrm>
        <a:off x="828961" y="1643407"/>
        <a:ext cx="4005364" cy="1467276"/>
      </dsp:txXfrm>
    </dsp:sp>
    <dsp:sp modelId="{3695CCD7-D7CF-45FF-B7D8-D6147DF7FD92}">
      <dsp:nvSpPr>
        <dsp:cNvPr id="0" name=""/>
        <dsp:cNvSpPr/>
      </dsp:nvSpPr>
      <dsp:spPr>
        <a:xfrm>
          <a:off x="1234900" y="3340712"/>
          <a:ext cx="5473788" cy="1413378"/>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Racial and ethnic-based differences have been identified  (Hernandez-Tejada, et al, 2020).</a:t>
          </a:r>
        </a:p>
      </dsp:txBody>
      <dsp:txXfrm>
        <a:off x="1276296" y="3382108"/>
        <a:ext cx="4020712" cy="1330586"/>
      </dsp:txXfrm>
    </dsp:sp>
    <dsp:sp modelId="{C4697BBB-E864-48A4-8424-B34DBE305B36}">
      <dsp:nvSpPr>
        <dsp:cNvPr id="0" name=""/>
        <dsp:cNvSpPr/>
      </dsp:nvSpPr>
      <dsp:spPr>
        <a:xfrm>
          <a:off x="1693330" y="5011069"/>
          <a:ext cx="5473788" cy="1413378"/>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Poverty is main contributor of elder abuse in developing countries (</a:t>
          </a:r>
          <a:r>
            <a:rPr lang="en-US" sz="1600" kern="1200" dirty="0" err="1"/>
            <a:t>Podnieks</a:t>
          </a:r>
          <a:r>
            <a:rPr lang="en-US" sz="1600" kern="1200" dirty="0"/>
            <a:t> et al, 2010). </a:t>
          </a:r>
        </a:p>
      </dsp:txBody>
      <dsp:txXfrm>
        <a:off x="1734726" y="5052465"/>
        <a:ext cx="4013870" cy="1330586"/>
      </dsp:txXfrm>
    </dsp:sp>
    <dsp:sp modelId="{CB966378-D78B-4D80-93FD-188759660670}">
      <dsp:nvSpPr>
        <dsp:cNvPr id="0" name=""/>
        <dsp:cNvSpPr/>
      </dsp:nvSpPr>
      <dsp:spPr>
        <a:xfrm>
          <a:off x="4879974" y="1082519"/>
          <a:ext cx="918696" cy="918696"/>
        </a:xfrm>
        <a:prstGeom prst="downArrow">
          <a:avLst>
            <a:gd name="adj1" fmla="val 55000"/>
            <a:gd name="adj2" fmla="val 45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086681" y="1082519"/>
        <a:ext cx="505282" cy="691319"/>
      </dsp:txXfrm>
    </dsp:sp>
    <dsp:sp modelId="{FB849D59-BE92-46DD-9943-8873E8D576BD}">
      <dsp:nvSpPr>
        <dsp:cNvPr id="0" name=""/>
        <dsp:cNvSpPr/>
      </dsp:nvSpPr>
      <dsp:spPr>
        <a:xfrm>
          <a:off x="5338404" y="2752875"/>
          <a:ext cx="918696" cy="918696"/>
        </a:xfrm>
        <a:prstGeom prst="downArrow">
          <a:avLst>
            <a:gd name="adj1" fmla="val 55000"/>
            <a:gd name="adj2" fmla="val 45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545111" y="2752875"/>
        <a:ext cx="505282" cy="691319"/>
      </dsp:txXfrm>
    </dsp:sp>
    <dsp:sp modelId="{05D90FC7-188F-4F1F-BE87-6599B7638971}">
      <dsp:nvSpPr>
        <dsp:cNvPr id="0" name=""/>
        <dsp:cNvSpPr/>
      </dsp:nvSpPr>
      <dsp:spPr>
        <a:xfrm>
          <a:off x="5789992" y="4423232"/>
          <a:ext cx="918696" cy="918696"/>
        </a:xfrm>
        <a:prstGeom prst="downArrow">
          <a:avLst>
            <a:gd name="adj1" fmla="val 55000"/>
            <a:gd name="adj2" fmla="val 45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996699" y="4423232"/>
        <a:ext cx="505282" cy="6913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6B041-2211-4490-978A-0E137AB09007}">
      <dsp:nvSpPr>
        <dsp:cNvPr id="0" name=""/>
        <dsp:cNvSpPr/>
      </dsp:nvSpPr>
      <dsp:spPr>
        <a:xfrm>
          <a:off x="0" y="663670"/>
          <a:ext cx="11470775" cy="596700"/>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IE" sz="1500" b="1" kern="1200"/>
            <a:t>Systemic abuse </a:t>
          </a:r>
          <a:r>
            <a:rPr lang="en-IE" sz="1500" kern="1200"/>
            <a:t>(also called institutional abuse) refers to rules, regulations, policies, or social practices that harm or discriminate against older adults. Systemic abuse includes rules that are developed for an apparently neutral purpose, but that hurt the person.</a:t>
          </a:r>
          <a:endParaRPr lang="en-US" sz="1500" kern="1200"/>
        </a:p>
      </dsp:txBody>
      <dsp:txXfrm>
        <a:off x="29128" y="692798"/>
        <a:ext cx="11412519" cy="538444"/>
      </dsp:txXfrm>
    </dsp:sp>
    <dsp:sp modelId="{12409E45-263B-4851-9653-D037D1937C64}">
      <dsp:nvSpPr>
        <dsp:cNvPr id="0" name=""/>
        <dsp:cNvSpPr/>
      </dsp:nvSpPr>
      <dsp:spPr>
        <a:xfrm>
          <a:off x="0" y="1303570"/>
          <a:ext cx="11470775" cy="596700"/>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IE" sz="1500" b="1" kern="1200"/>
            <a:t>Neglect and acts of omission</a:t>
          </a:r>
          <a:endParaRPr lang="en-US" sz="1500" kern="1200"/>
        </a:p>
      </dsp:txBody>
      <dsp:txXfrm>
        <a:off x="29128" y="1332698"/>
        <a:ext cx="11412519" cy="538444"/>
      </dsp:txXfrm>
    </dsp:sp>
    <dsp:sp modelId="{4E2781FF-29AB-48FA-997E-7DB7B920099B}">
      <dsp:nvSpPr>
        <dsp:cNvPr id="0" name=""/>
        <dsp:cNvSpPr/>
      </dsp:nvSpPr>
      <dsp:spPr>
        <a:xfrm>
          <a:off x="0" y="1943470"/>
          <a:ext cx="11470775" cy="596700"/>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IE" sz="1500" kern="1200"/>
            <a:t>Neglect and acts of omission may include:</a:t>
          </a:r>
          <a:endParaRPr lang="en-US" sz="1500" kern="1200"/>
        </a:p>
      </dsp:txBody>
      <dsp:txXfrm>
        <a:off x="29128" y="1972598"/>
        <a:ext cx="11412519" cy="538444"/>
      </dsp:txXfrm>
    </dsp:sp>
    <dsp:sp modelId="{EC9C9A22-838C-4780-B242-C7DD3316B347}">
      <dsp:nvSpPr>
        <dsp:cNvPr id="0" name=""/>
        <dsp:cNvSpPr/>
      </dsp:nvSpPr>
      <dsp:spPr>
        <a:xfrm>
          <a:off x="0" y="2583370"/>
          <a:ext cx="11470775" cy="596700"/>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IE" sz="1500" kern="1200"/>
            <a:t>ignoring medical, emotional or physical care needs</a:t>
          </a:r>
          <a:endParaRPr lang="en-US" sz="1500" kern="1200"/>
        </a:p>
      </dsp:txBody>
      <dsp:txXfrm>
        <a:off x="29128" y="2612498"/>
        <a:ext cx="11412519" cy="538444"/>
      </dsp:txXfrm>
    </dsp:sp>
    <dsp:sp modelId="{242F6D12-470F-447F-9990-2190D3454A29}">
      <dsp:nvSpPr>
        <dsp:cNvPr id="0" name=""/>
        <dsp:cNvSpPr/>
      </dsp:nvSpPr>
      <dsp:spPr>
        <a:xfrm>
          <a:off x="0" y="3223271"/>
          <a:ext cx="11470775" cy="596700"/>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IE" sz="1500" kern="1200"/>
            <a:t>failure to provide access to appropriate health, care and support or educational services</a:t>
          </a:r>
          <a:endParaRPr lang="en-US" sz="1500" kern="1200"/>
        </a:p>
      </dsp:txBody>
      <dsp:txXfrm>
        <a:off x="29128" y="3252399"/>
        <a:ext cx="11412519" cy="538444"/>
      </dsp:txXfrm>
    </dsp:sp>
    <dsp:sp modelId="{921CC944-AAC9-4484-92A0-DC306A747758}">
      <dsp:nvSpPr>
        <dsp:cNvPr id="0" name=""/>
        <dsp:cNvSpPr/>
      </dsp:nvSpPr>
      <dsp:spPr>
        <a:xfrm>
          <a:off x="0" y="3863171"/>
          <a:ext cx="11470775" cy="596700"/>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IE" sz="1500" kern="1200"/>
            <a:t>the withholding of the necessities of life, such as medication, adequate nutrition and heating</a:t>
          </a:r>
          <a:endParaRPr lang="en-US" sz="1500" kern="1200"/>
        </a:p>
      </dsp:txBody>
      <dsp:txXfrm>
        <a:off x="29128" y="3892299"/>
        <a:ext cx="11412519" cy="5384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D26ACB-0571-4CD3-9050-208104BC7921}">
      <dsp:nvSpPr>
        <dsp:cNvPr id="0" name=""/>
        <dsp:cNvSpPr/>
      </dsp:nvSpPr>
      <dsp:spPr>
        <a:xfrm>
          <a:off x="0" y="0"/>
          <a:ext cx="6188689" cy="0"/>
        </a:xfrm>
        <a:prstGeom prst="lin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13EBC24E-80ED-4492-8A9F-412EE766805A}">
      <dsp:nvSpPr>
        <dsp:cNvPr id="0" name=""/>
        <dsp:cNvSpPr/>
      </dsp:nvSpPr>
      <dsp:spPr>
        <a:xfrm>
          <a:off x="0" y="0"/>
          <a:ext cx="6188689" cy="1352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IE" sz="2700" b="0" i="0" kern="1200"/>
            <a:t>Several concerns immediately present themselves:</a:t>
          </a:r>
          <a:endParaRPr lang="en-US" sz="2700" kern="1200"/>
        </a:p>
      </dsp:txBody>
      <dsp:txXfrm>
        <a:off x="0" y="0"/>
        <a:ext cx="6188689" cy="1352333"/>
      </dsp:txXfrm>
    </dsp:sp>
    <dsp:sp modelId="{15CD4D95-68FF-4BAD-B7CA-5901A241EC82}">
      <dsp:nvSpPr>
        <dsp:cNvPr id="0" name=""/>
        <dsp:cNvSpPr/>
      </dsp:nvSpPr>
      <dsp:spPr>
        <a:xfrm>
          <a:off x="0" y="1352333"/>
          <a:ext cx="6188689" cy="0"/>
        </a:xfrm>
        <a:prstGeom prst="line">
          <a:avLst/>
        </a:prstGeom>
        <a:gradFill rotWithShape="0">
          <a:gsLst>
            <a:gs pos="0">
              <a:schemeClr val="accent2">
                <a:hueOff val="-496597"/>
                <a:satOff val="-98"/>
                <a:lumOff val="2287"/>
                <a:alphaOff val="0"/>
                <a:lumMod val="110000"/>
                <a:satMod val="105000"/>
                <a:tint val="67000"/>
              </a:schemeClr>
            </a:gs>
            <a:gs pos="50000">
              <a:schemeClr val="accent2">
                <a:hueOff val="-496597"/>
                <a:satOff val="-98"/>
                <a:lumOff val="2287"/>
                <a:alphaOff val="0"/>
                <a:lumMod val="105000"/>
                <a:satMod val="103000"/>
                <a:tint val="73000"/>
              </a:schemeClr>
            </a:gs>
            <a:gs pos="100000">
              <a:schemeClr val="accent2">
                <a:hueOff val="-496597"/>
                <a:satOff val="-98"/>
                <a:lumOff val="2287"/>
                <a:alphaOff val="0"/>
                <a:lumMod val="105000"/>
                <a:satMod val="109000"/>
                <a:tint val="81000"/>
              </a:schemeClr>
            </a:gs>
          </a:gsLst>
          <a:lin ang="5400000" scaled="0"/>
        </a:gradFill>
        <a:ln w="6350" cap="flat" cmpd="sng" algn="ctr">
          <a:solidFill>
            <a:schemeClr val="accent2">
              <a:hueOff val="-496597"/>
              <a:satOff val="-98"/>
              <a:lumOff val="2287"/>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C8083D48-6151-4074-8C7C-66B86407C491}">
      <dsp:nvSpPr>
        <dsp:cNvPr id="0" name=""/>
        <dsp:cNvSpPr/>
      </dsp:nvSpPr>
      <dsp:spPr>
        <a:xfrm>
          <a:off x="0" y="1352333"/>
          <a:ext cx="6188689" cy="1352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IE" sz="2700" b="0" i="0" kern="1200"/>
            <a:t>the scamming of older people who live alone, by those purporting to be good neighbours;</a:t>
          </a:r>
          <a:endParaRPr lang="en-US" sz="2700" kern="1200"/>
        </a:p>
      </dsp:txBody>
      <dsp:txXfrm>
        <a:off x="0" y="1352333"/>
        <a:ext cx="6188689" cy="1352333"/>
      </dsp:txXfrm>
    </dsp:sp>
    <dsp:sp modelId="{03DAB620-94F6-4739-8182-40B904672628}">
      <dsp:nvSpPr>
        <dsp:cNvPr id="0" name=""/>
        <dsp:cNvSpPr/>
      </dsp:nvSpPr>
      <dsp:spPr>
        <a:xfrm>
          <a:off x="0" y="2704667"/>
          <a:ext cx="6188689" cy="0"/>
        </a:xfrm>
        <a:prstGeom prst="line">
          <a:avLst/>
        </a:prstGeom>
        <a:gradFill rotWithShape="0">
          <a:gsLst>
            <a:gs pos="0">
              <a:schemeClr val="accent2">
                <a:hueOff val="-993193"/>
                <a:satOff val="-197"/>
                <a:lumOff val="4575"/>
                <a:alphaOff val="0"/>
                <a:lumMod val="110000"/>
                <a:satMod val="105000"/>
                <a:tint val="67000"/>
              </a:schemeClr>
            </a:gs>
            <a:gs pos="50000">
              <a:schemeClr val="accent2">
                <a:hueOff val="-993193"/>
                <a:satOff val="-197"/>
                <a:lumOff val="4575"/>
                <a:alphaOff val="0"/>
                <a:lumMod val="105000"/>
                <a:satMod val="103000"/>
                <a:tint val="73000"/>
              </a:schemeClr>
            </a:gs>
            <a:gs pos="100000">
              <a:schemeClr val="accent2">
                <a:hueOff val="-993193"/>
                <a:satOff val="-197"/>
                <a:lumOff val="4575"/>
                <a:alphaOff val="0"/>
                <a:lumMod val="105000"/>
                <a:satMod val="109000"/>
                <a:tint val="81000"/>
              </a:schemeClr>
            </a:gs>
          </a:gsLst>
          <a:lin ang="5400000" scaled="0"/>
        </a:gradFill>
        <a:ln w="6350" cap="flat" cmpd="sng" algn="ctr">
          <a:solidFill>
            <a:schemeClr val="accent2">
              <a:hueOff val="-993193"/>
              <a:satOff val="-197"/>
              <a:lumOff val="457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A4126538-E98F-4D8A-85D1-D8397B8A0553}">
      <dsp:nvSpPr>
        <dsp:cNvPr id="0" name=""/>
        <dsp:cNvSpPr/>
      </dsp:nvSpPr>
      <dsp:spPr>
        <a:xfrm>
          <a:off x="0" y="2704667"/>
          <a:ext cx="6188689" cy="1352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IE" sz="2700" b="0" i="0" kern="1200"/>
            <a:t>higher incidents of domestic abuse, as families live cheek-by-jowl for unknown weeks ahead;</a:t>
          </a:r>
          <a:endParaRPr lang="en-US" sz="2700" kern="1200"/>
        </a:p>
      </dsp:txBody>
      <dsp:txXfrm>
        <a:off x="0" y="2704667"/>
        <a:ext cx="6188689" cy="1352333"/>
      </dsp:txXfrm>
    </dsp:sp>
    <dsp:sp modelId="{026AD210-6B15-4795-8DAE-CC70BAD16C8B}">
      <dsp:nvSpPr>
        <dsp:cNvPr id="0" name=""/>
        <dsp:cNvSpPr/>
      </dsp:nvSpPr>
      <dsp:spPr>
        <a:xfrm>
          <a:off x="0" y="4057002"/>
          <a:ext cx="6188689" cy="0"/>
        </a:xfrm>
        <a:prstGeom prst="line">
          <a:avLst/>
        </a:prstGeom>
        <a:gradFill rotWithShape="0">
          <a:gsLst>
            <a:gs pos="0">
              <a:schemeClr val="accent2">
                <a:hueOff val="-1489790"/>
                <a:satOff val="-295"/>
                <a:lumOff val="6862"/>
                <a:alphaOff val="0"/>
                <a:lumMod val="110000"/>
                <a:satMod val="105000"/>
                <a:tint val="67000"/>
              </a:schemeClr>
            </a:gs>
            <a:gs pos="50000">
              <a:schemeClr val="accent2">
                <a:hueOff val="-1489790"/>
                <a:satOff val="-295"/>
                <a:lumOff val="6862"/>
                <a:alphaOff val="0"/>
                <a:lumMod val="105000"/>
                <a:satMod val="103000"/>
                <a:tint val="73000"/>
              </a:schemeClr>
            </a:gs>
            <a:gs pos="100000">
              <a:schemeClr val="accent2">
                <a:hueOff val="-1489790"/>
                <a:satOff val="-295"/>
                <a:lumOff val="6862"/>
                <a:alphaOff val="0"/>
                <a:lumMod val="105000"/>
                <a:satMod val="109000"/>
                <a:tint val="81000"/>
              </a:schemeClr>
            </a:gs>
          </a:gsLst>
          <a:lin ang="5400000" scaled="0"/>
        </a:gradFill>
        <a:ln w="6350" cap="flat" cmpd="sng" algn="ctr">
          <a:solidFill>
            <a:schemeClr val="accent2">
              <a:hueOff val="-1489790"/>
              <a:satOff val="-295"/>
              <a:lumOff val="6862"/>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B83D6C78-6B61-4B7E-8722-18EB10A53627}">
      <dsp:nvSpPr>
        <dsp:cNvPr id="0" name=""/>
        <dsp:cNvSpPr/>
      </dsp:nvSpPr>
      <dsp:spPr>
        <a:xfrm>
          <a:off x="0" y="4057001"/>
          <a:ext cx="6188689" cy="1352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IE" sz="2700" b="0" i="0" kern="1200"/>
            <a:t>and the reduction of support and monitoring as an inevitable by-product of the lockdown.</a:t>
          </a:r>
          <a:endParaRPr lang="en-US" sz="2700" kern="1200"/>
        </a:p>
      </dsp:txBody>
      <dsp:txXfrm>
        <a:off x="0" y="4057001"/>
        <a:ext cx="6188689" cy="13523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485CC-6F43-4367-AEE1-5ED353336BE0}">
      <dsp:nvSpPr>
        <dsp:cNvPr id="0" name=""/>
        <dsp:cNvSpPr/>
      </dsp:nvSpPr>
      <dsp:spPr>
        <a:xfrm>
          <a:off x="9429" y="76485"/>
          <a:ext cx="2818280" cy="3434779"/>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E" sz="1500" kern="1200" baseline="0" dirty="0">
              <a:solidFill>
                <a:schemeClr val="bg1"/>
              </a:solidFill>
            </a:rPr>
            <a:t>Very specific barriers arose from the COVID-19 pandemic including reduced face-to-face contact, significantly increased workloads. </a:t>
          </a:r>
          <a:endParaRPr lang="en-IE" sz="1500" kern="1200" dirty="0">
            <a:solidFill>
              <a:schemeClr val="bg1"/>
            </a:solidFill>
          </a:endParaRPr>
        </a:p>
      </dsp:txBody>
      <dsp:txXfrm>
        <a:off x="91974" y="159030"/>
        <a:ext cx="2653190" cy="3269689"/>
      </dsp:txXfrm>
    </dsp:sp>
    <dsp:sp modelId="{49877AB5-0C6F-43A5-A0F2-AE0607398B5E}">
      <dsp:nvSpPr>
        <dsp:cNvPr id="0" name=""/>
        <dsp:cNvSpPr/>
      </dsp:nvSpPr>
      <dsp:spPr>
        <a:xfrm>
          <a:off x="3109537" y="1444408"/>
          <a:ext cx="597475" cy="698933"/>
        </a:xfrm>
        <a:prstGeom prst="rightArrow">
          <a:avLst>
            <a:gd name="adj1" fmla="val 60000"/>
            <a:gd name="adj2" fmla="val 5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IE" sz="1200" kern="1200">
            <a:solidFill>
              <a:schemeClr val="bg1"/>
            </a:solidFill>
          </a:endParaRPr>
        </a:p>
      </dsp:txBody>
      <dsp:txXfrm>
        <a:off x="3109537" y="1584195"/>
        <a:ext cx="418233" cy="419359"/>
      </dsp:txXfrm>
    </dsp:sp>
    <dsp:sp modelId="{A6C8787D-1B83-4BC1-9799-F69EE0E7DF7A}">
      <dsp:nvSpPr>
        <dsp:cNvPr id="0" name=""/>
        <dsp:cNvSpPr/>
      </dsp:nvSpPr>
      <dsp:spPr>
        <a:xfrm>
          <a:off x="3955022" y="76485"/>
          <a:ext cx="2818280" cy="3434779"/>
        </a:xfrm>
        <a:prstGeom prst="roundRect">
          <a:avLst>
            <a:gd name="adj" fmla="val 10000"/>
          </a:avLst>
        </a:prstGeom>
        <a:gradFill rotWithShape="0">
          <a:gsLst>
            <a:gs pos="0">
              <a:schemeClr val="accent5">
                <a:hueOff val="-739290"/>
                <a:satOff val="147"/>
                <a:lumOff val="-3431"/>
                <a:alphaOff val="0"/>
                <a:lumMod val="110000"/>
                <a:satMod val="105000"/>
                <a:tint val="67000"/>
              </a:schemeClr>
            </a:gs>
            <a:gs pos="50000">
              <a:schemeClr val="accent5">
                <a:hueOff val="-739290"/>
                <a:satOff val="147"/>
                <a:lumOff val="-3431"/>
                <a:alphaOff val="0"/>
                <a:lumMod val="105000"/>
                <a:satMod val="103000"/>
                <a:tint val="73000"/>
              </a:schemeClr>
            </a:gs>
            <a:gs pos="100000">
              <a:schemeClr val="accent5">
                <a:hueOff val="-739290"/>
                <a:satOff val="147"/>
                <a:lumOff val="-343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E" sz="1500" kern="1200" baseline="0" dirty="0">
              <a:solidFill>
                <a:schemeClr val="bg1"/>
              </a:solidFill>
            </a:rPr>
            <a:t>Councils innovated and adapted their communication methods, developed their approached the Section 42 enquiry process; improved how they worked with other agencies; increasing the frequency of meetings using technology; created new partnerships; increased professional curiosity; worked flexibly; and proactively to create bespoke solutions to issues that emerged.  </a:t>
          </a:r>
          <a:endParaRPr lang="en-US" sz="1500" kern="1200" dirty="0">
            <a:solidFill>
              <a:schemeClr val="bg1"/>
            </a:solidFill>
          </a:endParaRPr>
        </a:p>
      </dsp:txBody>
      <dsp:txXfrm>
        <a:off x="4037567" y="159030"/>
        <a:ext cx="2653190" cy="3269689"/>
      </dsp:txXfrm>
    </dsp:sp>
    <dsp:sp modelId="{85CFDEDF-F637-4584-90F1-9FD290D2E40D}">
      <dsp:nvSpPr>
        <dsp:cNvPr id="0" name=""/>
        <dsp:cNvSpPr/>
      </dsp:nvSpPr>
      <dsp:spPr>
        <a:xfrm>
          <a:off x="7055130" y="1444408"/>
          <a:ext cx="597475" cy="698933"/>
        </a:xfrm>
        <a:prstGeom prst="rightArrow">
          <a:avLst>
            <a:gd name="adj1" fmla="val 60000"/>
            <a:gd name="adj2" fmla="val 50000"/>
          </a:avLst>
        </a:prstGeom>
        <a:gradFill rotWithShape="0">
          <a:gsLst>
            <a:gs pos="0">
              <a:schemeClr val="accent5">
                <a:hueOff val="-1478579"/>
                <a:satOff val="295"/>
                <a:lumOff val="-6862"/>
                <a:alphaOff val="0"/>
                <a:lumMod val="110000"/>
                <a:satMod val="105000"/>
                <a:tint val="67000"/>
              </a:schemeClr>
            </a:gs>
            <a:gs pos="50000">
              <a:schemeClr val="accent5">
                <a:hueOff val="-1478579"/>
                <a:satOff val="295"/>
                <a:lumOff val="-6862"/>
                <a:alphaOff val="0"/>
                <a:lumMod val="105000"/>
                <a:satMod val="103000"/>
                <a:tint val="73000"/>
              </a:schemeClr>
            </a:gs>
            <a:gs pos="100000">
              <a:schemeClr val="accent5">
                <a:hueOff val="-1478579"/>
                <a:satOff val="295"/>
                <a:lumOff val="-6862"/>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IE" sz="1200" kern="1200">
            <a:solidFill>
              <a:schemeClr val="bg1"/>
            </a:solidFill>
          </a:endParaRPr>
        </a:p>
      </dsp:txBody>
      <dsp:txXfrm>
        <a:off x="7055130" y="1584195"/>
        <a:ext cx="418233" cy="419359"/>
      </dsp:txXfrm>
    </dsp:sp>
    <dsp:sp modelId="{6FA5F406-37AE-4C3C-B1FB-7FE95942B4B5}">
      <dsp:nvSpPr>
        <dsp:cNvPr id="0" name=""/>
        <dsp:cNvSpPr/>
      </dsp:nvSpPr>
      <dsp:spPr>
        <a:xfrm>
          <a:off x="7900615" y="76485"/>
          <a:ext cx="2818280" cy="3434779"/>
        </a:xfrm>
        <a:prstGeom prst="roundRect">
          <a:avLst>
            <a:gd name="adj" fmla="val 10000"/>
          </a:avLst>
        </a:prstGeom>
        <a:gradFill rotWithShape="0">
          <a:gsLst>
            <a:gs pos="0">
              <a:schemeClr val="accent5">
                <a:hueOff val="-1478579"/>
                <a:satOff val="295"/>
                <a:lumOff val="-6862"/>
                <a:alphaOff val="0"/>
                <a:lumMod val="110000"/>
                <a:satMod val="105000"/>
                <a:tint val="67000"/>
              </a:schemeClr>
            </a:gs>
            <a:gs pos="50000">
              <a:schemeClr val="accent5">
                <a:hueOff val="-1478579"/>
                <a:satOff val="295"/>
                <a:lumOff val="-6862"/>
                <a:alphaOff val="0"/>
                <a:lumMod val="105000"/>
                <a:satMod val="103000"/>
                <a:tint val="73000"/>
              </a:schemeClr>
            </a:gs>
            <a:gs pos="100000">
              <a:schemeClr val="accent5">
                <a:hueOff val="-1478579"/>
                <a:satOff val="295"/>
                <a:lumOff val="-686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E" sz="1500" kern="1200" dirty="0"/>
            <a:t>Use of video conferencing did not suit all people, particularly some older people. Some people preferred to use of their phones rather than their computer video participation. Issue of digital literacy and access to IT. </a:t>
          </a:r>
        </a:p>
      </dsp:txBody>
      <dsp:txXfrm>
        <a:off x="7983160" y="159030"/>
        <a:ext cx="2653190" cy="32696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CC63D-D766-4772-AEBA-094BE1E1E21B}">
      <dsp:nvSpPr>
        <dsp:cNvPr id="0" name=""/>
        <dsp:cNvSpPr/>
      </dsp:nvSpPr>
      <dsp:spPr>
        <a:xfrm>
          <a:off x="0" y="538693"/>
          <a:ext cx="11819560" cy="25137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7329" tIns="291592" rIns="917329" bIns="99568" numCol="1" spcCol="1270" anchor="t" anchorCtr="0">
          <a:noAutofit/>
        </a:bodyPr>
        <a:lstStyle/>
        <a:p>
          <a:pPr marL="114300" lvl="1" indent="-114300" algn="l" defTabSz="622300">
            <a:lnSpc>
              <a:spcPct val="90000"/>
            </a:lnSpc>
            <a:spcBef>
              <a:spcPct val="0"/>
            </a:spcBef>
            <a:spcAft>
              <a:spcPct val="15000"/>
            </a:spcAft>
            <a:buChar char="•"/>
          </a:pPr>
          <a:r>
            <a:rPr lang="en-IE" sz="1400" b="0" kern="1200" dirty="0"/>
            <a:t>Over a third of deaths of care home residents in the UK were a result of ‘being left alone without adequate food, water or pain relief’ -</a:t>
          </a:r>
          <a:r>
            <a:rPr lang="en-GB" sz="1400" b="0" kern="1200" dirty="0"/>
            <a:t> loneliness &amp; neglect also played a role (Comas-Herrera et al., 2020; </a:t>
          </a:r>
          <a:r>
            <a:rPr lang="en-GB" sz="1400" b="0" kern="1200" dirty="0" err="1"/>
            <a:t>Mahese</a:t>
          </a:r>
          <a:r>
            <a:rPr lang="en-GB" sz="1400" b="0" kern="1200" dirty="0"/>
            <a:t>, 2022) </a:t>
          </a:r>
          <a:endParaRPr lang="en-US" sz="1400" b="0" kern="1200" dirty="0"/>
        </a:p>
        <a:p>
          <a:pPr marL="114300" lvl="1" indent="-114300" algn="l" defTabSz="622300">
            <a:lnSpc>
              <a:spcPct val="90000"/>
            </a:lnSpc>
            <a:spcBef>
              <a:spcPct val="0"/>
            </a:spcBef>
            <a:spcAft>
              <a:spcPct val="15000"/>
            </a:spcAft>
            <a:buChar char="•"/>
          </a:pPr>
          <a:r>
            <a:rPr lang="en-IE" sz="1400" b="0" kern="1200"/>
            <a:t>End of life care wishes disregarded (Ireland): ‘no visitors’ order meant many residents died alone:</a:t>
          </a:r>
          <a:endParaRPr lang="en-US" sz="1400" b="0" kern="1200"/>
        </a:p>
        <a:p>
          <a:pPr marL="228600" lvl="2" indent="-114300" algn="l" defTabSz="622300">
            <a:lnSpc>
              <a:spcPct val="90000"/>
            </a:lnSpc>
            <a:spcBef>
              <a:spcPct val="0"/>
            </a:spcBef>
            <a:spcAft>
              <a:spcPct val="15000"/>
            </a:spcAft>
            <a:buChar char="•"/>
          </a:pPr>
          <a:r>
            <a:rPr lang="en-IE" sz="1400" b="0" kern="1200" dirty="0"/>
            <a:t>‘… </a:t>
          </a:r>
          <a:r>
            <a:rPr lang="en-IE" sz="1400" b="0" i="1" kern="1200" dirty="0"/>
            <a:t>we just had no staff so when someone was dying we just had to pop in &amp; pop out, it was inhuman</a:t>
          </a:r>
          <a:r>
            <a:rPr lang="en-IE" sz="1400" b="0" kern="1200" dirty="0"/>
            <a:t>’ (Manager, UK, July 21)</a:t>
          </a:r>
          <a:endParaRPr lang="en-US" sz="1400" b="0" kern="1200" dirty="0"/>
        </a:p>
        <a:p>
          <a:pPr marL="114300" lvl="1" indent="-114300" algn="l" defTabSz="622300">
            <a:lnSpc>
              <a:spcPct val="90000"/>
            </a:lnSpc>
            <a:spcBef>
              <a:spcPct val="0"/>
            </a:spcBef>
            <a:spcAft>
              <a:spcPct val="15000"/>
            </a:spcAft>
            <a:buChar char="•"/>
          </a:pPr>
          <a:r>
            <a:rPr lang="en-IE" sz="1400" b="0" kern="1200"/>
            <a:t>Very limited/no access to hospital care, primary care or emergency treatment </a:t>
          </a:r>
          <a:endParaRPr lang="en-US" sz="1400" b="0" kern="1200"/>
        </a:p>
        <a:p>
          <a:pPr marL="114300" lvl="1" indent="-114300" algn="l" defTabSz="622300">
            <a:lnSpc>
              <a:spcPct val="90000"/>
            </a:lnSpc>
            <a:spcBef>
              <a:spcPct val="0"/>
            </a:spcBef>
            <a:spcAft>
              <a:spcPct val="15000"/>
            </a:spcAft>
            <a:buChar char="•"/>
          </a:pPr>
          <a:r>
            <a:rPr lang="en-IE" sz="1400" b="0" kern="1200" dirty="0"/>
            <a:t>Many residents were confined to their room - partly for safety reasons - creating very high levels of loneliness, confusion, anxiety &amp; distress: esp. challenging for people with dementia (most countries)</a:t>
          </a:r>
          <a:endParaRPr lang="en-US" sz="1400" b="0" kern="1200" dirty="0"/>
        </a:p>
        <a:p>
          <a:pPr marL="114300" lvl="1" indent="-114300" algn="l" defTabSz="622300">
            <a:lnSpc>
              <a:spcPct val="90000"/>
            </a:lnSpc>
            <a:spcBef>
              <a:spcPct val="0"/>
            </a:spcBef>
            <a:spcAft>
              <a:spcPct val="15000"/>
            </a:spcAft>
            <a:buChar char="•"/>
          </a:pPr>
          <a:r>
            <a:rPr lang="en-IE" sz="1400" b="0" kern="1200" dirty="0"/>
            <a:t>Dangerously low staffing levels mean that residents are being neglected (left in wet bedding, no baths, put to bed early so staff can attend to other residents): staff report care as ‘depressingly rushed’ &amp; ‘wholly inadequate’ (UK)</a:t>
          </a:r>
          <a:endParaRPr lang="en-US" sz="1400" b="0" kern="1200" dirty="0"/>
        </a:p>
      </dsp:txBody>
      <dsp:txXfrm>
        <a:off x="0" y="538693"/>
        <a:ext cx="11819560" cy="2513700"/>
      </dsp:txXfrm>
    </dsp:sp>
    <dsp:sp modelId="{5701CF74-A437-49FF-9E7C-FEDD6565044D}">
      <dsp:nvSpPr>
        <dsp:cNvPr id="0" name=""/>
        <dsp:cNvSpPr/>
      </dsp:nvSpPr>
      <dsp:spPr>
        <a:xfrm>
          <a:off x="590978" y="332053"/>
          <a:ext cx="8273692"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726" tIns="0" rIns="312726" bIns="0" numCol="1" spcCol="1270" anchor="ctr" anchorCtr="0">
          <a:noAutofit/>
        </a:bodyPr>
        <a:lstStyle/>
        <a:p>
          <a:pPr marL="0" lvl="0" indent="0" algn="l" defTabSz="622300">
            <a:lnSpc>
              <a:spcPct val="90000"/>
            </a:lnSpc>
            <a:spcBef>
              <a:spcPct val="0"/>
            </a:spcBef>
            <a:spcAft>
              <a:spcPct val="35000"/>
            </a:spcAft>
            <a:buNone/>
          </a:pPr>
          <a:r>
            <a:rPr lang="en-IE" sz="1400" b="1" kern="1200"/>
            <a:t>Large number of residents died alone in </a:t>
          </a:r>
          <a:r>
            <a:rPr lang="en-IE" sz="1400" b="1" i="1" kern="1200"/>
            <a:t>inhuman or degrading conditions (Article 3):</a:t>
          </a:r>
          <a:endParaRPr lang="en-US" sz="1400" kern="1200"/>
        </a:p>
      </dsp:txBody>
      <dsp:txXfrm>
        <a:off x="611153" y="352228"/>
        <a:ext cx="8233342" cy="372930"/>
      </dsp:txXfrm>
    </dsp:sp>
    <dsp:sp modelId="{DAE15CBC-0497-42BC-8136-4DC496168FEC}">
      <dsp:nvSpPr>
        <dsp:cNvPr id="0" name=""/>
        <dsp:cNvSpPr/>
      </dsp:nvSpPr>
      <dsp:spPr>
        <a:xfrm>
          <a:off x="0" y="3334633"/>
          <a:ext cx="11819560" cy="123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7329" tIns="291592" rIns="917329" bIns="99568" numCol="1" spcCol="1270" anchor="t" anchorCtr="0">
          <a:noAutofit/>
        </a:bodyPr>
        <a:lstStyle/>
        <a:p>
          <a:pPr marL="114300" lvl="1" indent="-114300" algn="l" defTabSz="622300">
            <a:lnSpc>
              <a:spcPct val="90000"/>
            </a:lnSpc>
            <a:spcBef>
              <a:spcPct val="0"/>
            </a:spcBef>
            <a:spcAft>
              <a:spcPct val="15000"/>
            </a:spcAft>
            <a:buChar char="•"/>
          </a:pPr>
          <a:r>
            <a:rPr lang="en-IE" sz="1400" b="0" kern="1200" dirty="0"/>
            <a:t>Neglectful responses to protection e.g. residents subject to Deprivation of Liberty Safeguards placed directly in the path of Covid-19 (UK): a legal decision that is not in the residents ‘best interests’ </a:t>
          </a:r>
          <a:endParaRPr lang="en-US" sz="1400" b="0" kern="1200" dirty="0"/>
        </a:p>
        <a:p>
          <a:pPr marL="114300" lvl="1" indent="-114300" algn="l" defTabSz="622300">
            <a:lnSpc>
              <a:spcPct val="90000"/>
            </a:lnSpc>
            <a:spcBef>
              <a:spcPct val="0"/>
            </a:spcBef>
            <a:spcAft>
              <a:spcPct val="15000"/>
            </a:spcAft>
            <a:buChar char="•"/>
          </a:pPr>
          <a:r>
            <a:rPr lang="en-IE" sz="1400" b="0" kern="1200" dirty="0"/>
            <a:t>Residents locked in quarantine or isolation rooms (Finland): a form of imprisonment  </a:t>
          </a:r>
          <a:endParaRPr lang="en-US" sz="1400" b="0" kern="1200" dirty="0"/>
        </a:p>
        <a:p>
          <a:pPr marL="114300" lvl="1" indent="-114300" algn="l" defTabSz="622300">
            <a:lnSpc>
              <a:spcPct val="90000"/>
            </a:lnSpc>
            <a:spcBef>
              <a:spcPct val="0"/>
            </a:spcBef>
            <a:spcAft>
              <a:spcPct val="15000"/>
            </a:spcAft>
            <a:buChar char="•"/>
          </a:pPr>
          <a:r>
            <a:rPr lang="en-IE" sz="1400" b="0" kern="1200" dirty="0"/>
            <a:t>Residents moved to another home - with isolation facilities - without their, or their family’s, consent (Spain)</a:t>
          </a:r>
          <a:endParaRPr lang="en-US" sz="1400" b="0" kern="1200" dirty="0"/>
        </a:p>
      </dsp:txBody>
      <dsp:txXfrm>
        <a:off x="0" y="3334633"/>
        <a:ext cx="11819560" cy="1234800"/>
      </dsp:txXfrm>
    </dsp:sp>
    <dsp:sp modelId="{018D0B4B-EAFC-469B-81A8-B4E67B2CA2B3}">
      <dsp:nvSpPr>
        <dsp:cNvPr id="0" name=""/>
        <dsp:cNvSpPr/>
      </dsp:nvSpPr>
      <dsp:spPr>
        <a:xfrm>
          <a:off x="590978" y="3127993"/>
          <a:ext cx="8273692"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726" tIns="0" rIns="312726" bIns="0" numCol="1" spcCol="1270" anchor="ctr" anchorCtr="0">
          <a:noAutofit/>
        </a:bodyPr>
        <a:lstStyle/>
        <a:p>
          <a:pPr marL="0" lvl="0" indent="0" algn="l" defTabSz="622300">
            <a:lnSpc>
              <a:spcPct val="90000"/>
            </a:lnSpc>
            <a:spcBef>
              <a:spcPct val="0"/>
            </a:spcBef>
            <a:spcAft>
              <a:spcPct val="35000"/>
            </a:spcAft>
            <a:buNone/>
          </a:pPr>
          <a:r>
            <a:rPr lang="en-IE" sz="1400" b="1" kern="1200" dirty="0"/>
            <a:t>Article 5: </a:t>
          </a:r>
          <a:r>
            <a:rPr lang="en-IE" sz="1400" b="1" i="1" kern="1200" dirty="0"/>
            <a:t>Right to liberty &amp; security</a:t>
          </a:r>
          <a:endParaRPr lang="en-US" sz="1400" kern="1200" dirty="0"/>
        </a:p>
      </dsp:txBody>
      <dsp:txXfrm>
        <a:off x="611153" y="3148168"/>
        <a:ext cx="8233342" cy="372930"/>
      </dsp:txXfrm>
    </dsp:sp>
    <dsp:sp modelId="{43E1C818-4D5E-48E1-8E02-13F8E945261D}">
      <dsp:nvSpPr>
        <dsp:cNvPr id="0" name=""/>
        <dsp:cNvSpPr/>
      </dsp:nvSpPr>
      <dsp:spPr>
        <a:xfrm>
          <a:off x="0" y="4851673"/>
          <a:ext cx="11819560" cy="8158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7329" tIns="291592" rIns="917329" bIns="99568" numCol="1" spcCol="1270" anchor="t" anchorCtr="0">
          <a:noAutofit/>
        </a:bodyPr>
        <a:lstStyle/>
        <a:p>
          <a:pPr marL="114300" lvl="1" indent="-114300" algn="l" defTabSz="622300">
            <a:lnSpc>
              <a:spcPct val="90000"/>
            </a:lnSpc>
            <a:spcBef>
              <a:spcPct val="0"/>
            </a:spcBef>
            <a:spcAft>
              <a:spcPct val="15000"/>
            </a:spcAft>
            <a:buChar char="•"/>
          </a:pPr>
          <a:r>
            <a:rPr lang="en-IE" sz="1400" b="0" kern="1200" dirty="0"/>
            <a:t>No, or very limited, access to visitors (most countries)</a:t>
          </a:r>
          <a:endParaRPr lang="en-US" sz="1400" b="0" kern="1200" dirty="0"/>
        </a:p>
        <a:p>
          <a:pPr marL="114300" lvl="1" indent="-114300" algn="l" defTabSz="622300">
            <a:lnSpc>
              <a:spcPct val="90000"/>
            </a:lnSpc>
            <a:spcBef>
              <a:spcPct val="0"/>
            </a:spcBef>
            <a:spcAft>
              <a:spcPct val="15000"/>
            </a:spcAft>
            <a:buChar char="•"/>
          </a:pPr>
          <a:r>
            <a:rPr lang="en-IE" sz="1400" b="0" kern="1200" dirty="0"/>
            <a:t>No visits from ‘oversight agencies’ or social workers (Anand et al, 2021)</a:t>
          </a:r>
          <a:endParaRPr lang="en-US" sz="1400" b="0" kern="1200" dirty="0"/>
        </a:p>
      </dsp:txBody>
      <dsp:txXfrm>
        <a:off x="0" y="4851673"/>
        <a:ext cx="11819560" cy="815850"/>
      </dsp:txXfrm>
    </dsp:sp>
    <dsp:sp modelId="{CB3F7661-222A-4F0E-BB0E-E9B3BB5CCE7E}">
      <dsp:nvSpPr>
        <dsp:cNvPr id="0" name=""/>
        <dsp:cNvSpPr/>
      </dsp:nvSpPr>
      <dsp:spPr>
        <a:xfrm>
          <a:off x="590978" y="4645033"/>
          <a:ext cx="8273692"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726" tIns="0" rIns="312726" bIns="0" numCol="1" spcCol="1270" anchor="ctr" anchorCtr="0">
          <a:noAutofit/>
        </a:bodyPr>
        <a:lstStyle/>
        <a:p>
          <a:pPr marL="0" lvl="0" indent="0" algn="l" defTabSz="622300">
            <a:lnSpc>
              <a:spcPct val="90000"/>
            </a:lnSpc>
            <a:spcBef>
              <a:spcPct val="0"/>
            </a:spcBef>
            <a:spcAft>
              <a:spcPct val="35000"/>
            </a:spcAft>
            <a:buNone/>
          </a:pPr>
          <a:r>
            <a:rPr lang="en-IE" sz="1400" b="1" kern="1200"/>
            <a:t>Article 8: </a:t>
          </a:r>
          <a:r>
            <a:rPr lang="en-IE" sz="1400" b="1" i="1" kern="1200"/>
            <a:t>Right to respect for private &amp; family life </a:t>
          </a:r>
          <a:endParaRPr lang="en-US" sz="1400" kern="1200"/>
        </a:p>
      </dsp:txBody>
      <dsp:txXfrm>
        <a:off x="611153" y="4665208"/>
        <a:ext cx="8233342" cy="3729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B02AC3-4365-45DD-8149-40CDAC08F352}">
      <dsp:nvSpPr>
        <dsp:cNvPr id="0" name=""/>
        <dsp:cNvSpPr/>
      </dsp:nvSpPr>
      <dsp:spPr>
        <a:xfrm>
          <a:off x="0" y="0"/>
          <a:ext cx="6188689" cy="0"/>
        </a:xfrm>
        <a:prstGeom prst="lin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A8F0878A-89A4-448C-A0C5-B8CCB0F36197}">
      <dsp:nvSpPr>
        <dsp:cNvPr id="0" name=""/>
        <dsp:cNvSpPr/>
      </dsp:nvSpPr>
      <dsp:spPr>
        <a:xfrm>
          <a:off x="0" y="0"/>
          <a:ext cx="6188689" cy="1352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baseline="0"/>
            <a:t>Covid-19- frailty associated with earlier death, longer time in hospital, and increasing frailty all associated with increasing rates of mortality.</a:t>
          </a:r>
          <a:endParaRPr lang="en-US" sz="1700" kern="1200"/>
        </a:p>
      </dsp:txBody>
      <dsp:txXfrm>
        <a:off x="0" y="0"/>
        <a:ext cx="6188689" cy="1352333"/>
      </dsp:txXfrm>
    </dsp:sp>
    <dsp:sp modelId="{49B0553C-8582-4542-9E9F-4945B15FB72F}">
      <dsp:nvSpPr>
        <dsp:cNvPr id="0" name=""/>
        <dsp:cNvSpPr/>
      </dsp:nvSpPr>
      <dsp:spPr>
        <a:xfrm>
          <a:off x="0" y="1352333"/>
          <a:ext cx="6188689" cy="0"/>
        </a:xfrm>
        <a:prstGeom prst="lin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A0E18C4D-7D63-4907-9DA6-97034BDC983A}">
      <dsp:nvSpPr>
        <dsp:cNvPr id="0" name=""/>
        <dsp:cNvSpPr/>
      </dsp:nvSpPr>
      <dsp:spPr>
        <a:xfrm>
          <a:off x="0" y="1352333"/>
          <a:ext cx="6188689" cy="1352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baseline="0"/>
            <a:t>Communication issues -few health systems recognised the need for transparent masks and hearing or vision aids to support effective communication, prevent delirium, and enable participation in care planning (O’Hanlon et al.,2021). </a:t>
          </a:r>
          <a:endParaRPr lang="en-US" sz="1700" kern="1200"/>
        </a:p>
      </dsp:txBody>
      <dsp:txXfrm>
        <a:off x="0" y="1352333"/>
        <a:ext cx="6188689" cy="1352333"/>
      </dsp:txXfrm>
    </dsp:sp>
    <dsp:sp modelId="{BF675E8C-F968-4F88-8CCE-B0347E8BFA32}">
      <dsp:nvSpPr>
        <dsp:cNvPr id="0" name=""/>
        <dsp:cNvSpPr/>
      </dsp:nvSpPr>
      <dsp:spPr>
        <a:xfrm>
          <a:off x="0" y="2704667"/>
          <a:ext cx="6188689" cy="0"/>
        </a:xfrm>
        <a:prstGeom prst="lin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54EB090D-2132-4E1D-954A-8CB361D9024A}">
      <dsp:nvSpPr>
        <dsp:cNvPr id="0" name=""/>
        <dsp:cNvSpPr/>
      </dsp:nvSpPr>
      <dsp:spPr>
        <a:xfrm>
          <a:off x="0" y="2704667"/>
          <a:ext cx="6188689" cy="1352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baseline="0"/>
            <a:t>Restrictions in visiting - disproportionate effect on older patients with underlying cognitive impairment. May have contributed to observed increased prescription of chemical sedation (O’Hanlon et al.2021).</a:t>
          </a:r>
          <a:endParaRPr lang="en-US" sz="1700" kern="1200"/>
        </a:p>
      </dsp:txBody>
      <dsp:txXfrm>
        <a:off x="0" y="2704667"/>
        <a:ext cx="6188689" cy="1352333"/>
      </dsp:txXfrm>
    </dsp:sp>
    <dsp:sp modelId="{6C861532-37BA-4E37-93C7-B031D5430723}">
      <dsp:nvSpPr>
        <dsp:cNvPr id="0" name=""/>
        <dsp:cNvSpPr/>
      </dsp:nvSpPr>
      <dsp:spPr>
        <a:xfrm>
          <a:off x="0" y="4057002"/>
          <a:ext cx="6188689" cy="0"/>
        </a:xfrm>
        <a:prstGeom prst="lin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D884F3B4-D1CE-4338-9D5C-2033E0017D3B}">
      <dsp:nvSpPr>
        <dsp:cNvPr id="0" name=""/>
        <dsp:cNvSpPr/>
      </dsp:nvSpPr>
      <dsp:spPr>
        <a:xfrm>
          <a:off x="0" y="4057001"/>
          <a:ext cx="6188689" cy="1352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baseline="0"/>
            <a:t>Provision of family and paid caregiving, whether funded by the state or privately, was affected during the pandemic and led to difficulty providing for care needs (Reckry, 2020).</a:t>
          </a:r>
          <a:endParaRPr lang="en-US" sz="1700" kern="1200"/>
        </a:p>
      </dsp:txBody>
      <dsp:txXfrm>
        <a:off x="0" y="4057001"/>
        <a:ext cx="6188689" cy="13523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E4F0A-0BBE-4ADE-BD29-E4CA9134142C}">
      <dsp:nvSpPr>
        <dsp:cNvPr id="0" name=""/>
        <dsp:cNvSpPr/>
      </dsp:nvSpPr>
      <dsp:spPr>
        <a:xfrm>
          <a:off x="2166" y="0"/>
          <a:ext cx="4619143" cy="346869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Although at the request of OEWG a significant number of civil society groups representing older people have been recruited, the contrast with the grassroots lobby for the Disability Convention is striking .</a:t>
          </a:r>
        </a:p>
      </dsp:txBody>
      <dsp:txXfrm>
        <a:off x="103760" y="101594"/>
        <a:ext cx="4415955" cy="3265502"/>
      </dsp:txXfrm>
    </dsp:sp>
    <dsp:sp modelId="{8D756EF1-388C-439B-BF46-3C5131657260}">
      <dsp:nvSpPr>
        <dsp:cNvPr id="0" name=""/>
        <dsp:cNvSpPr/>
      </dsp:nvSpPr>
      <dsp:spPr>
        <a:xfrm>
          <a:off x="5083223" y="1161571"/>
          <a:ext cx="979258" cy="114554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5083223" y="1390680"/>
        <a:ext cx="685481" cy="687329"/>
      </dsp:txXfrm>
    </dsp:sp>
    <dsp:sp modelId="{DB4AFD35-79C4-4F66-ACC9-5770C17C2AF1}">
      <dsp:nvSpPr>
        <dsp:cNvPr id="0" name=""/>
        <dsp:cNvSpPr/>
      </dsp:nvSpPr>
      <dsp:spPr>
        <a:xfrm>
          <a:off x="6468966" y="0"/>
          <a:ext cx="4619143" cy="3468690"/>
        </a:xfrm>
        <a:prstGeom prst="roundRect">
          <a:avLst>
            <a:gd name="adj" fmla="val 10000"/>
          </a:avLst>
        </a:prstGeom>
        <a:solidFill>
          <a:schemeClr val="accent5">
            <a:hueOff val="360006"/>
            <a:satOff val="8692"/>
            <a:lumOff val="-4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Since its inception in 2010 OEWG has come under constant pressure, especially from members of GAROP, to bring a proposal for a convention on the rights of older people before the United Nations General Assembly. </a:t>
          </a:r>
        </a:p>
        <a:p>
          <a:pPr marL="0" lvl="0" indent="0" algn="ctr" defTabSz="711200">
            <a:lnSpc>
              <a:spcPct val="90000"/>
            </a:lnSpc>
            <a:spcBef>
              <a:spcPct val="0"/>
            </a:spcBef>
            <a:spcAft>
              <a:spcPct val="35000"/>
            </a:spcAft>
            <a:buNone/>
          </a:pPr>
          <a:r>
            <a:rPr lang="en-US" sz="1600" kern="1200"/>
            <a:t>The lobby has not succeeded. Reservations on the part of ‘the two key Western players’ – the US and the European Union.</a:t>
          </a:r>
        </a:p>
        <a:p>
          <a:pPr marL="0" lvl="0" indent="0" algn="ctr" defTabSz="711200">
            <a:lnSpc>
              <a:spcPct val="90000"/>
            </a:lnSpc>
            <a:spcBef>
              <a:spcPct val="0"/>
            </a:spcBef>
            <a:spcAft>
              <a:spcPct val="35000"/>
            </a:spcAft>
            <a:buNone/>
          </a:pPr>
          <a:r>
            <a:rPr lang="en-US" sz="1600" kern="1200"/>
            <a:t> While they have claimed that their stated objections were based on the lack of success of similar instruments their hesitation is more likely based on concern about the potential for a repetition of the considerable costs of implementing the CRPD (Harbison et al, 2016). </a:t>
          </a:r>
        </a:p>
      </dsp:txBody>
      <dsp:txXfrm>
        <a:off x="6570560" y="101594"/>
        <a:ext cx="4415955" cy="32655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32BBB-D7DD-4785-971C-75999D73C060}">
      <dsp:nvSpPr>
        <dsp:cNvPr id="0" name=""/>
        <dsp:cNvSpPr/>
      </dsp:nvSpPr>
      <dsp:spPr>
        <a:xfrm>
          <a:off x="4873" y="265183"/>
          <a:ext cx="2130870" cy="293832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IASW engaged in a successful macro-level advocacy campaign in relation to the human rights of nursing home residents to a private and family life under Article 8 of the European Convention on Human Rights (1950). </a:t>
          </a:r>
        </a:p>
      </dsp:txBody>
      <dsp:txXfrm>
        <a:off x="67284" y="327594"/>
        <a:ext cx="2006048" cy="2813501"/>
      </dsp:txXfrm>
    </dsp:sp>
    <dsp:sp modelId="{EEED7E51-4CA0-4AA9-BD61-3E3B02C1237E}">
      <dsp:nvSpPr>
        <dsp:cNvPr id="0" name=""/>
        <dsp:cNvSpPr/>
      </dsp:nvSpPr>
      <dsp:spPr>
        <a:xfrm>
          <a:off x="2348831" y="1470117"/>
          <a:ext cx="451744" cy="52845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348831" y="1575808"/>
        <a:ext cx="316221" cy="317073"/>
      </dsp:txXfrm>
    </dsp:sp>
    <dsp:sp modelId="{9476BA68-2804-406D-84CF-3156FDBFB373}">
      <dsp:nvSpPr>
        <dsp:cNvPr id="0" name=""/>
        <dsp:cNvSpPr/>
      </dsp:nvSpPr>
      <dsp:spPr>
        <a:xfrm>
          <a:off x="2988092" y="265183"/>
          <a:ext cx="2130870" cy="293832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Social workers fought for nursing home residents’ right to communication support so that relationships with family members could be sustained in the context of blanket visiting restrictions, and so that access to end-of-life care and the right to safe family visitation once permitted by public health guidance were not jeopardized.</a:t>
          </a:r>
        </a:p>
      </dsp:txBody>
      <dsp:txXfrm>
        <a:off x="3050503" y="327594"/>
        <a:ext cx="2006048" cy="2813501"/>
      </dsp:txXfrm>
    </dsp:sp>
    <dsp:sp modelId="{78E89444-557A-476B-8FD8-BAAC15DF8E21}">
      <dsp:nvSpPr>
        <dsp:cNvPr id="0" name=""/>
        <dsp:cNvSpPr/>
      </dsp:nvSpPr>
      <dsp:spPr>
        <a:xfrm>
          <a:off x="5332050" y="1470117"/>
          <a:ext cx="451744" cy="52845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332050" y="1575808"/>
        <a:ext cx="316221" cy="317073"/>
      </dsp:txXfrm>
    </dsp:sp>
    <dsp:sp modelId="{47E11056-2D35-42EC-8F90-E2F1016B5D9F}">
      <dsp:nvSpPr>
        <dsp:cNvPr id="0" name=""/>
        <dsp:cNvSpPr/>
      </dsp:nvSpPr>
      <dsp:spPr>
        <a:xfrm>
          <a:off x="5971312" y="265183"/>
          <a:ext cx="2130870" cy="293832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Advocacy work also involved the development and piloting of a model for a ‘Liaison Social Work Role in Nursing Homes’ (McGarry et al, 2020) in order to assist with the vital supports outlined above.</a:t>
          </a:r>
        </a:p>
      </dsp:txBody>
      <dsp:txXfrm>
        <a:off x="6033723" y="327594"/>
        <a:ext cx="2006048" cy="2813501"/>
      </dsp:txXfrm>
    </dsp:sp>
    <dsp:sp modelId="{9A5AC9F8-3669-492E-B472-4CA4BAD174F2}">
      <dsp:nvSpPr>
        <dsp:cNvPr id="0" name=""/>
        <dsp:cNvSpPr/>
      </dsp:nvSpPr>
      <dsp:spPr>
        <a:xfrm>
          <a:off x="8315270" y="1470117"/>
          <a:ext cx="451744" cy="52845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8315270" y="1575808"/>
        <a:ext cx="316221" cy="317073"/>
      </dsp:txXfrm>
    </dsp:sp>
    <dsp:sp modelId="{7E49D72C-1B9E-4E98-8270-B13EA54E2DCE}">
      <dsp:nvSpPr>
        <dsp:cNvPr id="0" name=""/>
        <dsp:cNvSpPr/>
      </dsp:nvSpPr>
      <dsp:spPr>
        <a:xfrm>
          <a:off x="8954531" y="265183"/>
          <a:ext cx="2130870" cy="293832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Through the sending of letters to key stakeholders outlining problems and providing suggestions for solutions, press releases, a social media campaign on Twitter (#ResidentsHaveRights), a webinar for members of the general public, and meetings with, among others, the Minister for Older People and the Health Service Executive who are responsible for health and social care provision (see IASW, 2021), nursing home residents’ situation was improved.</a:t>
          </a:r>
        </a:p>
      </dsp:txBody>
      <dsp:txXfrm>
        <a:off x="9016942" y="327594"/>
        <a:ext cx="2006048" cy="28135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FDB891-92E4-47CE-89D0-0DD7D68D5928}">
      <dsp:nvSpPr>
        <dsp:cNvPr id="0" name=""/>
        <dsp:cNvSpPr/>
      </dsp:nvSpPr>
      <dsp:spPr>
        <a:xfrm>
          <a:off x="499683" y="1019"/>
          <a:ext cx="1901235" cy="114074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E" sz="1400" kern="1200" baseline="0" dirty="0"/>
            <a:t>What good adult safeguarding practice looks like as a safeguarding practitioner</a:t>
          </a:r>
          <a:endParaRPr lang="en-US" sz="1400" kern="1200" dirty="0"/>
        </a:p>
      </dsp:txBody>
      <dsp:txXfrm>
        <a:off x="499683" y="1019"/>
        <a:ext cx="1901235" cy="1140741"/>
      </dsp:txXfrm>
    </dsp:sp>
    <dsp:sp modelId="{ABABB429-33D9-48E9-A97F-7A89FEB3EB8A}">
      <dsp:nvSpPr>
        <dsp:cNvPr id="0" name=""/>
        <dsp:cNvSpPr/>
      </dsp:nvSpPr>
      <dsp:spPr>
        <a:xfrm>
          <a:off x="2591042" y="1019"/>
          <a:ext cx="1901235" cy="114074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E" sz="1400" kern="1200" baseline="0"/>
            <a:t>1.Empowerment</a:t>
          </a:r>
          <a:endParaRPr lang="en-US" sz="1400" kern="1200"/>
        </a:p>
      </dsp:txBody>
      <dsp:txXfrm>
        <a:off x="2591042" y="1019"/>
        <a:ext cx="1901235" cy="1140741"/>
      </dsp:txXfrm>
    </dsp:sp>
    <dsp:sp modelId="{2E9B816A-F5A8-4182-B4B6-3C9CFF1B64F7}">
      <dsp:nvSpPr>
        <dsp:cNvPr id="0" name=""/>
        <dsp:cNvSpPr/>
      </dsp:nvSpPr>
      <dsp:spPr>
        <a:xfrm>
          <a:off x="499683" y="1331883"/>
          <a:ext cx="1901235" cy="1140741"/>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E" sz="1400" kern="1200" baseline="0"/>
            <a:t>2. Prevention</a:t>
          </a:r>
          <a:endParaRPr lang="en-US" sz="1400" kern="1200"/>
        </a:p>
      </dsp:txBody>
      <dsp:txXfrm>
        <a:off x="499683" y="1331883"/>
        <a:ext cx="1901235" cy="1140741"/>
      </dsp:txXfrm>
    </dsp:sp>
    <dsp:sp modelId="{D2B3EF2B-BE34-42A3-A36A-2F6F570A345F}">
      <dsp:nvSpPr>
        <dsp:cNvPr id="0" name=""/>
        <dsp:cNvSpPr/>
      </dsp:nvSpPr>
      <dsp:spPr>
        <a:xfrm>
          <a:off x="2591042" y="1331883"/>
          <a:ext cx="1901235" cy="114074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E" sz="1400" kern="1200" baseline="0"/>
            <a:t>3. Proportionality</a:t>
          </a:r>
          <a:endParaRPr lang="en-US" sz="1400" kern="1200"/>
        </a:p>
      </dsp:txBody>
      <dsp:txXfrm>
        <a:off x="2591042" y="1331883"/>
        <a:ext cx="1901235" cy="1140741"/>
      </dsp:txXfrm>
    </dsp:sp>
    <dsp:sp modelId="{B417D0E9-A0F7-4A74-B66F-DA3EA11B918A}">
      <dsp:nvSpPr>
        <dsp:cNvPr id="0" name=""/>
        <dsp:cNvSpPr/>
      </dsp:nvSpPr>
      <dsp:spPr>
        <a:xfrm>
          <a:off x="499683" y="2662748"/>
          <a:ext cx="1901235" cy="1140741"/>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E" sz="1400" kern="1200" baseline="0"/>
            <a:t>4. Protection</a:t>
          </a:r>
          <a:endParaRPr lang="en-US" sz="1400" kern="1200"/>
        </a:p>
      </dsp:txBody>
      <dsp:txXfrm>
        <a:off x="499683" y="2662748"/>
        <a:ext cx="1901235" cy="1140741"/>
      </dsp:txXfrm>
    </dsp:sp>
    <dsp:sp modelId="{07F2AB4C-5B3F-4769-AADF-4EBA16E5F701}">
      <dsp:nvSpPr>
        <dsp:cNvPr id="0" name=""/>
        <dsp:cNvSpPr/>
      </dsp:nvSpPr>
      <dsp:spPr>
        <a:xfrm>
          <a:off x="2591042" y="2662748"/>
          <a:ext cx="1901235" cy="114074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E" sz="1400" kern="1200" baseline="0"/>
            <a:t>5. Partnership</a:t>
          </a:r>
          <a:endParaRPr lang="en-US" sz="1400" kern="1200"/>
        </a:p>
      </dsp:txBody>
      <dsp:txXfrm>
        <a:off x="2591042" y="2662748"/>
        <a:ext cx="1901235" cy="1140741"/>
      </dsp:txXfrm>
    </dsp:sp>
    <dsp:sp modelId="{CD0D2C6E-B889-4323-B433-6DC48FA585C8}">
      <dsp:nvSpPr>
        <dsp:cNvPr id="0" name=""/>
        <dsp:cNvSpPr/>
      </dsp:nvSpPr>
      <dsp:spPr>
        <a:xfrm>
          <a:off x="1545363" y="3993613"/>
          <a:ext cx="1901235" cy="114074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E" sz="1400" kern="1200" baseline="0"/>
            <a:t>6.Accountability</a:t>
          </a:r>
          <a:endParaRPr lang="en-US" sz="1400" kern="1200"/>
        </a:p>
      </dsp:txBody>
      <dsp:txXfrm>
        <a:off x="1545363" y="3993613"/>
        <a:ext cx="1901235" cy="114074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183A7C-C7CF-4698-83E6-1AE3F2FF57D7}" type="datetimeFigureOut">
              <a:rPr lang="en-IE" smtClean="0"/>
              <a:t>15/11/2022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133797-9214-4D79-BA4B-642881CA1AA2}" type="slidenum">
              <a:rPr lang="en-IE" smtClean="0"/>
              <a:t>‹#›</a:t>
            </a:fld>
            <a:endParaRPr lang="en-IE"/>
          </a:p>
        </p:txBody>
      </p:sp>
    </p:spTree>
    <p:extLst>
      <p:ext uri="{BB962C8B-B14F-4D97-AF65-F5344CB8AC3E}">
        <p14:creationId xmlns:p14="http://schemas.microsoft.com/office/powerpoint/2010/main" val="754466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D133797-9214-4D79-BA4B-642881CA1AA2}" type="slidenum">
              <a:rPr lang="en-IE" smtClean="0"/>
              <a:t>1</a:t>
            </a:fld>
            <a:endParaRPr lang="en-IE"/>
          </a:p>
        </p:txBody>
      </p:sp>
    </p:spTree>
    <p:extLst>
      <p:ext uri="{BB962C8B-B14F-4D97-AF65-F5344CB8AC3E}">
        <p14:creationId xmlns:p14="http://schemas.microsoft.com/office/powerpoint/2010/main" val="3862801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T2 - fewer excess deaths = better PPE/testing, vaccines/acquired immunity &amp; far fewer staff working across multiple sites… In the UK for </a:t>
            </a:r>
            <a:r>
              <a:rPr lang="en-GB" dirty="0" err="1"/>
              <a:t>eg</a:t>
            </a:r>
            <a:r>
              <a:rPr lang="en-GB" dirty="0"/>
              <a:t> care home deaths represented only 26% of the 62,250 deaths registered between 31</a:t>
            </a:r>
            <a:r>
              <a:rPr lang="en-GB" baseline="30000" dirty="0"/>
              <a:t>st</a:t>
            </a:r>
            <a:r>
              <a:rPr lang="en-GB" dirty="0"/>
              <a:t> Oct 20 and 5</a:t>
            </a:r>
            <a:r>
              <a:rPr lang="en-GB" baseline="30000" dirty="0"/>
              <a:t>th</a:t>
            </a:r>
            <a:r>
              <a:rPr lang="en-GB" dirty="0"/>
              <a:t> Feb 21. M: E&amp;W – 20664 from March to Sept 20 &amp; 21677 from Sept to April 21.</a:t>
            </a:r>
          </a:p>
          <a:p>
            <a:r>
              <a:rPr lang="en-GB" dirty="0"/>
              <a:t>Data suggests too that CH deaths are highly correlated with no of excess deaths in the wider community outside the CH… </a:t>
            </a:r>
          </a:p>
          <a:p>
            <a:endParaRPr lang="en-GB" dirty="0"/>
          </a:p>
          <a:p>
            <a:pPr marL="181137" indent="-181137">
              <a:buFont typeface="Arial" panose="020B0604020202020204" pitchFamily="34" charset="0"/>
              <a:buChar char="•"/>
            </a:pPr>
            <a:r>
              <a:rPr lang="en-GB" dirty="0"/>
              <a:t>In the UK official figures suggest that between </a:t>
            </a:r>
            <a:r>
              <a:rPr lang="en-GB" b="1" dirty="0"/>
              <a:t>20</a:t>
            </a:r>
            <a:r>
              <a:rPr lang="en-GB" b="1" baseline="30000" dirty="0"/>
              <a:t>th</a:t>
            </a:r>
            <a:r>
              <a:rPr lang="en-GB" b="1" dirty="0"/>
              <a:t> March 20 &amp; 30</a:t>
            </a:r>
            <a:r>
              <a:rPr lang="en-GB" b="1" baseline="30000" dirty="0"/>
              <a:t>th</a:t>
            </a:r>
            <a:r>
              <a:rPr lang="en-GB" b="1" dirty="0"/>
              <a:t> April 21 </a:t>
            </a:r>
            <a:r>
              <a:rPr lang="en-GB" dirty="0"/>
              <a:t>there were</a:t>
            </a:r>
            <a:r>
              <a:rPr lang="en-GB" b="1" dirty="0"/>
              <a:t> 42341 </a:t>
            </a:r>
            <a:r>
              <a:rPr lang="en-GB" dirty="0"/>
              <a:t>deaths of CH residents involving Covid </a:t>
            </a:r>
          </a:p>
          <a:p>
            <a:pPr marL="181137" indent="-181137">
              <a:buFont typeface="Arial" panose="020B0604020202020204" pitchFamily="34" charset="0"/>
              <a:buChar char="•"/>
            </a:pPr>
            <a:r>
              <a:rPr lang="en-GB" dirty="0"/>
              <a:t>The Science and Technology Committee stated that the ‘CH death toll in the UK was amongst the worst in Europe and </a:t>
            </a:r>
            <a:r>
              <a:rPr lang="en-GB" b="1" dirty="0"/>
              <a:t>could have been mitigated’ </a:t>
            </a:r>
          </a:p>
          <a:p>
            <a:endParaRPr lang="en-GB" dirty="0"/>
          </a:p>
          <a:p>
            <a:endParaRPr lang="en-GB" dirty="0"/>
          </a:p>
        </p:txBody>
      </p:sp>
      <p:sp>
        <p:nvSpPr>
          <p:cNvPr id="4" name="Slide Number Placeholder 3"/>
          <p:cNvSpPr>
            <a:spLocks noGrp="1"/>
          </p:cNvSpPr>
          <p:nvPr>
            <p:ph type="sldNum" sz="quarter" idx="5"/>
          </p:nvPr>
        </p:nvSpPr>
        <p:spPr/>
        <p:txBody>
          <a:bodyPr/>
          <a:lstStyle/>
          <a:p>
            <a:fld id="{8D57BD3A-078F-4AE1-904C-7E4D22F77168}" type="slidenum">
              <a:rPr lang="en-GB" smtClean="0"/>
              <a:t>16</a:t>
            </a:fld>
            <a:endParaRPr lang="en-GB"/>
          </a:p>
        </p:txBody>
      </p:sp>
    </p:spTree>
    <p:extLst>
      <p:ext uri="{BB962C8B-B14F-4D97-AF65-F5344CB8AC3E}">
        <p14:creationId xmlns:p14="http://schemas.microsoft.com/office/powerpoint/2010/main" val="1219455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D133797-9214-4D79-BA4B-642881CA1AA2}" type="slidenum">
              <a:rPr lang="en-IE" smtClean="0"/>
              <a:t>17</a:t>
            </a:fld>
            <a:endParaRPr lang="en-IE"/>
          </a:p>
        </p:txBody>
      </p:sp>
    </p:spTree>
    <p:extLst>
      <p:ext uri="{BB962C8B-B14F-4D97-AF65-F5344CB8AC3E}">
        <p14:creationId xmlns:p14="http://schemas.microsoft.com/office/powerpoint/2010/main" val="3276014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133797-9214-4D79-BA4B-642881CA1AA2}"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3362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implications/consequences …</a:t>
            </a:r>
          </a:p>
          <a:p>
            <a:r>
              <a:rPr lang="en-GB" dirty="0"/>
              <a:t>Mostly these are violations from wave 1 but some are updated/added from wave 2</a:t>
            </a:r>
          </a:p>
          <a:p>
            <a:r>
              <a:rPr lang="en-GB" dirty="0"/>
              <a:t>Sorry but mostly UK data/evidence too as that’s all I’ve had time to gather </a:t>
            </a:r>
          </a:p>
        </p:txBody>
      </p:sp>
      <p:sp>
        <p:nvSpPr>
          <p:cNvPr id="4" name="Slide Number Placeholder 3"/>
          <p:cNvSpPr>
            <a:spLocks noGrp="1"/>
          </p:cNvSpPr>
          <p:nvPr>
            <p:ph type="sldNum" sz="quarter" idx="5"/>
          </p:nvPr>
        </p:nvSpPr>
        <p:spPr/>
        <p:txBody>
          <a:bodyPr/>
          <a:lstStyle/>
          <a:p>
            <a:fld id="{8D57BD3A-078F-4AE1-904C-7E4D22F77168}" type="slidenum">
              <a:rPr lang="en-GB" smtClean="0"/>
              <a:t>19</a:t>
            </a:fld>
            <a:endParaRPr lang="en-GB"/>
          </a:p>
        </p:txBody>
      </p:sp>
    </p:spTree>
    <p:extLst>
      <p:ext uri="{BB962C8B-B14F-4D97-AF65-F5344CB8AC3E}">
        <p14:creationId xmlns:p14="http://schemas.microsoft.com/office/powerpoint/2010/main" val="1822446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D133797-9214-4D79-BA4B-642881CA1AA2}" type="slidenum">
              <a:rPr lang="en-IE" smtClean="0"/>
              <a:t>20</a:t>
            </a:fld>
            <a:endParaRPr lang="en-IE"/>
          </a:p>
        </p:txBody>
      </p:sp>
    </p:spTree>
    <p:extLst>
      <p:ext uri="{BB962C8B-B14F-4D97-AF65-F5344CB8AC3E}">
        <p14:creationId xmlns:p14="http://schemas.microsoft.com/office/powerpoint/2010/main" val="1914857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D133797-9214-4D79-BA4B-642881CA1AA2}" type="slidenum">
              <a:rPr lang="en-IE" smtClean="0"/>
              <a:t>21</a:t>
            </a:fld>
            <a:endParaRPr lang="en-IE"/>
          </a:p>
        </p:txBody>
      </p:sp>
    </p:spTree>
    <p:extLst>
      <p:ext uri="{BB962C8B-B14F-4D97-AF65-F5344CB8AC3E}">
        <p14:creationId xmlns:p14="http://schemas.microsoft.com/office/powerpoint/2010/main" val="2174621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5f391192_045:notes"/>
          <p:cNvSpPr>
            <a:spLocks noGrp="1" noRot="1" noChangeAspect="1"/>
          </p:cNvSpPr>
          <p:nvPr>
            <p:ph type="sldImg" idx="2"/>
          </p:nvPr>
        </p:nvSpPr>
        <p:spPr>
          <a:xfrm>
            <a:off x="-200025" y="822325"/>
            <a:ext cx="7318375" cy="41179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5f391192_045:notes"/>
          <p:cNvSpPr txBox="1">
            <a:spLocks noGrp="1"/>
          </p:cNvSpPr>
          <p:nvPr>
            <p:ph type="body" idx="1"/>
          </p:nvPr>
        </p:nvSpPr>
        <p:spPr>
          <a:xfrm>
            <a:off x="257158" y="5214124"/>
            <a:ext cx="6226899" cy="4440273"/>
          </a:xfrm>
          <a:prstGeom prst="rect">
            <a:avLst/>
          </a:prstGeom>
        </p:spPr>
        <p:txBody>
          <a:bodyPr spcFirstLastPara="1" wrap="square" lIns="97644" tIns="97644" rIns="97644" bIns="97644" anchor="t" anchorCtr="0">
            <a:noAutofit/>
          </a:bodyPr>
          <a:lstStyle/>
          <a:p>
            <a:pPr marL="362274" indent="-362274">
              <a:lnSpc>
                <a:spcPct val="107000"/>
              </a:lnSpc>
              <a:buFont typeface="Symbol" panose="05050102010706020507" pitchFamily="18" charset="2"/>
              <a:buChar char=""/>
            </a:pPr>
            <a:r>
              <a:rPr lang="en-GB" dirty="0">
                <a:solidFill>
                  <a:srgbClr val="333333"/>
                </a:solidFill>
                <a:latin typeface="Arial" panose="020B0604020202020204" pitchFamily="34" charset="0"/>
                <a:ea typeface="Calibri" panose="020F0502020204030204" pitchFamily="34" charset="0"/>
                <a:cs typeface="Times New Roman" panose="02020603050405020304" pitchFamily="18" charset="0"/>
              </a:rPr>
              <a:t>Own home offers us scaffolding that structures and supports our sense of self and identity (</a:t>
            </a:r>
            <a:r>
              <a:rPr lang="en-GB" dirty="0" err="1">
                <a:solidFill>
                  <a:srgbClr val="333333"/>
                </a:solidFill>
                <a:latin typeface="Arial" panose="020B0604020202020204" pitchFamily="34" charset="0"/>
                <a:ea typeface="Calibri" panose="020F0502020204030204" pitchFamily="34" charset="0"/>
                <a:cs typeface="Times New Roman" panose="02020603050405020304" pitchFamily="18" charset="0"/>
              </a:rPr>
              <a:t>esp</a:t>
            </a:r>
            <a:r>
              <a:rPr lang="en-GB" dirty="0">
                <a:solidFill>
                  <a:srgbClr val="333333"/>
                </a:solidFill>
                <a:latin typeface="Arial" panose="020B0604020202020204" pitchFamily="34" charset="0"/>
                <a:ea typeface="Calibri" panose="020F0502020204030204" pitchFamily="34" charset="0"/>
                <a:cs typeface="Times New Roman" panose="02020603050405020304" pitchFamily="18" charset="0"/>
              </a:rPr>
              <a:t> </a:t>
            </a:r>
            <a:r>
              <a:rPr lang="en-GB" dirty="0" err="1">
                <a:solidFill>
                  <a:srgbClr val="333333"/>
                </a:solidFill>
                <a:latin typeface="Arial" panose="020B0604020202020204" pitchFamily="34" charset="0"/>
                <a:ea typeface="Calibri" panose="020F0502020204030204" pitchFamily="34" charset="0"/>
                <a:cs typeface="Times New Roman" panose="02020603050405020304" pitchFamily="18" charset="0"/>
              </a:rPr>
              <a:t>impt</a:t>
            </a:r>
            <a:r>
              <a:rPr lang="en-GB" dirty="0">
                <a:solidFill>
                  <a:srgbClr val="333333"/>
                </a:solidFill>
                <a:latin typeface="Arial" panose="020B0604020202020204" pitchFamily="34" charset="0"/>
                <a:ea typeface="Calibri" panose="020F0502020204030204" pitchFamily="34" charset="0"/>
                <a:cs typeface="Times New Roman" panose="02020603050405020304" pitchFamily="18" charset="0"/>
              </a:rPr>
              <a:t> if you have dementia) – relationships with our material world, about practices of ‘making home’ cannot easily be transferred to an institution. We shape our dwellings and afterwards our dwellings shape us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62274" indent="-362274">
              <a:lnSpc>
                <a:spcPct val="107000"/>
              </a:lnSpc>
              <a:spcAft>
                <a:spcPts val="845"/>
              </a:spcAft>
              <a:buFont typeface="Symbol" panose="05050102010706020507" pitchFamily="18" charset="2"/>
              <a:buChar char=""/>
            </a:pPr>
            <a:r>
              <a:rPr lang="en-GB" dirty="0">
                <a:solidFill>
                  <a:srgbClr val="333333"/>
                </a:solidFill>
                <a:latin typeface="Arial" panose="020B0604020202020204" pitchFamily="34" charset="0"/>
                <a:ea typeface="Calibri" panose="020F0502020204030204" pitchFamily="34" charset="0"/>
                <a:cs typeface="Times New Roman" panose="02020603050405020304" pitchFamily="18" charset="0"/>
              </a:rPr>
              <a:t>Decision free spaces are v </a:t>
            </a:r>
            <a:r>
              <a:rPr lang="en-GB" dirty="0" err="1">
                <a:solidFill>
                  <a:srgbClr val="333333"/>
                </a:solidFill>
                <a:latin typeface="Arial" panose="020B0604020202020204" pitchFamily="34" charset="0"/>
                <a:ea typeface="Calibri" panose="020F0502020204030204" pitchFamily="34" charset="0"/>
                <a:cs typeface="Times New Roman" panose="02020603050405020304" pitchFamily="18" charset="0"/>
              </a:rPr>
              <a:t>v</a:t>
            </a:r>
            <a:r>
              <a:rPr lang="en-GB" dirty="0">
                <a:solidFill>
                  <a:srgbClr val="333333"/>
                </a:solidFill>
                <a:latin typeface="Arial" panose="020B0604020202020204" pitchFamily="34" charset="0"/>
                <a:ea typeface="Calibri" panose="020F0502020204030204" pitchFamily="34" charset="0"/>
                <a:cs typeface="Times New Roman" panose="02020603050405020304" pitchFamily="18" charset="0"/>
              </a:rPr>
              <a:t> unhealthy – promote death: ‘mortification of the self’ (Goffman), ‘depersonalisation’ (Townsend), ‘</a:t>
            </a:r>
            <a:r>
              <a:rPr lang="en-GB" dirty="0" err="1">
                <a:solidFill>
                  <a:srgbClr val="333333"/>
                </a:solidFill>
                <a:latin typeface="Arial" panose="020B0604020202020204" pitchFamily="34" charset="0"/>
                <a:ea typeface="Calibri" panose="020F0502020204030204" pitchFamily="34" charset="0"/>
                <a:cs typeface="Times New Roman" panose="02020603050405020304" pitchFamily="18" charset="0"/>
              </a:rPr>
              <a:t>instututionalisation</a:t>
            </a:r>
            <a:r>
              <a:rPr lang="en-GB" dirty="0">
                <a:solidFill>
                  <a:srgbClr val="333333"/>
                </a:solidFill>
                <a:latin typeface="Arial" panose="020B0604020202020204" pitchFamily="34" charset="0"/>
                <a:ea typeface="Calibri" panose="020F0502020204030204" pitchFamily="34" charset="0"/>
                <a:cs typeface="Times New Roman" panose="02020603050405020304" pitchFamily="18" charset="0"/>
              </a:rPr>
              <a:t>’. Decisions are micro-opportunities for self-expression, reproduce the self &amp; identity… all lost in institutions </a:t>
            </a:r>
          </a:p>
          <a:p>
            <a:pPr marL="362274" indent="-362274">
              <a:lnSpc>
                <a:spcPct val="107000"/>
              </a:lnSpc>
              <a:spcAft>
                <a:spcPts val="845"/>
              </a:spcAft>
              <a:buFont typeface="Symbol" panose="05050102010706020507" pitchFamily="18" charset="2"/>
              <a:buChar char=""/>
            </a:pPr>
            <a:endParaRPr dirty="0"/>
          </a:p>
        </p:txBody>
      </p:sp>
    </p:spTree>
    <p:extLst>
      <p:ext uri="{BB962C8B-B14F-4D97-AF65-F5344CB8AC3E}">
        <p14:creationId xmlns:p14="http://schemas.microsoft.com/office/powerpoint/2010/main" val="1614576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200025" y="822325"/>
            <a:ext cx="7318375" cy="41179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91846" y="5214124"/>
            <a:ext cx="5534767" cy="4939696"/>
          </a:xfrm>
          <a:prstGeom prst="rect">
            <a:avLst/>
          </a:prstGeom>
        </p:spPr>
        <p:txBody>
          <a:bodyPr spcFirstLastPara="1" wrap="square" lIns="97644" tIns="97644" rIns="97644" bIns="97644" anchor="t" anchorCtr="0">
            <a:noAutofit/>
          </a:bodyPr>
          <a:lstStyle/>
          <a:p>
            <a:r>
              <a:rPr lang="en-GB" sz="1200" dirty="0">
                <a:ea typeface="Times New Roman" panose="02020603050405020304" pitchFamily="18" charset="0"/>
              </a:rPr>
              <a:t>Explain about Francis…</a:t>
            </a:r>
          </a:p>
          <a:p>
            <a:r>
              <a:rPr lang="en-GB" sz="1200" dirty="0">
                <a:ea typeface="Times New Roman" panose="02020603050405020304" pitchFamily="18" charset="0"/>
              </a:rPr>
              <a:t>Care homes separated from health care services in terms of provision, funding, and governance (Daly, 2020). </a:t>
            </a:r>
          </a:p>
          <a:p>
            <a:r>
              <a:rPr lang="en-US" altLang="en-US" sz="1200" dirty="0">
                <a:cs typeface="Times New Roman" panose="02020603050405020304" pitchFamily="18" charset="0"/>
              </a:rPr>
              <a:t>Lack of connectivity, invisibility of care homes in the public consciousness </a:t>
            </a:r>
          </a:p>
          <a:p>
            <a:r>
              <a:rPr lang="en-US" altLang="en-US" sz="1200" dirty="0">
                <a:cs typeface="Times New Roman" panose="02020603050405020304" pitchFamily="18" charset="0"/>
              </a:rPr>
              <a:t>Older people, especially those who are frail and who have dementia, are marginalized and dehumanized</a:t>
            </a:r>
          </a:p>
          <a:p>
            <a:pPr>
              <a:buFont typeface="Arial" panose="020B0604020202020204" pitchFamily="34" charset="0"/>
              <a:buChar char="•"/>
            </a:pPr>
            <a:endParaRPr lang="en-US" altLang="en-US" sz="1200" b="1" dirty="0">
              <a:solidFill>
                <a:schemeClr val="tx1"/>
              </a:solidFill>
              <a:latin typeface="+mn-lt"/>
              <a:cs typeface="Times New Roman" panose="02020603050405020304" pitchFamily="18" charset="0"/>
            </a:endParaRPr>
          </a:p>
          <a:p>
            <a:pPr defTabSz="976594">
              <a:buClr>
                <a:srgbClr val="000000"/>
              </a:buClr>
              <a:buSzPts val="1400"/>
              <a:defRPr/>
            </a:pPr>
            <a:r>
              <a:rPr lang="en-US" altLang="en-US" sz="1200" dirty="0"/>
              <a:t>Jolly (2020) terms ‘statutory neglect’ = neglect arising from legal and policy related systems and structural deficits</a:t>
            </a:r>
          </a:p>
          <a:p>
            <a:pPr defTabSz="976594">
              <a:buClr>
                <a:srgbClr val="000000"/>
              </a:buClr>
              <a:buSzPts val="1400"/>
              <a:defRPr/>
            </a:pPr>
            <a:endParaRPr dirty="0"/>
          </a:p>
        </p:txBody>
      </p:sp>
    </p:spTree>
    <p:extLst>
      <p:ext uri="{BB962C8B-B14F-4D97-AF65-F5344CB8AC3E}">
        <p14:creationId xmlns:p14="http://schemas.microsoft.com/office/powerpoint/2010/main" val="1723878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D133797-9214-4D79-BA4B-642881CA1AA2}" type="slidenum">
              <a:rPr lang="en-IE" smtClean="0"/>
              <a:t>27</a:t>
            </a:fld>
            <a:endParaRPr lang="en-IE"/>
          </a:p>
        </p:txBody>
      </p:sp>
    </p:spTree>
    <p:extLst>
      <p:ext uri="{BB962C8B-B14F-4D97-AF65-F5344CB8AC3E}">
        <p14:creationId xmlns:p14="http://schemas.microsoft.com/office/powerpoint/2010/main" val="1786029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200025" y="822325"/>
            <a:ext cx="7318375" cy="41179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91846" y="5214124"/>
            <a:ext cx="5534767" cy="4290484"/>
          </a:xfrm>
          <a:prstGeom prst="rect">
            <a:avLst/>
          </a:prstGeom>
        </p:spPr>
        <p:txBody>
          <a:bodyPr spcFirstLastPara="1" wrap="square" lIns="97644" tIns="97644" rIns="97644" bIns="97644" anchor="t" anchorCtr="0">
            <a:noAutofit/>
          </a:bodyPr>
          <a:lstStyle/>
          <a:p>
            <a:pPr marL="0" lvl="1" defTabSz="976594">
              <a:defRPr/>
            </a:pPr>
            <a:r>
              <a:rPr lang="en-GB" sz="1700" dirty="0"/>
              <a:t>One of the key barriers to engaging with HRs and CH residents is the inability of many people, including policy makers and SWs, to conceptualise what those rights look like or that they ‘belong’ to older people. </a:t>
            </a:r>
          </a:p>
          <a:p>
            <a:pPr marL="0" lvl="1" defTabSz="976594">
              <a:defRPr/>
            </a:pPr>
            <a:endParaRPr lang="en-GB" sz="1700" dirty="0"/>
          </a:p>
          <a:p>
            <a:pPr marL="0" lvl="1" defTabSz="976594">
              <a:defRPr/>
            </a:pPr>
            <a:r>
              <a:rPr lang="en-GB" sz="1700" dirty="0"/>
              <a:t>If we struggle to define them then how can be promote them or challenge agencies when they have been violated?</a:t>
            </a:r>
          </a:p>
          <a:p>
            <a:pPr marL="0" lvl="1" defTabSz="976594">
              <a:defRPr/>
            </a:pPr>
            <a:endParaRPr lang="en-GB" sz="1700" dirty="0"/>
          </a:p>
          <a:p>
            <a:pPr marL="0" lvl="1" defTabSz="976594">
              <a:defRPr/>
            </a:pPr>
            <a:r>
              <a:rPr lang="en-GB" sz="1700" dirty="0"/>
              <a:t>This is particularly the case for people living with (advanced) dementia where safety and protection always trump rights, agency &amp; autonomy - why? </a:t>
            </a:r>
          </a:p>
          <a:p>
            <a:pPr marL="0" lvl="1" defTabSz="976594">
              <a:defRPr/>
            </a:pPr>
            <a:endParaRPr lang="en-GB" sz="1700" dirty="0"/>
          </a:p>
          <a:p>
            <a:pPr marL="0" lvl="1" defTabSz="976594">
              <a:defRPr/>
            </a:pPr>
            <a:endParaRPr lang="en-GB" sz="1700" dirty="0"/>
          </a:p>
          <a:p>
            <a:pPr marL="0" lvl="1" defTabSz="976594">
              <a:defRPr/>
            </a:pPr>
            <a:endParaRPr lang="en-GB" sz="1700" dirty="0"/>
          </a:p>
        </p:txBody>
      </p:sp>
    </p:spTree>
    <p:extLst>
      <p:ext uri="{BB962C8B-B14F-4D97-AF65-F5344CB8AC3E}">
        <p14:creationId xmlns:p14="http://schemas.microsoft.com/office/powerpoint/2010/main" val="1890019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75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example, there is debate around the assumption that the presence of harm presupposes </a:t>
            </a:r>
            <a:r>
              <a:rPr lang="en-GB"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relationship of trust (Mackay et al, 2011). The lack of clarity around the interface between elder abuse and intimate partner violence, and the ability to distinguish mistakes and accidents from negligence, abuse or suspected crimes are also problematic (CPEA, 2020).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p>
            <a:endParaRPr lang="en-I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0945EE-95AE-4428-9F84-3862978225F7}"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8482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200025" y="822325"/>
            <a:ext cx="7318375" cy="41179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91846" y="5214124"/>
            <a:ext cx="5534767" cy="4939696"/>
          </a:xfrm>
          <a:prstGeom prst="rect">
            <a:avLst/>
          </a:prstGeom>
        </p:spPr>
        <p:txBody>
          <a:bodyPr spcFirstLastPara="1" wrap="square" lIns="97644" tIns="97644" rIns="97644" bIns="97644" anchor="t" anchorCtr="0">
            <a:noAutofit/>
          </a:bodyPr>
          <a:lstStyle/>
          <a:p>
            <a:pPr defTabSz="976594">
              <a:buClr>
                <a:srgbClr val="000000"/>
              </a:buClr>
              <a:buSzPts val="1400"/>
              <a:defRPr/>
            </a:pPr>
            <a:r>
              <a:rPr lang="en-GB" dirty="0"/>
              <a:t>Human Rights Watch, in its review of how specific countries had managed the pandemic concluded that… RATHER UK FOCUSED….</a:t>
            </a:r>
          </a:p>
          <a:p>
            <a:pPr defTabSz="976594">
              <a:buClr>
                <a:srgbClr val="000000"/>
              </a:buClr>
              <a:buSzPts val="1400"/>
              <a:defRPr/>
            </a:pPr>
            <a:endParaRPr lang="en-GB" dirty="0"/>
          </a:p>
          <a:p>
            <a:pPr defTabSz="976594">
              <a:buClr>
                <a:srgbClr val="000000"/>
              </a:buClr>
              <a:buSzPts val="1400"/>
              <a:defRPr/>
            </a:pPr>
            <a:endParaRPr dirty="0"/>
          </a:p>
        </p:txBody>
      </p:sp>
    </p:spTree>
    <p:extLst>
      <p:ext uri="{BB962C8B-B14F-4D97-AF65-F5344CB8AC3E}">
        <p14:creationId xmlns:p14="http://schemas.microsoft.com/office/powerpoint/2010/main" val="4072860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D133797-9214-4D79-BA4B-642881CA1AA2}" type="slidenum">
              <a:rPr lang="en-IE" smtClean="0"/>
              <a:t>30</a:t>
            </a:fld>
            <a:endParaRPr lang="en-IE"/>
          </a:p>
        </p:txBody>
      </p:sp>
    </p:spTree>
    <p:extLst>
      <p:ext uri="{BB962C8B-B14F-4D97-AF65-F5344CB8AC3E}">
        <p14:creationId xmlns:p14="http://schemas.microsoft.com/office/powerpoint/2010/main" val="1165310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D133797-9214-4D79-BA4B-642881CA1AA2}" type="slidenum">
              <a:rPr lang="en-IE" smtClean="0"/>
              <a:t>31</a:t>
            </a:fld>
            <a:endParaRPr lang="en-IE"/>
          </a:p>
        </p:txBody>
      </p:sp>
    </p:spTree>
    <p:extLst>
      <p:ext uri="{BB962C8B-B14F-4D97-AF65-F5344CB8AC3E}">
        <p14:creationId xmlns:p14="http://schemas.microsoft.com/office/powerpoint/2010/main" val="24190167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200025" y="822325"/>
            <a:ext cx="7318375" cy="41179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312263" y="5051102"/>
            <a:ext cx="6171794" cy="4556537"/>
          </a:xfrm>
          <a:prstGeom prst="rect">
            <a:avLst/>
          </a:prstGeom>
        </p:spPr>
        <p:txBody>
          <a:bodyPr spcFirstLastPara="1" wrap="square" lIns="97644" tIns="97644" rIns="97644" bIns="97644" anchor="t" anchorCtr="0">
            <a:noAutofit/>
          </a:bodyPr>
          <a:lstStyle/>
          <a:p>
            <a:pPr marL="147593" defTabSz="966064">
              <a:buClr>
                <a:srgbClr val="000000"/>
              </a:buClr>
              <a:buSzPts val="1400"/>
              <a:defRPr/>
            </a:pPr>
            <a:r>
              <a:rPr lang="en-GB" sz="1400" dirty="0"/>
              <a:t>Given care homes have been – albeit for a short while – brought into the glare of the public consciousness and it is acknowledged that Covid has dis-proportionately caused deaths and harms to CH residents then might it offer SW an opportunity to re/engage with CHs - and with HR’s too.  </a:t>
            </a:r>
          </a:p>
          <a:p>
            <a:pPr marL="147593" defTabSz="966064">
              <a:buClr>
                <a:srgbClr val="000000"/>
              </a:buClr>
              <a:buSzPts val="1400"/>
              <a:defRPr/>
            </a:pPr>
            <a:endParaRPr lang="en-GB" sz="1400" dirty="0"/>
          </a:p>
          <a:p>
            <a:pPr marL="147593" defTabSz="966064">
              <a:buClr>
                <a:srgbClr val="000000"/>
              </a:buClr>
              <a:buSzPts val="1400"/>
              <a:defRPr/>
            </a:pPr>
            <a:r>
              <a:rPr lang="en-GB" sz="1400" dirty="0">
                <a:latin typeface="Times New Roman" panose="02020603050405020304" pitchFamily="18" charset="0"/>
                <a:ea typeface="Times New Roman" panose="02020603050405020304" pitchFamily="18" charset="0"/>
              </a:rPr>
              <a:t>There are two key dimensions to this new reimagined role.  In terms of working with CHs directly in the EJSW paper we suggest the following: </a:t>
            </a:r>
            <a:r>
              <a:rPr lang="en-GB" sz="1400" dirty="0" err="1">
                <a:latin typeface="Times New Roman" panose="02020603050405020304" pitchFamily="18" charset="0"/>
                <a:ea typeface="Times New Roman" panose="02020603050405020304" pitchFamily="18" charset="0"/>
              </a:rPr>
              <a:t>avocating</a:t>
            </a:r>
            <a:r>
              <a:rPr lang="en-GB" sz="1400" dirty="0">
                <a:latin typeface="Times New Roman" panose="02020603050405020304" pitchFamily="18" charset="0"/>
                <a:ea typeface="Times New Roman" panose="02020603050405020304" pitchFamily="18" charset="0"/>
              </a:rPr>
              <a:t> for the rights of care home residents, working with families e.g. running a relatives group, helping with training of care staff and managers e.g. regarding new legislation, supporting the admissions process beyond the purely transactional, preventing and addressing issues of abuse and neglect, monitoring the quality of care, and being a trusted professional the care home can engage with outside of ‘a safeguarding alert’ or a crisis admission from hospital.  </a:t>
            </a:r>
            <a:endParaRPr lang="en-GB" sz="1400" dirty="0"/>
          </a:p>
        </p:txBody>
      </p:sp>
    </p:spTree>
    <p:extLst>
      <p:ext uri="{BB962C8B-B14F-4D97-AF65-F5344CB8AC3E}">
        <p14:creationId xmlns:p14="http://schemas.microsoft.com/office/powerpoint/2010/main" val="3156374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Encouragingly, there are some seeds of hope such as the recognition of the Irish COVID-19 Nursing Homes Expert Panel that social work services for older people in care homes are essential and the recommendation for increased governance and safeguarding protections for care home residents (Department of Health,2020)</a:t>
            </a:r>
            <a:endParaRPr lang="en-IE" dirty="0"/>
          </a:p>
        </p:txBody>
      </p:sp>
      <p:sp>
        <p:nvSpPr>
          <p:cNvPr id="4" name="Slide Number Placeholder 3"/>
          <p:cNvSpPr>
            <a:spLocks noGrp="1"/>
          </p:cNvSpPr>
          <p:nvPr>
            <p:ph type="sldNum" sz="quarter" idx="5"/>
          </p:nvPr>
        </p:nvSpPr>
        <p:spPr/>
        <p:txBody>
          <a:bodyPr/>
          <a:lstStyle/>
          <a:p>
            <a:fld id="{4D133797-9214-4D79-BA4B-642881CA1AA2}" type="slidenum">
              <a:rPr lang="en-IE" smtClean="0"/>
              <a:t>34</a:t>
            </a:fld>
            <a:endParaRPr lang="en-IE"/>
          </a:p>
        </p:txBody>
      </p:sp>
    </p:spTree>
    <p:extLst>
      <p:ext uri="{BB962C8B-B14F-4D97-AF65-F5344CB8AC3E}">
        <p14:creationId xmlns:p14="http://schemas.microsoft.com/office/powerpoint/2010/main" val="18286806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D133797-9214-4D79-BA4B-642881CA1AA2}" type="slidenum">
              <a:rPr lang="en-IE" smtClean="0"/>
              <a:t>35</a:t>
            </a:fld>
            <a:endParaRPr lang="en-IE"/>
          </a:p>
        </p:txBody>
      </p:sp>
    </p:spTree>
    <p:extLst>
      <p:ext uri="{BB962C8B-B14F-4D97-AF65-F5344CB8AC3E}">
        <p14:creationId xmlns:p14="http://schemas.microsoft.com/office/powerpoint/2010/main" val="667264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BDD7F09E-561F-4C45-90EE-00237B567F6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FAEC460E-7D57-4C15-B7CA-BD6B26B21BB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189" indent="-228600">
              <a:lnSpc>
                <a:spcPct val="110000"/>
              </a:lnSpc>
              <a:spcAft>
                <a:spcPts val="800"/>
              </a:spcAft>
              <a:buClr>
                <a:schemeClr val="accent4"/>
              </a:buClr>
              <a:buSzPct val="100000"/>
              <a:buFont typeface="The Hand Extrablack" panose="03070A02030502020204" pitchFamily="66" charset="0"/>
              <a:buChar char="•"/>
            </a:pPr>
            <a:r>
              <a:rPr lang="en-US" sz="1200" spc="20" dirty="0">
                <a:solidFill>
                  <a:schemeClr val="tx1">
                    <a:alpha val="58000"/>
                  </a:schemeClr>
                </a:solidFill>
                <a:latin typeface="Verdana" panose="020B0604030504040204" pitchFamily="34" charset="0"/>
                <a:ea typeface="Verdana" panose="020B0604030504040204" pitchFamily="34" charset="0"/>
                <a:cs typeface="+mn-cs"/>
              </a:rPr>
              <a:t>The life course perspective is a multidisciplinary approach to understanding the mental and physical health of individuals </a:t>
            </a:r>
          </a:p>
          <a:p>
            <a:pPr marL="457189" indent="-228600">
              <a:lnSpc>
                <a:spcPct val="110000"/>
              </a:lnSpc>
              <a:spcAft>
                <a:spcPts val="800"/>
              </a:spcAft>
              <a:buClr>
                <a:schemeClr val="accent4"/>
              </a:buClr>
              <a:buSzPct val="100000"/>
              <a:buFont typeface="The Hand Extrablack" panose="03070A02030502020204" pitchFamily="66" charset="0"/>
              <a:buChar char="•"/>
            </a:pPr>
            <a:r>
              <a:rPr lang="en-US" sz="1200" spc="20" dirty="0">
                <a:solidFill>
                  <a:schemeClr val="tx1">
                    <a:alpha val="58000"/>
                  </a:schemeClr>
                </a:solidFill>
                <a:latin typeface="Verdana" panose="020B0604030504040204" pitchFamily="34" charset="0"/>
                <a:ea typeface="Verdana" panose="020B0604030504040204" pitchFamily="34" charset="0"/>
                <a:cs typeface="+mn-cs"/>
              </a:rPr>
              <a:t>For older people it is a particularly helpful lens as it takes account of what has happened across that person’s life and considers </a:t>
            </a:r>
            <a:r>
              <a:rPr lang="en-US" sz="1200" i="1" spc="20" dirty="0">
                <a:solidFill>
                  <a:schemeClr val="tx1">
                    <a:alpha val="58000"/>
                  </a:schemeClr>
                </a:solidFill>
                <a:latin typeface="Verdana" panose="020B0604030504040204" pitchFamily="34" charset="0"/>
                <a:ea typeface="Verdana" panose="020B0604030504040204" pitchFamily="34" charset="0"/>
                <a:cs typeface="+mn-cs"/>
              </a:rPr>
              <a:t>how</a:t>
            </a:r>
            <a:r>
              <a:rPr lang="en-US" sz="1200" spc="20" dirty="0">
                <a:solidFill>
                  <a:schemeClr val="tx1">
                    <a:alpha val="58000"/>
                  </a:schemeClr>
                </a:solidFill>
                <a:latin typeface="Verdana" panose="020B0604030504040204" pitchFamily="34" charset="0"/>
                <a:ea typeface="Verdana" panose="020B0604030504040204" pitchFamily="34" charset="0"/>
                <a:cs typeface="+mn-cs"/>
              </a:rPr>
              <a:t> what has happened has </a:t>
            </a:r>
            <a:r>
              <a:rPr lang="en-US" sz="1200" i="1" spc="20" dirty="0">
                <a:solidFill>
                  <a:schemeClr val="tx1">
                    <a:alpha val="58000"/>
                  </a:schemeClr>
                </a:solidFill>
                <a:latin typeface="Verdana" panose="020B0604030504040204" pitchFamily="34" charset="0"/>
                <a:ea typeface="Verdana" panose="020B0604030504040204" pitchFamily="34" charset="0"/>
                <a:cs typeface="+mn-cs"/>
              </a:rPr>
              <a:t>affected their health, wellbeing &amp; social context </a:t>
            </a:r>
            <a:r>
              <a:rPr lang="en-US" sz="1200" spc="20" dirty="0">
                <a:solidFill>
                  <a:schemeClr val="tx1">
                    <a:alpha val="58000"/>
                  </a:schemeClr>
                </a:solidFill>
                <a:latin typeface="Verdana" panose="020B0604030504040204" pitchFamily="34" charset="0"/>
                <a:ea typeface="Verdana" panose="020B0604030504040204" pitchFamily="34" charset="0"/>
                <a:cs typeface="+mn-cs"/>
              </a:rPr>
              <a:t>(Milne, 2020)</a:t>
            </a:r>
          </a:p>
          <a:p>
            <a:pPr eaLnBrk="1" hangingPunct="1">
              <a:spcBef>
                <a:spcPct val="0"/>
              </a:spcBef>
            </a:pPr>
            <a:endParaRPr lang="en-US" altLang="en-US" dirty="0"/>
          </a:p>
          <a:p>
            <a:pPr eaLnBrk="1" hangingPunct="1">
              <a:spcBef>
                <a:spcPct val="0"/>
              </a:spcBef>
            </a:pPr>
            <a:r>
              <a:rPr lang="en-US" altLang="en-US" dirty="0"/>
              <a:t>Abuse may be exacerbated as individuals from ethnic minority communities have been reluctant to complain about poor care, conveying a limited sense of entitlement to services and fair treatment (Moon, 2000; Bowes et al, 2011). </a:t>
            </a:r>
            <a:endParaRPr lang="en-IE" altLang="en-US" dirty="0"/>
          </a:p>
        </p:txBody>
      </p:sp>
      <p:sp>
        <p:nvSpPr>
          <p:cNvPr id="27652" name="Slide Number Placeholder 3">
            <a:extLst>
              <a:ext uri="{FF2B5EF4-FFF2-40B4-BE49-F238E27FC236}">
                <a16:creationId xmlns:a16="http://schemas.microsoft.com/office/drawing/2014/main" id="{28F8C498-052A-468E-B0B9-CB3D06A3116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AD90AF1D-3209-4500-B846-41598661A989}" type="slidenum">
              <a:rPr lang="en-IE" altLang="en-US" smtClean="0">
                <a:latin typeface="Calibri" panose="020F0502020204030204" pitchFamily="34" charset="0"/>
              </a:rPr>
              <a:pPr fontAlgn="base">
                <a:spcBef>
                  <a:spcPct val="0"/>
                </a:spcBef>
                <a:spcAft>
                  <a:spcPct val="0"/>
                </a:spcAft>
              </a:pPr>
              <a:t>4</a:t>
            </a:fld>
            <a:endParaRPr lang="en-IE"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D133797-9214-4D79-BA4B-642881CA1AA2}" type="slidenum">
              <a:rPr lang="en-IE" smtClean="0"/>
              <a:t>7</a:t>
            </a:fld>
            <a:endParaRPr lang="en-IE"/>
          </a:p>
        </p:txBody>
      </p:sp>
    </p:spTree>
    <p:extLst>
      <p:ext uri="{BB962C8B-B14F-4D97-AF65-F5344CB8AC3E}">
        <p14:creationId xmlns:p14="http://schemas.microsoft.com/office/powerpoint/2010/main" val="3107680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chemeClr val="tx1"/>
                </a:solidFill>
                <a:effectLst/>
                <a:latin typeface="Open Sans"/>
              </a:rPr>
              <a:t>These factors reflect disparities and systemic social injustices that interact to increase the vulnerability of older adults.</a:t>
            </a:r>
          </a:p>
          <a:p>
            <a:r>
              <a:rPr lang="en-US" b="0" i="0" dirty="0">
                <a:solidFill>
                  <a:srgbClr val="333333"/>
                </a:solidFill>
                <a:effectLst/>
                <a:latin typeface="Open Sans"/>
              </a:rPr>
              <a:t> Each of these factors, as they intersect with health care, housing, employment, and education intersect to make specific groups of older adults at increased risk. Together, they underscore the relationship of inequality and vulnerability to the right to life itself.</a:t>
            </a:r>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133797-9214-4D79-BA4B-642881CA1AA2}"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3553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Impact of social distancing and </a:t>
            </a:r>
            <a:r>
              <a:rPr lang="en-US" dirty="0" err="1"/>
              <a:t>cocconing</a:t>
            </a:r>
            <a:r>
              <a:rPr lang="en-US" dirty="0"/>
              <a:t> include</a:t>
            </a:r>
            <a:endParaRPr lang="en-IE" dirty="0"/>
          </a:p>
        </p:txBody>
      </p:sp>
      <p:sp>
        <p:nvSpPr>
          <p:cNvPr id="4" name="Slide Number Placeholder 3"/>
          <p:cNvSpPr>
            <a:spLocks noGrp="1"/>
          </p:cNvSpPr>
          <p:nvPr>
            <p:ph type="sldNum" sz="quarter" idx="5"/>
          </p:nvPr>
        </p:nvSpPr>
        <p:spPr/>
        <p:txBody>
          <a:bodyPr/>
          <a:lstStyle/>
          <a:p>
            <a:fld id="{4D133797-9214-4D79-BA4B-642881CA1AA2}" type="slidenum">
              <a:rPr lang="en-IE" smtClean="0"/>
              <a:t>11</a:t>
            </a:fld>
            <a:endParaRPr lang="en-IE"/>
          </a:p>
        </p:txBody>
      </p:sp>
    </p:spTree>
    <p:extLst>
      <p:ext uri="{BB962C8B-B14F-4D97-AF65-F5344CB8AC3E}">
        <p14:creationId xmlns:p14="http://schemas.microsoft.com/office/powerpoint/2010/main" val="3943005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D133797-9214-4D79-BA4B-642881CA1AA2}" type="slidenum">
              <a:rPr lang="en-IE" smtClean="0"/>
              <a:t>13</a:t>
            </a:fld>
            <a:endParaRPr lang="en-IE"/>
          </a:p>
        </p:txBody>
      </p:sp>
    </p:spTree>
    <p:extLst>
      <p:ext uri="{BB962C8B-B14F-4D97-AF65-F5344CB8AC3E}">
        <p14:creationId xmlns:p14="http://schemas.microsoft.com/office/powerpoint/2010/main" val="2367548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damaging consequences of the pandemic have fallen disproportionately on older people who live in care homes- excess deaths and excess mortality</a:t>
            </a:r>
          </a:p>
          <a:p>
            <a:endParaRPr lang="en-IE" dirty="0"/>
          </a:p>
        </p:txBody>
      </p:sp>
      <p:sp>
        <p:nvSpPr>
          <p:cNvPr id="4" name="Slide Number Placeholder 3"/>
          <p:cNvSpPr>
            <a:spLocks noGrp="1"/>
          </p:cNvSpPr>
          <p:nvPr>
            <p:ph type="sldNum" sz="quarter" idx="5"/>
          </p:nvPr>
        </p:nvSpPr>
        <p:spPr/>
        <p:txBody>
          <a:bodyPr/>
          <a:lstStyle/>
          <a:p>
            <a:fld id="{4D133797-9214-4D79-BA4B-642881CA1AA2}" type="slidenum">
              <a:rPr lang="en-IE" smtClean="0"/>
              <a:t>14</a:t>
            </a:fld>
            <a:endParaRPr lang="en-IE"/>
          </a:p>
        </p:txBody>
      </p:sp>
    </p:spTree>
    <p:extLst>
      <p:ext uri="{BB962C8B-B14F-4D97-AF65-F5344CB8AC3E}">
        <p14:creationId xmlns:p14="http://schemas.microsoft.com/office/powerpoint/2010/main" val="1431483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817" y="4821506"/>
            <a:ext cx="5510530" cy="4117268"/>
          </a:xfrm>
        </p:spPr>
        <p:txBody>
          <a:bodyPr/>
          <a:lstStyle/>
          <a:p>
            <a:r>
              <a:rPr lang="en-GB" dirty="0"/>
              <a:t>The next two slides identify two sets of data: deaths during T1 &amp; T2 of the pandemic in CH’s in 5 of the 7 European countries reviewed for the EJSW paper -  these were for info the </a:t>
            </a:r>
            <a:r>
              <a:rPr lang="en-GB" sz="1300" dirty="0">
                <a:latin typeface="Times New Roman" panose="02020603050405020304" pitchFamily="18" charset="0"/>
                <a:ea typeface="Times New Roman" panose="02020603050405020304" pitchFamily="18" charset="0"/>
              </a:rPr>
              <a:t>UK, Finland, Sweden, Spain, Ireland, Italy &amp; Estonia - </a:t>
            </a:r>
            <a:r>
              <a:rPr lang="en-GB" dirty="0"/>
              <a:t>and a number of </a:t>
            </a:r>
            <a:r>
              <a:rPr lang="en-GB" dirty="0" err="1"/>
              <a:t>egs</a:t>
            </a:r>
            <a:r>
              <a:rPr lang="en-GB" dirty="0"/>
              <a:t> of ways in which human rights (other than death) were violated.  </a:t>
            </a:r>
          </a:p>
          <a:p>
            <a:endParaRPr lang="en-GB" dirty="0"/>
          </a:p>
          <a:p>
            <a:r>
              <a:rPr lang="en-GB" dirty="0"/>
              <a:t>The EJSW paper, and the updated data, are presented around violations of  a number of Articles of the European Convention of HRs (1950).  </a:t>
            </a:r>
          </a:p>
          <a:p>
            <a:endParaRPr lang="en-GB" dirty="0"/>
          </a:p>
          <a:p>
            <a:r>
              <a:rPr lang="en-GB" dirty="0"/>
              <a:t>Many of the ‘excess deaths’ experienced during the pandemic (both ‘phases or times’) were preventable: they violate Article 2 – right to life. Failure to protect life takes a number of forms -  the prioritising of acute health services to the detriment of all other types of service was one such systemic issue in (at least) the UK, Ireland &amp; Sweden: untested patients were discharged into CH’s in T1 in a number of countries where it spread like wildfire. For e.g. in Ireland hundreds of older patients were discharged into CH’s in an effort ‘to purge older people from acute beds’.  In Sweden older residents were not given access to life saving treatment but were instead offered a ‘palliative cocktail’ of drugs described by one geriatrician as a process of ‘active euthanasia’. DNR orders were issued by some GPs in the UK for whole care homes without consulting with residents or their families. </a:t>
            </a:r>
          </a:p>
        </p:txBody>
      </p:sp>
      <p:sp>
        <p:nvSpPr>
          <p:cNvPr id="4" name="Slide Number Placeholder 3"/>
          <p:cNvSpPr>
            <a:spLocks noGrp="1"/>
          </p:cNvSpPr>
          <p:nvPr>
            <p:ph type="sldNum" sz="quarter" idx="5"/>
          </p:nvPr>
        </p:nvSpPr>
        <p:spPr/>
        <p:txBody>
          <a:bodyPr/>
          <a:lstStyle/>
          <a:p>
            <a:fld id="{8D57BD3A-078F-4AE1-904C-7E4D22F77168}" type="slidenum">
              <a:rPr lang="en-GB" smtClean="0"/>
              <a:t>15</a:t>
            </a:fld>
            <a:endParaRPr lang="en-GB"/>
          </a:p>
        </p:txBody>
      </p:sp>
    </p:spTree>
    <p:extLst>
      <p:ext uri="{BB962C8B-B14F-4D97-AF65-F5344CB8AC3E}">
        <p14:creationId xmlns:p14="http://schemas.microsoft.com/office/powerpoint/2010/main" val="968525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40013" y="484479"/>
            <a:ext cx="6911974" cy="2954655"/>
          </a:xfrm>
        </p:spPr>
        <p:txBody>
          <a:bodyPr anchor="b">
            <a:normAutofit/>
          </a:bodyPr>
          <a:lstStyle>
            <a:lvl1pPr algn="ctr">
              <a:defRPr sz="5600" spc="-100" baseline="0"/>
            </a:lvl1pPr>
          </a:lstStyle>
          <a:p>
            <a:r>
              <a:rPr lang="en-US"/>
              <a:t>Click to edit Master title style</a:t>
            </a:r>
            <a:endParaRPr lang="en-US" dirty="0"/>
          </a:p>
        </p:txBody>
      </p:sp>
      <p:sp>
        <p:nvSpPr>
          <p:cNvPr id="3" name="Subtitle 2"/>
          <p:cNvSpPr>
            <a:spLocks noGrp="1"/>
          </p:cNvSpPr>
          <p:nvPr>
            <p:ph type="subTitle" idx="1"/>
          </p:nvPr>
        </p:nvSpPr>
        <p:spPr>
          <a:xfrm>
            <a:off x="2640013" y="3799133"/>
            <a:ext cx="6911974" cy="1969841"/>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2395C5C9-164C-46B3-A87E-7660D39D3106}" type="datetime2">
              <a:rPr lang="en-US" smtClean="0"/>
              <a:t>Tuesday, November 15, 2022</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936621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720000" y="2636838"/>
            <a:ext cx="10728325" cy="3132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5B75179A-1E2B-41AB-B400-4F1B4022FAEE}" type="datetime2">
              <a:rPr lang="en-US" smtClean="0"/>
              <a:t>Tuesday, November 15, 2022</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684112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40486" y="720000"/>
            <a:ext cx="1477328" cy="5048975"/>
          </a:xfrm>
        </p:spPr>
        <p:txBody>
          <a:bodyPr vert="eaVert">
            <a:normAutofit/>
          </a:bodyPr>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31838" y="720000"/>
            <a:ext cx="8929614" cy="5048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05681D0F-6595-4F14-8EF3-954CD87C797B}" type="datetime2">
              <a:rPr lang="en-US" smtClean="0"/>
              <a:t>Tuesday, November 15, 2022</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639247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title">
  <p:cSld name="Subtitle">
    <p:bg>
      <p:bgPr>
        <a:blipFill>
          <a:blip r:embed="rId2">
            <a:alphaModFix/>
          </a:blip>
          <a:stretch>
            <a:fillRect/>
          </a:stretch>
        </a:blipFill>
        <a:effectLst/>
      </p:bgPr>
    </p:bg>
    <p:spTree>
      <p:nvGrpSpPr>
        <p:cNvPr id="1" name="Shape 12"/>
        <p:cNvGrpSpPr/>
        <p:nvPr/>
      </p:nvGrpSpPr>
      <p:grpSpPr>
        <a:xfrm>
          <a:off x="0" y="0"/>
          <a:ext cx="0" cy="0"/>
          <a:chOff x="0" y="0"/>
          <a:chExt cx="0" cy="0"/>
        </a:xfrm>
      </p:grpSpPr>
      <p:pic>
        <p:nvPicPr>
          <p:cNvPr id="13" name="Google Shape;13;p3" descr="paint_transparent4.png"/>
          <p:cNvPicPr preferRelativeResize="0"/>
          <p:nvPr/>
        </p:nvPicPr>
        <p:blipFill rotWithShape="1">
          <a:blip r:embed="rId3">
            <a:alphaModFix/>
          </a:blip>
          <a:srcRect r="49954"/>
          <a:stretch/>
        </p:blipFill>
        <p:spPr>
          <a:xfrm>
            <a:off x="6090568" y="0"/>
            <a:ext cx="6101433" cy="6858032"/>
          </a:xfrm>
          <a:prstGeom prst="rect">
            <a:avLst/>
          </a:prstGeom>
          <a:noFill/>
          <a:ln>
            <a:noFill/>
          </a:ln>
        </p:spPr>
      </p:pic>
      <p:sp>
        <p:nvSpPr>
          <p:cNvPr id="14" name="Google Shape;14;p3"/>
          <p:cNvSpPr/>
          <p:nvPr/>
        </p:nvSpPr>
        <p:spPr>
          <a:xfrm>
            <a:off x="0" y="-200"/>
            <a:ext cx="7067600" cy="6858000"/>
          </a:xfrm>
          <a:prstGeom prst="rect">
            <a:avLst/>
          </a:prstGeom>
          <a:solidFill>
            <a:srgbClr val="FFFFFF"/>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15" name="Google Shape;15;p3"/>
          <p:cNvSpPr txBox="1">
            <a:spLocks noGrp="1"/>
          </p:cNvSpPr>
          <p:nvPr>
            <p:ph type="ctrTitle"/>
          </p:nvPr>
        </p:nvSpPr>
        <p:spPr>
          <a:xfrm>
            <a:off x="914400" y="3838333"/>
            <a:ext cx="5219600" cy="1546400"/>
          </a:xfrm>
          <a:prstGeom prst="rect">
            <a:avLst/>
          </a:prstGeom>
        </p:spPr>
        <p:txBody>
          <a:bodyPr spcFirstLastPara="1" wrap="square" lIns="91425" tIns="91425" rIns="91425" bIns="91425" anchor="b" anchorCtr="0"/>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16" name="Google Shape;16;p3"/>
          <p:cNvSpPr txBox="1">
            <a:spLocks noGrp="1"/>
          </p:cNvSpPr>
          <p:nvPr>
            <p:ph type="subTitle" idx="1"/>
          </p:nvPr>
        </p:nvSpPr>
        <p:spPr>
          <a:xfrm>
            <a:off x="914400" y="5513939"/>
            <a:ext cx="5219600" cy="10464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1400"/>
              <a:buNone/>
              <a:defRPr sz="1867">
                <a:solidFill>
                  <a:schemeClr val="dk2"/>
                </a:solidFill>
              </a:defRPr>
            </a:lvl1pPr>
            <a:lvl2pPr lvl="1" rtl="0">
              <a:spcBef>
                <a:spcPts val="0"/>
              </a:spcBef>
              <a:spcAft>
                <a:spcPts val="0"/>
              </a:spcAft>
              <a:buClr>
                <a:schemeClr val="dk2"/>
              </a:buClr>
              <a:buSzPts val="1400"/>
              <a:buNone/>
              <a:defRPr sz="1867">
                <a:solidFill>
                  <a:schemeClr val="dk2"/>
                </a:solidFill>
              </a:defRPr>
            </a:lvl2pPr>
            <a:lvl3pPr lvl="2" rtl="0">
              <a:spcBef>
                <a:spcPts val="0"/>
              </a:spcBef>
              <a:spcAft>
                <a:spcPts val="0"/>
              </a:spcAft>
              <a:buClr>
                <a:schemeClr val="dk2"/>
              </a:buClr>
              <a:buSzPts val="1400"/>
              <a:buNone/>
              <a:defRPr sz="1867">
                <a:solidFill>
                  <a:schemeClr val="dk2"/>
                </a:solidFill>
              </a:defRPr>
            </a:lvl3pPr>
            <a:lvl4pPr lvl="3" rtl="0">
              <a:spcBef>
                <a:spcPts val="0"/>
              </a:spcBef>
              <a:spcAft>
                <a:spcPts val="0"/>
              </a:spcAft>
              <a:buClr>
                <a:schemeClr val="dk2"/>
              </a:buClr>
              <a:buSzPts val="1400"/>
              <a:buNone/>
              <a:defRPr sz="1867">
                <a:solidFill>
                  <a:schemeClr val="dk2"/>
                </a:solidFill>
              </a:defRPr>
            </a:lvl4pPr>
            <a:lvl5pPr lvl="4" rtl="0">
              <a:spcBef>
                <a:spcPts val="0"/>
              </a:spcBef>
              <a:spcAft>
                <a:spcPts val="0"/>
              </a:spcAft>
              <a:buClr>
                <a:schemeClr val="dk2"/>
              </a:buClr>
              <a:buSzPts val="1400"/>
              <a:buNone/>
              <a:defRPr sz="1867">
                <a:solidFill>
                  <a:schemeClr val="dk2"/>
                </a:solidFill>
              </a:defRPr>
            </a:lvl5pPr>
            <a:lvl6pPr lvl="5" rtl="0">
              <a:spcBef>
                <a:spcPts val="0"/>
              </a:spcBef>
              <a:spcAft>
                <a:spcPts val="0"/>
              </a:spcAft>
              <a:buClr>
                <a:schemeClr val="dk2"/>
              </a:buClr>
              <a:buSzPts val="1400"/>
              <a:buNone/>
              <a:defRPr sz="1867">
                <a:solidFill>
                  <a:schemeClr val="dk2"/>
                </a:solidFill>
              </a:defRPr>
            </a:lvl6pPr>
            <a:lvl7pPr lvl="6" rtl="0">
              <a:spcBef>
                <a:spcPts val="0"/>
              </a:spcBef>
              <a:spcAft>
                <a:spcPts val="0"/>
              </a:spcAft>
              <a:buClr>
                <a:schemeClr val="dk2"/>
              </a:buClr>
              <a:buSzPts val="1400"/>
              <a:buNone/>
              <a:defRPr sz="1867">
                <a:solidFill>
                  <a:schemeClr val="dk2"/>
                </a:solidFill>
              </a:defRPr>
            </a:lvl7pPr>
            <a:lvl8pPr lvl="7" rtl="0">
              <a:spcBef>
                <a:spcPts val="0"/>
              </a:spcBef>
              <a:spcAft>
                <a:spcPts val="0"/>
              </a:spcAft>
              <a:buClr>
                <a:schemeClr val="dk2"/>
              </a:buClr>
              <a:buSzPts val="1400"/>
              <a:buNone/>
              <a:defRPr sz="1867">
                <a:solidFill>
                  <a:schemeClr val="dk2"/>
                </a:solidFill>
              </a:defRPr>
            </a:lvl8pPr>
            <a:lvl9pPr lvl="8" rtl="0">
              <a:spcBef>
                <a:spcPts val="0"/>
              </a:spcBef>
              <a:spcAft>
                <a:spcPts val="0"/>
              </a:spcAft>
              <a:buClr>
                <a:schemeClr val="dk2"/>
              </a:buClr>
              <a:buSzPts val="1400"/>
              <a:buNone/>
              <a:defRPr sz="1867">
                <a:solidFill>
                  <a:schemeClr val="dk2"/>
                </a:solidFill>
              </a:defRPr>
            </a:lvl9pPr>
          </a:lstStyle>
          <a:p>
            <a:endParaRPr/>
          </a:p>
        </p:txBody>
      </p:sp>
    </p:spTree>
    <p:extLst>
      <p:ext uri="{BB962C8B-B14F-4D97-AF65-F5344CB8AC3E}">
        <p14:creationId xmlns:p14="http://schemas.microsoft.com/office/powerpoint/2010/main" val="1178297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3 columns">
  <p:cSld name="Title + 3 columns">
    <p:bg>
      <p:bgPr>
        <a:blipFill>
          <a:blip r:embed="rId2">
            <a:alphaModFix/>
          </a:blip>
          <a:stretch>
            <a:fillRect/>
          </a:stretch>
        </a:blipFill>
        <a:effectLst/>
      </p:bgPr>
    </p:bg>
    <p:spTree>
      <p:nvGrpSpPr>
        <p:cNvPr id="1" name="Shape 32"/>
        <p:cNvGrpSpPr/>
        <p:nvPr/>
      </p:nvGrpSpPr>
      <p:grpSpPr>
        <a:xfrm>
          <a:off x="0" y="0"/>
          <a:ext cx="0" cy="0"/>
          <a:chOff x="0" y="0"/>
          <a:chExt cx="0" cy="0"/>
        </a:xfrm>
      </p:grpSpPr>
      <p:pic>
        <p:nvPicPr>
          <p:cNvPr id="33" name="Google Shape;33;p7" descr="paint_transparent1.png"/>
          <p:cNvPicPr preferRelativeResize="0"/>
          <p:nvPr/>
        </p:nvPicPr>
        <p:blipFill>
          <a:blip r:embed="rId3">
            <a:alphaModFix/>
          </a:blip>
          <a:stretch>
            <a:fillRect/>
          </a:stretch>
        </p:blipFill>
        <p:spPr>
          <a:xfrm>
            <a:off x="0" y="0"/>
            <a:ext cx="12192000" cy="6858000"/>
          </a:xfrm>
          <a:prstGeom prst="rect">
            <a:avLst/>
          </a:prstGeom>
          <a:noFill/>
          <a:ln>
            <a:noFill/>
          </a:ln>
        </p:spPr>
      </p:pic>
      <p:sp>
        <p:nvSpPr>
          <p:cNvPr id="34" name="Google Shape;34;p7"/>
          <p:cNvSpPr txBox="1">
            <a:spLocks noGrp="1"/>
          </p:cNvSpPr>
          <p:nvPr>
            <p:ph type="title"/>
          </p:nvPr>
        </p:nvSpPr>
        <p:spPr>
          <a:xfrm>
            <a:off x="609600" y="1798633"/>
            <a:ext cx="7348400" cy="1143200"/>
          </a:xfrm>
          <a:prstGeom prst="rect">
            <a:avLst/>
          </a:prstGeom>
        </p:spPr>
        <p:txBody>
          <a:bodyPr spcFirstLastPara="1" wrap="square" lIns="91425" tIns="91425" rIns="91425" bIns="91425" anchor="b" anchorCtr="0"/>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35" name="Google Shape;35;p7"/>
          <p:cNvSpPr txBox="1">
            <a:spLocks noGrp="1"/>
          </p:cNvSpPr>
          <p:nvPr>
            <p:ph type="body" idx="1"/>
          </p:nvPr>
        </p:nvSpPr>
        <p:spPr>
          <a:xfrm>
            <a:off x="653033" y="3083300"/>
            <a:ext cx="2442000" cy="3484400"/>
          </a:xfrm>
          <a:prstGeom prst="rect">
            <a:avLst/>
          </a:prstGeom>
        </p:spPr>
        <p:txBody>
          <a:bodyPr spcFirstLastPara="1" wrap="square" lIns="91425" tIns="91425" rIns="91425" bIns="91425" anchor="t" anchorCtr="0"/>
          <a:lstStyle>
            <a:lvl1pPr marL="609585" lvl="0" indent="-406390" rtl="0">
              <a:spcBef>
                <a:spcPts val="800"/>
              </a:spcBef>
              <a:spcAft>
                <a:spcPts val="0"/>
              </a:spcAft>
              <a:buSzPts val="1200"/>
              <a:buChar char="×"/>
              <a:defRPr sz="1600"/>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36" name="Google Shape;36;p7"/>
          <p:cNvSpPr txBox="1">
            <a:spLocks noGrp="1"/>
          </p:cNvSpPr>
          <p:nvPr>
            <p:ph type="body" idx="2"/>
          </p:nvPr>
        </p:nvSpPr>
        <p:spPr>
          <a:xfrm>
            <a:off x="3220181" y="3083300"/>
            <a:ext cx="2442000" cy="3484400"/>
          </a:xfrm>
          <a:prstGeom prst="rect">
            <a:avLst/>
          </a:prstGeom>
        </p:spPr>
        <p:txBody>
          <a:bodyPr spcFirstLastPara="1" wrap="square" lIns="91425" tIns="91425" rIns="91425" bIns="91425" anchor="t" anchorCtr="0"/>
          <a:lstStyle>
            <a:lvl1pPr marL="609585" lvl="0" indent="-406390" rtl="0">
              <a:spcBef>
                <a:spcPts val="800"/>
              </a:spcBef>
              <a:spcAft>
                <a:spcPts val="0"/>
              </a:spcAft>
              <a:buSzPts val="1200"/>
              <a:buChar char="×"/>
              <a:defRPr sz="1600"/>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37" name="Google Shape;37;p7"/>
          <p:cNvSpPr txBox="1">
            <a:spLocks noGrp="1"/>
          </p:cNvSpPr>
          <p:nvPr>
            <p:ph type="body" idx="3"/>
          </p:nvPr>
        </p:nvSpPr>
        <p:spPr>
          <a:xfrm>
            <a:off x="5787329" y="3083300"/>
            <a:ext cx="2442000" cy="3484400"/>
          </a:xfrm>
          <a:prstGeom prst="rect">
            <a:avLst/>
          </a:prstGeom>
        </p:spPr>
        <p:txBody>
          <a:bodyPr spcFirstLastPara="1" wrap="square" lIns="91425" tIns="91425" rIns="91425" bIns="91425" anchor="t" anchorCtr="0"/>
          <a:lstStyle>
            <a:lvl1pPr marL="609585" lvl="0" indent="-406390" rtl="0">
              <a:spcBef>
                <a:spcPts val="800"/>
              </a:spcBef>
              <a:spcAft>
                <a:spcPts val="0"/>
              </a:spcAft>
              <a:buSzPts val="1200"/>
              <a:buChar char="×"/>
              <a:defRPr sz="1600"/>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38" name="Google Shape;38;p7"/>
          <p:cNvSpPr txBox="1">
            <a:spLocks noGrp="1"/>
          </p:cNvSpPr>
          <p:nvPr>
            <p:ph type="sldNum" idx="12"/>
          </p:nvPr>
        </p:nvSpPr>
        <p:spPr>
          <a:xfrm>
            <a:off x="11307445" y="62315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30180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bg>
      <p:bgPr>
        <a:blipFill>
          <a:blip r:embed="rId2">
            <a:alphaModFix/>
          </a:blip>
          <a:stretch>
            <a:fillRect/>
          </a:stretch>
        </a:blipFill>
        <a:effectLst/>
      </p:bgPr>
    </p:bg>
    <p:spTree>
      <p:nvGrpSpPr>
        <p:cNvPr id="1" name="Shape 26"/>
        <p:cNvGrpSpPr/>
        <p:nvPr/>
      </p:nvGrpSpPr>
      <p:grpSpPr>
        <a:xfrm>
          <a:off x="0" y="0"/>
          <a:ext cx="0" cy="0"/>
          <a:chOff x="0" y="0"/>
          <a:chExt cx="0" cy="0"/>
        </a:xfrm>
      </p:grpSpPr>
      <p:pic>
        <p:nvPicPr>
          <p:cNvPr id="27" name="Google Shape;27;p6" descr="paint_transparent1.png"/>
          <p:cNvPicPr preferRelativeResize="0"/>
          <p:nvPr/>
        </p:nvPicPr>
        <p:blipFill>
          <a:blip r:embed="rId3">
            <a:alphaModFix/>
          </a:blip>
          <a:stretch>
            <a:fillRect/>
          </a:stretch>
        </p:blipFill>
        <p:spPr>
          <a:xfrm>
            <a:off x="0" y="0"/>
            <a:ext cx="12192000" cy="6858000"/>
          </a:xfrm>
          <a:prstGeom prst="rect">
            <a:avLst/>
          </a:prstGeom>
          <a:noFill/>
          <a:ln>
            <a:noFill/>
          </a:ln>
        </p:spPr>
      </p:pic>
      <p:sp>
        <p:nvSpPr>
          <p:cNvPr id="28" name="Google Shape;28;p6"/>
          <p:cNvSpPr txBox="1">
            <a:spLocks noGrp="1"/>
          </p:cNvSpPr>
          <p:nvPr>
            <p:ph type="title"/>
          </p:nvPr>
        </p:nvSpPr>
        <p:spPr>
          <a:xfrm>
            <a:off x="609600" y="1798633"/>
            <a:ext cx="7348400" cy="1143200"/>
          </a:xfrm>
          <a:prstGeom prst="rect">
            <a:avLst/>
          </a:prstGeom>
        </p:spPr>
        <p:txBody>
          <a:bodyPr spcFirstLastPara="1" wrap="square" lIns="91425" tIns="91425" rIns="91425" bIns="91425" anchor="b" anchorCtr="0"/>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9" name="Google Shape;29;p6"/>
          <p:cNvSpPr txBox="1">
            <a:spLocks noGrp="1"/>
          </p:cNvSpPr>
          <p:nvPr>
            <p:ph type="body" idx="1"/>
          </p:nvPr>
        </p:nvSpPr>
        <p:spPr>
          <a:xfrm>
            <a:off x="609600" y="2949100"/>
            <a:ext cx="3566800" cy="3517200"/>
          </a:xfrm>
          <a:prstGeom prst="rect">
            <a:avLst/>
          </a:prstGeom>
        </p:spPr>
        <p:txBody>
          <a:bodyPr spcFirstLastPara="1" wrap="square" lIns="91425" tIns="91425" rIns="91425" bIns="91425" anchor="t" anchorCtr="0"/>
          <a:lstStyle>
            <a:lvl1pPr marL="609585" lvl="0" indent="-440256">
              <a:spcBef>
                <a:spcPts val="800"/>
              </a:spcBef>
              <a:spcAft>
                <a:spcPts val="0"/>
              </a:spcAft>
              <a:buSzPts val="1600"/>
              <a:buChar char="×"/>
              <a:defRPr sz="2133"/>
            </a:lvl1pPr>
            <a:lvl2pPr marL="1219170" lvl="1" indent="-440256">
              <a:spcBef>
                <a:spcPts val="0"/>
              </a:spcBef>
              <a:spcAft>
                <a:spcPts val="0"/>
              </a:spcAft>
              <a:buSzPts val="1600"/>
              <a:buChar char="×"/>
              <a:defRPr sz="2133"/>
            </a:lvl2pPr>
            <a:lvl3pPr marL="1828754" lvl="2" indent="-440256">
              <a:spcBef>
                <a:spcPts val="0"/>
              </a:spcBef>
              <a:spcAft>
                <a:spcPts val="0"/>
              </a:spcAft>
              <a:buSzPts val="1600"/>
              <a:buChar char="×"/>
              <a:defRPr sz="2133"/>
            </a:lvl3pPr>
            <a:lvl4pPr marL="2438339" lvl="3" indent="-440256">
              <a:spcBef>
                <a:spcPts val="0"/>
              </a:spcBef>
              <a:spcAft>
                <a:spcPts val="0"/>
              </a:spcAft>
              <a:buSzPts val="1600"/>
              <a:buChar char="×"/>
              <a:defRPr sz="2133"/>
            </a:lvl4pPr>
            <a:lvl5pPr marL="3047924" lvl="4" indent="-440256">
              <a:spcBef>
                <a:spcPts val="0"/>
              </a:spcBef>
              <a:spcAft>
                <a:spcPts val="0"/>
              </a:spcAft>
              <a:buSzPts val="1600"/>
              <a:buChar char="○"/>
              <a:defRPr sz="2133"/>
            </a:lvl5pPr>
            <a:lvl6pPr marL="3657509" lvl="5" indent="-440256">
              <a:spcBef>
                <a:spcPts val="0"/>
              </a:spcBef>
              <a:spcAft>
                <a:spcPts val="0"/>
              </a:spcAft>
              <a:buSzPts val="1600"/>
              <a:buChar char="■"/>
              <a:defRPr sz="2133"/>
            </a:lvl6pPr>
            <a:lvl7pPr marL="4267093" lvl="6" indent="-440256">
              <a:spcBef>
                <a:spcPts val="0"/>
              </a:spcBef>
              <a:spcAft>
                <a:spcPts val="0"/>
              </a:spcAft>
              <a:buSzPts val="1600"/>
              <a:buChar char="●"/>
              <a:defRPr sz="2133"/>
            </a:lvl7pPr>
            <a:lvl8pPr marL="4876678" lvl="7" indent="-440256">
              <a:spcBef>
                <a:spcPts val="0"/>
              </a:spcBef>
              <a:spcAft>
                <a:spcPts val="0"/>
              </a:spcAft>
              <a:buSzPts val="1600"/>
              <a:buChar char="○"/>
              <a:defRPr sz="2133"/>
            </a:lvl8pPr>
            <a:lvl9pPr marL="5486263" lvl="8" indent="-440256">
              <a:spcBef>
                <a:spcPts val="0"/>
              </a:spcBef>
              <a:spcAft>
                <a:spcPts val="0"/>
              </a:spcAft>
              <a:buSzPts val="1600"/>
              <a:buChar char="■"/>
              <a:defRPr sz="2133"/>
            </a:lvl9pPr>
          </a:lstStyle>
          <a:p>
            <a:endParaRPr/>
          </a:p>
        </p:txBody>
      </p:sp>
      <p:sp>
        <p:nvSpPr>
          <p:cNvPr id="30" name="Google Shape;30;p6"/>
          <p:cNvSpPr txBox="1">
            <a:spLocks noGrp="1"/>
          </p:cNvSpPr>
          <p:nvPr>
            <p:ph type="body" idx="2"/>
          </p:nvPr>
        </p:nvSpPr>
        <p:spPr>
          <a:xfrm>
            <a:off x="4391208" y="2949100"/>
            <a:ext cx="3566800" cy="3517200"/>
          </a:xfrm>
          <a:prstGeom prst="rect">
            <a:avLst/>
          </a:prstGeom>
        </p:spPr>
        <p:txBody>
          <a:bodyPr spcFirstLastPara="1" wrap="square" lIns="91425" tIns="91425" rIns="91425" bIns="91425" anchor="t" anchorCtr="0"/>
          <a:lstStyle>
            <a:lvl1pPr marL="609585" lvl="0" indent="-440256">
              <a:spcBef>
                <a:spcPts val="800"/>
              </a:spcBef>
              <a:spcAft>
                <a:spcPts val="0"/>
              </a:spcAft>
              <a:buSzPts val="1600"/>
              <a:buChar char="×"/>
              <a:defRPr sz="2133"/>
            </a:lvl1pPr>
            <a:lvl2pPr marL="1219170" lvl="1" indent="-440256">
              <a:spcBef>
                <a:spcPts val="0"/>
              </a:spcBef>
              <a:spcAft>
                <a:spcPts val="0"/>
              </a:spcAft>
              <a:buSzPts val="1600"/>
              <a:buChar char="×"/>
              <a:defRPr sz="2133"/>
            </a:lvl2pPr>
            <a:lvl3pPr marL="1828754" lvl="2" indent="-440256">
              <a:spcBef>
                <a:spcPts val="0"/>
              </a:spcBef>
              <a:spcAft>
                <a:spcPts val="0"/>
              </a:spcAft>
              <a:buSzPts val="1600"/>
              <a:buChar char="×"/>
              <a:defRPr sz="2133"/>
            </a:lvl3pPr>
            <a:lvl4pPr marL="2438339" lvl="3" indent="-440256">
              <a:spcBef>
                <a:spcPts val="0"/>
              </a:spcBef>
              <a:spcAft>
                <a:spcPts val="0"/>
              </a:spcAft>
              <a:buSzPts val="1600"/>
              <a:buChar char="×"/>
              <a:defRPr sz="2133"/>
            </a:lvl4pPr>
            <a:lvl5pPr marL="3047924" lvl="4" indent="-440256">
              <a:spcBef>
                <a:spcPts val="0"/>
              </a:spcBef>
              <a:spcAft>
                <a:spcPts val="0"/>
              </a:spcAft>
              <a:buSzPts val="1600"/>
              <a:buChar char="○"/>
              <a:defRPr sz="2133"/>
            </a:lvl5pPr>
            <a:lvl6pPr marL="3657509" lvl="5" indent="-440256">
              <a:spcBef>
                <a:spcPts val="0"/>
              </a:spcBef>
              <a:spcAft>
                <a:spcPts val="0"/>
              </a:spcAft>
              <a:buSzPts val="1600"/>
              <a:buChar char="■"/>
              <a:defRPr sz="2133"/>
            </a:lvl6pPr>
            <a:lvl7pPr marL="4267093" lvl="6" indent="-440256">
              <a:spcBef>
                <a:spcPts val="0"/>
              </a:spcBef>
              <a:spcAft>
                <a:spcPts val="0"/>
              </a:spcAft>
              <a:buSzPts val="1600"/>
              <a:buChar char="●"/>
              <a:defRPr sz="2133"/>
            </a:lvl7pPr>
            <a:lvl8pPr marL="4876678" lvl="7" indent="-440256">
              <a:spcBef>
                <a:spcPts val="0"/>
              </a:spcBef>
              <a:spcAft>
                <a:spcPts val="0"/>
              </a:spcAft>
              <a:buSzPts val="1600"/>
              <a:buChar char="○"/>
              <a:defRPr sz="2133"/>
            </a:lvl8pPr>
            <a:lvl9pPr marL="5486263" lvl="8" indent="-440256">
              <a:spcBef>
                <a:spcPts val="0"/>
              </a:spcBef>
              <a:spcAft>
                <a:spcPts val="0"/>
              </a:spcAft>
              <a:buSzPts val="1600"/>
              <a:buChar char="■"/>
              <a:defRPr sz="2133"/>
            </a:lvl9pPr>
          </a:lstStyle>
          <a:p>
            <a:endParaRPr/>
          </a:p>
        </p:txBody>
      </p:sp>
      <p:sp>
        <p:nvSpPr>
          <p:cNvPr id="31" name="Google Shape;31;p6"/>
          <p:cNvSpPr txBox="1">
            <a:spLocks noGrp="1"/>
          </p:cNvSpPr>
          <p:nvPr>
            <p:ph type="sldNum" idx="12"/>
          </p:nvPr>
        </p:nvSpPr>
        <p:spPr>
          <a:xfrm>
            <a:off x="11307445" y="62315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43186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6060CBC-9A6B-93C6-5A81-F75653894E7A}"/>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4" name="Group 7">
            <a:extLst>
              <a:ext uri="{FF2B5EF4-FFF2-40B4-BE49-F238E27FC236}">
                <a16:creationId xmlns:a16="http://schemas.microsoft.com/office/drawing/2014/main" id="{58277F35-BC8C-21B0-06DE-3E6B52EA1CA8}"/>
              </a:ext>
              <a:ext uri="{C183D7F6-B498-43B3-948B-1728B52AA6E4}">
                <adec:decorative xmlns:adec="http://schemas.microsoft.com/office/drawing/2017/decorative" val="1"/>
              </a:ext>
            </a:extLst>
          </p:cNvPr>
          <p:cNvGrpSpPr>
            <a:grpSpLocks/>
          </p:cNvGrpSpPr>
          <p:nvPr userDrawn="1"/>
        </p:nvGrpSpPr>
        <p:grpSpPr bwMode="auto">
          <a:xfrm rot="5400000">
            <a:off x="10914857" y="5534819"/>
            <a:ext cx="668337" cy="631825"/>
            <a:chOff x="10478914" y="1506691"/>
            <a:chExt cx="667802" cy="631474"/>
          </a:xfrm>
        </p:grpSpPr>
        <p:sp>
          <p:nvSpPr>
            <p:cNvPr id="5" name="Freeform: Shape 4">
              <a:extLst>
                <a:ext uri="{FF2B5EF4-FFF2-40B4-BE49-F238E27FC236}">
                  <a16:creationId xmlns:a16="http://schemas.microsoft.com/office/drawing/2014/main" id="{7D97326B-110E-BFD4-1B2D-13DA49B8DFA7}"/>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Oval 6">
              <a:extLst>
                <a:ext uri="{FF2B5EF4-FFF2-40B4-BE49-F238E27FC236}">
                  <a16:creationId xmlns:a16="http://schemas.microsoft.com/office/drawing/2014/main" id="{C595640F-2E0C-DA0F-990E-34BA4C09C85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6" name="Title 1"/>
          <p:cNvSpPr>
            <a:spLocks noGrp="1"/>
          </p:cNvSpPr>
          <p:nvPr>
            <p:ph type="ctrTitle"/>
          </p:nvPr>
        </p:nvSpPr>
        <p:spPr>
          <a:xfrm>
            <a:off x="7999414" y="1051551"/>
            <a:ext cx="3565524" cy="2384898"/>
          </a:xfrm>
        </p:spPr>
        <p:txBody>
          <a:bodyPr anchor="b">
            <a:noAutofit/>
          </a:bodyPr>
          <a:lstStyle/>
          <a:p>
            <a:r>
              <a:rPr lang="en-US"/>
              <a:t>Click to edit Master title style</a:t>
            </a:r>
            <a:endParaRPr lang="en-US" dirty="0"/>
          </a:p>
        </p:txBody>
      </p:sp>
      <p:sp>
        <p:nvSpPr>
          <p:cNvPr id="14" name="Picture Placeholder 13"/>
          <p:cNvSpPr>
            <a:spLocks noGrp="1"/>
          </p:cNvSpPr>
          <p:nvPr>
            <p:ph type="pic" sz="quarter" idx="13"/>
          </p:nvPr>
        </p:nvSpPr>
        <p:spPr>
          <a:xfrm>
            <a:off x="0" y="0"/>
            <a:ext cx="7452360" cy="6858000"/>
          </a:xfrm>
          <a:solidFill>
            <a:schemeClr val="accent5"/>
          </a:solidFill>
        </p:spPr>
        <p:txBody>
          <a:bodyPr rtlCol="0">
            <a:noAutofit/>
          </a:bodyPr>
          <a:lstStyle/>
          <a:p>
            <a:pPr lvl="0"/>
            <a:r>
              <a:rPr lang="en-US" noProof="0"/>
              <a:t>Click icon to add picture</a:t>
            </a:r>
          </a:p>
        </p:txBody>
      </p:sp>
      <p:sp>
        <p:nvSpPr>
          <p:cNvPr id="3" name="Text Placeholder 2"/>
          <p:cNvSpPr>
            <a:spLocks noGrp="1"/>
          </p:cNvSpPr>
          <p:nvPr>
            <p:ph type="body" sz="quarter" idx="14"/>
          </p:nvPr>
        </p:nvSpPr>
        <p:spPr>
          <a:xfrm>
            <a:off x="7999413" y="3568700"/>
            <a:ext cx="3565524" cy="1731963"/>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1815929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8719B0F7-4B2E-E0EE-4584-9F1D71C03F44}"/>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3" name="Group 7">
            <a:extLst>
              <a:ext uri="{FF2B5EF4-FFF2-40B4-BE49-F238E27FC236}">
                <a16:creationId xmlns:a16="http://schemas.microsoft.com/office/drawing/2014/main" id="{4D5EEAB8-A987-8EBA-F568-8421E5D03512}"/>
              </a:ext>
              <a:ext uri="{C183D7F6-B498-43B3-948B-1728B52AA6E4}">
                <adec:decorative xmlns:adec="http://schemas.microsoft.com/office/drawing/2017/decorative" val="1"/>
              </a:ext>
            </a:extLst>
          </p:cNvPr>
          <p:cNvGrpSpPr>
            <a:grpSpLocks/>
          </p:cNvGrpSpPr>
          <p:nvPr userDrawn="1"/>
        </p:nvGrpSpPr>
        <p:grpSpPr bwMode="auto">
          <a:xfrm>
            <a:off x="5602288" y="5691188"/>
            <a:ext cx="668337" cy="631825"/>
            <a:chOff x="3409557" y="4940429"/>
            <a:chExt cx="667802" cy="631474"/>
          </a:xfrm>
        </p:grpSpPr>
        <p:sp>
          <p:nvSpPr>
            <p:cNvPr id="4" name="Freeform: Shape 3">
              <a:extLst>
                <a:ext uri="{FF2B5EF4-FFF2-40B4-BE49-F238E27FC236}">
                  <a16:creationId xmlns:a16="http://schemas.microsoft.com/office/drawing/2014/main" id="{05EB6D01-A597-8289-7D3E-88A8CC9DEE30}"/>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a:extLst>
                <a:ext uri="{FF2B5EF4-FFF2-40B4-BE49-F238E27FC236}">
                  <a16:creationId xmlns:a16="http://schemas.microsoft.com/office/drawing/2014/main" id="{A1072B14-B7B0-11B1-BD36-905769231B2F}"/>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5" name="Title 1"/>
          <p:cNvSpPr>
            <a:spLocks noGrp="1"/>
          </p:cNvSpPr>
          <p:nvPr>
            <p:ph type="title"/>
          </p:nvPr>
        </p:nvSpPr>
        <p:spPr>
          <a:xfrm>
            <a:off x="550864" y="549275"/>
            <a:ext cx="3565524" cy="1997855"/>
          </a:xfrm>
        </p:spPr>
        <p:txBody>
          <a:bodyPr anchor="b">
            <a:noAutofit/>
          </a:bodyPr>
          <a:lstStyle>
            <a:lvl1pPr>
              <a:defRPr/>
            </a:lvl1pPr>
          </a:lstStyle>
          <a:p>
            <a:r>
              <a:rPr lang="en-US"/>
              <a:t>Click to edit Master title style</a:t>
            </a:r>
            <a:endParaRPr lang="en-US" dirty="0"/>
          </a:p>
        </p:txBody>
      </p:sp>
      <p:sp>
        <p:nvSpPr>
          <p:cNvPr id="7" name="Content Placeholder 2"/>
          <p:cNvSpPr>
            <a:spLocks noGrp="1"/>
          </p:cNvSpPr>
          <p:nvPr>
            <p:ph idx="1"/>
          </p:nvPr>
        </p:nvSpPr>
        <p:spPr>
          <a:xfrm>
            <a:off x="550863" y="2677306"/>
            <a:ext cx="3565525" cy="3415519"/>
          </a:xfrm>
        </p:spPr>
        <p:txBody>
          <a:bodyPr/>
          <a:lstStyle>
            <a:lvl1pPr>
              <a:buNone/>
              <a:defRPr/>
            </a:lvl1pPr>
          </a:lstStyle>
          <a:p>
            <a:pPr lvl="0"/>
            <a:r>
              <a:rPr lang="en-US"/>
              <a:t>Click to edit Master text styles</a:t>
            </a:r>
          </a:p>
        </p:txBody>
      </p:sp>
      <p:sp>
        <p:nvSpPr>
          <p:cNvPr id="17" name="Picture Placeholder 16"/>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rtlCol="0">
            <a:noAutofit/>
          </a:bodyPr>
          <a:lstStyle/>
          <a:p>
            <a:pPr lvl="0"/>
            <a:r>
              <a:rPr lang="en-US" noProof="0"/>
              <a:t>Click icon to add picture</a:t>
            </a:r>
          </a:p>
        </p:txBody>
      </p:sp>
      <p:sp>
        <p:nvSpPr>
          <p:cNvPr id="22" name="Picture Placeholder 21"/>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rtlCol="0">
            <a:noAutofit/>
          </a:bodyPr>
          <a:lstStyle/>
          <a:p>
            <a:pPr lvl="0"/>
            <a:r>
              <a:rPr lang="en-US" noProof="0"/>
              <a:t>Click icon to add picture</a:t>
            </a:r>
          </a:p>
        </p:txBody>
      </p:sp>
      <p:sp>
        <p:nvSpPr>
          <p:cNvPr id="25" name="Picture Placeholder 24"/>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rtlCol="0">
            <a:noAutofit/>
          </a:bodyPr>
          <a:lstStyle/>
          <a:p>
            <a:pPr lvl="0"/>
            <a:r>
              <a:rPr lang="en-US" noProof="0"/>
              <a:t>Click icon to add picture</a:t>
            </a:r>
          </a:p>
        </p:txBody>
      </p:sp>
      <p:sp>
        <p:nvSpPr>
          <p:cNvPr id="8" name="Date Placeholder 1">
            <a:extLst>
              <a:ext uri="{FF2B5EF4-FFF2-40B4-BE49-F238E27FC236}">
                <a16:creationId xmlns:a16="http://schemas.microsoft.com/office/drawing/2014/main" id="{920FB3AB-CDA3-F7E6-5971-6739FC70DA04}"/>
              </a:ext>
            </a:extLst>
          </p:cNvPr>
          <p:cNvSpPr>
            <a:spLocks noGrp="1"/>
          </p:cNvSpPr>
          <p:nvPr>
            <p:ph type="dt" sz="half" idx="16"/>
          </p:nvPr>
        </p:nvSpPr>
        <p:spPr/>
        <p:txBody>
          <a:bodyPr>
            <a:noAutofit/>
          </a:bodyPr>
          <a:lstStyle>
            <a:lvl1pPr>
              <a:defRPr/>
            </a:lvl1pPr>
          </a:lstStyle>
          <a:p>
            <a:pPr>
              <a:defRPr/>
            </a:pPr>
            <a:r>
              <a:rPr lang="en-US"/>
              <a:t>Tuesday, February 2, 20XX</a:t>
            </a:r>
          </a:p>
        </p:txBody>
      </p:sp>
      <p:sp>
        <p:nvSpPr>
          <p:cNvPr id="9" name="Footer Placeholder 2">
            <a:extLst>
              <a:ext uri="{FF2B5EF4-FFF2-40B4-BE49-F238E27FC236}">
                <a16:creationId xmlns:a16="http://schemas.microsoft.com/office/drawing/2014/main" id="{074AB9B9-BC6A-26F0-7BB8-32FE56754E53}"/>
              </a:ext>
            </a:extLst>
          </p:cNvPr>
          <p:cNvSpPr>
            <a:spLocks noGrp="1"/>
          </p:cNvSpPr>
          <p:nvPr>
            <p:ph type="ftr" sz="quarter" idx="17"/>
          </p:nvPr>
        </p:nvSpPr>
        <p:spPr/>
        <p:txBody>
          <a:bodyPr>
            <a:noAutofit/>
          </a:bodyPr>
          <a:lstStyle>
            <a:lvl1pPr>
              <a:defRPr/>
            </a:lvl1pPr>
          </a:lstStyle>
          <a:p>
            <a:pPr>
              <a:defRPr/>
            </a:pPr>
            <a:r>
              <a:rPr lang="en-US"/>
              <a:t>Sample Footer Text</a:t>
            </a:r>
          </a:p>
        </p:txBody>
      </p:sp>
      <p:sp>
        <p:nvSpPr>
          <p:cNvPr id="10" name="Slide Number Placeholder 3">
            <a:extLst>
              <a:ext uri="{FF2B5EF4-FFF2-40B4-BE49-F238E27FC236}">
                <a16:creationId xmlns:a16="http://schemas.microsoft.com/office/drawing/2014/main" id="{4505C447-BE4C-A655-59ED-5F771D38BAAF}"/>
              </a:ext>
            </a:extLst>
          </p:cNvPr>
          <p:cNvSpPr>
            <a:spLocks noGrp="1"/>
          </p:cNvSpPr>
          <p:nvPr>
            <p:ph type="sldNum" sz="quarter" idx="18"/>
          </p:nvPr>
        </p:nvSpPr>
        <p:spPr/>
        <p:txBody>
          <a:bodyPr>
            <a:noAutofit/>
          </a:bodyPr>
          <a:lstStyle>
            <a:lvl1pPr>
              <a:defRPr/>
            </a:lvl1pPr>
          </a:lstStyle>
          <a:p>
            <a:pPr>
              <a:defRPr/>
            </a:pPr>
            <a:fld id="{62621E7A-0135-417C-BD59-18423861D3CA}" type="slidenum">
              <a:rPr lang="en-US"/>
              <a:pPr>
                <a:defRPr/>
              </a:pPr>
              <a:t>‹#›</a:t>
            </a:fld>
            <a:endParaRPr lang="en-US"/>
          </a:p>
        </p:txBody>
      </p:sp>
    </p:spTree>
    <p:extLst>
      <p:ext uri="{BB962C8B-B14F-4D97-AF65-F5344CB8AC3E}">
        <p14:creationId xmlns:p14="http://schemas.microsoft.com/office/powerpoint/2010/main" val="996129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p:cNvSpPr>
            <a:spLocks noGrp="1"/>
          </p:cNvSpPr>
          <p:nvPr>
            <p:ph type="title"/>
          </p:nvPr>
        </p:nvSpPr>
        <p:spPr>
          <a:xfrm>
            <a:off x="550863" y="4507200"/>
            <a:ext cx="4500562" cy="1562959"/>
          </a:xfrm>
        </p:spPr>
        <p:txBody>
          <a:bodyPr>
            <a:noAutofit/>
          </a:bodyPr>
          <a:lstStyle/>
          <a:p>
            <a:r>
              <a:rPr lang="en-US"/>
              <a:t>Click to edit Master title style</a:t>
            </a:r>
            <a:endParaRPr lang="en-US" dirty="0"/>
          </a:p>
        </p:txBody>
      </p:sp>
      <p:sp>
        <p:nvSpPr>
          <p:cNvPr id="12" name="Picture Placeholder 11"/>
          <p:cNvSpPr>
            <a:spLocks noGrp="1"/>
          </p:cNvSpPr>
          <p:nvPr>
            <p:ph type="pic" sz="quarter" idx="13"/>
          </p:nvPr>
        </p:nvSpPr>
        <p:spPr>
          <a:xfrm>
            <a:off x="0" y="0"/>
            <a:ext cx="3054096" cy="3776472"/>
          </a:xfrm>
          <a:solidFill>
            <a:schemeClr val="accent5"/>
          </a:solidFill>
        </p:spPr>
        <p:txBody>
          <a:bodyPr rtlCol="0">
            <a:noAutofit/>
          </a:bodyPr>
          <a:lstStyle/>
          <a:p>
            <a:pPr lvl="0"/>
            <a:r>
              <a:rPr lang="en-US" noProof="0"/>
              <a:t>Click icon to add picture</a:t>
            </a:r>
          </a:p>
        </p:txBody>
      </p:sp>
      <p:sp>
        <p:nvSpPr>
          <p:cNvPr id="18" name="Picture Placeholder 11"/>
          <p:cNvSpPr>
            <a:spLocks noGrp="1"/>
          </p:cNvSpPr>
          <p:nvPr>
            <p:ph type="pic" sz="quarter" idx="14"/>
          </p:nvPr>
        </p:nvSpPr>
        <p:spPr>
          <a:xfrm>
            <a:off x="3054096" y="0"/>
            <a:ext cx="3054096" cy="3776472"/>
          </a:xfrm>
          <a:solidFill>
            <a:schemeClr val="accent5"/>
          </a:solidFill>
        </p:spPr>
        <p:txBody>
          <a:bodyPr rtlCol="0">
            <a:noAutofit/>
          </a:bodyPr>
          <a:lstStyle/>
          <a:p>
            <a:pPr lvl="0"/>
            <a:r>
              <a:rPr lang="en-US" noProof="0"/>
              <a:t>Click icon to add picture</a:t>
            </a:r>
          </a:p>
        </p:txBody>
      </p:sp>
      <p:sp>
        <p:nvSpPr>
          <p:cNvPr id="19" name="Picture Placeholder 11"/>
          <p:cNvSpPr>
            <a:spLocks noGrp="1"/>
          </p:cNvSpPr>
          <p:nvPr>
            <p:ph type="pic" sz="quarter" idx="15"/>
          </p:nvPr>
        </p:nvSpPr>
        <p:spPr>
          <a:xfrm>
            <a:off x="6083808" y="0"/>
            <a:ext cx="3054096" cy="3776472"/>
          </a:xfrm>
          <a:solidFill>
            <a:schemeClr val="accent5"/>
          </a:solidFill>
        </p:spPr>
        <p:txBody>
          <a:bodyPr rtlCol="0">
            <a:noAutofit/>
          </a:bodyPr>
          <a:lstStyle/>
          <a:p>
            <a:pPr lvl="0"/>
            <a:r>
              <a:rPr lang="en-US" noProof="0"/>
              <a:t>Click icon to add picture</a:t>
            </a:r>
          </a:p>
        </p:txBody>
      </p:sp>
      <p:sp>
        <p:nvSpPr>
          <p:cNvPr id="20" name="Picture Placeholder 11"/>
          <p:cNvSpPr>
            <a:spLocks noGrp="1"/>
          </p:cNvSpPr>
          <p:nvPr>
            <p:ph type="pic" sz="quarter" idx="16"/>
          </p:nvPr>
        </p:nvSpPr>
        <p:spPr>
          <a:xfrm>
            <a:off x="9137904" y="0"/>
            <a:ext cx="3054096" cy="3776472"/>
          </a:xfrm>
          <a:solidFill>
            <a:schemeClr val="accent5"/>
          </a:solidFill>
        </p:spPr>
        <p:txBody>
          <a:bodyPr rtlCol="0">
            <a:noAutofit/>
          </a:bodyPr>
          <a:lstStyle/>
          <a:p>
            <a:pPr lvl="0"/>
            <a:r>
              <a:rPr lang="en-US" noProof="0"/>
              <a:t>Click icon to add picture</a:t>
            </a:r>
          </a:p>
        </p:txBody>
      </p:sp>
      <p:sp>
        <p:nvSpPr>
          <p:cNvPr id="11" name="Content Placeholder 6"/>
          <p:cNvSpPr>
            <a:spLocks noGrp="1"/>
          </p:cNvSpPr>
          <p:nvPr>
            <p:ph sz="quarter" idx="15"/>
          </p:nvPr>
        </p:nvSpPr>
        <p:spPr>
          <a:xfrm>
            <a:off x="5262411" y="4508500"/>
            <a:ext cx="6221412" cy="1563688"/>
          </a:xfrm>
        </p:spPr>
        <p:txBody>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0795D1CE-9CFA-0CCD-2E45-D61340496A84}"/>
              </a:ext>
            </a:extLst>
          </p:cNvPr>
          <p:cNvSpPr>
            <a:spLocks noGrp="1"/>
          </p:cNvSpPr>
          <p:nvPr>
            <p:ph type="dt" sz="half" idx="17"/>
          </p:nvPr>
        </p:nvSpPr>
        <p:spPr/>
        <p:txBody>
          <a:bodyPr>
            <a:noAutofit/>
          </a:bodyPr>
          <a:lstStyle>
            <a:lvl1pPr>
              <a:defRPr/>
            </a:lvl1pPr>
          </a:lstStyle>
          <a:p>
            <a:pPr>
              <a:defRPr/>
            </a:pPr>
            <a:r>
              <a:rPr lang="en-US"/>
              <a:t>Tuesday, February 2, 20XX</a:t>
            </a:r>
          </a:p>
        </p:txBody>
      </p:sp>
      <p:sp>
        <p:nvSpPr>
          <p:cNvPr id="3" name="Footer Placeholder 2">
            <a:extLst>
              <a:ext uri="{FF2B5EF4-FFF2-40B4-BE49-F238E27FC236}">
                <a16:creationId xmlns:a16="http://schemas.microsoft.com/office/drawing/2014/main" id="{48BE927D-D477-2711-647E-40B5E9C008CE}"/>
              </a:ext>
            </a:extLst>
          </p:cNvPr>
          <p:cNvSpPr>
            <a:spLocks noGrp="1"/>
          </p:cNvSpPr>
          <p:nvPr>
            <p:ph type="ftr" sz="quarter" idx="18"/>
          </p:nvPr>
        </p:nvSpPr>
        <p:spPr/>
        <p:txBody>
          <a:bodyPr>
            <a:noAutofit/>
          </a:bodyPr>
          <a:lstStyle>
            <a:lvl1pPr>
              <a:defRPr/>
            </a:lvl1pPr>
          </a:lstStyle>
          <a:p>
            <a:pPr>
              <a:defRPr/>
            </a:pPr>
            <a:r>
              <a:rPr lang="en-US"/>
              <a:t>Sample Footer Text</a:t>
            </a:r>
          </a:p>
        </p:txBody>
      </p:sp>
      <p:sp>
        <p:nvSpPr>
          <p:cNvPr id="4" name="Slide Number Placeholder 3">
            <a:extLst>
              <a:ext uri="{FF2B5EF4-FFF2-40B4-BE49-F238E27FC236}">
                <a16:creationId xmlns:a16="http://schemas.microsoft.com/office/drawing/2014/main" id="{EB65880E-B551-8FE8-E035-1B97D4E8C9AE}"/>
              </a:ext>
            </a:extLst>
          </p:cNvPr>
          <p:cNvSpPr>
            <a:spLocks noGrp="1"/>
          </p:cNvSpPr>
          <p:nvPr>
            <p:ph type="sldNum" sz="quarter" idx="19"/>
          </p:nvPr>
        </p:nvSpPr>
        <p:spPr/>
        <p:txBody>
          <a:bodyPr>
            <a:noAutofit/>
          </a:bodyPr>
          <a:lstStyle>
            <a:lvl1pPr>
              <a:defRPr/>
            </a:lvl1pPr>
          </a:lstStyle>
          <a:p>
            <a:pPr>
              <a:defRPr/>
            </a:pPr>
            <a:fld id="{5F5BDE72-4E23-41BE-B24F-5D86357E4DF5}" type="slidenum">
              <a:rPr lang="en-US"/>
              <a:pPr>
                <a:defRPr/>
              </a:pPr>
              <a:t>‹#›</a:t>
            </a:fld>
            <a:endParaRPr lang="en-US"/>
          </a:p>
        </p:txBody>
      </p:sp>
    </p:spTree>
    <p:extLst>
      <p:ext uri="{BB962C8B-B14F-4D97-AF65-F5344CB8AC3E}">
        <p14:creationId xmlns:p14="http://schemas.microsoft.com/office/powerpoint/2010/main" val="2175628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Section break">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A4AA24-7571-6911-876B-19D47A65C08F}"/>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a:extLst>
              <a:ext uri="{FF2B5EF4-FFF2-40B4-BE49-F238E27FC236}">
                <a16:creationId xmlns:a16="http://schemas.microsoft.com/office/drawing/2014/main" id="{0DB5223F-4C3C-175D-65B9-7AF5B8873D07}"/>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Picture Placeholder 7"/>
          <p:cNvSpPr>
            <a:spLocks noGrp="1"/>
          </p:cNvSpPr>
          <p:nvPr>
            <p:ph type="pic" sz="quarter" idx="13"/>
          </p:nvPr>
        </p:nvSpPr>
        <p:spPr>
          <a:xfrm>
            <a:off x="0" y="0"/>
            <a:ext cx="12192000" cy="6858000"/>
          </a:xfrm>
          <a:solidFill>
            <a:schemeClr val="accent5"/>
          </a:solidFill>
        </p:spPr>
        <p:txBody>
          <a:bodyPr rtlCol="0">
            <a:noAutofit/>
          </a:bodyPr>
          <a:lstStyle/>
          <a:p>
            <a:pPr lvl="0"/>
            <a:r>
              <a:rPr lang="en-US" noProof="0"/>
              <a:t>Click icon to add picture</a:t>
            </a:r>
          </a:p>
        </p:txBody>
      </p:sp>
      <p:sp>
        <p:nvSpPr>
          <p:cNvPr id="15" name="Title 1"/>
          <p:cNvSpPr>
            <a:spLocks noGrp="1"/>
          </p:cNvSpPr>
          <p:nvPr>
            <p:ph type="ctrTitle"/>
          </p:nvPr>
        </p:nvSpPr>
        <p:spPr>
          <a:xfrm>
            <a:off x="550863" y="549275"/>
            <a:ext cx="5437187" cy="2986234"/>
          </a:xfrm>
        </p:spPr>
        <p:txBody>
          <a:bodyPr anchor="b">
            <a:noAutofit/>
          </a:bodyPr>
          <a:lstStyle>
            <a:lvl1pPr>
              <a:defRPr sz="6400"/>
            </a:lvl1pPr>
          </a:lstStyle>
          <a:p>
            <a:r>
              <a:rPr lang="en-US"/>
              <a:t>Click to edit Master title style</a:t>
            </a:r>
            <a:endParaRPr lang="en-US" dirty="0"/>
          </a:p>
        </p:txBody>
      </p:sp>
      <p:sp>
        <p:nvSpPr>
          <p:cNvPr id="16" name="Subtitle 2"/>
          <p:cNvSpPr>
            <a:spLocks noGrp="1"/>
          </p:cNvSpPr>
          <p:nvPr>
            <p:ph type="subTitle" idx="1"/>
          </p:nvPr>
        </p:nvSpPr>
        <p:spPr>
          <a:xfrm>
            <a:off x="550863" y="3816724"/>
            <a:ext cx="5437187" cy="2265216"/>
          </a:xfrm>
        </p:spPr>
        <p:txBody>
          <a:bodyPr/>
          <a:lstStyle>
            <a:lvl1pPr>
              <a:buNone/>
              <a:defRPr sz="2400"/>
            </a:lvl1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8EA4DD-BDAE-5D15-8CBE-994F175AC46B}"/>
              </a:ext>
            </a:extLst>
          </p:cNvPr>
          <p:cNvSpPr>
            <a:spLocks noGrp="1"/>
          </p:cNvSpPr>
          <p:nvPr>
            <p:ph type="dt" sz="half" idx="14"/>
          </p:nvPr>
        </p:nvSpPr>
        <p:spPr/>
        <p:txBody>
          <a:bodyPr/>
          <a:lstStyle>
            <a:lvl1pPr>
              <a:defRPr/>
            </a:lvl1pPr>
          </a:lstStyle>
          <a:p>
            <a:pPr>
              <a:defRPr/>
            </a:pPr>
            <a:r>
              <a:rPr lang="en-US"/>
              <a:t>Tuesday, February 2, 20XX</a:t>
            </a:r>
          </a:p>
        </p:txBody>
      </p:sp>
      <p:sp>
        <p:nvSpPr>
          <p:cNvPr id="5" name="Footer Placeholder 4">
            <a:extLst>
              <a:ext uri="{FF2B5EF4-FFF2-40B4-BE49-F238E27FC236}">
                <a16:creationId xmlns:a16="http://schemas.microsoft.com/office/drawing/2014/main" id="{13CBBE95-A9F7-73DE-A75D-5892BC758AC5}"/>
              </a:ext>
            </a:extLst>
          </p:cNvPr>
          <p:cNvSpPr>
            <a:spLocks noGrp="1"/>
          </p:cNvSpPr>
          <p:nvPr>
            <p:ph type="ftr" sz="quarter" idx="15"/>
          </p:nvPr>
        </p:nvSpPr>
        <p:spPr/>
        <p:txBody>
          <a:bodyPr/>
          <a:lstStyle>
            <a:lvl1pPr>
              <a:defRPr/>
            </a:lvl1pPr>
          </a:lstStyle>
          <a:p>
            <a:pPr>
              <a:defRPr/>
            </a:pPr>
            <a:r>
              <a:rPr lang="en-US"/>
              <a:t>Sample Footer Text</a:t>
            </a:r>
          </a:p>
        </p:txBody>
      </p:sp>
      <p:sp>
        <p:nvSpPr>
          <p:cNvPr id="6" name="Slide Number Placeholder 5">
            <a:extLst>
              <a:ext uri="{FF2B5EF4-FFF2-40B4-BE49-F238E27FC236}">
                <a16:creationId xmlns:a16="http://schemas.microsoft.com/office/drawing/2014/main" id="{95B232FB-20E8-9A77-56B3-5F2407A3A368}"/>
              </a:ext>
            </a:extLst>
          </p:cNvPr>
          <p:cNvSpPr>
            <a:spLocks noGrp="1"/>
          </p:cNvSpPr>
          <p:nvPr>
            <p:ph type="sldNum" sz="quarter" idx="16"/>
          </p:nvPr>
        </p:nvSpPr>
        <p:spPr/>
        <p:txBody>
          <a:bodyPr/>
          <a:lstStyle>
            <a:lvl1pPr>
              <a:defRPr/>
            </a:lvl1pPr>
          </a:lstStyle>
          <a:p>
            <a:pPr>
              <a:defRPr/>
            </a:pPr>
            <a:fld id="{5CC0EB85-D809-4D6E-B004-0A3FB21ECEA8}" type="slidenum">
              <a:rPr lang="en-US"/>
              <a:pPr>
                <a:defRPr/>
              </a:pPr>
              <a:t>‹#›</a:t>
            </a:fld>
            <a:endParaRPr lang="en-US"/>
          </a:p>
        </p:txBody>
      </p:sp>
    </p:spTree>
    <p:extLst>
      <p:ext uri="{BB962C8B-B14F-4D97-AF65-F5344CB8AC3E}">
        <p14:creationId xmlns:p14="http://schemas.microsoft.com/office/powerpoint/2010/main" val="481759258"/>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Section break">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a:solidFill>
            <a:schemeClr val="bg2"/>
          </a:solidFill>
        </p:spPr>
        <p:txBody>
          <a:bodyPr rtlCol="0">
            <a:noAutofit/>
          </a:bodyPr>
          <a:lstStyle/>
          <a:p>
            <a:pPr lvl="0"/>
            <a:r>
              <a:rPr lang="en-US" noProof="0"/>
              <a:t>Click icon to add picture</a:t>
            </a:r>
          </a:p>
        </p:txBody>
      </p:sp>
      <p:sp>
        <p:nvSpPr>
          <p:cNvPr id="16" name="Subtitle 2"/>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lstStyle>
            <a:lvl1pPr marL="548640" indent="0">
              <a:lnSpc>
                <a:spcPct val="200000"/>
              </a:lnSpc>
              <a:buNone/>
              <a:defRPr/>
            </a:lvl1pPr>
          </a:lstStyle>
          <a:p>
            <a:r>
              <a:rPr lang="en-US"/>
              <a:t>Click to edit Master subtitle style</a:t>
            </a:r>
            <a:endParaRPr lang="en-US" dirty="0"/>
          </a:p>
        </p:txBody>
      </p:sp>
      <p:sp>
        <p:nvSpPr>
          <p:cNvPr id="15" name="Title 1"/>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1793337278"/>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20000" y="2541600"/>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4DDCFF8A-AAF8-4A12-8A91-9CA0EAF6CBB9}" type="datetime2">
              <a:rPr lang="en-US" smtClean="0"/>
              <a:t>Tuesday, November 15, 2022</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8261208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AE41DAE8-40A4-2137-2BF4-D9032104E524}"/>
              </a:ext>
            </a:extLst>
          </p:cNvPr>
          <p:cNvGrpSpPr>
            <a:grpSpLocks/>
          </p:cNvGrpSpPr>
          <p:nvPr/>
        </p:nvGrpSpPr>
        <p:grpSpPr bwMode="auto">
          <a:xfrm>
            <a:off x="614363" y="5334000"/>
            <a:ext cx="677862" cy="990600"/>
            <a:chOff x="10490969" y="1448827"/>
            <a:chExt cx="678135" cy="990000"/>
          </a:xfrm>
        </p:grpSpPr>
        <p:sp>
          <p:nvSpPr>
            <p:cNvPr id="5" name="Freeform: Shape 4">
              <a:extLst>
                <a:ext uri="{FF2B5EF4-FFF2-40B4-BE49-F238E27FC236}">
                  <a16:creationId xmlns:a16="http://schemas.microsoft.com/office/drawing/2014/main" id="{E9B0DB93-3525-6635-91FB-F316E2D4C80E}"/>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sp>
          <p:nvSpPr>
            <p:cNvPr id="6" name="Oval 5">
              <a:extLst>
                <a:ext uri="{FF2B5EF4-FFF2-40B4-BE49-F238E27FC236}">
                  <a16:creationId xmlns:a16="http://schemas.microsoft.com/office/drawing/2014/main" id="{7A0D352E-5549-BDBF-1450-81A5BDD2811F}"/>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Oval 6">
              <a:extLst>
                <a:ext uri="{FF2B5EF4-FFF2-40B4-BE49-F238E27FC236}">
                  <a16:creationId xmlns:a16="http://schemas.microsoft.com/office/drawing/2014/main" id="{6A742E7B-FFB0-8274-6DCD-1AA9468A7DDB}"/>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Freeform: Shape 7">
              <a:extLst>
                <a:ext uri="{FF2B5EF4-FFF2-40B4-BE49-F238E27FC236}">
                  <a16:creationId xmlns:a16="http://schemas.microsoft.com/office/drawing/2014/main" id="{8D3B97AE-C47E-2D65-E3F6-E507F41C6A67}"/>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grpSp>
      <p:sp>
        <p:nvSpPr>
          <p:cNvPr id="2" name="Title 1"/>
          <p:cNvSpPr>
            <a:spLocks noGrp="1"/>
          </p:cNvSpPr>
          <p:nvPr>
            <p:ph type="title"/>
          </p:nvPr>
        </p:nvSpPr>
        <p:spPr>
          <a:xfrm>
            <a:off x="550862" y="549275"/>
            <a:ext cx="11091600" cy="1332000"/>
          </a:xfrm>
        </p:spPr>
        <p:txBody>
          <a:bodyPr rtlCol="0">
            <a:no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a:extLst>
              <a:ext uri="{FF2B5EF4-FFF2-40B4-BE49-F238E27FC236}">
                <a16:creationId xmlns:a16="http://schemas.microsoft.com/office/drawing/2014/main" id="{C5353E2D-1501-0743-971D-8D13EC6DBE87}"/>
              </a:ext>
            </a:extLst>
          </p:cNvPr>
          <p:cNvSpPr>
            <a:spLocks noGrp="1"/>
          </p:cNvSpPr>
          <p:nvPr>
            <p:ph type="dt" sz="half" idx="10"/>
          </p:nvPr>
        </p:nvSpPr>
        <p:spPr/>
        <p:txBody>
          <a:bodyPr>
            <a:noAutofit/>
          </a:bodyPr>
          <a:lstStyle>
            <a:lvl1pPr>
              <a:defRPr/>
            </a:lvl1pPr>
          </a:lstStyle>
          <a:p>
            <a:pPr>
              <a:defRPr/>
            </a:pPr>
            <a:r>
              <a:rPr lang="en-US"/>
              <a:t>Tuesday, February 2, 20XX</a:t>
            </a:r>
          </a:p>
        </p:txBody>
      </p:sp>
      <p:sp>
        <p:nvSpPr>
          <p:cNvPr id="10" name="Footer Placeholder 4">
            <a:extLst>
              <a:ext uri="{FF2B5EF4-FFF2-40B4-BE49-F238E27FC236}">
                <a16:creationId xmlns:a16="http://schemas.microsoft.com/office/drawing/2014/main" id="{A32FDB2C-3D5B-3771-69E9-9A75EC700480}"/>
              </a:ext>
            </a:extLst>
          </p:cNvPr>
          <p:cNvSpPr>
            <a:spLocks noGrp="1"/>
          </p:cNvSpPr>
          <p:nvPr>
            <p:ph type="ftr" sz="quarter" idx="11"/>
          </p:nvPr>
        </p:nvSpPr>
        <p:spPr/>
        <p:txBody>
          <a:bodyPr>
            <a:noAutofit/>
          </a:bodyPr>
          <a:lstStyle>
            <a:lvl1pPr>
              <a:defRPr/>
            </a:lvl1pPr>
          </a:lstStyle>
          <a:p>
            <a:pPr>
              <a:defRPr/>
            </a:pPr>
            <a:r>
              <a:rPr lang="en-US"/>
              <a:t>Sample Footer Text</a:t>
            </a:r>
          </a:p>
        </p:txBody>
      </p:sp>
      <p:sp>
        <p:nvSpPr>
          <p:cNvPr id="11" name="Slide Number Placeholder 5">
            <a:extLst>
              <a:ext uri="{FF2B5EF4-FFF2-40B4-BE49-F238E27FC236}">
                <a16:creationId xmlns:a16="http://schemas.microsoft.com/office/drawing/2014/main" id="{C9333740-197E-439E-4A11-0E84FD384300}"/>
              </a:ext>
            </a:extLst>
          </p:cNvPr>
          <p:cNvSpPr>
            <a:spLocks noGrp="1"/>
          </p:cNvSpPr>
          <p:nvPr>
            <p:ph type="sldNum" sz="quarter" idx="12"/>
          </p:nvPr>
        </p:nvSpPr>
        <p:spPr/>
        <p:txBody>
          <a:bodyPr>
            <a:noAutofit/>
          </a:bodyPr>
          <a:lstStyle>
            <a:lvl1pPr>
              <a:defRPr/>
            </a:lvl1pPr>
          </a:lstStyle>
          <a:p>
            <a:pPr>
              <a:defRPr/>
            </a:pPr>
            <a:fld id="{4515721B-B23D-403B-9133-F9392B1923D1}" type="slidenum">
              <a:rPr lang="en-US"/>
              <a:pPr>
                <a:defRPr/>
              </a:pPr>
              <a:t>‹#›</a:t>
            </a:fld>
            <a:endParaRPr lang="en-US"/>
          </a:p>
        </p:txBody>
      </p:sp>
    </p:spTree>
    <p:extLst>
      <p:ext uri="{BB962C8B-B14F-4D97-AF65-F5344CB8AC3E}">
        <p14:creationId xmlns:p14="http://schemas.microsoft.com/office/powerpoint/2010/main" val="1902896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ADBAE985-862C-6836-E613-64CBF0F7CEA5}"/>
              </a:ext>
              <a:ext uri="{C183D7F6-B498-43B3-948B-1728B52AA6E4}">
                <adec:decorative xmlns:adec="http://schemas.microsoft.com/office/drawing/2017/decorative" val="1"/>
              </a:ext>
            </a:extLst>
          </p:cNvPr>
          <p:cNvGrpSpPr>
            <a:grpSpLocks/>
          </p:cNvGrpSpPr>
          <p:nvPr userDrawn="1"/>
        </p:nvGrpSpPr>
        <p:grpSpPr bwMode="auto">
          <a:xfrm>
            <a:off x="10821988" y="4143375"/>
            <a:ext cx="735012" cy="760413"/>
            <a:chOff x="5243759" y="1363788"/>
            <a:chExt cx="734257" cy="760506"/>
          </a:xfrm>
        </p:grpSpPr>
        <p:sp>
          <p:nvSpPr>
            <p:cNvPr id="3" name="Freeform 5">
              <a:extLst>
                <a:ext uri="{FF2B5EF4-FFF2-40B4-BE49-F238E27FC236}">
                  <a16:creationId xmlns:a16="http://schemas.microsoft.com/office/drawing/2014/main" id="{3D38CBAF-807C-D952-C845-33429A86DD6D}"/>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Freeform 6">
              <a:extLst>
                <a:ext uri="{FF2B5EF4-FFF2-40B4-BE49-F238E27FC236}">
                  <a16:creationId xmlns:a16="http://schemas.microsoft.com/office/drawing/2014/main" id="{645CFD7A-1558-F16B-449F-DD401339E90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Freeform 8">
              <a:extLst>
                <a:ext uri="{FF2B5EF4-FFF2-40B4-BE49-F238E27FC236}">
                  <a16:creationId xmlns:a16="http://schemas.microsoft.com/office/drawing/2014/main" id="{26309F25-9412-74B0-EE0B-9E94E48C3EB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7" name="Oval 6">
            <a:extLst>
              <a:ext uri="{FF2B5EF4-FFF2-40B4-BE49-F238E27FC236}">
                <a16:creationId xmlns:a16="http://schemas.microsoft.com/office/drawing/2014/main" id="{E9EAD001-E017-724E-092D-278A452E01C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1"/>
          <p:cNvSpPr>
            <a:spLocks noGrp="1"/>
          </p:cNvSpPr>
          <p:nvPr>
            <p:ph type="title"/>
          </p:nvPr>
        </p:nvSpPr>
        <p:spPr>
          <a:xfrm>
            <a:off x="550864" y="549275"/>
            <a:ext cx="3566160" cy="3384550"/>
          </a:xfrm>
        </p:spPr>
        <p:txBody>
          <a:bodyPr anchor="b">
            <a:noAutofit/>
          </a:bodyPr>
          <a:lstStyle>
            <a:lvl1pPr>
              <a:defRPr sz="4000"/>
            </a:lvl1pPr>
          </a:lstStyle>
          <a:p>
            <a:r>
              <a:rPr lang="en-US"/>
              <a:t>Click to edit Master title style</a:t>
            </a:r>
            <a:endParaRPr lang="en-US" dirty="0"/>
          </a:p>
        </p:txBody>
      </p:sp>
      <p:sp>
        <p:nvSpPr>
          <p:cNvPr id="17" name="Content Placeholder 16"/>
          <p:cNvSpPr>
            <a:spLocks noGrp="1"/>
          </p:cNvSpPr>
          <p:nvPr>
            <p:ph sz="quarter" idx="15"/>
          </p:nvPr>
        </p:nvSpPr>
        <p:spPr>
          <a:xfrm>
            <a:off x="550863" y="4097338"/>
            <a:ext cx="3565524" cy="2351087"/>
          </a:xfrm>
        </p:spPr>
        <p:txBody>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rtlCol="0">
            <a:noAutofit/>
          </a:bodyPr>
          <a:lstStyle/>
          <a:p>
            <a:pPr lvl="0"/>
            <a:r>
              <a:rPr lang="en-US" noProof="0"/>
              <a:t>Click icon to add picture</a:t>
            </a:r>
          </a:p>
        </p:txBody>
      </p:sp>
      <p:sp>
        <p:nvSpPr>
          <p:cNvPr id="8" name="Date Placeholder 1">
            <a:extLst>
              <a:ext uri="{FF2B5EF4-FFF2-40B4-BE49-F238E27FC236}">
                <a16:creationId xmlns:a16="http://schemas.microsoft.com/office/drawing/2014/main" id="{84868C96-B9D8-1BD6-9239-E5BDF47370CA}"/>
              </a:ext>
            </a:extLst>
          </p:cNvPr>
          <p:cNvSpPr>
            <a:spLocks noGrp="1"/>
          </p:cNvSpPr>
          <p:nvPr>
            <p:ph type="dt" sz="half" idx="16"/>
          </p:nvPr>
        </p:nvSpPr>
        <p:spPr/>
        <p:txBody>
          <a:bodyPr>
            <a:noAutofit/>
          </a:bodyPr>
          <a:lstStyle>
            <a:lvl1pPr>
              <a:defRPr/>
            </a:lvl1pPr>
          </a:lstStyle>
          <a:p>
            <a:pPr>
              <a:defRPr/>
            </a:pPr>
            <a:r>
              <a:rPr lang="en-US"/>
              <a:t>Tuesday, February 2, 20XX</a:t>
            </a:r>
          </a:p>
        </p:txBody>
      </p:sp>
      <p:sp>
        <p:nvSpPr>
          <p:cNvPr id="9" name="Footer Placeholder 2">
            <a:extLst>
              <a:ext uri="{FF2B5EF4-FFF2-40B4-BE49-F238E27FC236}">
                <a16:creationId xmlns:a16="http://schemas.microsoft.com/office/drawing/2014/main" id="{F03DC648-4F85-64B1-5156-D2BE1B918D10}"/>
              </a:ext>
            </a:extLst>
          </p:cNvPr>
          <p:cNvSpPr>
            <a:spLocks noGrp="1"/>
          </p:cNvSpPr>
          <p:nvPr>
            <p:ph type="ftr" sz="quarter" idx="17"/>
          </p:nvPr>
        </p:nvSpPr>
        <p:spPr/>
        <p:txBody>
          <a:bodyPr>
            <a:noAutofit/>
          </a:bodyPr>
          <a:lstStyle>
            <a:lvl1pPr>
              <a:defRPr/>
            </a:lvl1pPr>
          </a:lstStyle>
          <a:p>
            <a:pPr>
              <a:defRPr/>
            </a:pPr>
            <a:r>
              <a:rPr lang="en-US"/>
              <a:t>Sample Footer Text</a:t>
            </a:r>
          </a:p>
        </p:txBody>
      </p:sp>
      <p:sp>
        <p:nvSpPr>
          <p:cNvPr id="10" name="Slide Number Placeholder 3">
            <a:extLst>
              <a:ext uri="{FF2B5EF4-FFF2-40B4-BE49-F238E27FC236}">
                <a16:creationId xmlns:a16="http://schemas.microsoft.com/office/drawing/2014/main" id="{9BB75F69-914D-4A59-72C1-03E86E311513}"/>
              </a:ext>
            </a:extLst>
          </p:cNvPr>
          <p:cNvSpPr>
            <a:spLocks noGrp="1"/>
          </p:cNvSpPr>
          <p:nvPr>
            <p:ph type="sldNum" sz="quarter" idx="18"/>
          </p:nvPr>
        </p:nvSpPr>
        <p:spPr/>
        <p:txBody>
          <a:bodyPr>
            <a:noAutofit/>
          </a:bodyPr>
          <a:lstStyle>
            <a:lvl1pPr>
              <a:defRPr/>
            </a:lvl1pPr>
          </a:lstStyle>
          <a:p>
            <a:pPr>
              <a:defRPr/>
            </a:pPr>
            <a:fld id="{16B2C04A-8A1E-459B-88F7-FF178E090BA9}" type="slidenum">
              <a:rPr lang="en-US"/>
              <a:pPr>
                <a:defRPr/>
              </a:pPr>
              <a:t>‹#›</a:t>
            </a:fld>
            <a:endParaRPr lang="en-US"/>
          </a:p>
        </p:txBody>
      </p:sp>
    </p:spTree>
    <p:extLst>
      <p:ext uri="{BB962C8B-B14F-4D97-AF65-F5344CB8AC3E}">
        <p14:creationId xmlns:p14="http://schemas.microsoft.com/office/powerpoint/2010/main" val="3143326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74684D-4718-E571-10E7-974FBA9D9BB3}"/>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Oval 2">
            <a:extLst>
              <a:ext uri="{FF2B5EF4-FFF2-40B4-BE49-F238E27FC236}">
                <a16:creationId xmlns:a16="http://schemas.microsoft.com/office/drawing/2014/main" id="{2169BF22-2947-22DA-DFF1-720B22382DBC}"/>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4" name="Group 8">
            <a:extLst>
              <a:ext uri="{FF2B5EF4-FFF2-40B4-BE49-F238E27FC236}">
                <a16:creationId xmlns:a16="http://schemas.microsoft.com/office/drawing/2014/main" id="{BF413D7B-6EDD-6BD7-2C34-83D0070B7318}"/>
              </a:ext>
              <a:ext uri="{C183D7F6-B498-43B3-948B-1728B52AA6E4}">
                <adec:decorative xmlns:adec="http://schemas.microsoft.com/office/drawing/2017/decorative" val="1"/>
              </a:ext>
            </a:extLst>
          </p:cNvPr>
          <p:cNvGrpSpPr>
            <a:grpSpLocks/>
          </p:cNvGrpSpPr>
          <p:nvPr userDrawn="1"/>
        </p:nvGrpSpPr>
        <p:grpSpPr bwMode="auto">
          <a:xfrm>
            <a:off x="1800225" y="4519613"/>
            <a:ext cx="1979613" cy="1363662"/>
            <a:chOff x="4879602" y="3781429"/>
            <a:chExt cx="1980001" cy="1363916"/>
          </a:xfrm>
        </p:grpSpPr>
        <p:sp>
          <p:nvSpPr>
            <p:cNvPr id="5" name="Freeform: Shape 4">
              <a:extLst>
                <a:ext uri="{FF2B5EF4-FFF2-40B4-BE49-F238E27FC236}">
                  <a16:creationId xmlns:a16="http://schemas.microsoft.com/office/drawing/2014/main" id="{4A570D60-42F3-E183-3F7F-692098C00241}"/>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Freeform: Shape 5">
              <a:extLst>
                <a:ext uri="{FF2B5EF4-FFF2-40B4-BE49-F238E27FC236}">
                  <a16:creationId xmlns:a16="http://schemas.microsoft.com/office/drawing/2014/main" id="{084DF128-1373-F03E-8DA4-318D1ACC00DB}"/>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7" name="Oval 6">
              <a:extLst>
                <a:ext uri="{FF2B5EF4-FFF2-40B4-BE49-F238E27FC236}">
                  <a16:creationId xmlns:a16="http://schemas.microsoft.com/office/drawing/2014/main" id="{3E68CB2E-C597-CAF6-3159-D16AD7AC6543}"/>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a:extLst>
                <a:ext uri="{FF2B5EF4-FFF2-40B4-BE49-F238E27FC236}">
                  <a16:creationId xmlns:a16="http://schemas.microsoft.com/office/drawing/2014/main" id="{67BAE277-A0EC-4DF2-C0D7-6BFCA4987BAA}"/>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40" name="Title 5"/>
          <p:cNvSpPr>
            <a:spLocks noGrp="1"/>
          </p:cNvSpPr>
          <p:nvPr>
            <p:ph type="ctrTitle"/>
          </p:nvPr>
        </p:nvSpPr>
        <p:spPr>
          <a:xfrm>
            <a:off x="548640" y="548640"/>
            <a:ext cx="8281987" cy="1253041"/>
          </a:xfrm>
        </p:spPr>
        <p:txBody>
          <a:bodyPr>
            <a:noAutofit/>
          </a:bodyPr>
          <a:lstStyle/>
          <a:p>
            <a:r>
              <a:rPr lang="en-US"/>
              <a:t>Click to edit Master title style</a:t>
            </a:r>
            <a:endParaRPr lang="en-US" dirty="0"/>
          </a:p>
        </p:txBody>
      </p:sp>
      <p:sp>
        <p:nvSpPr>
          <p:cNvPr id="56" name="Picture Placeholder 55"/>
          <p:cNvSpPr>
            <a:spLocks noGrp="1"/>
          </p:cNvSpPr>
          <p:nvPr>
            <p:ph type="pic" sz="quarter" idx="13"/>
          </p:nvPr>
        </p:nvSpPr>
        <p:spPr>
          <a:xfrm>
            <a:off x="1078992" y="1990724"/>
            <a:ext cx="1691640" cy="1435608"/>
          </a:xfrm>
          <a:solidFill>
            <a:schemeClr val="accent5"/>
          </a:solidFill>
        </p:spPr>
        <p:txBody>
          <a:bodyPr rtlCol="0">
            <a:noAutofit/>
          </a:bodyPr>
          <a:lstStyle/>
          <a:p>
            <a:pPr lvl="0"/>
            <a:r>
              <a:rPr lang="en-US" noProof="0"/>
              <a:t>Click icon to add picture</a:t>
            </a:r>
          </a:p>
        </p:txBody>
      </p:sp>
      <p:sp>
        <p:nvSpPr>
          <p:cNvPr id="57" name="Picture Placeholder 55"/>
          <p:cNvSpPr>
            <a:spLocks noGrp="1"/>
          </p:cNvSpPr>
          <p:nvPr>
            <p:ph type="pic" sz="quarter" idx="14"/>
          </p:nvPr>
        </p:nvSpPr>
        <p:spPr>
          <a:xfrm>
            <a:off x="3838384" y="1990724"/>
            <a:ext cx="1691640" cy="1435608"/>
          </a:xfrm>
          <a:solidFill>
            <a:schemeClr val="accent5"/>
          </a:solidFill>
        </p:spPr>
        <p:txBody>
          <a:bodyPr rtlCol="0">
            <a:noAutofit/>
          </a:bodyPr>
          <a:lstStyle/>
          <a:p>
            <a:pPr lvl="0"/>
            <a:r>
              <a:rPr lang="en-US" noProof="0"/>
              <a:t>Click icon to add picture</a:t>
            </a:r>
          </a:p>
        </p:txBody>
      </p:sp>
      <p:sp>
        <p:nvSpPr>
          <p:cNvPr id="58" name="Picture Placeholder 55"/>
          <p:cNvSpPr>
            <a:spLocks noGrp="1"/>
          </p:cNvSpPr>
          <p:nvPr>
            <p:ph type="pic" sz="quarter" idx="15"/>
          </p:nvPr>
        </p:nvSpPr>
        <p:spPr>
          <a:xfrm>
            <a:off x="6661976" y="1993392"/>
            <a:ext cx="1691640" cy="1435608"/>
          </a:xfrm>
          <a:solidFill>
            <a:schemeClr val="accent5"/>
          </a:solidFill>
        </p:spPr>
        <p:txBody>
          <a:bodyPr rtlCol="0">
            <a:noAutofit/>
          </a:bodyPr>
          <a:lstStyle/>
          <a:p>
            <a:pPr lvl="0"/>
            <a:r>
              <a:rPr lang="en-US" noProof="0"/>
              <a:t>Click icon to add picture</a:t>
            </a:r>
            <a:endParaRPr lang="en-US" noProof="0" dirty="0"/>
          </a:p>
        </p:txBody>
      </p:sp>
      <p:sp>
        <p:nvSpPr>
          <p:cNvPr id="59" name="Picture Placeholder 55"/>
          <p:cNvSpPr>
            <a:spLocks noGrp="1"/>
          </p:cNvSpPr>
          <p:nvPr>
            <p:ph type="pic" sz="quarter" idx="16"/>
          </p:nvPr>
        </p:nvSpPr>
        <p:spPr>
          <a:xfrm>
            <a:off x="9485568" y="1990724"/>
            <a:ext cx="1691640" cy="1435608"/>
          </a:xfrm>
          <a:solidFill>
            <a:schemeClr val="accent5"/>
          </a:solidFill>
        </p:spPr>
        <p:txBody>
          <a:bodyPr rtlCol="0">
            <a:noAutofit/>
          </a:bodyPr>
          <a:lstStyle/>
          <a:p>
            <a:pPr lvl="0"/>
            <a:r>
              <a:rPr lang="en-US" noProof="0"/>
              <a:t>Click icon to add picture</a:t>
            </a:r>
          </a:p>
        </p:txBody>
      </p:sp>
      <p:sp>
        <p:nvSpPr>
          <p:cNvPr id="63" name="Text Placeholder 62"/>
          <p:cNvSpPr>
            <a:spLocks noGrp="1"/>
          </p:cNvSpPr>
          <p:nvPr>
            <p:ph type="body" sz="quarter" idx="18"/>
          </p:nvPr>
        </p:nvSpPr>
        <p:spPr>
          <a:xfrm>
            <a:off x="1079500" y="3781425"/>
            <a:ext cx="1711325" cy="365760"/>
          </a:xfrm>
        </p:spPr>
        <p:txBody>
          <a:bodyPr/>
          <a:lstStyle>
            <a:lvl1pPr>
              <a:buNone/>
              <a:defRPr sz="2000" b="1"/>
            </a:lvl1pPr>
          </a:lstStyle>
          <a:p>
            <a:pPr lvl="0"/>
            <a:r>
              <a:rPr lang="en-US"/>
              <a:t>Click to edit Master text styles</a:t>
            </a:r>
          </a:p>
        </p:txBody>
      </p:sp>
      <p:sp>
        <p:nvSpPr>
          <p:cNvPr id="61" name="Text Placeholder 60"/>
          <p:cNvSpPr>
            <a:spLocks noGrp="1"/>
          </p:cNvSpPr>
          <p:nvPr>
            <p:ph type="body" sz="quarter" idx="17"/>
          </p:nvPr>
        </p:nvSpPr>
        <p:spPr>
          <a:xfrm>
            <a:off x="1078733" y="4232949"/>
            <a:ext cx="1711572" cy="638175"/>
          </a:xfrm>
        </p:spPr>
        <p:txBody>
          <a:bodyPr/>
          <a:lstStyle>
            <a:lvl1pPr>
              <a:buNone/>
              <a:defRPr sz="1800"/>
            </a:lvl1pPr>
          </a:lstStyle>
          <a:p>
            <a:pPr lvl="0"/>
            <a:r>
              <a:rPr lang="en-US"/>
              <a:t>Click to edit Master text styles</a:t>
            </a:r>
          </a:p>
        </p:txBody>
      </p:sp>
      <p:sp>
        <p:nvSpPr>
          <p:cNvPr id="65" name="Text Placeholder 62"/>
          <p:cNvSpPr>
            <a:spLocks noGrp="1"/>
          </p:cNvSpPr>
          <p:nvPr>
            <p:ph type="body" sz="quarter" idx="20"/>
          </p:nvPr>
        </p:nvSpPr>
        <p:spPr>
          <a:xfrm>
            <a:off x="3839151" y="3781425"/>
            <a:ext cx="1711325" cy="365760"/>
          </a:xfrm>
        </p:spPr>
        <p:txBody>
          <a:bodyPr/>
          <a:lstStyle>
            <a:lvl1pPr>
              <a:buNone/>
              <a:defRPr sz="2000" b="1"/>
            </a:lvl1pPr>
          </a:lstStyle>
          <a:p>
            <a:pPr lvl="0"/>
            <a:r>
              <a:rPr lang="en-US"/>
              <a:t>Click to edit Master text styles</a:t>
            </a:r>
          </a:p>
        </p:txBody>
      </p:sp>
      <p:sp>
        <p:nvSpPr>
          <p:cNvPr id="64" name="Text Placeholder 60"/>
          <p:cNvSpPr>
            <a:spLocks noGrp="1"/>
          </p:cNvSpPr>
          <p:nvPr>
            <p:ph type="body" sz="quarter" idx="19"/>
          </p:nvPr>
        </p:nvSpPr>
        <p:spPr>
          <a:xfrm>
            <a:off x="3838384" y="4232949"/>
            <a:ext cx="1711572" cy="638175"/>
          </a:xfrm>
        </p:spPr>
        <p:txBody>
          <a:bodyPr/>
          <a:lstStyle>
            <a:lvl1pPr>
              <a:buNone/>
              <a:defRPr sz="1800"/>
            </a:lvl1pPr>
          </a:lstStyle>
          <a:p>
            <a:pPr lvl="0"/>
            <a:r>
              <a:rPr lang="en-US"/>
              <a:t>Click to edit Master text styles</a:t>
            </a:r>
          </a:p>
        </p:txBody>
      </p:sp>
      <p:sp>
        <p:nvSpPr>
          <p:cNvPr id="67" name="Text Placeholder 62"/>
          <p:cNvSpPr>
            <a:spLocks noGrp="1"/>
          </p:cNvSpPr>
          <p:nvPr>
            <p:ph type="body" sz="quarter" idx="22"/>
          </p:nvPr>
        </p:nvSpPr>
        <p:spPr>
          <a:xfrm>
            <a:off x="6662743" y="3781425"/>
            <a:ext cx="1711325" cy="365760"/>
          </a:xfrm>
        </p:spPr>
        <p:txBody>
          <a:bodyPr/>
          <a:lstStyle>
            <a:lvl1pPr>
              <a:buNone/>
              <a:defRPr sz="2000" b="1"/>
            </a:lvl1pPr>
          </a:lstStyle>
          <a:p>
            <a:pPr lvl="0"/>
            <a:r>
              <a:rPr lang="en-US"/>
              <a:t>Click to edit Master text styles</a:t>
            </a:r>
          </a:p>
        </p:txBody>
      </p:sp>
      <p:sp>
        <p:nvSpPr>
          <p:cNvPr id="66" name="Text Placeholder 60"/>
          <p:cNvSpPr>
            <a:spLocks noGrp="1"/>
          </p:cNvSpPr>
          <p:nvPr>
            <p:ph type="body" sz="quarter" idx="21"/>
          </p:nvPr>
        </p:nvSpPr>
        <p:spPr>
          <a:xfrm>
            <a:off x="6661976" y="4232949"/>
            <a:ext cx="1711572" cy="638175"/>
          </a:xfrm>
        </p:spPr>
        <p:txBody>
          <a:bodyPr/>
          <a:lstStyle>
            <a:lvl1pPr>
              <a:buNone/>
              <a:defRPr sz="1800"/>
            </a:lvl1pPr>
          </a:lstStyle>
          <a:p>
            <a:pPr lvl="0"/>
            <a:r>
              <a:rPr lang="en-US"/>
              <a:t>Click to edit Master text styles</a:t>
            </a:r>
          </a:p>
        </p:txBody>
      </p:sp>
      <p:sp>
        <p:nvSpPr>
          <p:cNvPr id="69" name="Text Placeholder 62"/>
          <p:cNvSpPr>
            <a:spLocks noGrp="1"/>
          </p:cNvSpPr>
          <p:nvPr>
            <p:ph type="body" sz="quarter" idx="24"/>
          </p:nvPr>
        </p:nvSpPr>
        <p:spPr>
          <a:xfrm>
            <a:off x="9433112" y="3787288"/>
            <a:ext cx="1711325" cy="365760"/>
          </a:xfrm>
        </p:spPr>
        <p:txBody>
          <a:bodyPr/>
          <a:lstStyle>
            <a:lvl1pPr>
              <a:buNone/>
              <a:defRPr sz="2000" b="1"/>
            </a:lvl1pPr>
          </a:lstStyle>
          <a:p>
            <a:pPr lvl="0"/>
            <a:r>
              <a:rPr lang="en-US"/>
              <a:t>Click to edit Master text styles</a:t>
            </a:r>
          </a:p>
        </p:txBody>
      </p:sp>
      <p:sp>
        <p:nvSpPr>
          <p:cNvPr id="68" name="Text Placeholder 60"/>
          <p:cNvSpPr>
            <a:spLocks noGrp="1"/>
          </p:cNvSpPr>
          <p:nvPr>
            <p:ph type="body" sz="quarter" idx="23"/>
          </p:nvPr>
        </p:nvSpPr>
        <p:spPr>
          <a:xfrm>
            <a:off x="9432345" y="4238812"/>
            <a:ext cx="1711572" cy="638175"/>
          </a:xfrm>
        </p:spPr>
        <p:txBody>
          <a:bodyPr/>
          <a:lstStyle>
            <a:lvl1pPr>
              <a:buNone/>
              <a:defRPr sz="1800"/>
            </a:lvl1pPr>
          </a:lstStyle>
          <a:p>
            <a:pPr lvl="0"/>
            <a:r>
              <a:rPr lang="en-US"/>
              <a:t>Click to edit Master text styles</a:t>
            </a:r>
          </a:p>
        </p:txBody>
      </p:sp>
      <p:sp>
        <p:nvSpPr>
          <p:cNvPr id="9" name="Date Placeholder 3">
            <a:extLst>
              <a:ext uri="{FF2B5EF4-FFF2-40B4-BE49-F238E27FC236}">
                <a16:creationId xmlns:a16="http://schemas.microsoft.com/office/drawing/2014/main" id="{496815C6-E470-44BD-31F2-73F6BB15D120}"/>
              </a:ext>
            </a:extLst>
          </p:cNvPr>
          <p:cNvSpPr>
            <a:spLocks noGrp="1"/>
          </p:cNvSpPr>
          <p:nvPr>
            <p:ph type="dt" sz="half" idx="25"/>
          </p:nvPr>
        </p:nvSpPr>
        <p:spPr/>
        <p:txBody>
          <a:bodyPr>
            <a:noAutofit/>
          </a:bodyPr>
          <a:lstStyle>
            <a:lvl1pPr>
              <a:defRPr/>
            </a:lvl1pPr>
          </a:lstStyle>
          <a:p>
            <a:pPr>
              <a:defRPr/>
            </a:pPr>
            <a:r>
              <a:rPr lang="en-US"/>
              <a:t>Tuesday, February 2, 20XX</a:t>
            </a:r>
            <a:endParaRPr lang="en-US" dirty="0"/>
          </a:p>
        </p:txBody>
      </p:sp>
      <p:sp>
        <p:nvSpPr>
          <p:cNvPr id="10" name="Footer Placeholder 4">
            <a:extLst>
              <a:ext uri="{FF2B5EF4-FFF2-40B4-BE49-F238E27FC236}">
                <a16:creationId xmlns:a16="http://schemas.microsoft.com/office/drawing/2014/main" id="{70CE328B-03D6-23B8-595A-DCF6E462393F}"/>
              </a:ext>
            </a:extLst>
          </p:cNvPr>
          <p:cNvSpPr>
            <a:spLocks noGrp="1"/>
          </p:cNvSpPr>
          <p:nvPr>
            <p:ph type="ftr" sz="quarter" idx="26"/>
          </p:nvPr>
        </p:nvSpPr>
        <p:spPr/>
        <p:txBody>
          <a:bodyPr>
            <a:noAutofit/>
          </a:bodyPr>
          <a:lstStyle>
            <a:lvl1pPr>
              <a:defRPr/>
            </a:lvl1pPr>
          </a:lstStyle>
          <a:p>
            <a:pPr>
              <a:defRPr/>
            </a:pPr>
            <a:r>
              <a:rPr lang="en-US"/>
              <a:t>Sample Footer Text</a:t>
            </a:r>
          </a:p>
        </p:txBody>
      </p:sp>
      <p:sp>
        <p:nvSpPr>
          <p:cNvPr id="11" name="Slide Number Placeholder 5">
            <a:extLst>
              <a:ext uri="{FF2B5EF4-FFF2-40B4-BE49-F238E27FC236}">
                <a16:creationId xmlns:a16="http://schemas.microsoft.com/office/drawing/2014/main" id="{E8D0D5CB-77E5-7429-8B5C-E71C4FCD037E}"/>
              </a:ext>
            </a:extLst>
          </p:cNvPr>
          <p:cNvSpPr>
            <a:spLocks noGrp="1"/>
          </p:cNvSpPr>
          <p:nvPr>
            <p:ph type="sldNum" sz="quarter" idx="27"/>
          </p:nvPr>
        </p:nvSpPr>
        <p:spPr/>
        <p:txBody>
          <a:bodyPr>
            <a:noAutofit/>
          </a:bodyPr>
          <a:lstStyle>
            <a:lvl1pPr>
              <a:defRPr/>
            </a:lvl1pPr>
          </a:lstStyle>
          <a:p>
            <a:pPr>
              <a:defRPr/>
            </a:pPr>
            <a:fld id="{5C638612-B356-4D42-8966-4EA68F19616D}" type="slidenum">
              <a:rPr lang="en-US"/>
              <a:pPr>
                <a:defRPr/>
              </a:pPr>
              <a:t>‹#›</a:t>
            </a:fld>
            <a:endParaRPr lang="en-US"/>
          </a:p>
        </p:txBody>
      </p:sp>
    </p:spTree>
    <p:extLst>
      <p:ext uri="{BB962C8B-B14F-4D97-AF65-F5344CB8AC3E}">
        <p14:creationId xmlns:p14="http://schemas.microsoft.com/office/powerpoint/2010/main" val="11802950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5030191-B25F-0EFB-7004-B820952DEF56}"/>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B158F710-771E-478D-E1D7-B778D9B189D7}"/>
              </a:ext>
            </a:extLst>
          </p:cNvPr>
          <p:cNvSpPr/>
          <p:nvPr/>
        </p:nvSpPr>
        <p:spPr>
          <a:xfrm>
            <a:off x="11452225" y="5827713"/>
            <a:ext cx="377825" cy="360362"/>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550862" y="549275"/>
            <a:ext cx="11097551" cy="1332000"/>
          </a:xfrm>
        </p:spPr>
        <p:txBody>
          <a:bodyPr rtlCol="0">
            <a:noAutofit/>
          </a:bodyPr>
          <a:lstStyle>
            <a:lvl1pPr>
              <a:defRPr lang="en-US" sz="4800" dirty="0"/>
            </a:lvl1pPr>
          </a:lstStyle>
          <a:p>
            <a:pPr lvl="0"/>
            <a:r>
              <a:rPr lang="en-US"/>
              <a:t>Click to edit Master title style</a:t>
            </a:r>
            <a:endParaRPr lang="en-US" dirty="0"/>
          </a:p>
        </p:txBody>
      </p:sp>
      <p:sp>
        <p:nvSpPr>
          <p:cNvPr id="3" name="Text Placeholder 2"/>
          <p:cNvSpPr>
            <a:spLocks noGrp="1"/>
          </p:cNvSpPr>
          <p:nvPr>
            <p:ph type="body" idx="1"/>
          </p:nvPr>
        </p:nvSpPr>
        <p:spPr>
          <a:xfrm>
            <a:off x="550864" y="1731375"/>
            <a:ext cx="5437186" cy="535354"/>
          </a:xfrm>
        </p:spPr>
        <p:txBody>
          <a:bodyPr anchor="b"/>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50863" y="2427370"/>
            <a:ext cx="5429114" cy="3515555"/>
          </a:xfrm>
        </p:spPr>
        <p:txBody>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2024" y="1731375"/>
            <a:ext cx="5436392" cy="535354"/>
          </a:xfrm>
        </p:spPr>
        <p:txBody>
          <a:bodyPr anchor="b"/>
          <a:lstStyle>
            <a:lvl1pPr>
              <a:buNone/>
              <a:defRPr lang="en-US" sz="1400" b="0" cap="all" spc="200" baseline="0" dirty="0">
                <a:solidFill>
                  <a:schemeClr val="tx1"/>
                </a:solidFill>
              </a:defRPr>
            </a:lvl1pPr>
          </a:lstStyle>
          <a:p>
            <a:pPr lvl="0"/>
            <a:r>
              <a:rPr lang="en-US"/>
              <a:t>Click to edit Master text styles</a:t>
            </a:r>
          </a:p>
        </p:txBody>
      </p:sp>
      <p:sp>
        <p:nvSpPr>
          <p:cNvPr id="6" name="Content Placeholder 5"/>
          <p:cNvSpPr>
            <a:spLocks noGrp="1"/>
          </p:cNvSpPr>
          <p:nvPr>
            <p:ph sz="quarter" idx="4"/>
          </p:nvPr>
        </p:nvSpPr>
        <p:spPr>
          <a:xfrm>
            <a:off x="6212023" y="2427370"/>
            <a:ext cx="5436391" cy="3515555"/>
          </a:xfrm>
        </p:spPr>
        <p:txBody>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a:extLst>
              <a:ext uri="{FF2B5EF4-FFF2-40B4-BE49-F238E27FC236}">
                <a16:creationId xmlns:a16="http://schemas.microsoft.com/office/drawing/2014/main" id="{0E618795-A6FE-40CE-36FB-8901F9611959}"/>
              </a:ext>
            </a:extLst>
          </p:cNvPr>
          <p:cNvSpPr>
            <a:spLocks noGrp="1"/>
          </p:cNvSpPr>
          <p:nvPr>
            <p:ph type="dt" sz="half" idx="10"/>
          </p:nvPr>
        </p:nvSpPr>
        <p:spPr/>
        <p:txBody>
          <a:bodyPr>
            <a:noAutofit/>
          </a:bodyPr>
          <a:lstStyle>
            <a:lvl1pPr>
              <a:defRPr/>
            </a:lvl1pPr>
          </a:lstStyle>
          <a:p>
            <a:pPr>
              <a:defRPr/>
            </a:pPr>
            <a:r>
              <a:rPr lang="en-US"/>
              <a:t>Tuesday, February 2, 20XX</a:t>
            </a:r>
          </a:p>
        </p:txBody>
      </p:sp>
      <p:sp>
        <p:nvSpPr>
          <p:cNvPr id="10" name="Footer Placeholder 7">
            <a:extLst>
              <a:ext uri="{FF2B5EF4-FFF2-40B4-BE49-F238E27FC236}">
                <a16:creationId xmlns:a16="http://schemas.microsoft.com/office/drawing/2014/main" id="{348248AE-DCD0-2149-6E85-303DF1FED22C}"/>
              </a:ext>
            </a:extLst>
          </p:cNvPr>
          <p:cNvSpPr>
            <a:spLocks noGrp="1"/>
          </p:cNvSpPr>
          <p:nvPr>
            <p:ph type="ftr" sz="quarter" idx="11"/>
          </p:nvPr>
        </p:nvSpPr>
        <p:spPr/>
        <p:txBody>
          <a:bodyPr>
            <a:noAutofit/>
          </a:bodyPr>
          <a:lstStyle>
            <a:lvl1pPr>
              <a:defRPr/>
            </a:lvl1pPr>
          </a:lstStyle>
          <a:p>
            <a:pPr>
              <a:defRPr/>
            </a:pPr>
            <a:r>
              <a:rPr lang="en-US"/>
              <a:t>Sample Footer Text</a:t>
            </a:r>
          </a:p>
        </p:txBody>
      </p:sp>
      <p:sp>
        <p:nvSpPr>
          <p:cNvPr id="11" name="Slide Number Placeholder 8">
            <a:extLst>
              <a:ext uri="{FF2B5EF4-FFF2-40B4-BE49-F238E27FC236}">
                <a16:creationId xmlns:a16="http://schemas.microsoft.com/office/drawing/2014/main" id="{E0B6D716-F0EA-C40D-E12C-4834FDF5AE4C}"/>
              </a:ext>
            </a:extLst>
          </p:cNvPr>
          <p:cNvSpPr>
            <a:spLocks noGrp="1"/>
          </p:cNvSpPr>
          <p:nvPr>
            <p:ph type="sldNum" sz="quarter" idx="12"/>
          </p:nvPr>
        </p:nvSpPr>
        <p:spPr/>
        <p:txBody>
          <a:bodyPr>
            <a:noAutofit/>
          </a:bodyPr>
          <a:lstStyle>
            <a:lvl1pPr>
              <a:defRPr/>
            </a:lvl1pPr>
          </a:lstStyle>
          <a:p>
            <a:pPr>
              <a:defRPr/>
            </a:pPr>
            <a:fld id="{8AA2C9A9-2D66-4CCE-9DAB-C33F0B568204}" type="slidenum">
              <a:rPr lang="en-US"/>
              <a:pPr>
                <a:defRPr/>
              </a:pPr>
              <a:t>‹#›</a:t>
            </a:fld>
            <a:endParaRPr lang="en-US"/>
          </a:p>
        </p:txBody>
      </p:sp>
    </p:spTree>
    <p:extLst>
      <p:ext uri="{BB962C8B-B14F-4D97-AF65-F5344CB8AC3E}">
        <p14:creationId xmlns:p14="http://schemas.microsoft.com/office/powerpoint/2010/main" val="24359359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3B485834-5E46-B6C0-1CE0-E31CE572AE5D}"/>
              </a:ext>
              <a:ext uri="{C183D7F6-B498-43B3-948B-1728B52AA6E4}">
                <adec:decorative xmlns:adec="http://schemas.microsoft.com/office/drawing/2017/decorative" val="1"/>
              </a:ext>
            </a:extLst>
          </p:cNvPr>
          <p:cNvGrpSpPr>
            <a:grpSpLocks/>
          </p:cNvGrpSpPr>
          <p:nvPr/>
        </p:nvGrpSpPr>
        <p:grpSpPr bwMode="auto">
          <a:xfrm>
            <a:off x="138113" y="5260975"/>
            <a:ext cx="1979612" cy="1363663"/>
            <a:chOff x="4879602" y="3781429"/>
            <a:chExt cx="1980001" cy="1363916"/>
          </a:xfrm>
        </p:grpSpPr>
        <p:sp>
          <p:nvSpPr>
            <p:cNvPr id="3" name="Freeform: Shape 2">
              <a:extLst>
                <a:ext uri="{FF2B5EF4-FFF2-40B4-BE49-F238E27FC236}">
                  <a16:creationId xmlns:a16="http://schemas.microsoft.com/office/drawing/2014/main" id="{11883818-6073-EE21-DF36-C79C0E549099}"/>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 name="Freeform: Shape 3">
              <a:extLst>
                <a:ext uri="{FF2B5EF4-FFF2-40B4-BE49-F238E27FC236}">
                  <a16:creationId xmlns:a16="http://schemas.microsoft.com/office/drawing/2014/main" id="{3964ED09-9135-D453-3AAC-C78ABFF319B0}"/>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sp>
          <p:nvSpPr>
            <p:cNvPr id="5" name="Oval 4">
              <a:extLst>
                <a:ext uri="{FF2B5EF4-FFF2-40B4-BE49-F238E27FC236}">
                  <a16:creationId xmlns:a16="http://schemas.microsoft.com/office/drawing/2014/main" id="{7400D1C2-1FD4-DE1B-CC7B-CA74B82321F4}"/>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a:extLst>
                <a:ext uri="{FF2B5EF4-FFF2-40B4-BE49-F238E27FC236}">
                  <a16:creationId xmlns:a16="http://schemas.microsoft.com/office/drawing/2014/main" id="{B80F711F-6165-9661-D1D0-F7FE2839722A}"/>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7" name="Freeform: Shape 6">
            <a:extLst>
              <a:ext uri="{FF2B5EF4-FFF2-40B4-BE49-F238E27FC236}">
                <a16:creationId xmlns:a16="http://schemas.microsoft.com/office/drawing/2014/main" id="{237BF33E-2B5D-B4E2-2DBD-4CED8D15CD1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a:extLst>
              <a:ext uri="{FF2B5EF4-FFF2-40B4-BE49-F238E27FC236}">
                <a16:creationId xmlns:a16="http://schemas.microsoft.com/office/drawing/2014/main" id="{F2725479-911A-5CCE-D073-12FCCEE54EF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Oval 8">
            <a:extLst>
              <a:ext uri="{FF2B5EF4-FFF2-40B4-BE49-F238E27FC236}">
                <a16:creationId xmlns:a16="http://schemas.microsoft.com/office/drawing/2014/main" id="{857FDBBD-D947-3FAC-3F92-3B445E218F9A}"/>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Title 1"/>
          <p:cNvSpPr>
            <a:spLocks noGrp="1"/>
          </p:cNvSpPr>
          <p:nvPr>
            <p:ph type="title"/>
          </p:nvPr>
        </p:nvSpPr>
        <p:spPr>
          <a:xfrm>
            <a:off x="550862" y="549275"/>
            <a:ext cx="11097551" cy="1332000"/>
          </a:xfrm>
        </p:spPr>
        <p:txBody>
          <a:bodyPr rtlCol="0">
            <a:noAutofit/>
          </a:bodyPr>
          <a:lstStyle>
            <a:lvl1pPr>
              <a:defRPr lang="en-US" sz="4800" dirty="0"/>
            </a:lvl1pPr>
          </a:lstStyle>
          <a:p>
            <a:pPr lvl="0"/>
            <a:r>
              <a:rPr lang="en-US"/>
              <a:t>Click to edit Master title style</a:t>
            </a:r>
            <a:endParaRPr lang="en-US" dirty="0"/>
          </a:p>
        </p:txBody>
      </p:sp>
      <p:sp>
        <p:nvSpPr>
          <p:cNvPr id="16" name="Text Placeholder 2"/>
          <p:cNvSpPr>
            <a:spLocks noGrp="1"/>
          </p:cNvSpPr>
          <p:nvPr>
            <p:ph type="body" idx="1"/>
          </p:nvPr>
        </p:nvSpPr>
        <p:spPr>
          <a:xfrm>
            <a:off x="550864" y="1731375"/>
            <a:ext cx="3563936" cy="535354"/>
          </a:xfrm>
        </p:spPr>
        <p:txBody>
          <a:bodyPr anchor="b"/>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p:cNvSpPr>
            <a:spLocks noGrp="1"/>
          </p:cNvSpPr>
          <p:nvPr>
            <p:ph sz="half" idx="2"/>
          </p:nvPr>
        </p:nvSpPr>
        <p:spPr>
          <a:xfrm>
            <a:off x="559476" y="2432304"/>
            <a:ext cx="3563936" cy="3515555"/>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4"/>
          <p:cNvSpPr>
            <a:spLocks noGrp="1"/>
          </p:cNvSpPr>
          <p:nvPr>
            <p:ph type="body" sz="quarter" idx="13"/>
          </p:nvPr>
        </p:nvSpPr>
        <p:spPr>
          <a:xfrm>
            <a:off x="4341573" y="1731375"/>
            <a:ext cx="3566160" cy="535354"/>
          </a:xfrm>
        </p:spPr>
        <p:txBody>
          <a:bodyPr anchor="b"/>
          <a:lstStyle>
            <a:lvl1pPr>
              <a:buNone/>
              <a:defRPr lang="en-US" sz="2000" b="0" cap="all" spc="200" baseline="0" dirty="0">
                <a:solidFill>
                  <a:schemeClr val="tx1"/>
                </a:solidFill>
              </a:defRPr>
            </a:lvl1pPr>
          </a:lstStyle>
          <a:p>
            <a:pPr lvl="0"/>
            <a:r>
              <a:rPr lang="en-US"/>
              <a:t>Click to edit Master text styles</a:t>
            </a:r>
          </a:p>
        </p:txBody>
      </p:sp>
      <p:sp>
        <p:nvSpPr>
          <p:cNvPr id="23" name="Content Placeholder 5"/>
          <p:cNvSpPr>
            <a:spLocks noGrp="1"/>
          </p:cNvSpPr>
          <p:nvPr>
            <p:ph sz="quarter" idx="14"/>
          </p:nvPr>
        </p:nvSpPr>
        <p:spPr>
          <a:xfrm>
            <a:off x="4341573" y="2427370"/>
            <a:ext cx="3508755" cy="3515555"/>
          </a:xfrm>
        </p:spPr>
        <p:txBody>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p:cNvSpPr>
            <a:spLocks noGrp="1"/>
          </p:cNvSpPr>
          <p:nvPr>
            <p:ph type="body" sz="quarter" idx="3"/>
          </p:nvPr>
        </p:nvSpPr>
        <p:spPr>
          <a:xfrm>
            <a:off x="8139659" y="1731375"/>
            <a:ext cx="3566160" cy="535354"/>
          </a:xfrm>
        </p:spPr>
        <p:txBody>
          <a:bodyPr anchor="b"/>
          <a:lstStyle>
            <a:lvl1pPr>
              <a:buNone/>
              <a:defRPr lang="en-US" sz="2000" b="0" cap="all" spc="200" baseline="0" dirty="0">
                <a:solidFill>
                  <a:schemeClr val="tx1"/>
                </a:solidFill>
              </a:defRPr>
            </a:lvl1pPr>
          </a:lstStyle>
          <a:p>
            <a:pPr lvl="0"/>
            <a:r>
              <a:rPr lang="en-US"/>
              <a:t>Click to edit Master text styles</a:t>
            </a:r>
          </a:p>
        </p:txBody>
      </p:sp>
      <p:sp>
        <p:nvSpPr>
          <p:cNvPr id="21" name="Content Placeholder 5"/>
          <p:cNvSpPr>
            <a:spLocks noGrp="1"/>
          </p:cNvSpPr>
          <p:nvPr>
            <p:ph sz="quarter" idx="4"/>
          </p:nvPr>
        </p:nvSpPr>
        <p:spPr>
          <a:xfrm>
            <a:off x="8139659" y="2427370"/>
            <a:ext cx="3508755" cy="3515555"/>
          </a:xfrm>
        </p:spPr>
        <p:txBody>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088ED882-1406-ADB8-E4CA-0E9C15206C43}"/>
              </a:ext>
            </a:extLst>
          </p:cNvPr>
          <p:cNvSpPr>
            <a:spLocks noGrp="1"/>
          </p:cNvSpPr>
          <p:nvPr>
            <p:ph type="dt" sz="half" idx="15"/>
          </p:nvPr>
        </p:nvSpPr>
        <p:spPr/>
        <p:txBody>
          <a:bodyPr>
            <a:noAutofit/>
          </a:bodyPr>
          <a:lstStyle>
            <a:lvl1pPr>
              <a:defRPr/>
            </a:lvl1pPr>
          </a:lstStyle>
          <a:p>
            <a:pPr>
              <a:defRPr/>
            </a:pPr>
            <a:r>
              <a:rPr lang="en-US"/>
              <a:t>Tuesday, February 2, 20XX</a:t>
            </a:r>
            <a:endParaRPr lang="en-US" dirty="0"/>
          </a:p>
        </p:txBody>
      </p:sp>
      <p:sp>
        <p:nvSpPr>
          <p:cNvPr id="11" name="Footer Placeholder 4">
            <a:extLst>
              <a:ext uri="{FF2B5EF4-FFF2-40B4-BE49-F238E27FC236}">
                <a16:creationId xmlns:a16="http://schemas.microsoft.com/office/drawing/2014/main" id="{0AEED3E5-D7A4-7F90-49D8-5352529ED792}"/>
              </a:ext>
            </a:extLst>
          </p:cNvPr>
          <p:cNvSpPr>
            <a:spLocks noGrp="1"/>
          </p:cNvSpPr>
          <p:nvPr>
            <p:ph type="ftr" sz="quarter" idx="16"/>
          </p:nvPr>
        </p:nvSpPr>
        <p:spPr/>
        <p:txBody>
          <a:bodyPr>
            <a:noAutofit/>
          </a:bodyPr>
          <a:lstStyle>
            <a:lvl1pPr>
              <a:defRPr/>
            </a:lvl1pPr>
          </a:lstStyle>
          <a:p>
            <a:pPr>
              <a:defRPr/>
            </a:pPr>
            <a:r>
              <a:rPr lang="en-US"/>
              <a:t>Sample Footer Text</a:t>
            </a:r>
          </a:p>
        </p:txBody>
      </p:sp>
      <p:sp>
        <p:nvSpPr>
          <p:cNvPr id="12" name="Slide Number Placeholder 5">
            <a:extLst>
              <a:ext uri="{FF2B5EF4-FFF2-40B4-BE49-F238E27FC236}">
                <a16:creationId xmlns:a16="http://schemas.microsoft.com/office/drawing/2014/main" id="{9A54604A-B8C1-756D-02A5-F17983324453}"/>
              </a:ext>
            </a:extLst>
          </p:cNvPr>
          <p:cNvSpPr>
            <a:spLocks noGrp="1"/>
          </p:cNvSpPr>
          <p:nvPr>
            <p:ph type="sldNum" sz="quarter" idx="17"/>
          </p:nvPr>
        </p:nvSpPr>
        <p:spPr/>
        <p:txBody>
          <a:bodyPr>
            <a:noAutofit/>
          </a:bodyPr>
          <a:lstStyle>
            <a:lvl1pPr>
              <a:defRPr/>
            </a:lvl1pPr>
          </a:lstStyle>
          <a:p>
            <a:pPr>
              <a:defRPr/>
            </a:pPr>
            <a:fld id="{968FC3B6-F953-48DF-ACB8-D2B0AFA6D876}" type="slidenum">
              <a:rPr lang="en-US"/>
              <a:pPr>
                <a:defRPr/>
              </a:pPr>
              <a:t>‹#›</a:t>
            </a:fld>
            <a:endParaRPr lang="en-US"/>
          </a:p>
        </p:txBody>
      </p:sp>
    </p:spTree>
    <p:extLst>
      <p:ext uri="{BB962C8B-B14F-4D97-AF65-F5344CB8AC3E}">
        <p14:creationId xmlns:p14="http://schemas.microsoft.com/office/powerpoint/2010/main" val="37564766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0815B5D-A3CF-A919-558E-90A4A5AC44F2}"/>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1"/>
          <p:cNvSpPr>
            <a:spLocks noGrp="1"/>
          </p:cNvSpPr>
          <p:nvPr>
            <p:ph type="title"/>
          </p:nvPr>
        </p:nvSpPr>
        <p:spPr>
          <a:xfrm>
            <a:off x="550863" y="4508500"/>
            <a:ext cx="4500562" cy="1562959"/>
          </a:xfrm>
        </p:spPr>
        <p:txBody>
          <a:bodyPr>
            <a:noAutofit/>
          </a:bodyPr>
          <a:lstStyle/>
          <a:p>
            <a:r>
              <a:rPr lang="en-US"/>
              <a:t>Click to edit Master title style</a:t>
            </a:r>
          </a:p>
        </p:txBody>
      </p:sp>
      <p:sp>
        <p:nvSpPr>
          <p:cNvPr id="10" name="Picture Placeholder 9"/>
          <p:cNvSpPr>
            <a:spLocks noGrp="1"/>
          </p:cNvSpPr>
          <p:nvPr>
            <p:ph type="pic" sz="quarter" idx="13"/>
          </p:nvPr>
        </p:nvSpPr>
        <p:spPr>
          <a:xfrm>
            <a:off x="0" y="0"/>
            <a:ext cx="12192000" cy="3776472"/>
          </a:xfrm>
          <a:solidFill>
            <a:schemeClr val="accent5"/>
          </a:solidFill>
        </p:spPr>
        <p:txBody>
          <a:bodyPr rtlCol="0">
            <a:noAutofit/>
          </a:bodyPr>
          <a:lstStyle/>
          <a:p>
            <a:pPr lvl="0"/>
            <a:r>
              <a:rPr lang="en-US" noProof="0"/>
              <a:t>Click icon to add picture</a:t>
            </a:r>
          </a:p>
        </p:txBody>
      </p:sp>
      <p:sp>
        <p:nvSpPr>
          <p:cNvPr id="7" name="Content Placeholder 6"/>
          <p:cNvSpPr>
            <a:spLocks noGrp="1"/>
          </p:cNvSpPr>
          <p:nvPr>
            <p:ph sz="quarter" idx="15"/>
          </p:nvPr>
        </p:nvSpPr>
        <p:spPr>
          <a:xfrm>
            <a:off x="5262411" y="4508500"/>
            <a:ext cx="6221412" cy="1563688"/>
          </a:xfrm>
        </p:spPr>
        <p:txBody>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3" name="Date Placeholder 1">
            <a:extLst>
              <a:ext uri="{FF2B5EF4-FFF2-40B4-BE49-F238E27FC236}">
                <a16:creationId xmlns:a16="http://schemas.microsoft.com/office/drawing/2014/main" id="{323DE546-96AB-5EFA-984B-09E953365AFD}"/>
              </a:ext>
            </a:extLst>
          </p:cNvPr>
          <p:cNvSpPr>
            <a:spLocks noGrp="1"/>
          </p:cNvSpPr>
          <p:nvPr>
            <p:ph type="dt" sz="half" idx="16"/>
          </p:nvPr>
        </p:nvSpPr>
        <p:spPr/>
        <p:txBody>
          <a:bodyPr>
            <a:noAutofit/>
          </a:bodyPr>
          <a:lstStyle>
            <a:lvl1pPr>
              <a:defRPr/>
            </a:lvl1pPr>
          </a:lstStyle>
          <a:p>
            <a:pPr>
              <a:defRPr/>
            </a:pPr>
            <a:r>
              <a:rPr lang="en-US"/>
              <a:t>Tuesday, February 2, 20XX</a:t>
            </a:r>
          </a:p>
        </p:txBody>
      </p:sp>
      <p:sp>
        <p:nvSpPr>
          <p:cNvPr id="4" name="Footer Placeholder 2">
            <a:extLst>
              <a:ext uri="{FF2B5EF4-FFF2-40B4-BE49-F238E27FC236}">
                <a16:creationId xmlns:a16="http://schemas.microsoft.com/office/drawing/2014/main" id="{43510958-C2C5-D89E-092C-FD9948C5C6D9}"/>
              </a:ext>
            </a:extLst>
          </p:cNvPr>
          <p:cNvSpPr>
            <a:spLocks noGrp="1"/>
          </p:cNvSpPr>
          <p:nvPr>
            <p:ph type="ftr" sz="quarter" idx="17"/>
          </p:nvPr>
        </p:nvSpPr>
        <p:spPr/>
        <p:txBody>
          <a:bodyPr>
            <a:noAutofit/>
          </a:bodyPr>
          <a:lstStyle>
            <a:lvl1pPr>
              <a:defRPr/>
            </a:lvl1pPr>
          </a:lstStyle>
          <a:p>
            <a:pPr>
              <a:defRPr/>
            </a:pPr>
            <a:r>
              <a:rPr lang="en-US"/>
              <a:t>Sample Footer Text</a:t>
            </a:r>
          </a:p>
        </p:txBody>
      </p:sp>
      <p:sp>
        <p:nvSpPr>
          <p:cNvPr id="6" name="Slide Number Placeholder 3">
            <a:extLst>
              <a:ext uri="{FF2B5EF4-FFF2-40B4-BE49-F238E27FC236}">
                <a16:creationId xmlns:a16="http://schemas.microsoft.com/office/drawing/2014/main" id="{A870886D-8484-9777-F5AB-CC88693FF004}"/>
              </a:ext>
            </a:extLst>
          </p:cNvPr>
          <p:cNvSpPr>
            <a:spLocks noGrp="1"/>
          </p:cNvSpPr>
          <p:nvPr>
            <p:ph type="sldNum" sz="quarter" idx="18"/>
          </p:nvPr>
        </p:nvSpPr>
        <p:spPr/>
        <p:txBody>
          <a:bodyPr>
            <a:noAutofit/>
          </a:bodyPr>
          <a:lstStyle>
            <a:lvl1pPr>
              <a:defRPr/>
            </a:lvl1pPr>
          </a:lstStyle>
          <a:p>
            <a:pPr>
              <a:defRPr/>
            </a:pPr>
            <a:fld id="{7F55F5C8-1BBA-4C4F-BBB5-A023AEE8D50E}" type="slidenum">
              <a:rPr lang="en-US"/>
              <a:pPr>
                <a:defRPr/>
              </a:pPr>
              <a:t>‹#›</a:t>
            </a:fld>
            <a:endParaRPr lang="en-US"/>
          </a:p>
        </p:txBody>
      </p:sp>
    </p:spTree>
    <p:extLst>
      <p:ext uri="{BB962C8B-B14F-4D97-AF65-F5344CB8AC3E}">
        <p14:creationId xmlns:p14="http://schemas.microsoft.com/office/powerpoint/2010/main" val="19004055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5FDC4AA8-F7C5-9AE1-1D68-F3164F4051A4}"/>
              </a:ext>
              <a:ext uri="{C183D7F6-B498-43B3-948B-1728B52AA6E4}">
                <adec:decorative xmlns:adec="http://schemas.microsoft.com/office/drawing/2017/decorative" val="1"/>
              </a:ext>
            </a:extLst>
          </p:cNvPr>
          <p:cNvGrpSpPr>
            <a:grpSpLocks/>
          </p:cNvGrpSpPr>
          <p:nvPr userDrawn="1"/>
        </p:nvGrpSpPr>
        <p:grpSpPr bwMode="auto">
          <a:xfrm>
            <a:off x="11161713" y="125413"/>
            <a:ext cx="1404937" cy="1155700"/>
            <a:chOff x="11161347" y="125399"/>
            <a:chExt cx="1404698" cy="1155641"/>
          </a:xfrm>
        </p:grpSpPr>
        <p:sp>
          <p:nvSpPr>
            <p:cNvPr id="3" name="Freeform: Shape 2">
              <a:extLst>
                <a:ext uri="{FF2B5EF4-FFF2-40B4-BE49-F238E27FC236}">
                  <a16:creationId xmlns:a16="http://schemas.microsoft.com/office/drawing/2014/main" id="{F1F98B98-35DF-E9E8-EF53-C2E5E242FD8D}"/>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4" name="Oval 3">
              <a:extLst>
                <a:ext uri="{FF2B5EF4-FFF2-40B4-BE49-F238E27FC236}">
                  <a16:creationId xmlns:a16="http://schemas.microsoft.com/office/drawing/2014/main" id="{B8A17430-13AB-735F-B702-1FB87CA1B061}"/>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Freeform: Shape 4">
              <a:extLst>
                <a:ext uri="{FF2B5EF4-FFF2-40B4-BE49-F238E27FC236}">
                  <a16:creationId xmlns:a16="http://schemas.microsoft.com/office/drawing/2014/main" id="{0D470C2C-282E-6778-B414-A5FF0D600E5C}"/>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grpSp>
      <p:grpSp>
        <p:nvGrpSpPr>
          <p:cNvPr id="6" name="Group 10">
            <a:extLst>
              <a:ext uri="{FF2B5EF4-FFF2-40B4-BE49-F238E27FC236}">
                <a16:creationId xmlns:a16="http://schemas.microsoft.com/office/drawing/2014/main" id="{CE42768C-2631-C574-889F-5878ECB09799}"/>
              </a:ext>
              <a:ext uri="{C183D7F6-B498-43B3-948B-1728B52AA6E4}">
                <adec:decorative xmlns:adec="http://schemas.microsoft.com/office/drawing/2017/decorative" val="1"/>
              </a:ext>
            </a:extLst>
          </p:cNvPr>
          <p:cNvGrpSpPr>
            <a:grpSpLocks/>
          </p:cNvGrpSpPr>
          <p:nvPr userDrawn="1"/>
        </p:nvGrpSpPr>
        <p:grpSpPr bwMode="auto">
          <a:xfrm>
            <a:off x="593725" y="5610225"/>
            <a:ext cx="668338" cy="631825"/>
            <a:chOff x="10478914" y="1506691"/>
            <a:chExt cx="667802" cy="631474"/>
          </a:xfrm>
        </p:grpSpPr>
        <p:sp>
          <p:nvSpPr>
            <p:cNvPr id="7" name="Freeform: Shape 6">
              <a:extLst>
                <a:ext uri="{FF2B5EF4-FFF2-40B4-BE49-F238E27FC236}">
                  <a16:creationId xmlns:a16="http://schemas.microsoft.com/office/drawing/2014/main" id="{1BD8042F-6A12-FDCF-89D1-9A95C2674C9F}"/>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a:extLst>
                <a:ext uri="{FF2B5EF4-FFF2-40B4-BE49-F238E27FC236}">
                  <a16:creationId xmlns:a16="http://schemas.microsoft.com/office/drawing/2014/main" id="{1E26B812-EBF5-DC4C-CFE5-57F7173FF2F0}"/>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9" name="Oval 8">
            <a:extLst>
              <a:ext uri="{FF2B5EF4-FFF2-40B4-BE49-F238E27FC236}">
                <a16:creationId xmlns:a16="http://schemas.microsoft.com/office/drawing/2014/main" id="{F3A874A2-1BCD-D2D8-0F0C-42A2489D2009}"/>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8" name="Title 1"/>
          <p:cNvSpPr>
            <a:spLocks noGrp="1"/>
          </p:cNvSpPr>
          <p:nvPr>
            <p:ph type="ctrTitle"/>
          </p:nvPr>
        </p:nvSpPr>
        <p:spPr>
          <a:xfrm>
            <a:off x="550863" y="549275"/>
            <a:ext cx="5437187" cy="2986234"/>
          </a:xfrm>
        </p:spPr>
        <p:txBody>
          <a:bodyPr anchor="b">
            <a:noAutofit/>
          </a:bodyPr>
          <a:lstStyle/>
          <a:p>
            <a:r>
              <a:rPr lang="en-US"/>
              <a:t>Click to edit Master title style</a:t>
            </a:r>
            <a:endParaRPr lang="en-US" dirty="0"/>
          </a:p>
        </p:txBody>
      </p:sp>
      <p:sp>
        <p:nvSpPr>
          <p:cNvPr id="31" name="Subtitle 2"/>
          <p:cNvSpPr>
            <a:spLocks noGrp="1"/>
          </p:cNvSpPr>
          <p:nvPr>
            <p:ph type="subTitle" idx="1"/>
          </p:nvPr>
        </p:nvSpPr>
        <p:spPr>
          <a:xfrm>
            <a:off x="550863" y="3827610"/>
            <a:ext cx="5437187" cy="2265216"/>
          </a:xfrm>
        </p:spPr>
        <p:txBody>
          <a:bodyPr/>
          <a:lstStyle>
            <a:lvl1pPr>
              <a:buNone/>
              <a:defRPr sz="2400"/>
            </a:lvl1pPr>
          </a:lstStyle>
          <a:p>
            <a:r>
              <a:rPr lang="en-US"/>
              <a:t>Click to edit Master subtitle style</a:t>
            </a:r>
            <a:endParaRPr lang="en-US" dirty="0"/>
          </a:p>
        </p:txBody>
      </p:sp>
      <p:sp>
        <p:nvSpPr>
          <p:cNvPr id="40" name="Picture Placeholder 39"/>
          <p:cNvSpPr>
            <a:spLocks noGrp="1"/>
          </p:cNvSpPr>
          <p:nvPr>
            <p:ph type="pic" sz="quarter" idx="15"/>
          </p:nvPr>
        </p:nvSpPr>
        <p:spPr>
          <a:xfrm>
            <a:off x="6556248" y="548640"/>
            <a:ext cx="5084064" cy="2880360"/>
          </a:xfrm>
          <a:solidFill>
            <a:schemeClr val="accent5"/>
          </a:solidFill>
        </p:spPr>
        <p:txBody>
          <a:bodyPr rtlCol="0">
            <a:noAutofit/>
          </a:bodyPr>
          <a:lstStyle/>
          <a:p>
            <a:pPr lvl="0"/>
            <a:r>
              <a:rPr lang="en-US" noProof="0"/>
              <a:t>Click icon to add picture</a:t>
            </a:r>
            <a:endParaRPr lang="en-US" noProof="0" dirty="0"/>
          </a:p>
        </p:txBody>
      </p:sp>
      <p:sp>
        <p:nvSpPr>
          <p:cNvPr id="42" name="Picture Placeholder 41"/>
          <p:cNvSpPr>
            <a:spLocks noGrp="1"/>
          </p:cNvSpPr>
          <p:nvPr>
            <p:ph type="pic" sz="quarter" idx="16"/>
          </p:nvPr>
        </p:nvSpPr>
        <p:spPr>
          <a:xfrm>
            <a:off x="6556248" y="3429000"/>
            <a:ext cx="5084064" cy="2880360"/>
          </a:xfrm>
          <a:solidFill>
            <a:schemeClr val="accent5"/>
          </a:solidFill>
        </p:spPr>
        <p:txBody>
          <a:bodyPr rtlCol="0">
            <a:noAutofit/>
          </a:bodyPr>
          <a:lstStyle/>
          <a:p>
            <a:pPr lvl="0"/>
            <a:r>
              <a:rPr lang="en-US" noProof="0"/>
              <a:t>Click icon to add picture</a:t>
            </a:r>
          </a:p>
        </p:txBody>
      </p:sp>
      <p:sp>
        <p:nvSpPr>
          <p:cNvPr id="10" name="Date Placeholder 4">
            <a:extLst>
              <a:ext uri="{FF2B5EF4-FFF2-40B4-BE49-F238E27FC236}">
                <a16:creationId xmlns:a16="http://schemas.microsoft.com/office/drawing/2014/main" id="{0EAB9B11-6B5F-60D9-D49C-27BC6891D437}"/>
              </a:ext>
            </a:extLst>
          </p:cNvPr>
          <p:cNvSpPr>
            <a:spLocks noGrp="1"/>
          </p:cNvSpPr>
          <p:nvPr>
            <p:ph type="dt" sz="half" idx="17"/>
          </p:nvPr>
        </p:nvSpPr>
        <p:spPr/>
        <p:txBody>
          <a:bodyPr>
            <a:noAutofit/>
          </a:bodyPr>
          <a:lstStyle>
            <a:lvl1pPr>
              <a:defRPr/>
            </a:lvl1pPr>
          </a:lstStyle>
          <a:p>
            <a:pPr>
              <a:defRPr/>
            </a:pPr>
            <a:r>
              <a:rPr lang="en-US"/>
              <a:t>Tuesday, February 2, 20XX</a:t>
            </a:r>
          </a:p>
        </p:txBody>
      </p:sp>
      <p:sp>
        <p:nvSpPr>
          <p:cNvPr id="11" name="Footer Placeholder 5">
            <a:extLst>
              <a:ext uri="{FF2B5EF4-FFF2-40B4-BE49-F238E27FC236}">
                <a16:creationId xmlns:a16="http://schemas.microsoft.com/office/drawing/2014/main" id="{57C199A0-03E8-9BC9-68AC-C8BDDDBADF5F}"/>
              </a:ext>
            </a:extLst>
          </p:cNvPr>
          <p:cNvSpPr>
            <a:spLocks noGrp="1"/>
          </p:cNvSpPr>
          <p:nvPr>
            <p:ph type="ftr" sz="quarter" idx="18"/>
          </p:nvPr>
        </p:nvSpPr>
        <p:spPr/>
        <p:txBody>
          <a:bodyPr>
            <a:noAutofit/>
          </a:bodyPr>
          <a:lstStyle>
            <a:lvl1pPr>
              <a:defRPr/>
            </a:lvl1pPr>
          </a:lstStyle>
          <a:p>
            <a:pPr>
              <a:defRPr/>
            </a:pPr>
            <a:r>
              <a:rPr lang="en-US"/>
              <a:t>Sample Footer Text</a:t>
            </a:r>
          </a:p>
        </p:txBody>
      </p:sp>
      <p:sp>
        <p:nvSpPr>
          <p:cNvPr id="12" name="Slide Number Placeholder 6">
            <a:extLst>
              <a:ext uri="{FF2B5EF4-FFF2-40B4-BE49-F238E27FC236}">
                <a16:creationId xmlns:a16="http://schemas.microsoft.com/office/drawing/2014/main" id="{5DB4EA5F-FEED-6A33-6838-8B5D72204A0C}"/>
              </a:ext>
            </a:extLst>
          </p:cNvPr>
          <p:cNvSpPr>
            <a:spLocks noGrp="1"/>
          </p:cNvSpPr>
          <p:nvPr>
            <p:ph type="sldNum" sz="quarter" idx="19"/>
          </p:nvPr>
        </p:nvSpPr>
        <p:spPr/>
        <p:txBody>
          <a:bodyPr>
            <a:noAutofit/>
          </a:bodyPr>
          <a:lstStyle>
            <a:lvl1pPr>
              <a:defRPr/>
            </a:lvl1pPr>
          </a:lstStyle>
          <a:p>
            <a:pPr>
              <a:defRPr/>
            </a:pPr>
            <a:fld id="{3264FCFC-9714-4107-955E-B98C00275A68}" type="slidenum">
              <a:rPr lang="en-US"/>
              <a:pPr>
                <a:defRPr/>
              </a:pPr>
              <a:t>‹#›</a:t>
            </a:fld>
            <a:endParaRPr lang="en-US"/>
          </a:p>
        </p:txBody>
      </p:sp>
    </p:spTree>
    <p:extLst>
      <p:ext uri="{BB962C8B-B14F-4D97-AF65-F5344CB8AC3E}">
        <p14:creationId xmlns:p14="http://schemas.microsoft.com/office/powerpoint/2010/main" val="12636728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C1B3FF3C-14C1-7341-269C-3177FB0FD79D}"/>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Oval 4">
            <a:extLst>
              <a:ext uri="{FF2B5EF4-FFF2-40B4-BE49-F238E27FC236}">
                <a16:creationId xmlns:a16="http://schemas.microsoft.com/office/drawing/2014/main" id="{ADD7D1A1-A40A-611F-9C38-24F197CBB5DE}"/>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a:extLst>
              <a:ext uri="{FF2B5EF4-FFF2-40B4-BE49-F238E27FC236}">
                <a16:creationId xmlns:a16="http://schemas.microsoft.com/office/drawing/2014/main" id="{E9681308-5F3B-BFA1-9A1D-8102AE34008F}"/>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7" name="Group 9">
            <a:extLst>
              <a:ext uri="{FF2B5EF4-FFF2-40B4-BE49-F238E27FC236}">
                <a16:creationId xmlns:a16="http://schemas.microsoft.com/office/drawing/2014/main" id="{300DB4F5-9527-50CB-BD57-6FC1AE73FFDC}"/>
              </a:ext>
            </a:extLst>
          </p:cNvPr>
          <p:cNvGrpSpPr>
            <a:grpSpLocks/>
          </p:cNvGrpSpPr>
          <p:nvPr/>
        </p:nvGrpSpPr>
        <p:grpSpPr bwMode="auto">
          <a:xfrm>
            <a:off x="1330325" y="4524375"/>
            <a:ext cx="1979613" cy="1363663"/>
            <a:chOff x="4879602" y="3781429"/>
            <a:chExt cx="1980001" cy="1363916"/>
          </a:xfrm>
        </p:grpSpPr>
        <p:sp>
          <p:nvSpPr>
            <p:cNvPr id="8" name="Freeform: Shape 7">
              <a:extLst>
                <a:ext uri="{FF2B5EF4-FFF2-40B4-BE49-F238E27FC236}">
                  <a16:creationId xmlns:a16="http://schemas.microsoft.com/office/drawing/2014/main" id="{BD2C0960-8164-2891-43A3-FD6958D8E775}"/>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Freeform: Shape 8">
              <a:extLst>
                <a:ext uri="{FF2B5EF4-FFF2-40B4-BE49-F238E27FC236}">
                  <a16:creationId xmlns:a16="http://schemas.microsoft.com/office/drawing/2014/main" id="{3A3D0208-DC45-F389-A75E-FC6E0355BB91}"/>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sp>
          <p:nvSpPr>
            <p:cNvPr id="10" name="Oval 9">
              <a:extLst>
                <a:ext uri="{FF2B5EF4-FFF2-40B4-BE49-F238E27FC236}">
                  <a16:creationId xmlns:a16="http://schemas.microsoft.com/office/drawing/2014/main" id="{D60CF4E0-6F92-2AB1-170B-71BFDA35BA91}"/>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Oval 10">
              <a:extLst>
                <a:ext uri="{FF2B5EF4-FFF2-40B4-BE49-F238E27FC236}">
                  <a16:creationId xmlns:a16="http://schemas.microsoft.com/office/drawing/2014/main" id="{375CBB49-C0A7-52F4-9E88-A6D30C526A60}"/>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2" name="Title 1"/>
          <p:cNvSpPr>
            <a:spLocks noGrp="1"/>
          </p:cNvSpPr>
          <p:nvPr>
            <p:ph type="ctrTitle"/>
          </p:nvPr>
        </p:nvSpPr>
        <p:spPr>
          <a:xfrm>
            <a:off x="3359149" y="389840"/>
            <a:ext cx="8281987" cy="2954655"/>
          </a:xfrm>
        </p:spPr>
        <p:txBody>
          <a:bodyPr>
            <a:noAutofit/>
          </a:bodyPr>
          <a:lstStyle>
            <a:lvl1pPr algn="l">
              <a:lnSpc>
                <a:spcPct val="100000"/>
              </a:lnSpc>
              <a:defRPr sz="6400"/>
            </a:lvl1pPr>
          </a:lstStyle>
          <a:p>
            <a:r>
              <a:rPr lang="en-US"/>
              <a:t>Click to edit Master title style</a:t>
            </a:r>
            <a:endParaRPr lang="en-US" dirty="0"/>
          </a:p>
        </p:txBody>
      </p:sp>
      <p:sp>
        <p:nvSpPr>
          <p:cNvPr id="3" name="Subtitle 2"/>
          <p:cNvSpPr>
            <a:spLocks noGrp="1"/>
          </p:cNvSpPr>
          <p:nvPr>
            <p:ph type="subTitle" idx="1"/>
          </p:nvPr>
        </p:nvSpPr>
        <p:spPr>
          <a:xfrm>
            <a:off x="3359149" y="3536951"/>
            <a:ext cx="8281989" cy="2555874"/>
          </a:xfrm>
        </p:spPr>
        <p:txBody>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Date Placeholder 3">
            <a:extLst>
              <a:ext uri="{FF2B5EF4-FFF2-40B4-BE49-F238E27FC236}">
                <a16:creationId xmlns:a16="http://schemas.microsoft.com/office/drawing/2014/main" id="{3E290513-1E6B-2142-1CAA-0613D52FCF84}"/>
              </a:ext>
            </a:extLst>
          </p:cNvPr>
          <p:cNvSpPr>
            <a:spLocks noGrp="1"/>
          </p:cNvSpPr>
          <p:nvPr>
            <p:ph type="dt" sz="half" idx="10"/>
          </p:nvPr>
        </p:nvSpPr>
        <p:spPr/>
        <p:txBody>
          <a:bodyPr>
            <a:noAutofit/>
          </a:bodyPr>
          <a:lstStyle>
            <a:lvl1pPr>
              <a:defRPr/>
            </a:lvl1pPr>
          </a:lstStyle>
          <a:p>
            <a:pPr>
              <a:defRPr/>
            </a:pPr>
            <a:r>
              <a:rPr lang="en-US"/>
              <a:t>Tuesday, February 2, 20XX</a:t>
            </a:r>
            <a:endParaRPr lang="en-US" dirty="0"/>
          </a:p>
        </p:txBody>
      </p:sp>
      <p:sp>
        <p:nvSpPr>
          <p:cNvPr id="13" name="Footer Placeholder 4">
            <a:extLst>
              <a:ext uri="{FF2B5EF4-FFF2-40B4-BE49-F238E27FC236}">
                <a16:creationId xmlns:a16="http://schemas.microsoft.com/office/drawing/2014/main" id="{A8B6AE41-3D0E-8E4D-BF98-733E80469C76}"/>
              </a:ext>
            </a:extLst>
          </p:cNvPr>
          <p:cNvSpPr>
            <a:spLocks noGrp="1"/>
          </p:cNvSpPr>
          <p:nvPr>
            <p:ph type="ftr" sz="quarter" idx="11"/>
          </p:nvPr>
        </p:nvSpPr>
        <p:spPr/>
        <p:txBody>
          <a:bodyPr>
            <a:noAutofit/>
          </a:bodyPr>
          <a:lstStyle>
            <a:lvl1pPr>
              <a:defRPr/>
            </a:lvl1pPr>
          </a:lstStyle>
          <a:p>
            <a:pPr>
              <a:defRPr/>
            </a:pPr>
            <a:r>
              <a:rPr lang="en-US"/>
              <a:t>Sample Footer Text</a:t>
            </a:r>
          </a:p>
        </p:txBody>
      </p:sp>
      <p:sp>
        <p:nvSpPr>
          <p:cNvPr id="14" name="Slide Number Placeholder 5">
            <a:extLst>
              <a:ext uri="{FF2B5EF4-FFF2-40B4-BE49-F238E27FC236}">
                <a16:creationId xmlns:a16="http://schemas.microsoft.com/office/drawing/2014/main" id="{BB8E8AD6-1C46-1937-9B84-77803BA9EA4D}"/>
              </a:ext>
            </a:extLst>
          </p:cNvPr>
          <p:cNvSpPr>
            <a:spLocks noGrp="1"/>
          </p:cNvSpPr>
          <p:nvPr>
            <p:ph type="sldNum" sz="quarter" idx="12"/>
          </p:nvPr>
        </p:nvSpPr>
        <p:spPr/>
        <p:txBody>
          <a:bodyPr>
            <a:noAutofit/>
          </a:bodyPr>
          <a:lstStyle>
            <a:lvl1pPr>
              <a:defRPr/>
            </a:lvl1pPr>
          </a:lstStyle>
          <a:p>
            <a:pPr>
              <a:defRPr/>
            </a:pPr>
            <a:fld id="{F638DB0C-0E74-4430-9777-5FA737DD12F8}" type="slidenum">
              <a:rPr lang="en-US"/>
              <a:pPr>
                <a:defRPr/>
              </a:pPr>
              <a:t>‹#›</a:t>
            </a:fld>
            <a:endParaRPr lang="en-US"/>
          </a:p>
        </p:txBody>
      </p:sp>
    </p:spTree>
    <p:extLst>
      <p:ext uri="{BB962C8B-B14F-4D97-AF65-F5344CB8AC3E}">
        <p14:creationId xmlns:p14="http://schemas.microsoft.com/office/powerpoint/2010/main" val="33025999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8C790822-F5A6-A6AD-F33A-D557B93523CB}"/>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6" name="Group 7">
            <a:extLst>
              <a:ext uri="{FF2B5EF4-FFF2-40B4-BE49-F238E27FC236}">
                <a16:creationId xmlns:a16="http://schemas.microsoft.com/office/drawing/2014/main" id="{CBEE2A16-AB66-D82A-78FD-B234B28EB2FF}"/>
              </a:ext>
            </a:extLst>
          </p:cNvPr>
          <p:cNvGrpSpPr>
            <a:grpSpLocks/>
          </p:cNvGrpSpPr>
          <p:nvPr/>
        </p:nvGrpSpPr>
        <p:grpSpPr bwMode="auto">
          <a:xfrm>
            <a:off x="331788" y="5527675"/>
            <a:ext cx="631825" cy="668338"/>
            <a:chOff x="2994153" y="1378666"/>
            <a:chExt cx="631474" cy="667800"/>
          </a:xfrm>
        </p:grpSpPr>
        <p:sp>
          <p:nvSpPr>
            <p:cNvPr id="7" name="Freeform: Shape 6">
              <a:extLst>
                <a:ext uri="{FF2B5EF4-FFF2-40B4-BE49-F238E27FC236}">
                  <a16:creationId xmlns:a16="http://schemas.microsoft.com/office/drawing/2014/main" id="{30D05804-BDC9-13FC-44AD-CDFAA8C3F800}"/>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a:extLst>
                <a:ext uri="{FF2B5EF4-FFF2-40B4-BE49-F238E27FC236}">
                  <a16:creationId xmlns:a16="http://schemas.microsoft.com/office/drawing/2014/main" id="{109738BD-9EDD-1F33-10C5-36AEAF7380B0}"/>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2" name="Title 1"/>
          <p:cNvSpPr>
            <a:spLocks noGrp="1"/>
          </p:cNvSpPr>
          <p:nvPr>
            <p:ph type="title"/>
          </p:nvPr>
        </p:nvSpPr>
        <p:spPr>
          <a:xfrm>
            <a:off x="550863" y="549275"/>
            <a:ext cx="11090274" cy="1332000"/>
          </a:xfrm>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4">
            <a:extLst>
              <a:ext uri="{FF2B5EF4-FFF2-40B4-BE49-F238E27FC236}">
                <a16:creationId xmlns:a16="http://schemas.microsoft.com/office/drawing/2014/main" id="{E2D90B9E-6E70-E8CA-8BD5-0DAA7076AD68}"/>
              </a:ext>
            </a:extLst>
          </p:cNvPr>
          <p:cNvSpPr>
            <a:spLocks noGrp="1"/>
          </p:cNvSpPr>
          <p:nvPr>
            <p:ph type="dt" sz="half" idx="10"/>
          </p:nvPr>
        </p:nvSpPr>
        <p:spPr/>
        <p:txBody>
          <a:bodyPr>
            <a:noAutofit/>
          </a:bodyPr>
          <a:lstStyle>
            <a:lvl1pPr>
              <a:defRPr/>
            </a:lvl1pPr>
          </a:lstStyle>
          <a:p>
            <a:pPr>
              <a:defRPr/>
            </a:pPr>
            <a:r>
              <a:rPr lang="en-US"/>
              <a:t>Tuesday, February 2, 20XX</a:t>
            </a:r>
          </a:p>
        </p:txBody>
      </p:sp>
      <p:sp>
        <p:nvSpPr>
          <p:cNvPr id="10" name="Footer Placeholder 5">
            <a:extLst>
              <a:ext uri="{FF2B5EF4-FFF2-40B4-BE49-F238E27FC236}">
                <a16:creationId xmlns:a16="http://schemas.microsoft.com/office/drawing/2014/main" id="{B619E4C5-C13D-FC52-2AEB-091735637E58}"/>
              </a:ext>
            </a:extLst>
          </p:cNvPr>
          <p:cNvSpPr>
            <a:spLocks noGrp="1"/>
          </p:cNvSpPr>
          <p:nvPr>
            <p:ph type="ftr" sz="quarter" idx="11"/>
          </p:nvPr>
        </p:nvSpPr>
        <p:spPr/>
        <p:txBody>
          <a:bodyPr>
            <a:noAutofit/>
          </a:bodyPr>
          <a:lstStyle>
            <a:lvl1pPr>
              <a:defRPr/>
            </a:lvl1pPr>
          </a:lstStyle>
          <a:p>
            <a:pPr>
              <a:defRPr/>
            </a:pPr>
            <a:r>
              <a:rPr lang="en-US"/>
              <a:t>Sample Footer Text</a:t>
            </a:r>
          </a:p>
        </p:txBody>
      </p:sp>
      <p:sp>
        <p:nvSpPr>
          <p:cNvPr id="11" name="Slide Number Placeholder 6">
            <a:extLst>
              <a:ext uri="{FF2B5EF4-FFF2-40B4-BE49-F238E27FC236}">
                <a16:creationId xmlns:a16="http://schemas.microsoft.com/office/drawing/2014/main" id="{F06CAE40-D92B-B638-4BA3-E11A4FC2E673}"/>
              </a:ext>
            </a:extLst>
          </p:cNvPr>
          <p:cNvSpPr>
            <a:spLocks noGrp="1"/>
          </p:cNvSpPr>
          <p:nvPr>
            <p:ph type="sldNum" sz="quarter" idx="12"/>
          </p:nvPr>
        </p:nvSpPr>
        <p:spPr/>
        <p:txBody>
          <a:bodyPr>
            <a:noAutofit/>
          </a:bodyPr>
          <a:lstStyle>
            <a:lvl1pPr>
              <a:defRPr/>
            </a:lvl1pPr>
          </a:lstStyle>
          <a:p>
            <a:pPr>
              <a:defRPr/>
            </a:pPr>
            <a:fld id="{B5D13E19-AB80-4BD8-AD69-B53B4C7F94A0}" type="slidenum">
              <a:rPr lang="en-US"/>
              <a:pPr>
                <a:defRPr/>
              </a:pPr>
              <a:t>‹#›</a:t>
            </a:fld>
            <a:endParaRPr lang="en-US"/>
          </a:p>
        </p:txBody>
      </p:sp>
    </p:spTree>
    <p:extLst>
      <p:ext uri="{BB962C8B-B14F-4D97-AF65-F5344CB8AC3E}">
        <p14:creationId xmlns:p14="http://schemas.microsoft.com/office/powerpoint/2010/main" val="99254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BB10B4-6B0F-42C4-AA20-CED846D8746D}"/>
              </a:ext>
            </a:extLst>
          </p:cNvPr>
          <p:cNvSpPr>
            <a:spLocks noGrp="1"/>
          </p:cNvSpPr>
          <p:nvPr>
            <p:ph type="dt" sz="half" idx="10"/>
          </p:nvPr>
        </p:nvSpPr>
        <p:spPr/>
        <p:txBody>
          <a:bodyPr>
            <a:noAutofit/>
          </a:bodyPr>
          <a:lstStyle>
            <a:lvl1pPr>
              <a:defRPr/>
            </a:lvl1pPr>
          </a:lstStyle>
          <a:p>
            <a:pPr>
              <a:defRPr/>
            </a:pPr>
            <a:r>
              <a:rPr lang="en-US"/>
              <a:t>Tuesday, February 2, 20XX</a:t>
            </a:r>
          </a:p>
        </p:txBody>
      </p:sp>
      <p:sp>
        <p:nvSpPr>
          <p:cNvPr id="3" name="Footer Placeholder 2">
            <a:extLst>
              <a:ext uri="{FF2B5EF4-FFF2-40B4-BE49-F238E27FC236}">
                <a16:creationId xmlns:a16="http://schemas.microsoft.com/office/drawing/2014/main" id="{6509F7C3-E80B-9840-09AD-722844CE0A34}"/>
              </a:ext>
            </a:extLst>
          </p:cNvPr>
          <p:cNvSpPr>
            <a:spLocks noGrp="1"/>
          </p:cNvSpPr>
          <p:nvPr>
            <p:ph type="ftr" sz="quarter" idx="11"/>
          </p:nvPr>
        </p:nvSpPr>
        <p:spPr/>
        <p:txBody>
          <a:bodyPr>
            <a:noAutofit/>
          </a:bodyPr>
          <a:lstStyle>
            <a:lvl1pPr>
              <a:defRPr/>
            </a:lvl1pPr>
          </a:lstStyle>
          <a:p>
            <a:pPr>
              <a:defRPr/>
            </a:pPr>
            <a:r>
              <a:rPr lang="en-US"/>
              <a:t>Sample Footer Text</a:t>
            </a:r>
          </a:p>
        </p:txBody>
      </p:sp>
      <p:sp>
        <p:nvSpPr>
          <p:cNvPr id="4" name="Slide Number Placeholder 3">
            <a:extLst>
              <a:ext uri="{FF2B5EF4-FFF2-40B4-BE49-F238E27FC236}">
                <a16:creationId xmlns:a16="http://schemas.microsoft.com/office/drawing/2014/main" id="{E8BF038F-D176-3A28-1D66-15EFFCEF1D8B}"/>
              </a:ext>
            </a:extLst>
          </p:cNvPr>
          <p:cNvSpPr>
            <a:spLocks noGrp="1"/>
          </p:cNvSpPr>
          <p:nvPr>
            <p:ph type="sldNum" sz="quarter" idx="12"/>
          </p:nvPr>
        </p:nvSpPr>
        <p:spPr/>
        <p:txBody>
          <a:bodyPr>
            <a:noAutofit/>
          </a:bodyPr>
          <a:lstStyle>
            <a:lvl1pPr>
              <a:defRPr/>
            </a:lvl1pPr>
          </a:lstStyle>
          <a:p>
            <a:pPr>
              <a:defRPr/>
            </a:pPr>
            <a:fld id="{2E99CECC-F309-4D45-8BD1-AC7E25FE9017}" type="slidenum">
              <a:rPr lang="en-US"/>
              <a:pPr>
                <a:defRPr/>
              </a:pPr>
              <a:t>‹#›</a:t>
            </a:fld>
            <a:endParaRPr lang="en-US"/>
          </a:p>
        </p:txBody>
      </p:sp>
    </p:spTree>
    <p:extLst>
      <p:ext uri="{BB962C8B-B14F-4D97-AF65-F5344CB8AC3E}">
        <p14:creationId xmlns:p14="http://schemas.microsoft.com/office/powerpoint/2010/main" val="2225797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6" cy="2879724"/>
          </a:xfrm>
        </p:spPr>
        <p:txBody>
          <a:bodyPr anchor="b">
            <a:normAutofit/>
          </a:bodyPr>
          <a:lstStyle>
            <a:lvl1pPr>
              <a:defRPr sz="5600"/>
            </a:lvl1pPr>
          </a:lstStyle>
          <a:p>
            <a:r>
              <a:rPr lang="en-US"/>
              <a:t>Click to edit Master title style</a:t>
            </a:r>
            <a:endParaRPr lang="en-US" dirty="0"/>
          </a:p>
        </p:txBody>
      </p:sp>
      <p:sp>
        <p:nvSpPr>
          <p:cNvPr id="3" name="Text Placeholder 2"/>
          <p:cNvSpPr>
            <a:spLocks noGrp="1"/>
          </p:cNvSpPr>
          <p:nvPr>
            <p:ph type="body" idx="1"/>
          </p:nvPr>
        </p:nvSpPr>
        <p:spPr>
          <a:xfrm>
            <a:off x="719910" y="3858924"/>
            <a:ext cx="10728326" cy="1919076"/>
          </a:xfrm>
        </p:spPr>
        <p:txBody>
          <a:bodyPr>
            <a:normAutofit/>
          </a:bodyPr>
          <a:lstStyle>
            <a:lvl1pPr marL="0" indent="0">
              <a:buNone/>
              <a:defRPr sz="2800">
                <a:solidFill>
                  <a:schemeClr val="tx1">
                    <a:tint val="75000"/>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ABCC25C3-021A-4B0B-8F70-0C181FE1CF45}" type="datetime2">
              <a:rPr lang="en-US" smtClean="0"/>
              <a:t>Tuesday, November 15, 2022</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8894865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6">
            <a:extLst>
              <a:ext uri="{FF2B5EF4-FFF2-40B4-BE49-F238E27FC236}">
                <a16:creationId xmlns:a16="http://schemas.microsoft.com/office/drawing/2014/main" id="{084678E9-F61B-0564-0D13-5B1CC7C563D1}"/>
              </a:ext>
            </a:extLst>
          </p:cNvPr>
          <p:cNvGrpSpPr>
            <a:grpSpLocks/>
          </p:cNvGrpSpPr>
          <p:nvPr/>
        </p:nvGrpSpPr>
        <p:grpSpPr bwMode="auto">
          <a:xfrm>
            <a:off x="4949825" y="5111750"/>
            <a:ext cx="1262063" cy="1335088"/>
            <a:chOff x="2678417" y="2427951"/>
            <a:chExt cx="1262947" cy="1335600"/>
          </a:xfrm>
        </p:grpSpPr>
        <p:sp>
          <p:nvSpPr>
            <p:cNvPr id="6" name="Freeform: Shape 5">
              <a:extLst>
                <a:ext uri="{FF2B5EF4-FFF2-40B4-BE49-F238E27FC236}">
                  <a16:creationId xmlns:a16="http://schemas.microsoft.com/office/drawing/2014/main" id="{411A9F56-F06E-A3E3-E30E-9C81CDD0C585}"/>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Oval 6">
              <a:extLst>
                <a:ext uri="{FF2B5EF4-FFF2-40B4-BE49-F238E27FC236}">
                  <a16:creationId xmlns:a16="http://schemas.microsoft.com/office/drawing/2014/main" id="{410BEC70-FABE-33C1-DFAC-E9C80731F76F}"/>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2" name="Title 1"/>
          <p:cNvSpPr>
            <a:spLocks noGrp="1"/>
          </p:cNvSpPr>
          <p:nvPr>
            <p:ph type="title"/>
          </p:nvPr>
        </p:nvSpPr>
        <p:spPr>
          <a:xfrm>
            <a:off x="550863" y="549275"/>
            <a:ext cx="11090275" cy="984885"/>
          </a:xfrm>
        </p:spPr>
        <p:txBody>
          <a:bodyPr>
            <a:noAutofit/>
          </a:bodyPr>
          <a:lstStyle>
            <a:lvl1pPr>
              <a:lnSpc>
                <a:spcPct val="100000"/>
              </a:lnSpc>
              <a:defRPr sz="3200"/>
            </a:lvl1pPr>
          </a:lstStyle>
          <a:p>
            <a:r>
              <a:rPr lang="en-US"/>
              <a:t>Click to edit Master title style</a:t>
            </a:r>
            <a:endParaRPr lang="en-US" dirty="0"/>
          </a:p>
        </p:txBody>
      </p:sp>
      <p:sp>
        <p:nvSpPr>
          <p:cNvPr id="3" name="Content Placeholder 2"/>
          <p:cNvSpPr>
            <a:spLocks noGrp="1"/>
          </p:cNvSpPr>
          <p:nvPr>
            <p:ph idx="1"/>
          </p:nvPr>
        </p:nvSpPr>
        <p:spPr>
          <a:xfrm>
            <a:off x="4295775" y="1750060"/>
            <a:ext cx="7345362" cy="4342765"/>
          </a:xfrm>
        </p:spPr>
        <p:txBody>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4">
            <a:extLst>
              <a:ext uri="{FF2B5EF4-FFF2-40B4-BE49-F238E27FC236}">
                <a16:creationId xmlns:a16="http://schemas.microsoft.com/office/drawing/2014/main" id="{60D48868-F617-228E-3EE9-33AB45001D8D}"/>
              </a:ext>
            </a:extLst>
          </p:cNvPr>
          <p:cNvSpPr>
            <a:spLocks noGrp="1"/>
          </p:cNvSpPr>
          <p:nvPr>
            <p:ph type="dt" sz="half" idx="10"/>
          </p:nvPr>
        </p:nvSpPr>
        <p:spPr/>
        <p:txBody>
          <a:bodyPr>
            <a:noAutofit/>
          </a:bodyPr>
          <a:lstStyle>
            <a:lvl1pPr>
              <a:defRPr/>
            </a:lvl1pPr>
          </a:lstStyle>
          <a:p>
            <a:pPr>
              <a:defRPr/>
            </a:pPr>
            <a:r>
              <a:rPr lang="en-US"/>
              <a:t>Tuesday, February 2, 20XX</a:t>
            </a:r>
          </a:p>
        </p:txBody>
      </p:sp>
      <p:sp>
        <p:nvSpPr>
          <p:cNvPr id="9" name="Footer Placeholder 5">
            <a:extLst>
              <a:ext uri="{FF2B5EF4-FFF2-40B4-BE49-F238E27FC236}">
                <a16:creationId xmlns:a16="http://schemas.microsoft.com/office/drawing/2014/main" id="{73D4DC73-7DB9-CFF8-378B-CDEDEA468334}"/>
              </a:ext>
            </a:extLst>
          </p:cNvPr>
          <p:cNvSpPr>
            <a:spLocks noGrp="1"/>
          </p:cNvSpPr>
          <p:nvPr>
            <p:ph type="ftr" sz="quarter" idx="11"/>
          </p:nvPr>
        </p:nvSpPr>
        <p:spPr/>
        <p:txBody>
          <a:bodyPr>
            <a:noAutofit/>
          </a:bodyPr>
          <a:lstStyle>
            <a:lvl1pPr>
              <a:defRPr/>
            </a:lvl1pPr>
          </a:lstStyle>
          <a:p>
            <a:pPr>
              <a:defRPr/>
            </a:pPr>
            <a:r>
              <a:rPr lang="en-US"/>
              <a:t>Sample Footer Text</a:t>
            </a:r>
          </a:p>
        </p:txBody>
      </p:sp>
      <p:sp>
        <p:nvSpPr>
          <p:cNvPr id="10" name="Slide Number Placeholder 6">
            <a:extLst>
              <a:ext uri="{FF2B5EF4-FFF2-40B4-BE49-F238E27FC236}">
                <a16:creationId xmlns:a16="http://schemas.microsoft.com/office/drawing/2014/main" id="{77D3F2A0-1376-6931-832E-2983E56EFF2D}"/>
              </a:ext>
            </a:extLst>
          </p:cNvPr>
          <p:cNvSpPr>
            <a:spLocks noGrp="1"/>
          </p:cNvSpPr>
          <p:nvPr>
            <p:ph type="sldNum" sz="quarter" idx="12"/>
          </p:nvPr>
        </p:nvSpPr>
        <p:spPr/>
        <p:txBody>
          <a:bodyPr>
            <a:noAutofit/>
          </a:bodyPr>
          <a:lstStyle>
            <a:lvl1pPr>
              <a:defRPr/>
            </a:lvl1pPr>
          </a:lstStyle>
          <a:p>
            <a:pPr>
              <a:defRPr/>
            </a:pPr>
            <a:fld id="{4B7085C4-0273-409E-9983-5868409DDEF1}" type="slidenum">
              <a:rPr lang="en-US"/>
              <a:pPr>
                <a:defRPr/>
              </a:pPr>
              <a:t>‹#›</a:t>
            </a:fld>
            <a:endParaRPr lang="en-US"/>
          </a:p>
        </p:txBody>
      </p:sp>
    </p:spTree>
    <p:extLst>
      <p:ext uri="{BB962C8B-B14F-4D97-AF65-F5344CB8AC3E}">
        <p14:creationId xmlns:p14="http://schemas.microsoft.com/office/powerpoint/2010/main" val="37311457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22819742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34108771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2299684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213703719"/>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181507687"/>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17972241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1585495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dirty="0"/>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r>
              <a:rPr lang="en-US"/>
              <a:t>Click icon to add picture</a:t>
            </a:r>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r>
              <a:rPr lang="en-US"/>
              <a:t>Click icon to add picture</a:t>
            </a:r>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r>
              <a:rPr lang="en-US"/>
              <a:t>Click icon to add picture</a:t>
            </a:r>
            <a:endParaRPr lang="en-US" dirty="0"/>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r>
              <a:rPr lang="en-US"/>
              <a:t>Click icon to add picture</a:t>
            </a:r>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dirty="0"/>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dirty="0"/>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dirty="0"/>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dirty="0"/>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dirty="0"/>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dirty="0"/>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dirty="0"/>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dirty="0"/>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9047019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US" sz="1400" b="0" cap="all" spc="200" baseline="0" dirty="0">
                <a:solidFill>
                  <a:schemeClr val="tx1"/>
                </a:solidFill>
              </a:defRPr>
            </a:lvl1pPr>
          </a:lstStyle>
          <a:p>
            <a:pPr marL="228600" lvl="0" indent="-22860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noAutofit/>
          </a:bodyPr>
          <a:lstStyle/>
          <a:p>
            <a:r>
              <a:rPr lang="en-US"/>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noAutofit/>
          </a:bodyPr>
          <a:lstStyle/>
          <a:p>
            <a:r>
              <a:rPr lang="en-US"/>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1206268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200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8400" y="2541600"/>
            <a:ext cx="5003801" cy="3234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0C23D88D-8CEC-4ED9-A53B-5596187D9A16}" type="datetime2">
              <a:rPr lang="en-US" smtClean="0"/>
              <a:t>Tuesday, November 15, 2022</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9651097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dirty="0"/>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6646310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8065027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9049360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2192106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noAutofit/>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11939902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41814327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284677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endParaRPr lang="en-US" dirty="0"/>
          </a:p>
        </p:txBody>
      </p:sp>
      <p:sp>
        <p:nvSpPr>
          <p:cNvPr id="3" name="Text Placeholder 2"/>
          <p:cNvSpPr>
            <a:spLocks noGrp="1"/>
          </p:cNvSpPr>
          <p:nvPr>
            <p:ph type="body" idx="1"/>
          </p:nvPr>
        </p:nvSpPr>
        <p:spPr>
          <a:xfrm>
            <a:off x="720000" y="1840698"/>
            <a:ext cx="5015638" cy="565796"/>
          </a:xfrm>
        </p:spPr>
        <p:txBody>
          <a:bodyPr wrap="square"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000" y="2541600"/>
            <a:ext cx="5003801"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400" y="1840698"/>
            <a:ext cx="5015638" cy="565796"/>
          </a:xfrm>
        </p:spPr>
        <p:txBody>
          <a:bodyPr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4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31837" y="6138000"/>
            <a:ext cx="3095626" cy="720000"/>
          </a:xfrm>
          <a:prstGeom prst="rect">
            <a:avLst/>
          </a:prstGeom>
        </p:spPr>
        <p:txBody>
          <a:bodyPr/>
          <a:lstStyle/>
          <a:p>
            <a:fld id="{D2CCD382-DFDA-4722-A27A-59C21AD112F2}" type="datetime2">
              <a:rPr lang="en-US" smtClean="0"/>
              <a:t>Tuesday, November 15, 2022</a:t>
            </a:fld>
            <a:endParaRPr lang="en-US"/>
          </a:p>
        </p:txBody>
      </p:sp>
      <p:sp>
        <p:nvSpPr>
          <p:cNvPr id="8" name="Footer Placeholder 7"/>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9" name="Slide Number Placeholder 8"/>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736204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31837" y="6138000"/>
            <a:ext cx="3095626" cy="720000"/>
          </a:xfrm>
          <a:prstGeom prst="rect">
            <a:avLst/>
          </a:prstGeom>
        </p:spPr>
        <p:txBody>
          <a:bodyPr/>
          <a:lstStyle/>
          <a:p>
            <a:fld id="{22F2A30D-1C09-413F-AAB1-38F366000715}" type="datetime2">
              <a:rPr lang="en-US" smtClean="0"/>
              <a:t>Tuesday, November 15, 2022</a:t>
            </a:fld>
            <a:endParaRPr lang="en-US"/>
          </a:p>
        </p:txBody>
      </p:sp>
      <p:sp>
        <p:nvSpPr>
          <p:cNvPr id="4" name="Footer Placeholder 3"/>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5" name="Slide Number Placeholder 4"/>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988250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837" y="6138000"/>
            <a:ext cx="3095626" cy="720000"/>
          </a:xfrm>
          <a:prstGeom prst="rect">
            <a:avLst/>
          </a:prstGeom>
        </p:spPr>
        <p:txBody>
          <a:bodyPr/>
          <a:lstStyle/>
          <a:p>
            <a:fld id="{6DB82B9C-D65E-4F64-95C3-B10F3B00F0D9}" type="datetime2">
              <a:rPr lang="en-US" smtClean="0"/>
              <a:t>Tuesday, November 15, 2022</a:t>
            </a:fld>
            <a:endParaRPr lang="en-US"/>
          </a:p>
        </p:txBody>
      </p:sp>
      <p:sp>
        <p:nvSpPr>
          <p:cNvPr id="3" name="Footer Placeholder 2"/>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4" name="Slide Number Placeholder 3"/>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256618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107463" cy="1477328"/>
          </a:xfrm>
        </p:spPr>
        <p:txBody>
          <a:bodyPr anchor="t" anchorCtr="0">
            <a:normAutofit/>
          </a:bodyPr>
          <a:lstStyle>
            <a:lvl1pPr>
              <a:lnSpc>
                <a:spcPct val="100000"/>
              </a:lnSpc>
              <a:defRPr sz="2800"/>
            </a:lvl1pPr>
          </a:lstStyle>
          <a:p>
            <a:r>
              <a:rPr lang="en-US"/>
              <a:t>Click to edit Master title style</a:t>
            </a:r>
            <a:endParaRPr lang="en-US" dirty="0"/>
          </a:p>
        </p:txBody>
      </p:sp>
      <p:sp>
        <p:nvSpPr>
          <p:cNvPr id="3" name="Content Placeholder 2"/>
          <p:cNvSpPr>
            <a:spLocks noGrp="1"/>
          </p:cNvSpPr>
          <p:nvPr>
            <p:ph idx="1"/>
          </p:nvPr>
        </p:nvSpPr>
        <p:spPr>
          <a:xfrm>
            <a:off x="4548188" y="584662"/>
            <a:ext cx="6911974" cy="5184313"/>
          </a:xfrm>
        </p:spPr>
        <p:txBody>
          <a:bodyPr/>
          <a:lstStyle>
            <a:lvl1pPr marL="0" indent="0">
              <a:lnSpc>
                <a:spcPct val="100000"/>
              </a:lnSpc>
              <a:buNone/>
              <a:defRPr sz="4800"/>
            </a:lvl1pPr>
            <a:lvl2pPr marL="914400" indent="-457200">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0000" y="2541600"/>
            <a:ext cx="3107463" cy="32318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B7F5FDCC-6AAC-4A08-B9E0-3793AB5E64C3}" type="datetime2">
              <a:rPr lang="en-US" smtClean="0"/>
              <a:t>Tuesday, November 15, 2022</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742246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095626" cy="1476000"/>
          </a:xfrm>
        </p:spPr>
        <p:txBody>
          <a:bodyPr anchor="t" anchorCtr="0">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8188" y="728664"/>
            <a:ext cx="6923812" cy="50403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0000" y="2541600"/>
            <a:ext cx="3095625" cy="3232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349FE94D-439C-40F1-900E-BC07940E3988}" type="datetime2">
              <a:rPr lang="en-US" smtClean="0"/>
              <a:t>Tuesday, November 15, 2022</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713799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theme" Target="../theme/theme3.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0000" y="619200"/>
            <a:ext cx="10728322" cy="1477328"/>
          </a:xfrm>
          <a:prstGeom prst="rect">
            <a:avLst/>
          </a:prstGeom>
        </p:spPr>
        <p:txBody>
          <a:bodyPr vert="horz" wrap="square" lIns="0" tIns="0" rIns="0" bIns="0" rtlCol="0" anchor="t" anchorCtr="0">
            <a:normAutofit/>
          </a:bodyPr>
          <a:lstStyle/>
          <a:p>
            <a:endParaRPr lang="en-US" dirty="0"/>
          </a:p>
        </p:txBody>
      </p:sp>
      <p:sp>
        <p:nvSpPr>
          <p:cNvPr id="3" name="Text Placeholder 2"/>
          <p:cNvSpPr>
            <a:spLocks noGrp="1"/>
          </p:cNvSpPr>
          <p:nvPr>
            <p:ph type="body" idx="1"/>
          </p:nvPr>
        </p:nvSpPr>
        <p:spPr>
          <a:xfrm>
            <a:off x="720000" y="2541600"/>
            <a:ext cx="10728325"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1837" y="6138000"/>
            <a:ext cx="3095626" cy="720000"/>
          </a:xfrm>
          <a:prstGeom prst="rect">
            <a:avLst/>
          </a:prstGeom>
        </p:spPr>
        <p:txBody>
          <a:bodyPr vert="horz" lIns="0" tIns="180000" rIns="0" bIns="180000" rtlCol="0" anchor="ctr"/>
          <a:lstStyle>
            <a:lvl1pPr algn="l">
              <a:lnSpc>
                <a:spcPct val="120000"/>
              </a:lnSpc>
              <a:defRPr sz="1200" spc="20" baseline="0">
                <a:solidFill>
                  <a:schemeClr val="tx1"/>
                </a:solidFill>
                <a:latin typeface="+mn-lt"/>
              </a:defRPr>
            </a:lvl1pPr>
          </a:lstStyle>
          <a:p>
            <a:fld id="{8DEA2CF1-0EB2-4673-802D-3371233E4A77}" type="datetime2">
              <a:rPr lang="en-US" smtClean="0"/>
              <a:t>Tuesday, November 15, 2022</a:t>
            </a:fld>
            <a:endParaRPr lang="en-US" dirty="0"/>
          </a:p>
        </p:txBody>
      </p:sp>
      <p:sp>
        <p:nvSpPr>
          <p:cNvPr id="5" name="Footer Placeholder 4"/>
          <p:cNvSpPr>
            <a:spLocks noGrp="1"/>
          </p:cNvSpPr>
          <p:nvPr>
            <p:ph type="ftr" sz="quarter" idx="3"/>
          </p:nvPr>
        </p:nvSpPr>
        <p:spPr>
          <a:xfrm>
            <a:off x="4548188" y="6138000"/>
            <a:ext cx="5003800" cy="720000"/>
          </a:xfrm>
          <a:prstGeom prst="rect">
            <a:avLst/>
          </a:prstGeom>
        </p:spPr>
        <p:txBody>
          <a:bodyPr vert="horz" lIns="0" tIns="180000" rIns="0" bIns="180000" rtlCol="0" anchor="ctr"/>
          <a:lstStyle>
            <a:lvl1pPr algn="ctr">
              <a:lnSpc>
                <a:spcPct val="120000"/>
              </a:lnSpc>
              <a:defRPr sz="1200" spc="20" baseline="0">
                <a:solidFill>
                  <a:schemeClr val="tx1"/>
                </a:solidFill>
                <a:latin typeface="+mn-lt"/>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10272713" y="6138000"/>
            <a:ext cx="1187449" cy="720000"/>
          </a:xfrm>
          <a:prstGeom prst="rect">
            <a:avLst/>
          </a:prstGeom>
        </p:spPr>
        <p:txBody>
          <a:bodyPr vert="horz" lIns="0" tIns="180000" rIns="0" bIns="180000" rtlCol="0" anchor="ctr"/>
          <a:lstStyle>
            <a:lvl1pPr algn="r">
              <a:lnSpc>
                <a:spcPct val="120000"/>
              </a:lnSpc>
              <a:defRPr sz="1200" spc="20" baseline="0">
                <a:solidFill>
                  <a:schemeClr val="tx1"/>
                </a:solidFill>
                <a:latin typeface="+mn-lt"/>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483727053"/>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 id="2147483674" r:id="rId12"/>
    <p:sldLayoutId id="2147483675" r:id="rId13"/>
    <p:sldLayoutId id="2147483676" r:id="rId14"/>
  </p:sldLayoutIdLst>
  <p:hf sldNum="0" hdr="0" ftr="0" dt="0"/>
  <p:txStyles>
    <p:title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ED6AEE9-90E6-B8FD-2AF8-34E293DC7EDF}"/>
              </a:ext>
            </a:extLst>
          </p:cNvPr>
          <p:cNvSpPr>
            <a:spLocks noGrp="1" noChangeArrowheads="1"/>
          </p:cNvSpPr>
          <p:nvPr>
            <p:ph type="title"/>
          </p:nvPr>
        </p:nvSpPr>
        <p:spPr bwMode="auto">
          <a:xfrm>
            <a:off x="550863" y="550863"/>
            <a:ext cx="1109027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31636A2-BBB4-B201-414A-15B1A14DB5AD}"/>
              </a:ext>
            </a:extLst>
          </p:cNvPr>
          <p:cNvSpPr>
            <a:spLocks noGrp="1" noChangeArrowheads="1"/>
          </p:cNvSpPr>
          <p:nvPr>
            <p:ph type="body" idx="1"/>
          </p:nvPr>
        </p:nvSpPr>
        <p:spPr bwMode="auto">
          <a:xfrm>
            <a:off x="550863" y="2114550"/>
            <a:ext cx="11091862"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ECE0FEC-A56F-62B1-E522-5F4682C8285C}"/>
              </a:ext>
            </a:extLst>
          </p:cNvPr>
          <p:cNvSpPr>
            <a:spLocks noGrp="1"/>
          </p:cNvSpPr>
          <p:nvPr>
            <p:ph type="dt" sz="half" idx="2"/>
          </p:nvPr>
        </p:nvSpPr>
        <p:spPr>
          <a:xfrm>
            <a:off x="550863" y="6507163"/>
            <a:ext cx="2628900" cy="153987"/>
          </a:xfrm>
          <a:prstGeom prst="rect">
            <a:avLst/>
          </a:prstGeom>
        </p:spPr>
        <p:txBody>
          <a:bodyPr vert="horz" wrap="square" lIns="0" tIns="0" rIns="0" bIns="0" rtlCol="0" anchor="ctr">
            <a:spAutoFit/>
          </a:bodyPr>
          <a:lstStyle>
            <a:lvl1pPr algn="l" eaLnBrk="1" fontAlgn="auto" hangingPunct="1">
              <a:spcBef>
                <a:spcPts val="0"/>
              </a:spcBef>
              <a:spcAft>
                <a:spcPts val="0"/>
              </a:spcAft>
              <a:defRPr sz="1000">
                <a:solidFill>
                  <a:schemeClr val="tx1">
                    <a:lumMod val="65000"/>
                    <a:alpha val="80000"/>
                  </a:schemeClr>
                </a:solidFill>
                <a:latin typeface="+mn-lt"/>
              </a:defRPr>
            </a:lvl1pPr>
          </a:lstStyle>
          <a:p>
            <a:pPr>
              <a:defRPr/>
            </a:pPr>
            <a:r>
              <a:rPr lang="en-US"/>
              <a:t>Tuesday, February 2, 20XX</a:t>
            </a:r>
            <a:endParaRPr lang="en-US" dirty="0"/>
          </a:p>
        </p:txBody>
      </p:sp>
      <p:sp>
        <p:nvSpPr>
          <p:cNvPr id="5" name="Footer Placeholder 4">
            <a:extLst>
              <a:ext uri="{FF2B5EF4-FFF2-40B4-BE49-F238E27FC236}">
                <a16:creationId xmlns:a16="http://schemas.microsoft.com/office/drawing/2014/main" id="{F8ECF368-5080-D199-CA32-08C27354D641}"/>
              </a:ext>
            </a:extLst>
          </p:cNvPr>
          <p:cNvSpPr>
            <a:spLocks noGrp="1"/>
          </p:cNvSpPr>
          <p:nvPr>
            <p:ph type="ftr" sz="quarter" idx="3"/>
          </p:nvPr>
        </p:nvSpPr>
        <p:spPr>
          <a:xfrm>
            <a:off x="3359150" y="6507163"/>
            <a:ext cx="6378575" cy="153987"/>
          </a:xfrm>
          <a:prstGeom prst="rect">
            <a:avLst/>
          </a:prstGeom>
        </p:spPr>
        <p:txBody>
          <a:bodyPr vert="horz" wrap="square" lIns="0" tIns="0" rIns="0" bIns="0" rtlCol="0" anchor="ctr">
            <a:spAutoFit/>
          </a:bodyPr>
          <a:lstStyle>
            <a:lvl1pPr algn="l" eaLnBrk="1" fontAlgn="auto" hangingPunct="1">
              <a:spcBef>
                <a:spcPts val="0"/>
              </a:spcBef>
              <a:spcAft>
                <a:spcPts val="0"/>
              </a:spcAft>
              <a:defRPr sz="1000">
                <a:solidFill>
                  <a:schemeClr val="tx1">
                    <a:lumMod val="65000"/>
                    <a:alpha val="80000"/>
                  </a:schemeClr>
                </a:solidFill>
                <a:latin typeface="+mn-lt"/>
              </a:defRPr>
            </a:lvl1pPr>
          </a:lstStyle>
          <a:p>
            <a:pPr>
              <a:defRPr/>
            </a:pPr>
            <a:r>
              <a:rPr lang="en-US"/>
              <a:t>Sample Footer Text</a:t>
            </a:r>
            <a:endParaRPr lang="en-US" dirty="0"/>
          </a:p>
        </p:txBody>
      </p:sp>
      <p:sp>
        <p:nvSpPr>
          <p:cNvPr id="6" name="Slide Number Placeholder 5">
            <a:extLst>
              <a:ext uri="{FF2B5EF4-FFF2-40B4-BE49-F238E27FC236}">
                <a16:creationId xmlns:a16="http://schemas.microsoft.com/office/drawing/2014/main" id="{28EC78C8-200E-6D5D-4898-3C33AC97115D}"/>
              </a:ext>
            </a:extLst>
          </p:cNvPr>
          <p:cNvSpPr>
            <a:spLocks noGrp="1"/>
          </p:cNvSpPr>
          <p:nvPr>
            <p:ph type="sldNum" sz="quarter" idx="4"/>
          </p:nvPr>
        </p:nvSpPr>
        <p:spPr>
          <a:xfrm>
            <a:off x="9948863" y="6507163"/>
            <a:ext cx="1692275" cy="153987"/>
          </a:xfrm>
          <a:prstGeom prst="rect">
            <a:avLst/>
          </a:prstGeom>
        </p:spPr>
        <p:txBody>
          <a:bodyPr vert="horz" wrap="square" lIns="0" tIns="0" rIns="0" bIns="0" rtlCol="0" anchor="ctr">
            <a:spAutoFit/>
          </a:bodyPr>
          <a:lstStyle>
            <a:lvl1pPr algn="r" eaLnBrk="1" fontAlgn="auto" hangingPunct="1">
              <a:spcBef>
                <a:spcPts val="0"/>
              </a:spcBef>
              <a:spcAft>
                <a:spcPts val="0"/>
              </a:spcAft>
              <a:defRPr sz="1000">
                <a:solidFill>
                  <a:schemeClr val="tx1">
                    <a:lumMod val="65000"/>
                    <a:alpha val="80000"/>
                  </a:schemeClr>
                </a:solidFill>
                <a:latin typeface="+mn-lt"/>
              </a:defRPr>
            </a:lvl1pPr>
          </a:lstStyle>
          <a:p>
            <a:pPr>
              <a:defRPr/>
            </a:pPr>
            <a:fld id="{A4B23278-82EB-4822-8053-4EFE874EFA30}" type="slidenum">
              <a:rPr lang="en-US"/>
              <a:pPr>
                <a:defRPr/>
              </a:pPr>
              <a:t>‹#›</a:t>
            </a:fld>
            <a:endParaRPr lang="en-US"/>
          </a:p>
        </p:txBody>
      </p:sp>
    </p:spTree>
    <p:extLst>
      <p:ext uri="{BB962C8B-B14F-4D97-AF65-F5344CB8AC3E}">
        <p14:creationId xmlns:p14="http://schemas.microsoft.com/office/powerpoint/2010/main" val="2717115437"/>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p:txStyles>
    <p:titleStyle>
      <a:lvl1pPr algn="l" rtl="0" eaLnBrk="0" fontAlgn="base" hangingPunct="0">
        <a:lnSpc>
          <a:spcPct val="90000"/>
        </a:lnSpc>
        <a:spcBef>
          <a:spcPct val="0"/>
        </a:spcBef>
        <a:spcAft>
          <a:spcPct val="0"/>
        </a:spcAft>
        <a:defRPr lang="en-US" sz="4800" kern="1200" dirty="0">
          <a:solidFill>
            <a:schemeClr val="tx1"/>
          </a:solidFill>
          <a:latin typeface="+mj-lt"/>
          <a:ea typeface="+mj-ea"/>
          <a:cs typeface="+mj-cs"/>
        </a:defRPr>
      </a:lvl1pPr>
      <a:lvl2pPr algn="l" rtl="0" eaLnBrk="0" fontAlgn="base" hangingPunct="0">
        <a:lnSpc>
          <a:spcPct val="90000"/>
        </a:lnSpc>
        <a:spcBef>
          <a:spcPct val="0"/>
        </a:spcBef>
        <a:spcAft>
          <a:spcPct val="0"/>
        </a:spcAft>
        <a:defRPr sz="4800">
          <a:solidFill>
            <a:schemeClr val="tx1"/>
          </a:solidFill>
          <a:latin typeface="Walbaum Display" panose="02070503090703020303" pitchFamily="18" charset="0"/>
        </a:defRPr>
      </a:lvl2pPr>
      <a:lvl3pPr algn="l" rtl="0" eaLnBrk="0" fontAlgn="base" hangingPunct="0">
        <a:lnSpc>
          <a:spcPct val="90000"/>
        </a:lnSpc>
        <a:spcBef>
          <a:spcPct val="0"/>
        </a:spcBef>
        <a:spcAft>
          <a:spcPct val="0"/>
        </a:spcAft>
        <a:defRPr sz="4800">
          <a:solidFill>
            <a:schemeClr val="tx1"/>
          </a:solidFill>
          <a:latin typeface="Walbaum Display" panose="02070503090703020303" pitchFamily="18" charset="0"/>
        </a:defRPr>
      </a:lvl3pPr>
      <a:lvl4pPr algn="l" rtl="0" eaLnBrk="0" fontAlgn="base" hangingPunct="0">
        <a:lnSpc>
          <a:spcPct val="90000"/>
        </a:lnSpc>
        <a:spcBef>
          <a:spcPct val="0"/>
        </a:spcBef>
        <a:spcAft>
          <a:spcPct val="0"/>
        </a:spcAft>
        <a:defRPr sz="4800">
          <a:solidFill>
            <a:schemeClr val="tx1"/>
          </a:solidFill>
          <a:latin typeface="Walbaum Display" panose="02070503090703020303" pitchFamily="18" charset="0"/>
        </a:defRPr>
      </a:lvl4pPr>
      <a:lvl5pPr algn="l" rtl="0" eaLnBrk="0" fontAlgn="base" hangingPunct="0">
        <a:lnSpc>
          <a:spcPct val="90000"/>
        </a:lnSpc>
        <a:spcBef>
          <a:spcPct val="0"/>
        </a:spcBef>
        <a:spcAft>
          <a:spcPct val="0"/>
        </a:spcAft>
        <a:defRPr sz="4800">
          <a:solidFill>
            <a:schemeClr val="tx1"/>
          </a:solidFill>
          <a:latin typeface="Walbaum Display" panose="02070503090703020303" pitchFamily="18" charset="0"/>
        </a:defRPr>
      </a:lvl5pPr>
      <a:lvl6pPr marL="457200" algn="l" rtl="0" fontAlgn="base">
        <a:lnSpc>
          <a:spcPct val="90000"/>
        </a:lnSpc>
        <a:spcBef>
          <a:spcPct val="0"/>
        </a:spcBef>
        <a:spcAft>
          <a:spcPct val="0"/>
        </a:spcAft>
        <a:defRPr sz="4800">
          <a:solidFill>
            <a:schemeClr val="tx1"/>
          </a:solidFill>
          <a:latin typeface="Walbaum Display" panose="02070503090703020303" pitchFamily="18" charset="0"/>
        </a:defRPr>
      </a:lvl6pPr>
      <a:lvl7pPr marL="914400" algn="l" rtl="0" fontAlgn="base">
        <a:lnSpc>
          <a:spcPct val="90000"/>
        </a:lnSpc>
        <a:spcBef>
          <a:spcPct val="0"/>
        </a:spcBef>
        <a:spcAft>
          <a:spcPct val="0"/>
        </a:spcAft>
        <a:defRPr sz="4800">
          <a:solidFill>
            <a:schemeClr val="tx1"/>
          </a:solidFill>
          <a:latin typeface="Walbaum Display" panose="02070503090703020303" pitchFamily="18" charset="0"/>
        </a:defRPr>
      </a:lvl7pPr>
      <a:lvl8pPr marL="1371600" algn="l" rtl="0" fontAlgn="base">
        <a:lnSpc>
          <a:spcPct val="90000"/>
        </a:lnSpc>
        <a:spcBef>
          <a:spcPct val="0"/>
        </a:spcBef>
        <a:spcAft>
          <a:spcPct val="0"/>
        </a:spcAft>
        <a:defRPr sz="4800">
          <a:solidFill>
            <a:schemeClr val="tx1"/>
          </a:solidFill>
          <a:latin typeface="Walbaum Display" panose="02070503090703020303" pitchFamily="18" charset="0"/>
        </a:defRPr>
      </a:lvl8pPr>
      <a:lvl9pPr marL="1828800" algn="l" rtl="0" fontAlgn="base">
        <a:lnSpc>
          <a:spcPct val="90000"/>
        </a:lnSpc>
        <a:spcBef>
          <a:spcPct val="0"/>
        </a:spcBef>
        <a:spcAft>
          <a:spcPct val="0"/>
        </a:spcAft>
        <a:defRPr sz="4800">
          <a:solidFill>
            <a:schemeClr val="tx1"/>
          </a:solidFill>
          <a:latin typeface="Walbaum Display" panose="02070503090703020303" pitchFamily="18" charset="0"/>
        </a:defRPr>
      </a:lvl9pPr>
    </p:titleStyle>
    <p:bodyStyle>
      <a:lvl1pPr marL="228600" indent="-228600" algn="l" rtl="0" eaLnBrk="0" fontAlgn="base" hangingPunct="0">
        <a:lnSpc>
          <a:spcPct val="110000"/>
        </a:lnSpc>
        <a:spcBef>
          <a:spcPts val="1000"/>
        </a:spcBef>
        <a:spcAft>
          <a:spcPts val="800"/>
        </a:spcAft>
        <a:buFont typeface="Arial" panose="020B0604020202020204" pitchFamily="34" charset="0"/>
        <a:buChar char="•"/>
        <a:defRPr sz="2000" kern="1200">
          <a:solidFill>
            <a:srgbClr val="FFFFFF"/>
          </a:solidFill>
          <a:latin typeface="+mn-lt"/>
          <a:ea typeface="+mn-ea"/>
          <a:cs typeface="+mn-cs"/>
        </a:defRPr>
      </a:lvl1pPr>
      <a:lvl2pPr marL="685800" indent="-228600" algn="l" rtl="0" eaLnBrk="0" fontAlgn="base" hangingPunct="0">
        <a:lnSpc>
          <a:spcPct val="110000"/>
        </a:lnSpc>
        <a:spcBef>
          <a:spcPts val="500"/>
        </a:spcBef>
        <a:spcAft>
          <a:spcPts val="800"/>
        </a:spcAft>
        <a:buFont typeface="Arial" panose="020B0604020202020204" pitchFamily="34" charset="0"/>
        <a:buChar char="•"/>
        <a:defRPr sz="1400" kern="1200">
          <a:solidFill>
            <a:srgbClr val="FFFFFF"/>
          </a:solidFill>
          <a:latin typeface="+mn-lt"/>
          <a:ea typeface="+mn-ea"/>
          <a:cs typeface="+mn-cs"/>
        </a:defRPr>
      </a:lvl2pPr>
      <a:lvl3pPr marL="1143000" indent="-228600" algn="l" rtl="0" eaLnBrk="0" fontAlgn="base" hangingPunct="0">
        <a:lnSpc>
          <a:spcPct val="110000"/>
        </a:lnSpc>
        <a:spcBef>
          <a:spcPts val="500"/>
        </a:spcBef>
        <a:spcAft>
          <a:spcPts val="800"/>
        </a:spcAft>
        <a:buFont typeface="Arial" panose="020B0604020202020204" pitchFamily="34" charset="0"/>
        <a:buChar char="•"/>
        <a:defRPr sz="1400" kern="1200">
          <a:solidFill>
            <a:srgbClr val="FFFFFF"/>
          </a:solidFill>
          <a:latin typeface="+mn-lt"/>
          <a:ea typeface="+mn-ea"/>
          <a:cs typeface="+mn-cs"/>
        </a:defRPr>
      </a:lvl3pPr>
      <a:lvl4pPr marL="1600200" indent="-228600" algn="l" rtl="0" eaLnBrk="0" fontAlgn="base" hangingPunct="0">
        <a:lnSpc>
          <a:spcPct val="110000"/>
        </a:lnSpc>
        <a:spcBef>
          <a:spcPts val="500"/>
        </a:spcBef>
        <a:spcAft>
          <a:spcPts val="800"/>
        </a:spcAft>
        <a:buFont typeface="Arial" panose="020B0604020202020204" pitchFamily="34" charset="0"/>
        <a:buChar char="•"/>
        <a:defRPr sz="1400" kern="1200">
          <a:solidFill>
            <a:srgbClr val="FFFFFF"/>
          </a:solidFill>
          <a:latin typeface="+mn-lt"/>
          <a:ea typeface="+mn-ea"/>
          <a:cs typeface="+mn-cs"/>
        </a:defRPr>
      </a:lvl4pPr>
      <a:lvl5pPr marL="2057400" indent="-228600" algn="l" rtl="0" eaLnBrk="0" fontAlgn="base" hangingPunct="0">
        <a:lnSpc>
          <a:spcPct val="110000"/>
        </a:lnSpc>
        <a:spcBef>
          <a:spcPts val="500"/>
        </a:spcBef>
        <a:spcAft>
          <a:spcPts val="800"/>
        </a:spcAft>
        <a:buFont typeface="Arial" panose="020B0604020202020204" pitchFamily="34" charset="0"/>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Tuesday, February 2, 20XX</a:t>
            </a:r>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1466510169"/>
      </p:ext>
    </p:extLst>
  </p:cSld>
  <p:clrMap bg1="dk1" tx1="lt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hf hdr="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7.png"/><Relationship Id="rId7" Type="http://schemas.openxmlformats.org/officeDocument/2006/relationships/diagramColors" Target="../diagrams/colors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7.png"/><Relationship Id="rId1" Type="http://schemas.openxmlformats.org/officeDocument/2006/relationships/slideLayout" Target="../slideLayouts/slideLayout2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7.png"/><Relationship Id="rId2" Type="http://schemas.openxmlformats.org/officeDocument/2006/relationships/diagramData" Target="../diagrams/data8.xml"/><Relationship Id="rId1" Type="http://schemas.openxmlformats.org/officeDocument/2006/relationships/slideLayout" Target="../slideLayouts/slideLayout2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6.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8.PNG"/><Relationship Id="rId7" Type="http://schemas.openxmlformats.org/officeDocument/2006/relationships/diagramColors" Target="../diagrams/colors9.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Carole%20Cox%20(2020)%20Older%20Adults%20and%20Covid%2019:%20Social%20Justice,%20Disparities,%20and%20Social%20Work%20Pr%2010.1080/01634372.2020.1808141" TargetMode="External"/><Relationship Id="rId7" Type="http://schemas.openxmlformats.org/officeDocument/2006/relationships/hyperlink" Target="https://doi.org/10.1007/s41999-021-00500-9"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Brennan,%20J.,%20Reilly,%20P.,%20Cuskelly,%20K.,%20&amp;%20Donnelly,%20S.%20(2020).%20Social%20Work,%20Mental%20Health,%20Older10.1017/S104161022000" TargetMode="External"/><Relationship Id="rId5" Type="http://schemas.openxmlformats.org/officeDocument/2006/relationships/hyperlink" Target="https://alzheimer.ie/wp-content/uploads/2020/07/ASI-Follow-Up-Covid-Report-Final.pdf" TargetMode="External"/><Relationship Id="rId4" Type="http://schemas.openxmlformats.org/officeDocument/2006/relationships/hyperlink" Target="https://tilda.tcd.ie/publications/reports/pdf/Report_Covid19SocialIsolation.pdf"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jpeg"/><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jpeg"/><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2" name="Rectangle 25">
            <a:extLst>
              <a:ext uri="{FF2B5EF4-FFF2-40B4-BE49-F238E27FC236}">
                <a16:creationId xmlns:a16="http://schemas.microsoft.com/office/drawing/2014/main" id="{742DFF2D-EA41-4CBE-9659-C2917E488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5C9B8B-0655-454A-B5DF-7C27DBC6598E}"/>
              </a:ext>
            </a:extLst>
          </p:cNvPr>
          <p:cNvSpPr>
            <a:spLocks noGrp="1"/>
          </p:cNvSpPr>
          <p:nvPr>
            <p:ph type="ctrTitle"/>
          </p:nvPr>
        </p:nvSpPr>
        <p:spPr>
          <a:xfrm>
            <a:off x="202131" y="442762"/>
            <a:ext cx="6797759" cy="3081638"/>
          </a:xfrm>
        </p:spPr>
        <p:txBody>
          <a:bodyPr>
            <a:normAutofit fontScale="90000"/>
          </a:bodyPr>
          <a:lstStyle/>
          <a:p>
            <a:r>
              <a:rPr lang="en-IE" dirty="0"/>
              <a:t>The Impact of Covid-19 </a:t>
            </a:r>
            <a:br>
              <a:rPr lang="en-IE" dirty="0"/>
            </a:br>
            <a:r>
              <a:rPr lang="en-IE" dirty="0"/>
              <a:t>on Adult Safeguarding in Older Adults </a:t>
            </a:r>
            <a:br>
              <a:rPr lang="en-IE" dirty="0"/>
            </a:br>
            <a:r>
              <a:rPr lang="en-IE" sz="2200" dirty="0">
                <a:solidFill>
                  <a:schemeClr val="accent1">
                    <a:lumMod val="75000"/>
                  </a:schemeClr>
                </a:solidFill>
              </a:rPr>
              <a:t>Safeguarding  Older  Adults  from  Abuse  and  Neglect </a:t>
            </a:r>
            <a:br>
              <a:rPr lang="en-IE" sz="2200" dirty="0">
                <a:solidFill>
                  <a:schemeClr val="accent1">
                    <a:lumMod val="75000"/>
                  </a:schemeClr>
                </a:solidFill>
              </a:rPr>
            </a:br>
            <a:r>
              <a:rPr lang="en-IE" sz="2200" dirty="0">
                <a:solidFill>
                  <a:schemeClr val="accent1">
                    <a:lumMod val="75000"/>
                  </a:schemeClr>
                </a:solidFill>
              </a:rPr>
              <a:t> Virtual  Conference  Friday 18</a:t>
            </a:r>
            <a:r>
              <a:rPr lang="en-IE" sz="2200" baseline="30000" dirty="0">
                <a:solidFill>
                  <a:schemeClr val="accent1">
                    <a:lumMod val="75000"/>
                  </a:schemeClr>
                </a:solidFill>
              </a:rPr>
              <a:t>th</a:t>
            </a:r>
            <a:r>
              <a:rPr lang="en-IE" sz="2200" dirty="0">
                <a:solidFill>
                  <a:schemeClr val="accent1">
                    <a:lumMod val="75000"/>
                  </a:schemeClr>
                </a:solidFill>
              </a:rPr>
              <a:t>  November  2022</a:t>
            </a:r>
            <a:br>
              <a:rPr lang="en-US" dirty="0"/>
            </a:br>
            <a:endParaRPr lang="en-IE" sz="3100" dirty="0">
              <a:solidFill>
                <a:srgbClr val="00B0F0"/>
              </a:solidFill>
            </a:endParaRPr>
          </a:p>
        </p:txBody>
      </p:sp>
      <p:sp>
        <p:nvSpPr>
          <p:cNvPr id="3" name="Subtitle 2">
            <a:extLst>
              <a:ext uri="{FF2B5EF4-FFF2-40B4-BE49-F238E27FC236}">
                <a16:creationId xmlns:a16="http://schemas.microsoft.com/office/drawing/2014/main" id="{AB6E8E55-312E-4471-8D20-D0D3C21A5BE0}"/>
              </a:ext>
            </a:extLst>
          </p:cNvPr>
          <p:cNvSpPr>
            <a:spLocks noGrp="1"/>
          </p:cNvSpPr>
          <p:nvPr>
            <p:ph type="subTitle" idx="1"/>
          </p:nvPr>
        </p:nvSpPr>
        <p:spPr>
          <a:xfrm>
            <a:off x="202131" y="4382814"/>
            <a:ext cx="6564429" cy="2200866"/>
          </a:xfrm>
          <a:effectLst>
            <a:glow rad="139700">
              <a:schemeClr val="accent4">
                <a:satMod val="175000"/>
                <a:alpha val="40000"/>
              </a:schemeClr>
            </a:glow>
          </a:effectLst>
        </p:spPr>
        <p:txBody>
          <a:bodyPr>
            <a:normAutofit/>
          </a:bodyPr>
          <a:lstStyle/>
          <a:p>
            <a:r>
              <a:rPr lang="en-US" sz="1800" dirty="0">
                <a:solidFill>
                  <a:schemeClr val="accent5"/>
                </a:solidFill>
                <a:latin typeface="Verdana" panose="020B0604030504040204" pitchFamily="34" charset="0"/>
                <a:ea typeface="Verdana" panose="020B0604030504040204" pitchFamily="34" charset="0"/>
              </a:rPr>
              <a:t>Dr Sarah Donnelly, </a:t>
            </a:r>
          </a:p>
          <a:p>
            <a:r>
              <a:rPr lang="en-US" sz="1800" dirty="0">
                <a:solidFill>
                  <a:schemeClr val="accent5"/>
                </a:solidFill>
                <a:latin typeface="Verdana" panose="020B0604030504040204" pitchFamily="34" charset="0"/>
                <a:ea typeface="Verdana" panose="020B0604030504040204" pitchFamily="34" charset="0"/>
              </a:rPr>
              <a:t>Assistant Professor of Social Work, School of Social Policy, Social Work and Social Justice, University College Dublin</a:t>
            </a:r>
          </a:p>
          <a:p>
            <a:r>
              <a:rPr lang="en-US" sz="1800" dirty="0">
                <a:solidFill>
                  <a:schemeClr val="accent5"/>
                </a:solidFill>
                <a:latin typeface="Verdana" panose="020B0604030504040204" pitchFamily="34" charset="0"/>
                <a:ea typeface="Verdana" panose="020B0604030504040204" pitchFamily="34" charset="0"/>
              </a:rPr>
              <a:t>Twitter: @sarahmdonnelly1</a:t>
            </a:r>
            <a:endParaRPr lang="en-IE" sz="1800" dirty="0">
              <a:solidFill>
                <a:schemeClr val="accent5"/>
              </a:solidFill>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id="{670FD836-3070-41DB-B176-75706E663353}"/>
              </a:ext>
            </a:extLst>
          </p:cNvPr>
          <p:cNvPicPr>
            <a:picLocks noChangeAspect="1"/>
          </p:cNvPicPr>
          <p:nvPr/>
        </p:nvPicPr>
        <p:blipFill rotWithShape="1">
          <a:blip r:embed="rId3"/>
          <a:srcRect l="21715" r="22962" b="2"/>
          <a:stretch/>
        </p:blipFill>
        <p:spPr>
          <a:xfrm>
            <a:off x="6529067" y="10"/>
            <a:ext cx="5662935" cy="6857990"/>
          </a:xfrm>
          <a:custGeom>
            <a:avLst/>
            <a:gdLst/>
            <a:ahLst/>
            <a:cxnLst/>
            <a:rect l="l" t="t" r="r" b="b"/>
            <a:pathLst>
              <a:path w="5662935" h="6858000">
                <a:moveTo>
                  <a:pt x="598332" y="0"/>
                </a:moveTo>
                <a:lnTo>
                  <a:pt x="5662935" y="0"/>
                </a:lnTo>
                <a:lnTo>
                  <a:pt x="5662935" y="6858000"/>
                </a:lnTo>
                <a:lnTo>
                  <a:pt x="0" y="6858000"/>
                </a:lnTo>
                <a:lnTo>
                  <a:pt x="78957" y="6777438"/>
                </a:lnTo>
                <a:cubicBezTo>
                  <a:pt x="291624" y="6544265"/>
                  <a:pt x="490445" y="6275955"/>
                  <a:pt x="672224" y="5969316"/>
                </a:cubicBezTo>
                <a:cubicBezTo>
                  <a:pt x="914597" y="5515036"/>
                  <a:pt x="1066080" y="5030470"/>
                  <a:pt x="1217563" y="4515619"/>
                </a:cubicBezTo>
                <a:cubicBezTo>
                  <a:pt x="1338748" y="3970483"/>
                  <a:pt x="1399341" y="3516203"/>
                  <a:pt x="1399341" y="3061922"/>
                </a:cubicBezTo>
                <a:cubicBezTo>
                  <a:pt x="1399341" y="1948936"/>
                  <a:pt x="1190580" y="1021447"/>
                  <a:pt x="773055" y="279455"/>
                </a:cubicBezTo>
                <a:close/>
              </a:path>
            </a:pathLst>
          </a:custGeom>
        </p:spPr>
      </p:pic>
      <p:pic>
        <p:nvPicPr>
          <p:cNvPr id="6" name="Picture 11" descr="Image result for ucd logo">
            <a:extLst>
              <a:ext uri="{FF2B5EF4-FFF2-40B4-BE49-F238E27FC236}">
                <a16:creationId xmlns:a16="http://schemas.microsoft.com/office/drawing/2014/main" id="{FA05C8EB-96F0-4A8F-BC82-8D14C6ADFA90}"/>
              </a:ext>
            </a:extLst>
          </p:cNvPr>
          <p:cNvPicPr>
            <a:picLocks noChangeAspect="1"/>
          </p:cNvPicPr>
          <p:nvPr/>
        </p:nvPicPr>
        <p:blipFill>
          <a:blip r:embed="rId4"/>
          <a:srcRect l="790" r="1639" b="1"/>
          <a:stretch>
            <a:fillRect/>
          </a:stretch>
        </p:blipFill>
        <p:spPr>
          <a:xfrm>
            <a:off x="11030552" y="0"/>
            <a:ext cx="1161428" cy="1357973"/>
          </a:xfrm>
          <a:prstGeom prst="rect">
            <a:avLst/>
          </a:prstGeom>
          <a:noFill/>
          <a:ln cap="flat">
            <a:noFill/>
          </a:ln>
        </p:spPr>
      </p:pic>
    </p:spTree>
    <p:extLst>
      <p:ext uri="{BB962C8B-B14F-4D97-AF65-F5344CB8AC3E}">
        <p14:creationId xmlns:p14="http://schemas.microsoft.com/office/powerpoint/2010/main" val="42632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A6AC1EB-B829-4364-8499-E0E869EA0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73" name="Rectangle 72">
            <a:extLst>
              <a:ext uri="{FF2B5EF4-FFF2-40B4-BE49-F238E27FC236}">
                <a16:creationId xmlns:a16="http://schemas.microsoft.com/office/drawing/2014/main" id="{BE7A37A2-C7FA-4D89-AF85-407817320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86A6E6C3-00EE-4851-B924-D2EE41494D59}"/>
              </a:ext>
            </a:extLst>
          </p:cNvPr>
          <p:cNvSpPr>
            <a:spLocks noGrp="1"/>
          </p:cNvSpPr>
          <p:nvPr>
            <p:ph type="title"/>
          </p:nvPr>
        </p:nvSpPr>
        <p:spPr>
          <a:xfrm>
            <a:off x="720000" y="1450428"/>
            <a:ext cx="3095626" cy="1545019"/>
          </a:xfrm>
        </p:spPr>
        <p:txBody>
          <a:bodyPr>
            <a:normAutofit/>
          </a:bodyPr>
          <a:lstStyle/>
          <a:p>
            <a:r>
              <a:rPr lang="en-US" dirty="0"/>
              <a:t>Covid19- A Shameful Time for Change?</a:t>
            </a:r>
            <a:endParaRPr lang="en-IE" dirty="0"/>
          </a:p>
        </p:txBody>
      </p:sp>
      <p:pic>
        <p:nvPicPr>
          <p:cNvPr id="2050" name="Picture 2">
            <a:extLst>
              <a:ext uri="{FF2B5EF4-FFF2-40B4-BE49-F238E27FC236}">
                <a16:creationId xmlns:a16="http://schemas.microsoft.com/office/drawing/2014/main" id="{C40E1233-124A-45CC-AFC2-8992772ABF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48" r="38925" b="2"/>
          <a:stretch/>
        </p:blipFill>
        <p:spPr bwMode="auto">
          <a:xfrm>
            <a:off x="648000" y="3428999"/>
            <a:ext cx="3250128" cy="3271345"/>
          </a:xfrm>
          <a:custGeom>
            <a:avLst/>
            <a:gdLst/>
            <a:ahLst/>
            <a:cxnLst/>
            <a:rect l="l" t="t" r="r" b="b"/>
            <a:pathLst>
              <a:path w="3250128" h="3292737">
                <a:moveTo>
                  <a:pt x="1512795" y="8"/>
                </a:moveTo>
                <a:cubicBezTo>
                  <a:pt x="1537825" y="105"/>
                  <a:pt x="1559931" y="1205"/>
                  <a:pt x="1578253" y="3179"/>
                </a:cubicBezTo>
                <a:lnTo>
                  <a:pt x="2018318" y="50876"/>
                </a:lnTo>
                <a:cubicBezTo>
                  <a:pt x="2266951" y="79824"/>
                  <a:pt x="2496734" y="194298"/>
                  <a:pt x="2630313" y="308772"/>
                </a:cubicBezTo>
                <a:cubicBezTo>
                  <a:pt x="2802569" y="395285"/>
                  <a:pt x="2936474" y="586404"/>
                  <a:pt x="3080128" y="834760"/>
                </a:cubicBezTo>
                <a:cubicBezTo>
                  <a:pt x="3214033" y="1083445"/>
                  <a:pt x="3319011" y="1647591"/>
                  <a:pt x="3194532" y="2154500"/>
                </a:cubicBezTo>
                <a:cubicBezTo>
                  <a:pt x="3166256" y="2250224"/>
                  <a:pt x="2926723" y="2622922"/>
                  <a:pt x="2793144" y="2785423"/>
                </a:cubicBezTo>
                <a:cubicBezTo>
                  <a:pt x="2649814" y="2947923"/>
                  <a:pt x="2458058" y="3091345"/>
                  <a:pt x="2152223" y="3235095"/>
                </a:cubicBezTo>
                <a:cubicBezTo>
                  <a:pt x="1654956" y="3378517"/>
                  <a:pt x="1195715" y="3225227"/>
                  <a:pt x="832028" y="3091345"/>
                </a:cubicBezTo>
                <a:cubicBezTo>
                  <a:pt x="468666" y="2919305"/>
                  <a:pt x="286985" y="2718646"/>
                  <a:pt x="182006" y="2412725"/>
                </a:cubicBezTo>
                <a:cubicBezTo>
                  <a:pt x="124479" y="2221606"/>
                  <a:pt x="0" y="1934434"/>
                  <a:pt x="0" y="1791341"/>
                </a:cubicBezTo>
                <a:cubicBezTo>
                  <a:pt x="0" y="1408775"/>
                  <a:pt x="76703" y="1092984"/>
                  <a:pt x="353937" y="682128"/>
                </a:cubicBezTo>
                <a:cubicBezTo>
                  <a:pt x="440065" y="538706"/>
                  <a:pt x="660422" y="352522"/>
                  <a:pt x="851854" y="189692"/>
                </a:cubicBezTo>
                <a:cubicBezTo>
                  <a:pt x="1019072" y="47792"/>
                  <a:pt x="1337583" y="-671"/>
                  <a:pt x="1512795" y="8"/>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B134C14-12BD-4330-9946-2A56293CBB29}"/>
              </a:ext>
            </a:extLst>
          </p:cNvPr>
          <p:cNvSpPr>
            <a:spLocks noGrp="1"/>
          </p:cNvSpPr>
          <p:nvPr>
            <p:ph idx="1"/>
          </p:nvPr>
        </p:nvSpPr>
        <p:spPr>
          <a:xfrm>
            <a:off x="4548187" y="198304"/>
            <a:ext cx="7504265" cy="6659696"/>
          </a:xfrm>
        </p:spPr>
        <p:txBody>
          <a:bodyPr>
            <a:normAutofit/>
          </a:bodyPr>
          <a:lstStyle/>
          <a:p>
            <a:pPr>
              <a:lnSpc>
                <a:spcPct val="110000"/>
              </a:lnSpc>
            </a:pPr>
            <a:r>
              <a:rPr lang="en-US" b="0" i="0" dirty="0">
                <a:effectLst/>
                <a:latin typeface="Verdana" panose="020B0604030504040204" pitchFamily="34" charset="0"/>
                <a:ea typeface="Verdana" panose="020B0604030504040204" pitchFamily="34" charset="0"/>
              </a:rPr>
              <a:t>More than </a:t>
            </a:r>
            <a:r>
              <a:rPr lang="en-US" b="1" i="0" dirty="0">
                <a:effectLst/>
                <a:latin typeface="Verdana" panose="020B0604030504040204" pitchFamily="34" charset="0"/>
                <a:ea typeface="Verdana" panose="020B0604030504040204" pitchFamily="34" charset="0"/>
              </a:rPr>
              <a:t>95% of the people </a:t>
            </a:r>
            <a:r>
              <a:rPr lang="en-US" b="0" i="0" dirty="0">
                <a:effectLst/>
                <a:latin typeface="Verdana" panose="020B0604030504040204" pitchFamily="34" charset="0"/>
                <a:ea typeface="Verdana" panose="020B0604030504040204" pitchFamily="34" charset="0"/>
              </a:rPr>
              <a:t>dying from the virus in Europe were </a:t>
            </a:r>
            <a:r>
              <a:rPr lang="en-US" b="1" i="0" dirty="0">
                <a:effectLst/>
                <a:latin typeface="Verdana" panose="020B0604030504040204" pitchFamily="34" charset="0"/>
                <a:ea typeface="Verdana" panose="020B0604030504040204" pitchFamily="34" charset="0"/>
              </a:rPr>
              <a:t>65 years and older </a:t>
            </a:r>
            <a:r>
              <a:rPr lang="en-US" b="0" i="0" dirty="0">
                <a:effectLst/>
                <a:latin typeface="Verdana" panose="020B0604030504040204" pitchFamily="34" charset="0"/>
                <a:ea typeface="Verdana" panose="020B0604030504040204" pitchFamily="34" charset="0"/>
              </a:rPr>
              <a:t>(Human Rights Watch, 2020).</a:t>
            </a:r>
          </a:p>
          <a:p>
            <a:pPr>
              <a:lnSpc>
                <a:spcPct val="110000"/>
              </a:lnSpc>
            </a:pPr>
            <a:r>
              <a:rPr lang="en-US" b="0" i="0" dirty="0">
                <a:effectLst/>
                <a:latin typeface="Verdana" panose="020B0604030504040204" pitchFamily="34" charset="0"/>
                <a:ea typeface="Verdana" panose="020B0604030504040204" pitchFamily="34" charset="0"/>
              </a:rPr>
              <a:t>Globally, </a:t>
            </a:r>
            <a:r>
              <a:rPr lang="en-US" b="1" i="0" dirty="0">
                <a:effectLst/>
                <a:latin typeface="Verdana" panose="020B0604030504040204" pitchFamily="34" charset="0"/>
                <a:ea typeface="Verdana" panose="020B0604030504040204" pitchFamily="34" charset="0"/>
              </a:rPr>
              <a:t>older people </a:t>
            </a:r>
            <a:r>
              <a:rPr lang="en-US" b="0" i="0" dirty="0">
                <a:effectLst/>
                <a:latin typeface="Verdana" panose="020B0604030504040204" pitchFamily="34" charset="0"/>
                <a:ea typeface="Verdana" panose="020B0604030504040204" pitchFamily="34" charset="0"/>
              </a:rPr>
              <a:t>are the </a:t>
            </a:r>
            <a:r>
              <a:rPr lang="en-US" b="1" i="0" dirty="0">
                <a:effectLst/>
                <a:latin typeface="Verdana" panose="020B0604030504040204" pitchFamily="34" charset="0"/>
                <a:ea typeface="Verdana" panose="020B0604030504040204" pitchFamily="34" charset="0"/>
              </a:rPr>
              <a:t>most at risk </a:t>
            </a:r>
            <a:r>
              <a:rPr lang="en-US" b="0" i="0" dirty="0">
                <a:effectLst/>
                <a:latin typeface="Verdana" panose="020B0604030504040204" pitchFamily="34" charset="0"/>
                <a:ea typeface="Verdana" panose="020B0604030504040204" pitchFamily="34" charset="0"/>
              </a:rPr>
              <a:t>of getting the virus and dying from the it. </a:t>
            </a:r>
            <a:r>
              <a:rPr lang="en-US" dirty="0">
                <a:latin typeface="Verdana" panose="020B0604030504040204" pitchFamily="34" charset="0"/>
                <a:ea typeface="Verdana" panose="020B0604030504040204" pitchFamily="34" charset="0"/>
              </a:rPr>
              <a:t>A</a:t>
            </a:r>
            <a:r>
              <a:rPr lang="en-US" b="0" i="0" dirty="0">
                <a:effectLst/>
                <a:latin typeface="Verdana" panose="020B0604030504040204" pitchFamily="34" charset="0"/>
                <a:ea typeface="Verdana" panose="020B0604030504040204" pitchFamily="34" charset="0"/>
              </a:rPr>
              <a:t>lthough age is a significant contributor, it is its </a:t>
            </a:r>
            <a:r>
              <a:rPr lang="en-US" b="1" i="0" dirty="0">
                <a:effectLst/>
                <a:latin typeface="Verdana" panose="020B0604030504040204" pitchFamily="34" charset="0"/>
                <a:ea typeface="Verdana" panose="020B0604030504040204" pitchFamily="34" charset="0"/>
              </a:rPr>
              <a:t>interaction</a:t>
            </a:r>
            <a:r>
              <a:rPr lang="en-US" b="0" i="0" dirty="0">
                <a:effectLst/>
                <a:latin typeface="Verdana" panose="020B0604030504040204" pitchFamily="34" charset="0"/>
                <a:ea typeface="Verdana" panose="020B0604030504040204" pitchFamily="34" charset="0"/>
              </a:rPr>
              <a:t> with other factors, </a:t>
            </a:r>
            <a:r>
              <a:rPr lang="en-US" b="1" i="0" dirty="0">
                <a:effectLst/>
                <a:latin typeface="Verdana" panose="020B0604030504040204" pitchFamily="34" charset="0"/>
                <a:ea typeface="Verdana" panose="020B0604030504040204" pitchFamily="34" charset="0"/>
              </a:rPr>
              <a:t>chronic conditions, poverty, and race </a:t>
            </a:r>
            <a:r>
              <a:rPr lang="en-US" b="0" i="0" dirty="0">
                <a:effectLst/>
                <a:latin typeface="Verdana" panose="020B0604030504040204" pitchFamily="34" charset="0"/>
                <a:ea typeface="Verdana" panose="020B0604030504040204" pitchFamily="34" charset="0"/>
              </a:rPr>
              <a:t>that makes it a strong determinant (Cox,2020).</a:t>
            </a:r>
          </a:p>
          <a:p>
            <a:pPr>
              <a:lnSpc>
                <a:spcPct val="110000"/>
              </a:lnSpc>
            </a:pPr>
            <a:r>
              <a:rPr lang="en-US" b="0" i="0" dirty="0">
                <a:effectLst/>
                <a:latin typeface="Verdana" panose="020B0604030504040204" pitchFamily="34" charset="0"/>
                <a:ea typeface="Verdana" panose="020B0604030504040204" pitchFamily="34" charset="0"/>
              </a:rPr>
              <a:t>Many of </a:t>
            </a:r>
            <a:r>
              <a:rPr lang="en-US" b="1" i="0" dirty="0">
                <a:effectLst/>
                <a:latin typeface="Verdana" panose="020B0604030504040204" pitchFamily="34" charset="0"/>
                <a:ea typeface="Verdana" panose="020B0604030504040204" pitchFamily="34" charset="0"/>
              </a:rPr>
              <a:t>the inequities </a:t>
            </a:r>
            <a:r>
              <a:rPr lang="en-US" b="0" i="0" dirty="0">
                <a:effectLst/>
                <a:latin typeface="Verdana" panose="020B0604030504040204" pitchFamily="34" charset="0"/>
                <a:ea typeface="Verdana" panose="020B0604030504040204" pitchFamily="34" charset="0"/>
              </a:rPr>
              <a:t>we are seeing through this pandemic have long been present in our </a:t>
            </a:r>
            <a:r>
              <a:rPr lang="en-US" b="1" i="0" dirty="0">
                <a:effectLst/>
                <a:latin typeface="Verdana" panose="020B0604030504040204" pitchFamily="34" charset="0"/>
                <a:ea typeface="Verdana" panose="020B0604030504040204" pitchFamily="34" charset="0"/>
              </a:rPr>
              <a:t>communities, institutions, and society. </a:t>
            </a:r>
          </a:p>
          <a:p>
            <a:pPr>
              <a:lnSpc>
                <a:spcPct val="110000"/>
              </a:lnSpc>
            </a:pPr>
            <a:r>
              <a:rPr lang="en-US" b="0" i="0" dirty="0">
                <a:effectLst/>
                <a:latin typeface="Verdana" panose="020B0604030504040204" pitchFamily="34" charset="0"/>
                <a:ea typeface="Verdana" panose="020B0604030504040204" pitchFamily="34" charset="0"/>
              </a:rPr>
              <a:t>They are often </a:t>
            </a:r>
            <a:r>
              <a:rPr lang="en-US" b="1" i="0" dirty="0">
                <a:effectLst/>
                <a:latin typeface="Verdana" panose="020B0604030504040204" pitchFamily="34" charset="0"/>
                <a:ea typeface="Verdana" panose="020B0604030504040204" pitchFamily="34" charset="0"/>
              </a:rPr>
              <a:t>complex problems </a:t>
            </a:r>
            <a:r>
              <a:rPr lang="en-US" b="0" i="0" dirty="0">
                <a:effectLst/>
                <a:latin typeface="Verdana" panose="020B0604030504040204" pitchFamily="34" charset="0"/>
                <a:ea typeface="Verdana" panose="020B0604030504040204" pitchFamily="34" charset="0"/>
              </a:rPr>
              <a:t>resulting from </a:t>
            </a:r>
            <a:r>
              <a:rPr lang="en-US" b="1" i="0" dirty="0">
                <a:effectLst/>
                <a:latin typeface="Verdana" panose="020B0604030504040204" pitchFamily="34" charset="0"/>
                <a:ea typeface="Verdana" panose="020B0604030504040204" pitchFamily="34" charset="0"/>
              </a:rPr>
              <a:t>systemic bias and discrimination</a:t>
            </a:r>
            <a:r>
              <a:rPr lang="en-US" b="0" i="0" dirty="0">
                <a:effectLst/>
                <a:latin typeface="Verdana" panose="020B0604030504040204" pitchFamily="34" charset="0"/>
                <a:ea typeface="Verdana" panose="020B0604030504040204" pitchFamily="34" charset="0"/>
              </a:rPr>
              <a:t>, including </a:t>
            </a:r>
            <a:r>
              <a:rPr lang="en-US" b="1" i="0" dirty="0">
                <a:effectLst/>
                <a:latin typeface="Verdana" panose="020B0604030504040204" pitchFamily="34" charset="0"/>
                <a:ea typeface="Verdana" panose="020B0604030504040204" pitchFamily="34" charset="0"/>
              </a:rPr>
              <a:t>ageism</a:t>
            </a:r>
            <a:r>
              <a:rPr lang="en-US" b="0" i="0" dirty="0">
                <a:effectLst/>
                <a:latin typeface="Verdana" panose="020B0604030504040204" pitchFamily="34" charset="0"/>
                <a:ea typeface="Verdana" panose="020B0604030504040204" pitchFamily="34" charset="0"/>
              </a:rPr>
              <a:t> </a:t>
            </a:r>
            <a:r>
              <a:rPr lang="en-US" b="1" i="0" dirty="0">
                <a:effectLst/>
                <a:latin typeface="Verdana" panose="020B0604030504040204" pitchFamily="34" charset="0"/>
                <a:ea typeface="Verdana" panose="020B0604030504040204" pitchFamily="34" charset="0"/>
              </a:rPr>
              <a:t>and racism </a:t>
            </a:r>
            <a:r>
              <a:rPr lang="en-US" b="0" i="0" dirty="0">
                <a:effectLst/>
                <a:latin typeface="Verdana" panose="020B0604030504040204" pitchFamily="34" charset="0"/>
                <a:ea typeface="Verdana" panose="020B0604030504040204" pitchFamily="34" charset="0"/>
              </a:rPr>
              <a:t>and their </a:t>
            </a:r>
            <a:r>
              <a:rPr lang="en-US" b="1" i="0" dirty="0">
                <a:effectLst/>
                <a:latin typeface="Verdana" panose="020B0604030504040204" pitchFamily="34" charset="0"/>
                <a:ea typeface="Verdana" panose="020B0604030504040204" pitchFamily="34" charset="0"/>
              </a:rPr>
              <a:t>intersectionality</a:t>
            </a:r>
            <a:r>
              <a:rPr lang="en-US" b="0" i="0" dirty="0">
                <a:effectLst/>
                <a:latin typeface="Verdana" panose="020B0604030504040204" pitchFamily="34" charset="0"/>
                <a:ea typeface="Verdana" panose="020B0604030504040204" pitchFamily="34" charset="0"/>
              </a:rPr>
              <a:t>, that are present at the micro, mezzo, and macro levels.</a:t>
            </a:r>
          </a:p>
          <a:p>
            <a:pPr>
              <a:lnSpc>
                <a:spcPct val="110000"/>
              </a:lnSpc>
            </a:pPr>
            <a:r>
              <a:rPr lang="en-IE" dirty="0">
                <a:latin typeface="Verdana" panose="020B0604030504040204" pitchFamily="34" charset="0"/>
                <a:ea typeface="Verdana" panose="020B0604030504040204" pitchFamily="34" charset="0"/>
              </a:rPr>
              <a:t>The lack of recognition, definition and implementation of human rights for older people is - paradoxically - aided and abetted by ageism (Duffy, 2016). </a:t>
            </a:r>
          </a:p>
          <a:p>
            <a:pPr>
              <a:lnSpc>
                <a:spcPct val="110000"/>
              </a:lnSpc>
            </a:pPr>
            <a:endParaRPr lang="en-IE" dirty="0">
              <a:latin typeface="Verdana" panose="020B0604030504040204" pitchFamily="34" charset="0"/>
              <a:ea typeface="Verdana" panose="020B0604030504040204" pitchFamily="34" charset="0"/>
            </a:endParaRPr>
          </a:p>
        </p:txBody>
      </p:sp>
      <p:pic>
        <p:nvPicPr>
          <p:cNvPr id="5" name="Picture 4">
            <a:extLst>
              <a:ext uri="{FF2B5EF4-FFF2-40B4-BE49-F238E27FC236}">
                <a16:creationId xmlns:a16="http://schemas.microsoft.com/office/drawing/2014/main" id="{E2BC1C6B-E7ED-33F8-ADCE-914BDA30E7F1}"/>
              </a:ext>
            </a:extLst>
          </p:cNvPr>
          <p:cNvPicPr/>
          <p:nvPr/>
        </p:nvPicPr>
        <p:blipFill>
          <a:blip r:embed="rId4">
            <a:extLst>
              <a:ext uri="{28A0092B-C50C-407E-A947-70E740481C1C}">
                <a14:useLocalDpi xmlns:a14="http://schemas.microsoft.com/office/drawing/2010/main" val="0"/>
              </a:ext>
            </a:extLst>
          </a:blip>
          <a:stretch>
            <a:fillRect/>
          </a:stretch>
        </p:blipFill>
        <p:spPr>
          <a:xfrm>
            <a:off x="0" y="-84221"/>
            <a:ext cx="1166648" cy="1079901"/>
          </a:xfrm>
          <a:prstGeom prst="rect">
            <a:avLst/>
          </a:prstGeom>
        </p:spPr>
      </p:pic>
    </p:spTree>
    <p:extLst>
      <p:ext uri="{BB962C8B-B14F-4D97-AF65-F5344CB8AC3E}">
        <p14:creationId xmlns:p14="http://schemas.microsoft.com/office/powerpoint/2010/main" val="1437990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52E2836-9095-4D3C-85DB-A013CBD51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92B8916-626C-4C83-B808-82B7DF02C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14DAEE6D-D7E7-4E31-9E45-96B6E2F6E0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4896809 h 6858000"/>
              <a:gd name="connsiteX3" fmla="*/ 12035397 w 12192000"/>
              <a:gd name="connsiteY3" fmla="*/ 5061653 h 6858000"/>
              <a:gd name="connsiteX4" fmla="*/ 9984875 w 12192000"/>
              <a:gd name="connsiteY4" fmla="*/ 6788992 h 6858000"/>
              <a:gd name="connsiteX5" fmla="*/ 9851219 w 12192000"/>
              <a:gd name="connsiteY5" fmla="*/ 6858000 h 6858000"/>
              <a:gd name="connsiteX6" fmla="*/ 3573504 w 12192000"/>
              <a:gd name="connsiteY6" fmla="*/ 6858000 h 6858000"/>
              <a:gd name="connsiteX7" fmla="*/ 3556746 w 12192000"/>
              <a:gd name="connsiteY7" fmla="*/ 6850756 h 6858000"/>
              <a:gd name="connsiteX8" fmla="*/ 3261231 w 12192000"/>
              <a:gd name="connsiteY8" fmla="*/ 6719645 h 6858000"/>
              <a:gd name="connsiteX9" fmla="*/ 956496 w 12192000"/>
              <a:gd name="connsiteY9" fmla="*/ 4131559 h 6858000"/>
              <a:gd name="connsiteX10" fmla="*/ 26515 w 12192000"/>
              <a:gd name="connsiteY10" fmla="*/ 2316866 h 6858000"/>
              <a:gd name="connsiteX11" fmla="*/ 0 w 12192000"/>
              <a:gd name="connsiteY11" fmla="*/ 2231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4896809"/>
                </a:lnTo>
                <a:lnTo>
                  <a:pt x="12035397" y="5061653"/>
                </a:lnTo>
                <a:cubicBezTo>
                  <a:pt x="11302532" y="5870430"/>
                  <a:pt x="10648639" y="6426464"/>
                  <a:pt x="9984875" y="6788992"/>
                </a:cubicBezTo>
                <a:lnTo>
                  <a:pt x="9851219" y="6858000"/>
                </a:lnTo>
                <a:lnTo>
                  <a:pt x="3573504" y="6858000"/>
                </a:lnTo>
                <a:lnTo>
                  <a:pt x="3556746" y="6850756"/>
                </a:lnTo>
                <a:cubicBezTo>
                  <a:pt x="3450765" y="6804314"/>
                  <a:pt x="3352207" y="6760084"/>
                  <a:pt x="3261231" y="6719645"/>
                </a:cubicBezTo>
                <a:cubicBezTo>
                  <a:pt x="2573854" y="6234379"/>
                  <a:pt x="1765175" y="5425602"/>
                  <a:pt x="956496" y="4131559"/>
                </a:cubicBezTo>
                <a:cubicBezTo>
                  <a:pt x="552156" y="3565416"/>
                  <a:pt x="238793" y="2958833"/>
                  <a:pt x="26515" y="2316866"/>
                </a:cubicBezTo>
                <a:lnTo>
                  <a:pt x="0" y="223100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itle 1">
            <a:extLst>
              <a:ext uri="{FF2B5EF4-FFF2-40B4-BE49-F238E27FC236}">
                <a16:creationId xmlns:a16="http://schemas.microsoft.com/office/drawing/2014/main" id="{2A60B541-C880-452C-BDA7-C985534E0719}"/>
              </a:ext>
            </a:extLst>
          </p:cNvPr>
          <p:cNvSpPr>
            <a:spLocks noGrp="1"/>
          </p:cNvSpPr>
          <p:nvPr>
            <p:ph type="title"/>
          </p:nvPr>
        </p:nvSpPr>
        <p:spPr>
          <a:xfrm>
            <a:off x="330506" y="1292771"/>
            <a:ext cx="3485120" cy="2565393"/>
          </a:xfrm>
        </p:spPr>
        <p:txBody>
          <a:bodyPr>
            <a:normAutofit/>
          </a:bodyPr>
          <a:lstStyle/>
          <a:p>
            <a:r>
              <a:rPr lang="en-US" dirty="0"/>
              <a:t> Impact of COVID-19 on  Community Dwelling Older People</a:t>
            </a:r>
            <a:endParaRPr lang="en-IE" dirty="0"/>
          </a:p>
        </p:txBody>
      </p:sp>
      <p:sp>
        <p:nvSpPr>
          <p:cNvPr id="16" name="Freeform 10">
            <a:extLst>
              <a:ext uri="{FF2B5EF4-FFF2-40B4-BE49-F238E27FC236}">
                <a16:creationId xmlns:a16="http://schemas.microsoft.com/office/drawing/2014/main" id="{5D976E54-F014-4833-9EB7-2588113E1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5824556">
            <a:off x="607106" y="4045531"/>
            <a:ext cx="2158648" cy="2020521"/>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588C5439-82C6-4EC4-8D92-0B21CDF7EE86}"/>
              </a:ext>
            </a:extLst>
          </p:cNvPr>
          <p:cNvSpPr>
            <a:spLocks noGrp="1"/>
          </p:cNvSpPr>
          <p:nvPr>
            <p:ph idx="1"/>
          </p:nvPr>
        </p:nvSpPr>
        <p:spPr>
          <a:xfrm>
            <a:off x="3372860" y="490888"/>
            <a:ext cx="8488633" cy="6185334"/>
          </a:xfrm>
        </p:spPr>
        <p:txBody>
          <a:bodyPr>
            <a:normAutofit/>
          </a:bodyPr>
          <a:lstStyle/>
          <a:p>
            <a:pPr>
              <a:lnSpc>
                <a:spcPct val="110000"/>
              </a:lnSpc>
            </a:pPr>
            <a:r>
              <a:rPr lang="en-US" sz="1800" dirty="0">
                <a:latin typeface="Verdana" panose="020B0604030504040204" pitchFamily="34" charset="0"/>
                <a:ea typeface="Verdana" panose="020B0604030504040204" pitchFamily="34" charset="0"/>
              </a:rPr>
              <a:t> </a:t>
            </a:r>
            <a:r>
              <a:rPr lang="en-US" sz="1800" b="1" dirty="0">
                <a:latin typeface="Verdana" panose="020B0604030504040204" pitchFamily="34" charset="0"/>
                <a:ea typeface="Verdana" panose="020B0604030504040204" pitchFamily="34" charset="0"/>
              </a:rPr>
              <a:t>Impact on Mental Health: </a:t>
            </a:r>
            <a:r>
              <a:rPr lang="en-US" sz="1800" dirty="0">
                <a:latin typeface="Verdana" panose="020B0604030504040204" pitchFamily="34" charset="0"/>
                <a:ea typeface="Verdana" panose="020B0604030504040204" pitchFamily="34" charset="0"/>
              </a:rPr>
              <a:t>social isolation, negative emotions, depression, anxiety and suicidal ideation (Brennan et al.2020;ALONE/TILDA,2020)</a:t>
            </a:r>
          </a:p>
          <a:p>
            <a:pPr>
              <a:lnSpc>
                <a:spcPct val="110000"/>
              </a:lnSpc>
            </a:pPr>
            <a:r>
              <a:rPr lang="en-US" sz="1800" dirty="0">
                <a:latin typeface="Verdana" panose="020B0604030504040204" pitchFamily="34" charset="0"/>
                <a:ea typeface="Verdana" panose="020B0604030504040204" pitchFamily="34" charset="0"/>
              </a:rPr>
              <a:t> </a:t>
            </a:r>
            <a:r>
              <a:rPr lang="en-US" sz="1800" b="1" dirty="0">
                <a:latin typeface="Verdana" panose="020B0604030504040204" pitchFamily="34" charset="0"/>
                <a:ea typeface="Verdana" panose="020B0604030504040204" pitchFamily="34" charset="0"/>
              </a:rPr>
              <a:t>Impact on Physical Health</a:t>
            </a:r>
            <a:r>
              <a:rPr lang="en-US" sz="1800" dirty="0">
                <a:latin typeface="Verdana" panose="020B0604030504040204" pitchFamily="34" charset="0"/>
                <a:ea typeface="Verdana" panose="020B0604030504040204" pitchFamily="34" charset="0"/>
              </a:rPr>
              <a:t>: chronic illnesses such as COPD and diabetes having greater impact on quality of life during cocooning than previously. Increase in older people  putting off medical treatment or examination, including after falls.(ALONE/TILDA,2020)</a:t>
            </a:r>
          </a:p>
          <a:p>
            <a:pPr>
              <a:lnSpc>
                <a:spcPct val="110000"/>
              </a:lnSpc>
            </a:pPr>
            <a:r>
              <a:rPr lang="en-US" sz="1800" b="1" dirty="0">
                <a:latin typeface="Verdana" panose="020B0604030504040204" pitchFamily="34" charset="0"/>
                <a:ea typeface="Verdana" panose="020B0604030504040204" pitchFamily="34" charset="0"/>
              </a:rPr>
              <a:t>Impact of Cessation of Services and Supports.</a:t>
            </a:r>
          </a:p>
          <a:p>
            <a:pPr>
              <a:lnSpc>
                <a:spcPct val="110000"/>
              </a:lnSpc>
            </a:pPr>
            <a:r>
              <a:rPr lang="en-US" sz="1800" dirty="0">
                <a:latin typeface="Verdana" panose="020B0604030504040204" pitchFamily="34" charset="0"/>
                <a:ea typeface="Verdana" panose="020B0604030504040204" pitchFamily="34" charset="0"/>
              </a:rPr>
              <a:t> </a:t>
            </a:r>
            <a:r>
              <a:rPr lang="en-US" sz="1800" b="1" dirty="0">
                <a:latin typeface="Verdana" panose="020B0604030504040204" pitchFamily="34" charset="0"/>
                <a:ea typeface="Verdana" panose="020B0604030504040204" pitchFamily="34" charset="0"/>
              </a:rPr>
              <a:t>Impact on </a:t>
            </a:r>
            <a:r>
              <a:rPr lang="en-US" sz="1800" b="1" dirty="0" err="1">
                <a:latin typeface="Verdana" panose="020B0604030504040204" pitchFamily="34" charset="0"/>
                <a:ea typeface="Verdana" panose="020B0604030504040204" pitchFamily="34" charset="0"/>
              </a:rPr>
              <a:t>Carers</a:t>
            </a:r>
            <a:r>
              <a:rPr lang="en-US" sz="1800" b="1" dirty="0">
                <a:latin typeface="Verdana" panose="020B0604030504040204" pitchFamily="34" charset="0"/>
                <a:ea typeface="Verdana" panose="020B0604030504040204" pitchFamily="34" charset="0"/>
              </a:rPr>
              <a:t>: </a:t>
            </a:r>
            <a:r>
              <a:rPr lang="en-US" sz="1800" dirty="0">
                <a:latin typeface="Verdana" panose="020B0604030504040204" pitchFamily="34" charset="0"/>
                <a:ea typeface="Verdana" panose="020B0604030504040204" pitchFamily="34" charset="0"/>
              </a:rPr>
              <a:t>cancellation or postponement of medical appointments, a marked decline in dementia symptoms coupled with an increase in responsive </a:t>
            </a:r>
            <a:r>
              <a:rPr lang="en-US" sz="1800" dirty="0" err="1">
                <a:latin typeface="Verdana" panose="020B0604030504040204" pitchFamily="34" charset="0"/>
                <a:ea typeface="Verdana" panose="020B0604030504040204" pitchFamily="34" charset="0"/>
              </a:rPr>
              <a:t>behaviours</a:t>
            </a:r>
            <a:r>
              <a:rPr lang="en-US" sz="1800" dirty="0">
                <a:latin typeface="Verdana" panose="020B0604030504040204" pitchFamily="34" charset="0"/>
                <a:ea typeface="Verdana" panose="020B0604030504040204" pitchFamily="34" charset="0"/>
              </a:rPr>
              <a:t>, the loss of routine for the person for whom they care and boredom and anxiety. Crisis and burnout (ASI,2020)</a:t>
            </a:r>
          </a:p>
          <a:p>
            <a:pPr>
              <a:lnSpc>
                <a:spcPct val="110000"/>
              </a:lnSpc>
            </a:pPr>
            <a:r>
              <a:rPr lang="en-US" sz="1800" b="1" dirty="0">
                <a:latin typeface="Verdana" panose="020B0604030504040204" pitchFamily="34" charset="0"/>
                <a:ea typeface="Verdana" panose="020B0604030504040204" pitchFamily="34" charset="0"/>
              </a:rPr>
              <a:t>Impact of Digital Exclusion: </a:t>
            </a:r>
            <a:r>
              <a:rPr lang="en-US" sz="1800" dirty="0">
                <a:latin typeface="Verdana" panose="020B0604030504040204" pitchFamily="34" charset="0"/>
                <a:ea typeface="Verdana" panose="020B0604030504040204" pitchFamily="34" charset="0"/>
              </a:rPr>
              <a:t>lower levels of digital literacy, living in areas with poor connectivity, or simply not having access to the technology required to connect (</a:t>
            </a:r>
            <a:r>
              <a:rPr lang="en-US" sz="1800" dirty="0" err="1">
                <a:latin typeface="Verdana" panose="020B0604030504040204" pitchFamily="34" charset="0"/>
                <a:ea typeface="Verdana" panose="020B0604030504040204" pitchFamily="34" charset="0"/>
              </a:rPr>
              <a:t>Pentaris</a:t>
            </a:r>
            <a:r>
              <a:rPr lang="en-US" sz="1800" dirty="0">
                <a:latin typeface="Verdana" panose="020B0604030504040204" pitchFamily="34" charset="0"/>
                <a:ea typeface="Verdana" panose="020B0604030504040204" pitchFamily="34" charset="0"/>
              </a:rPr>
              <a:t> et al.2020)</a:t>
            </a:r>
          </a:p>
          <a:p>
            <a:pPr>
              <a:lnSpc>
                <a:spcPct val="110000"/>
              </a:lnSpc>
            </a:pPr>
            <a:r>
              <a:rPr lang="en-US" sz="1800" b="1" dirty="0">
                <a:latin typeface="Verdana" panose="020B0604030504040204" pitchFamily="34" charset="0"/>
                <a:ea typeface="Verdana" panose="020B0604030504040204" pitchFamily="34" charset="0"/>
              </a:rPr>
              <a:t>Increased domestic abuse/violence/safeguarding issues </a:t>
            </a:r>
            <a:r>
              <a:rPr lang="en-US" sz="1800" dirty="0">
                <a:latin typeface="Verdana" panose="020B0604030504040204" pitchFamily="34" charset="0"/>
                <a:ea typeface="Verdana" panose="020B0604030504040204" pitchFamily="34" charset="0"/>
              </a:rPr>
              <a:t>(SCIE,2020)</a:t>
            </a:r>
          </a:p>
          <a:p>
            <a:pPr>
              <a:lnSpc>
                <a:spcPct val="110000"/>
              </a:lnSpc>
            </a:pPr>
            <a:endParaRPr lang="en-IE" sz="1400" dirty="0"/>
          </a:p>
        </p:txBody>
      </p:sp>
      <p:pic>
        <p:nvPicPr>
          <p:cNvPr id="6" name="Picture 5">
            <a:extLst>
              <a:ext uri="{FF2B5EF4-FFF2-40B4-BE49-F238E27FC236}">
                <a16:creationId xmlns:a16="http://schemas.microsoft.com/office/drawing/2014/main" id="{73B5F757-1924-3072-2283-881419DC5CF6}"/>
              </a:ext>
            </a:extLst>
          </p:cNvPr>
          <p:cNvPicPr/>
          <p:nvPr/>
        </p:nvPicPr>
        <p:blipFill>
          <a:blip r:embed="rId3">
            <a:extLst>
              <a:ext uri="{28A0092B-C50C-407E-A947-70E740481C1C}">
                <a14:useLocalDpi xmlns:a14="http://schemas.microsoft.com/office/drawing/2010/main" val="0"/>
              </a:ext>
            </a:extLst>
          </a:blip>
          <a:stretch>
            <a:fillRect/>
          </a:stretch>
        </p:blipFill>
        <p:spPr>
          <a:xfrm>
            <a:off x="0" y="-84221"/>
            <a:ext cx="1166648" cy="1079901"/>
          </a:xfrm>
          <a:prstGeom prst="rect">
            <a:avLst/>
          </a:prstGeom>
        </p:spPr>
      </p:pic>
    </p:spTree>
    <p:extLst>
      <p:ext uri="{BB962C8B-B14F-4D97-AF65-F5344CB8AC3E}">
        <p14:creationId xmlns:p14="http://schemas.microsoft.com/office/powerpoint/2010/main" val="1982408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E9D6223-8D87-4038-BE74-D5224B024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6FBF49-EC0D-4E09-A77B-DB4E8257E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3AA13D0-BF0A-4B8F-9FD6-CAE2DCD93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9705717" cy="6858000"/>
          </a:xfrm>
          <a:custGeom>
            <a:avLst/>
            <a:gdLst>
              <a:gd name="connsiteX0" fmla="*/ 0 w 9705717"/>
              <a:gd name="connsiteY0" fmla="*/ 0 h 6858000"/>
              <a:gd name="connsiteX1" fmla="*/ 8892014 w 9705717"/>
              <a:gd name="connsiteY1" fmla="*/ 0 h 6858000"/>
              <a:gd name="connsiteX2" fmla="*/ 8948109 w 9705717"/>
              <a:gd name="connsiteY2" fmla="*/ 119185 h 6858000"/>
              <a:gd name="connsiteX3" fmla="*/ 9361712 w 9705717"/>
              <a:gd name="connsiteY3" fmla="*/ 1009060 h 6858000"/>
              <a:gd name="connsiteX4" fmla="*/ 9569814 w 9705717"/>
              <a:gd name="connsiteY4" fmla="*/ 4722415 h 6858000"/>
              <a:gd name="connsiteX5" fmla="*/ 8937785 w 9705717"/>
              <a:gd name="connsiteY5" fmla="*/ 6619105 h 6858000"/>
              <a:gd name="connsiteX6" fmla="*/ 8749280 w 9705717"/>
              <a:gd name="connsiteY6" fmla="*/ 6858000 h 6858000"/>
              <a:gd name="connsiteX7" fmla="*/ 0 w 9705717"/>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05717" h="6858000">
                <a:moveTo>
                  <a:pt x="0" y="0"/>
                </a:moveTo>
                <a:lnTo>
                  <a:pt x="8892014" y="0"/>
                </a:lnTo>
                <a:lnTo>
                  <a:pt x="8948109" y="119185"/>
                </a:lnTo>
                <a:cubicBezTo>
                  <a:pt x="9080774" y="406683"/>
                  <a:pt x="9216041" y="706568"/>
                  <a:pt x="9361712" y="1009060"/>
                </a:cubicBezTo>
                <a:cubicBezTo>
                  <a:pt x="9986018" y="2093861"/>
                  <a:pt x="9569814" y="4346908"/>
                  <a:pt x="9569814" y="4722415"/>
                </a:cubicBezTo>
                <a:cubicBezTo>
                  <a:pt x="9569814" y="5635108"/>
                  <a:pt x="9260912" y="6189243"/>
                  <a:pt x="8937785" y="6619105"/>
                </a:cubicBezTo>
                <a:lnTo>
                  <a:pt x="8749280" y="6858000"/>
                </a:lnTo>
                <a:lnTo>
                  <a:pt x="0" y="6858000"/>
                </a:ln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itle 1">
            <a:extLst>
              <a:ext uri="{FF2B5EF4-FFF2-40B4-BE49-F238E27FC236}">
                <a16:creationId xmlns:a16="http://schemas.microsoft.com/office/drawing/2014/main" id="{7731EFD7-3B17-FCAB-B598-DBFBC6281027}"/>
              </a:ext>
            </a:extLst>
          </p:cNvPr>
          <p:cNvSpPr>
            <a:spLocks noGrp="1"/>
          </p:cNvSpPr>
          <p:nvPr>
            <p:ph type="title"/>
          </p:nvPr>
        </p:nvSpPr>
        <p:spPr>
          <a:xfrm>
            <a:off x="1560786" y="0"/>
            <a:ext cx="10074166" cy="2096528"/>
          </a:xfrm>
        </p:spPr>
        <p:txBody>
          <a:bodyPr wrap="square" anchor="ctr">
            <a:normAutofit/>
          </a:bodyPr>
          <a:lstStyle/>
          <a:p>
            <a:pPr algn="ctr"/>
            <a:r>
              <a:rPr lang="en-IE" dirty="0"/>
              <a:t>COVID-19 Adult Safeguarding Insight Project - Second Report </a:t>
            </a:r>
            <a:br>
              <a:rPr lang="en-IE" dirty="0"/>
            </a:br>
            <a:r>
              <a:rPr lang="en-IE" sz="2000" dirty="0"/>
              <a:t>( Biswas </a:t>
            </a:r>
            <a:r>
              <a:rPr lang="en-IE" sz="2000" dirty="0" err="1"/>
              <a:t>Sasidharan</a:t>
            </a:r>
            <a:r>
              <a:rPr lang="en-IE" sz="2000" dirty="0"/>
              <a:t>, Cooper and Harman, 2021)</a:t>
            </a:r>
          </a:p>
        </p:txBody>
      </p:sp>
      <p:sp>
        <p:nvSpPr>
          <p:cNvPr id="3" name="Content Placeholder 2">
            <a:extLst>
              <a:ext uri="{FF2B5EF4-FFF2-40B4-BE49-F238E27FC236}">
                <a16:creationId xmlns:a16="http://schemas.microsoft.com/office/drawing/2014/main" id="{E4330F69-1607-8913-CF7A-C3FDF55E0A45}"/>
              </a:ext>
            </a:extLst>
          </p:cNvPr>
          <p:cNvSpPr>
            <a:spLocks noGrp="1"/>
          </p:cNvSpPr>
          <p:nvPr>
            <p:ph idx="1"/>
          </p:nvPr>
        </p:nvSpPr>
        <p:spPr>
          <a:xfrm>
            <a:off x="236483" y="2096528"/>
            <a:ext cx="7920709" cy="4524989"/>
          </a:xfrm>
        </p:spPr>
        <p:txBody>
          <a:bodyPr>
            <a:normAutofit fontScale="92500"/>
          </a:bodyPr>
          <a:lstStyle/>
          <a:p>
            <a:pPr>
              <a:lnSpc>
                <a:spcPct val="110000"/>
              </a:lnSpc>
            </a:pPr>
            <a:r>
              <a:rPr lang="en-IE" sz="1600" dirty="0"/>
              <a:t>Unprecedented and extraordinary impact on safeguarding.</a:t>
            </a:r>
          </a:p>
          <a:p>
            <a:pPr>
              <a:lnSpc>
                <a:spcPct val="110000"/>
              </a:lnSpc>
            </a:pPr>
            <a:r>
              <a:rPr lang="en-IE" sz="1600" dirty="0"/>
              <a:t> Rates of safeguarding concerns during 2020 were overall higher than 2019. </a:t>
            </a:r>
          </a:p>
          <a:p>
            <a:pPr>
              <a:lnSpc>
                <a:spcPct val="110000"/>
              </a:lnSpc>
            </a:pPr>
            <a:r>
              <a:rPr lang="en-IE" sz="1600" dirty="0"/>
              <a:t> Sharp decline in the rate of safeguarding concerns as lockdowns started, followed by steep increases immediately as lockdowns ended.  </a:t>
            </a:r>
          </a:p>
          <a:p>
            <a:pPr>
              <a:lnSpc>
                <a:spcPct val="110000"/>
              </a:lnSpc>
            </a:pPr>
            <a:r>
              <a:rPr lang="en-IE" sz="1600" dirty="0"/>
              <a:t>Safeguarding enquiries increased in a person’s home during the lockdown period and overall, there was a decrease in safeguarding enquiries in both nursing and residential home settings during the pandemic period. Councils commented on reduced access by professionals, families, and friends to care homes.</a:t>
            </a:r>
          </a:p>
          <a:p>
            <a:pPr>
              <a:lnSpc>
                <a:spcPct val="110000"/>
              </a:lnSpc>
            </a:pPr>
            <a:r>
              <a:rPr lang="en-IE" sz="1600" dirty="0"/>
              <a:t>Increased levels of complexity in safeguarding activity. Challenges that social distancing brought to the safeguarding enquiry process, including being unable to undertake essential face-to-face visits. </a:t>
            </a:r>
          </a:p>
          <a:p>
            <a:pPr>
              <a:lnSpc>
                <a:spcPct val="110000"/>
              </a:lnSpc>
            </a:pPr>
            <a:r>
              <a:rPr lang="en-IE" sz="1600" dirty="0"/>
              <a:t>Practicalities in progressing safeguarding enquiries became more difficult. which made Making Safeguarding Personal more challenging. The COVID-19 pandemic and lockdowns created complexity and barriers in how people could report as well as experience abuse and neglect</a:t>
            </a:r>
            <a:r>
              <a:rPr lang="en-IE" sz="1100" dirty="0"/>
              <a:t>.</a:t>
            </a:r>
          </a:p>
        </p:txBody>
      </p:sp>
      <p:sp>
        <p:nvSpPr>
          <p:cNvPr id="14" name="Freeform 10">
            <a:extLst>
              <a:ext uri="{FF2B5EF4-FFF2-40B4-BE49-F238E27FC236}">
                <a16:creationId xmlns:a16="http://schemas.microsoft.com/office/drawing/2014/main" id="{15BE2CF8-7196-4BC3-B312-B0EE486D9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5824556">
            <a:off x="8226571" y="2916066"/>
            <a:ext cx="3518890" cy="3293724"/>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2D2965F8-C59D-20F5-4E8A-FC91A8600012}"/>
              </a:ext>
            </a:extLst>
          </p:cNvPr>
          <p:cNvPicPr/>
          <p:nvPr/>
        </p:nvPicPr>
        <p:blipFill>
          <a:blip r:embed="rId2">
            <a:extLst>
              <a:ext uri="{28A0092B-C50C-407E-A947-70E740481C1C}">
                <a14:useLocalDpi xmlns:a14="http://schemas.microsoft.com/office/drawing/2010/main" val="0"/>
              </a:ext>
            </a:extLst>
          </a:blip>
          <a:stretch>
            <a:fillRect/>
          </a:stretch>
        </p:blipFill>
        <p:spPr>
          <a:xfrm>
            <a:off x="0" y="-84221"/>
            <a:ext cx="1166648" cy="1079901"/>
          </a:xfrm>
          <a:prstGeom prst="rect">
            <a:avLst/>
          </a:prstGeom>
        </p:spPr>
      </p:pic>
    </p:spTree>
    <p:extLst>
      <p:ext uri="{BB962C8B-B14F-4D97-AF65-F5344CB8AC3E}">
        <p14:creationId xmlns:p14="http://schemas.microsoft.com/office/powerpoint/2010/main" val="1652498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FB0E95-9CAE-4968-A118-2B9F7C8BBB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BBC371-361C-45F7-9235-C3252E336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A5F595-2902-47D8-192A-378E4CD68418}"/>
              </a:ext>
            </a:extLst>
          </p:cNvPr>
          <p:cNvSpPr>
            <a:spLocks noGrp="1"/>
          </p:cNvSpPr>
          <p:nvPr>
            <p:ph type="title"/>
          </p:nvPr>
        </p:nvSpPr>
        <p:spPr>
          <a:xfrm>
            <a:off x="2049517" y="0"/>
            <a:ext cx="9398805" cy="1300786"/>
          </a:xfrm>
        </p:spPr>
        <p:txBody>
          <a:bodyPr wrap="square">
            <a:normAutofit/>
          </a:bodyPr>
          <a:lstStyle/>
          <a:p>
            <a:pPr algn="ctr"/>
            <a:r>
              <a:rPr lang="en-IE" dirty="0"/>
              <a:t> </a:t>
            </a:r>
            <a:r>
              <a:rPr lang="en-IE" sz="4000" dirty="0"/>
              <a:t>Identified Barriers and Enablers</a:t>
            </a:r>
            <a:br>
              <a:rPr lang="en-IE" dirty="0"/>
            </a:br>
            <a:r>
              <a:rPr kumimoji="0" lang="en-IE" sz="2000" b="0" i="0" u="none" strike="noStrike" kern="1200" cap="none" spc="0" normalizeH="0" baseline="0" noProof="0" dirty="0">
                <a:ln>
                  <a:noFill/>
                </a:ln>
                <a:solidFill>
                  <a:srgbClr val="FFFFFF"/>
                </a:solidFill>
                <a:effectLst/>
                <a:uLnTx/>
                <a:uFillTx/>
                <a:latin typeface="Sagona Book"/>
                <a:ea typeface="+mj-ea"/>
                <a:cs typeface="+mj-cs"/>
              </a:rPr>
              <a:t>( Biswas </a:t>
            </a:r>
            <a:r>
              <a:rPr kumimoji="0" lang="en-IE" sz="2000" b="0" i="0" u="none" strike="noStrike" kern="1200" cap="none" spc="0" normalizeH="0" baseline="0" noProof="0" dirty="0" err="1">
                <a:ln>
                  <a:noFill/>
                </a:ln>
                <a:solidFill>
                  <a:srgbClr val="FFFFFF"/>
                </a:solidFill>
                <a:effectLst/>
                <a:uLnTx/>
                <a:uFillTx/>
                <a:latin typeface="Sagona Book"/>
                <a:ea typeface="+mj-ea"/>
                <a:cs typeface="+mj-cs"/>
              </a:rPr>
              <a:t>Sasidharan</a:t>
            </a:r>
            <a:r>
              <a:rPr kumimoji="0" lang="en-IE" sz="2000" b="0" i="0" u="none" strike="noStrike" kern="1200" cap="none" spc="0" normalizeH="0" baseline="0" noProof="0" dirty="0">
                <a:ln>
                  <a:noFill/>
                </a:ln>
                <a:solidFill>
                  <a:srgbClr val="FFFFFF"/>
                </a:solidFill>
                <a:effectLst/>
                <a:uLnTx/>
                <a:uFillTx/>
                <a:latin typeface="Sagona Book"/>
                <a:ea typeface="+mj-ea"/>
                <a:cs typeface="+mj-cs"/>
              </a:rPr>
              <a:t>, Cooper and Harman, 2021)</a:t>
            </a:r>
            <a:endParaRPr lang="en-IE" dirty="0"/>
          </a:p>
        </p:txBody>
      </p:sp>
      <p:sp useBgFill="1">
        <p:nvSpPr>
          <p:cNvPr id="13" name="Freeform: Shape 12">
            <a:extLst>
              <a:ext uri="{FF2B5EF4-FFF2-40B4-BE49-F238E27FC236}">
                <a16:creationId xmlns:a16="http://schemas.microsoft.com/office/drawing/2014/main" id="{4172FA92-6FD3-495F-95A0-4FD85861D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 y="1734458"/>
            <a:ext cx="12191501" cy="5123544"/>
          </a:xfrm>
          <a:custGeom>
            <a:avLst/>
            <a:gdLst>
              <a:gd name="connsiteX0" fmla="*/ 9255953 w 12191501"/>
              <a:gd name="connsiteY0" fmla="*/ 0 h 4430825"/>
              <a:gd name="connsiteX1" fmla="*/ 10762189 w 12191501"/>
              <a:gd name="connsiteY1" fmla="*/ 67992 h 4430825"/>
              <a:gd name="connsiteX2" fmla="*/ 11364025 w 12191501"/>
              <a:gd name="connsiteY2" fmla="*/ 57486 h 4430825"/>
              <a:gd name="connsiteX3" fmla="*/ 12096632 w 12191501"/>
              <a:gd name="connsiteY3" fmla="*/ 44699 h 4430825"/>
              <a:gd name="connsiteX4" fmla="*/ 12191501 w 12191501"/>
              <a:gd name="connsiteY4" fmla="*/ 43042 h 4430825"/>
              <a:gd name="connsiteX5" fmla="*/ 12191501 w 12191501"/>
              <a:gd name="connsiteY5" fmla="*/ 4430825 h 4430825"/>
              <a:gd name="connsiteX6" fmla="*/ 0 w 12191501"/>
              <a:gd name="connsiteY6" fmla="*/ 4430825 h 4430825"/>
              <a:gd name="connsiteX7" fmla="*/ 10182 w 12191501"/>
              <a:gd name="connsiteY7" fmla="*/ 95053 h 4430825"/>
              <a:gd name="connsiteX8" fmla="*/ 70972 w 12191501"/>
              <a:gd name="connsiteY8" fmla="*/ 97164 h 4430825"/>
              <a:gd name="connsiteX9" fmla="*/ 1281624 w 12191501"/>
              <a:gd name="connsiteY9" fmla="*/ 139193 h 4430825"/>
              <a:gd name="connsiteX10" fmla="*/ 2485297 w 12191501"/>
              <a:gd name="connsiteY10" fmla="*/ 118183 h 4430825"/>
              <a:gd name="connsiteX11" fmla="*/ 3237591 w 12191501"/>
              <a:gd name="connsiteY11" fmla="*/ 105051 h 4430825"/>
              <a:gd name="connsiteX12" fmla="*/ 3989887 w 12191501"/>
              <a:gd name="connsiteY12" fmla="*/ 91920 h 4430825"/>
              <a:gd name="connsiteX13" fmla="*/ 9255953 w 12191501"/>
              <a:gd name="connsiteY13" fmla="*/ 0 h 443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1501" h="4430825">
                <a:moveTo>
                  <a:pt x="9255953" y="0"/>
                </a:moveTo>
                <a:cubicBezTo>
                  <a:pt x="10762189" y="67992"/>
                  <a:pt x="10762189" y="67992"/>
                  <a:pt x="10762189" y="67992"/>
                </a:cubicBezTo>
                <a:cubicBezTo>
                  <a:pt x="11364025" y="57486"/>
                  <a:pt x="11364025" y="57486"/>
                  <a:pt x="11364025" y="57486"/>
                </a:cubicBezTo>
                <a:cubicBezTo>
                  <a:pt x="11589714" y="53547"/>
                  <a:pt x="11836561" y="49238"/>
                  <a:pt x="12096632" y="44699"/>
                </a:cubicBezTo>
                <a:lnTo>
                  <a:pt x="12191501" y="43042"/>
                </a:lnTo>
                <a:lnTo>
                  <a:pt x="12191501" y="4430825"/>
                </a:lnTo>
                <a:lnTo>
                  <a:pt x="0" y="4430825"/>
                </a:lnTo>
                <a:lnTo>
                  <a:pt x="10182" y="95053"/>
                </a:lnTo>
                <a:lnTo>
                  <a:pt x="70972" y="97164"/>
                </a:lnTo>
                <a:cubicBezTo>
                  <a:pt x="1281624" y="139193"/>
                  <a:pt x="1281624" y="139193"/>
                  <a:pt x="1281624" y="139193"/>
                </a:cubicBezTo>
                <a:cubicBezTo>
                  <a:pt x="2485297" y="118183"/>
                  <a:pt x="2485297" y="118183"/>
                  <a:pt x="2485297" y="118183"/>
                </a:cubicBezTo>
                <a:cubicBezTo>
                  <a:pt x="2786215" y="112930"/>
                  <a:pt x="2936672" y="110304"/>
                  <a:pt x="3237591" y="105051"/>
                </a:cubicBezTo>
                <a:cubicBezTo>
                  <a:pt x="3538508" y="99800"/>
                  <a:pt x="3839426" y="94546"/>
                  <a:pt x="3989887" y="91920"/>
                </a:cubicBezTo>
                <a:cubicBezTo>
                  <a:pt x="9255953" y="0"/>
                  <a:pt x="9255953" y="0"/>
                  <a:pt x="9255953" y="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graphicFrame>
        <p:nvGraphicFramePr>
          <p:cNvPr id="5" name="Content Placeholder 2">
            <a:extLst>
              <a:ext uri="{FF2B5EF4-FFF2-40B4-BE49-F238E27FC236}">
                <a16:creationId xmlns:a16="http://schemas.microsoft.com/office/drawing/2014/main" id="{22BB30DB-6BDC-6533-21F4-F1D417B64AFC}"/>
              </a:ext>
            </a:extLst>
          </p:cNvPr>
          <p:cNvGraphicFramePr>
            <a:graphicFrameLocks noGrp="1"/>
          </p:cNvGraphicFramePr>
          <p:nvPr>
            <p:ph idx="1"/>
            <p:extLst>
              <p:ext uri="{D42A27DB-BD31-4B8C-83A1-F6EECF244321}">
                <p14:modId xmlns:p14="http://schemas.microsoft.com/office/powerpoint/2010/main" val="2743106681"/>
              </p:ext>
            </p:extLst>
          </p:nvPr>
        </p:nvGraphicFramePr>
        <p:xfrm>
          <a:off x="720725" y="2541588"/>
          <a:ext cx="10728325" cy="3587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03D896B5-64DA-6339-BE66-76A431A43A9B}"/>
              </a:ext>
            </a:extLst>
          </p:cNvPr>
          <p:cNvPicPr/>
          <p:nvPr/>
        </p:nvPicPr>
        <p:blipFill>
          <a:blip r:embed="rId8">
            <a:extLst>
              <a:ext uri="{28A0092B-C50C-407E-A947-70E740481C1C}">
                <a14:useLocalDpi xmlns:a14="http://schemas.microsoft.com/office/drawing/2010/main" val="0"/>
              </a:ext>
            </a:extLst>
          </a:blip>
          <a:stretch>
            <a:fillRect/>
          </a:stretch>
        </p:blipFill>
        <p:spPr>
          <a:xfrm>
            <a:off x="0" y="-84221"/>
            <a:ext cx="1166648" cy="1079901"/>
          </a:xfrm>
          <a:prstGeom prst="rect">
            <a:avLst/>
          </a:prstGeom>
        </p:spPr>
      </p:pic>
    </p:spTree>
    <p:extLst>
      <p:ext uri="{BB962C8B-B14F-4D97-AF65-F5344CB8AC3E}">
        <p14:creationId xmlns:p14="http://schemas.microsoft.com/office/powerpoint/2010/main" val="1819477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E9D6223-8D87-4038-BE74-D5224B024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46FBF49-EC0D-4E09-A77B-DB4E8257E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3AA13D0-BF0A-4B8F-9FD6-CAE2DCD93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9705717" cy="6858000"/>
          </a:xfrm>
          <a:custGeom>
            <a:avLst/>
            <a:gdLst>
              <a:gd name="connsiteX0" fmla="*/ 0 w 9705717"/>
              <a:gd name="connsiteY0" fmla="*/ 0 h 6858000"/>
              <a:gd name="connsiteX1" fmla="*/ 8892014 w 9705717"/>
              <a:gd name="connsiteY1" fmla="*/ 0 h 6858000"/>
              <a:gd name="connsiteX2" fmla="*/ 8948109 w 9705717"/>
              <a:gd name="connsiteY2" fmla="*/ 119185 h 6858000"/>
              <a:gd name="connsiteX3" fmla="*/ 9361712 w 9705717"/>
              <a:gd name="connsiteY3" fmla="*/ 1009060 h 6858000"/>
              <a:gd name="connsiteX4" fmla="*/ 9569814 w 9705717"/>
              <a:gd name="connsiteY4" fmla="*/ 4722415 h 6858000"/>
              <a:gd name="connsiteX5" fmla="*/ 8937785 w 9705717"/>
              <a:gd name="connsiteY5" fmla="*/ 6619105 h 6858000"/>
              <a:gd name="connsiteX6" fmla="*/ 8749280 w 9705717"/>
              <a:gd name="connsiteY6" fmla="*/ 6858000 h 6858000"/>
              <a:gd name="connsiteX7" fmla="*/ 0 w 9705717"/>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05717" h="6858000">
                <a:moveTo>
                  <a:pt x="0" y="0"/>
                </a:moveTo>
                <a:lnTo>
                  <a:pt x="8892014" y="0"/>
                </a:lnTo>
                <a:lnTo>
                  <a:pt x="8948109" y="119185"/>
                </a:lnTo>
                <a:cubicBezTo>
                  <a:pt x="9080774" y="406683"/>
                  <a:pt x="9216041" y="706568"/>
                  <a:pt x="9361712" y="1009060"/>
                </a:cubicBezTo>
                <a:cubicBezTo>
                  <a:pt x="9986018" y="2093861"/>
                  <a:pt x="9569814" y="4346908"/>
                  <a:pt x="9569814" y="4722415"/>
                </a:cubicBezTo>
                <a:cubicBezTo>
                  <a:pt x="9569814" y="5635108"/>
                  <a:pt x="9260912" y="6189243"/>
                  <a:pt x="8937785" y="6619105"/>
                </a:cubicBezTo>
                <a:lnTo>
                  <a:pt x="8749280" y="6858000"/>
                </a:lnTo>
                <a:lnTo>
                  <a:pt x="0" y="6858000"/>
                </a:ln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itle 1">
            <a:extLst>
              <a:ext uri="{FF2B5EF4-FFF2-40B4-BE49-F238E27FC236}">
                <a16:creationId xmlns:a16="http://schemas.microsoft.com/office/drawing/2014/main" id="{4C70461B-E2A8-4A27-AA1B-33D485F8A2FA}"/>
              </a:ext>
            </a:extLst>
          </p:cNvPr>
          <p:cNvSpPr>
            <a:spLocks noGrp="1"/>
          </p:cNvSpPr>
          <p:nvPr>
            <p:ph type="title"/>
          </p:nvPr>
        </p:nvSpPr>
        <p:spPr>
          <a:xfrm>
            <a:off x="720000" y="202132"/>
            <a:ext cx="6911974" cy="981776"/>
          </a:xfrm>
        </p:spPr>
        <p:txBody>
          <a:bodyPr wrap="square" anchor="ctr">
            <a:normAutofit/>
          </a:bodyPr>
          <a:lstStyle/>
          <a:p>
            <a:r>
              <a:rPr lang="en-US" dirty="0"/>
              <a:t>Covd19 and Older People in Care Homes/Nursing Homes </a:t>
            </a:r>
            <a:endParaRPr lang="en-IE" dirty="0"/>
          </a:p>
        </p:txBody>
      </p:sp>
      <p:sp>
        <p:nvSpPr>
          <p:cNvPr id="3" name="Content Placeholder 2">
            <a:extLst>
              <a:ext uri="{FF2B5EF4-FFF2-40B4-BE49-F238E27FC236}">
                <a16:creationId xmlns:a16="http://schemas.microsoft.com/office/drawing/2014/main" id="{92A9838A-425B-441B-86F9-A56ED932FEB2}"/>
              </a:ext>
            </a:extLst>
          </p:cNvPr>
          <p:cNvSpPr>
            <a:spLocks noGrp="1"/>
          </p:cNvSpPr>
          <p:nvPr>
            <p:ph idx="1"/>
          </p:nvPr>
        </p:nvSpPr>
        <p:spPr>
          <a:xfrm>
            <a:off x="253388" y="1357974"/>
            <a:ext cx="7995463" cy="4399900"/>
          </a:xfrm>
        </p:spPr>
        <p:txBody>
          <a:bodyPr>
            <a:noAutofit/>
          </a:bodyPr>
          <a:lstStyle/>
          <a:p>
            <a:pPr>
              <a:lnSpc>
                <a:spcPct val="110000"/>
              </a:lnSpc>
            </a:pPr>
            <a:r>
              <a:rPr lang="en-US" sz="1800" dirty="0">
                <a:latin typeface="Verdana" panose="020B0604030504040204" pitchFamily="34" charset="0"/>
                <a:ea typeface="Verdana" panose="020B0604030504040204" pitchFamily="34" charset="0"/>
              </a:rPr>
              <a:t>WHO estimates that older people in care homes represent 50%  of all Covid-19 related deaths in Europe and describes the situation as ‘</a:t>
            </a:r>
            <a:r>
              <a:rPr lang="en-US" sz="1800" i="1" dirty="0">
                <a:latin typeface="Verdana" panose="020B0604030504040204" pitchFamily="34" charset="0"/>
                <a:ea typeface="Verdana" panose="020B0604030504040204" pitchFamily="34" charset="0"/>
              </a:rPr>
              <a:t>an unimaginable tragedy</a:t>
            </a:r>
            <a:r>
              <a:rPr lang="en-US" sz="1800" dirty="0">
                <a:latin typeface="Verdana" panose="020B0604030504040204" pitchFamily="34" charset="0"/>
                <a:ea typeface="Verdana" panose="020B0604030504040204" pitchFamily="34" charset="0"/>
              </a:rPr>
              <a:t>’.</a:t>
            </a:r>
          </a:p>
          <a:p>
            <a:pPr>
              <a:lnSpc>
                <a:spcPct val="110000"/>
              </a:lnSpc>
            </a:pPr>
            <a:r>
              <a:rPr lang="en-US" sz="1800" dirty="0">
                <a:latin typeface="Verdana" panose="020B0604030504040204" pitchFamily="34" charset="0"/>
                <a:ea typeface="Verdana" panose="020B0604030504040204" pitchFamily="34" charset="0"/>
              </a:rPr>
              <a:t>While advanced age, and its associated health-related comorbidities, is linked to a higher mortality risk from COVID-19 this, of itself, does not explain the high rate of death, and serious harms, experienced by older care home residents across Europe. </a:t>
            </a:r>
          </a:p>
          <a:p>
            <a:pPr>
              <a:lnSpc>
                <a:spcPct val="110000"/>
              </a:lnSpc>
            </a:pPr>
            <a:r>
              <a:rPr lang="en-US" sz="1800" dirty="0">
                <a:latin typeface="Verdana" panose="020B0604030504040204" pitchFamily="34" charset="0"/>
                <a:ea typeface="Verdana" panose="020B0604030504040204" pitchFamily="34" charset="0"/>
              </a:rPr>
              <a:t>Pandemic has served to expose great inequality in human rights protection of older people;  inequality of access to protection from neglect, access to treatment to sustain life, and exposure to preventable death and harm (BASW,2020)</a:t>
            </a:r>
          </a:p>
          <a:p>
            <a:pPr>
              <a:lnSpc>
                <a:spcPct val="110000"/>
              </a:lnSpc>
            </a:pPr>
            <a:r>
              <a:rPr lang="en-US" sz="1800" dirty="0" err="1">
                <a:latin typeface="Verdana" panose="020B0604030504040204" pitchFamily="34" charset="0"/>
                <a:ea typeface="Verdana" panose="020B0604030504040204" pitchFamily="34" charset="0"/>
              </a:rPr>
              <a:t>Prioritisation</a:t>
            </a:r>
            <a:r>
              <a:rPr lang="en-US" sz="1800" dirty="0">
                <a:latin typeface="Verdana" panose="020B0604030504040204" pitchFamily="34" charset="0"/>
                <a:ea typeface="Verdana" panose="020B0604030504040204" pitchFamily="34" charset="0"/>
              </a:rPr>
              <a:t> of acute care over health and social care (response, testing, PPE equipment, staffing)</a:t>
            </a:r>
            <a:endParaRPr lang="en-IE" sz="1800" dirty="0">
              <a:latin typeface="Verdana" panose="020B0604030504040204" pitchFamily="34" charset="0"/>
              <a:ea typeface="Verdana" panose="020B0604030504040204" pitchFamily="34" charset="0"/>
            </a:endParaRPr>
          </a:p>
        </p:txBody>
      </p:sp>
      <p:sp>
        <p:nvSpPr>
          <p:cNvPr id="16" name="Freeform 10">
            <a:extLst>
              <a:ext uri="{FF2B5EF4-FFF2-40B4-BE49-F238E27FC236}">
                <a16:creationId xmlns:a16="http://schemas.microsoft.com/office/drawing/2014/main" id="{15BE2CF8-7196-4BC3-B312-B0EE486D9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5824556">
            <a:off x="8226571" y="2916066"/>
            <a:ext cx="3518890" cy="3293724"/>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5" name="Picture 11" descr="Image result for ucd logo">
            <a:extLst>
              <a:ext uri="{FF2B5EF4-FFF2-40B4-BE49-F238E27FC236}">
                <a16:creationId xmlns:a16="http://schemas.microsoft.com/office/drawing/2014/main" id="{6137CF28-99B8-48C3-B765-E95ED26989C3}"/>
              </a:ext>
            </a:extLst>
          </p:cNvPr>
          <p:cNvPicPr>
            <a:picLocks noChangeAspect="1"/>
          </p:cNvPicPr>
          <p:nvPr/>
        </p:nvPicPr>
        <p:blipFill>
          <a:blip r:embed="rId3"/>
          <a:srcRect l="790" r="1639" b="1"/>
          <a:stretch>
            <a:fillRect/>
          </a:stretch>
        </p:blipFill>
        <p:spPr>
          <a:xfrm>
            <a:off x="10943924" y="1"/>
            <a:ext cx="1248056" cy="1183908"/>
          </a:xfrm>
          <a:prstGeom prst="rect">
            <a:avLst/>
          </a:prstGeom>
          <a:noFill/>
          <a:ln cap="flat">
            <a:noFill/>
          </a:ln>
        </p:spPr>
      </p:pic>
    </p:spTree>
    <p:extLst>
      <p:ext uri="{BB962C8B-B14F-4D97-AF65-F5344CB8AC3E}">
        <p14:creationId xmlns:p14="http://schemas.microsoft.com/office/powerpoint/2010/main" val="1092673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37B0A3FC-2F37-4362-9B17-252BF92D827C}"/>
              </a:ext>
            </a:extLst>
          </p:cNvPr>
          <p:cNvSpPr>
            <a:spLocks noGrp="1"/>
          </p:cNvSpPr>
          <p:nvPr>
            <p:ph type="subTitle" idx="1"/>
          </p:nvPr>
        </p:nvSpPr>
        <p:spPr>
          <a:xfrm>
            <a:off x="130629" y="350577"/>
            <a:ext cx="11168741" cy="961617"/>
          </a:xfrm>
        </p:spPr>
        <p:txBody>
          <a:bodyPr>
            <a:normAutofit fontScale="70000" lnSpcReduction="20000"/>
          </a:bodyPr>
          <a:lstStyle/>
          <a:p>
            <a:pPr marL="0" indent="0" defTabSz="1219170" eaLnBrk="0" fontAlgn="base" hangingPunct="0">
              <a:lnSpc>
                <a:spcPct val="100000"/>
              </a:lnSpc>
              <a:spcBef>
                <a:spcPct val="0"/>
              </a:spcBef>
              <a:spcAft>
                <a:spcPct val="0"/>
              </a:spcAft>
              <a:buClrTx/>
              <a:buSzTx/>
            </a:pPr>
            <a:r>
              <a:rPr lang="en-GB" altLang="en-US" sz="3200" b="1" dirty="0">
                <a:solidFill>
                  <a:schemeClr val="bg2">
                    <a:lumMod val="75000"/>
                    <a:lumOff val="25000"/>
                  </a:schemeClr>
                </a:solidFill>
                <a:latin typeface="Calibri"/>
                <a:ea typeface="Times New Roman" panose="02020603050405020304" pitchFamily="18" charset="0"/>
                <a:cs typeface="Calibri"/>
              </a:rPr>
              <a:t>Older People's Deaths in Care Homes between March-August 2020, </a:t>
            </a:r>
          </a:p>
          <a:p>
            <a:pPr marL="0" indent="0" defTabSz="1219170" eaLnBrk="0" fontAlgn="base" hangingPunct="0">
              <a:lnSpc>
                <a:spcPct val="100000"/>
              </a:lnSpc>
              <a:spcBef>
                <a:spcPct val="0"/>
              </a:spcBef>
              <a:spcAft>
                <a:spcPct val="0"/>
              </a:spcAft>
              <a:buClrTx/>
              <a:buSzTx/>
            </a:pPr>
            <a:r>
              <a:rPr lang="en-GB" altLang="en-US" sz="3200" b="1" dirty="0">
                <a:solidFill>
                  <a:schemeClr val="bg2">
                    <a:lumMod val="75000"/>
                    <a:lumOff val="25000"/>
                  </a:schemeClr>
                </a:solidFill>
                <a:latin typeface="Calibri"/>
                <a:ea typeface="Times New Roman" panose="02020603050405020304" pitchFamily="18" charset="0"/>
                <a:cs typeface="Calibri"/>
              </a:rPr>
              <a:t>5 European Countries </a:t>
            </a:r>
          </a:p>
          <a:p>
            <a:pPr marL="0" indent="0" defTabSz="1219170" eaLnBrk="0" fontAlgn="base" hangingPunct="0">
              <a:lnSpc>
                <a:spcPct val="100000"/>
              </a:lnSpc>
              <a:spcBef>
                <a:spcPct val="0"/>
              </a:spcBef>
              <a:spcAft>
                <a:spcPct val="0"/>
              </a:spcAft>
              <a:buClrTx/>
              <a:buSzTx/>
            </a:pPr>
            <a:r>
              <a:rPr lang="en-GB" altLang="en-US" sz="2133" dirty="0">
                <a:solidFill>
                  <a:schemeClr val="tx1"/>
                </a:solidFill>
                <a:latin typeface="Calibri"/>
                <a:ea typeface="Arial" panose="020B0604020202020204" pitchFamily="34" charset="0"/>
                <a:cs typeface="Calibri"/>
              </a:rPr>
              <a:t>(</a:t>
            </a:r>
            <a:r>
              <a:rPr lang="en-GB" altLang="en-US" sz="2133" dirty="0">
                <a:solidFill>
                  <a:schemeClr val="bg2">
                    <a:lumMod val="75000"/>
                    <a:lumOff val="25000"/>
                  </a:schemeClr>
                </a:solidFill>
                <a:latin typeface="Calibri"/>
                <a:ea typeface="Arial" panose="020B0604020202020204" pitchFamily="34" charset="0"/>
                <a:cs typeface="Calibri"/>
              </a:rPr>
              <a:t>C</a:t>
            </a:r>
            <a:r>
              <a:rPr lang="en-GB" altLang="en-US" sz="2133" dirty="0" bmk="">
                <a:solidFill>
                  <a:schemeClr val="bg2">
                    <a:lumMod val="75000"/>
                    <a:lumOff val="25000"/>
                  </a:schemeClr>
                </a:solidFill>
                <a:latin typeface="Calibri"/>
                <a:ea typeface="Arial" panose="020B0604020202020204" pitchFamily="34" charset="0"/>
                <a:cs typeface="Calibri"/>
              </a:rPr>
              <a:t>omas-Herrera et al, </a:t>
            </a:r>
            <a:r>
              <a:rPr lang="en-GB" altLang="en-US" sz="2133" dirty="0" bmk="_Hlk57572133">
                <a:solidFill>
                  <a:schemeClr val="bg2">
                    <a:lumMod val="75000"/>
                    <a:lumOff val="25000"/>
                  </a:schemeClr>
                </a:solidFill>
                <a:latin typeface="Calibri"/>
                <a:ea typeface="Arial" panose="020B0604020202020204" pitchFamily="34" charset="0"/>
                <a:cs typeface="Calibri"/>
              </a:rPr>
              <a:t>2020/And et al.2021)</a:t>
            </a:r>
            <a:endParaRPr lang="en-GB" sz="2133" dirty="0">
              <a:solidFill>
                <a:schemeClr val="bg2">
                  <a:lumMod val="75000"/>
                  <a:lumOff val="25000"/>
                </a:schemeClr>
              </a:solidFill>
              <a:latin typeface="Calibri"/>
              <a:cs typeface="Calibri"/>
            </a:endParaRPr>
          </a:p>
        </p:txBody>
      </p:sp>
      <p:sp>
        <p:nvSpPr>
          <p:cNvPr id="5" name="Slide Number Placeholder 4">
            <a:extLst>
              <a:ext uri="{FF2B5EF4-FFF2-40B4-BE49-F238E27FC236}">
                <a16:creationId xmlns:a16="http://schemas.microsoft.com/office/drawing/2014/main" id="{8728BD41-C23C-4796-A870-3D2422AE4062}"/>
              </a:ext>
            </a:extLst>
          </p:cNvPr>
          <p:cNvSpPr>
            <a:spLocks noGrp="1"/>
          </p:cNvSpPr>
          <p:nvPr>
            <p:ph type="sldNum" idx="4294967295"/>
          </p:nvPr>
        </p:nvSpPr>
        <p:spPr>
          <a:xfrm>
            <a:off x="11459634" y="6231467"/>
            <a:ext cx="732367" cy="524933"/>
          </a:xfrm>
        </p:spPr>
        <p:txBody>
          <a:bodyPr/>
          <a:lstStyle/>
          <a:p>
            <a:fld id="{00000000-1234-1234-1234-123412341234}" type="slidenum">
              <a:rPr lang="en" smtClean="0"/>
              <a:pPr/>
              <a:t>15</a:t>
            </a:fld>
            <a:endParaRPr lang="en"/>
          </a:p>
        </p:txBody>
      </p:sp>
      <p:graphicFrame>
        <p:nvGraphicFramePr>
          <p:cNvPr id="8" name="Table 7">
            <a:extLst>
              <a:ext uri="{FF2B5EF4-FFF2-40B4-BE49-F238E27FC236}">
                <a16:creationId xmlns:a16="http://schemas.microsoft.com/office/drawing/2014/main" id="{E33A70D3-DD21-47F0-8D84-6BEC2C6D9B10}"/>
              </a:ext>
            </a:extLst>
          </p:cNvPr>
          <p:cNvGraphicFramePr>
            <a:graphicFrameLocks noGrp="1"/>
          </p:cNvGraphicFramePr>
          <p:nvPr/>
        </p:nvGraphicFramePr>
        <p:xfrm>
          <a:off x="272142" y="1447800"/>
          <a:ext cx="10156371" cy="4872066"/>
        </p:xfrm>
        <a:graphic>
          <a:graphicData uri="http://schemas.openxmlformats.org/drawingml/2006/table">
            <a:tbl>
              <a:tblPr bandRow="1">
                <a:tableStyleId>{10A1B5D5-9B99-4C35-A422-299274C87663}</a:tableStyleId>
              </a:tblPr>
              <a:tblGrid>
                <a:gridCol w="2341174">
                  <a:extLst>
                    <a:ext uri="{9D8B030D-6E8A-4147-A177-3AD203B41FA5}">
                      <a16:colId xmlns:a16="http://schemas.microsoft.com/office/drawing/2014/main" val="1533701023"/>
                    </a:ext>
                  </a:extLst>
                </a:gridCol>
                <a:gridCol w="3742229">
                  <a:extLst>
                    <a:ext uri="{9D8B030D-6E8A-4147-A177-3AD203B41FA5}">
                      <a16:colId xmlns:a16="http://schemas.microsoft.com/office/drawing/2014/main" val="1917819817"/>
                    </a:ext>
                  </a:extLst>
                </a:gridCol>
                <a:gridCol w="4072968">
                  <a:extLst>
                    <a:ext uri="{9D8B030D-6E8A-4147-A177-3AD203B41FA5}">
                      <a16:colId xmlns:a16="http://schemas.microsoft.com/office/drawing/2014/main" val="155018156"/>
                    </a:ext>
                  </a:extLst>
                </a:gridCol>
              </a:tblGrid>
              <a:tr h="1857671">
                <a:tc>
                  <a:txBody>
                    <a:bodyPr/>
                    <a:lstStyle/>
                    <a:p>
                      <a:pPr>
                        <a:lnSpc>
                          <a:spcPct val="100000"/>
                        </a:lnSpc>
                      </a:pPr>
                      <a:r>
                        <a:rPr lang="en-GB" sz="1900" dirty="0">
                          <a:effectLst/>
                        </a:rPr>
                        <a:t>Country </a:t>
                      </a:r>
                      <a:endParaRPr lang="en-GB" sz="1900" b="1" i="1" dirty="0">
                        <a:effectLst/>
                        <a:latin typeface="Calibri"/>
                        <a:ea typeface="Times New Roman" panose="02020603050405020304" pitchFamily="18" charset="0"/>
                        <a:cs typeface="Calibri"/>
                      </a:endParaRPr>
                    </a:p>
                  </a:txBody>
                  <a:tcPr marL="39755" marR="39755" marT="39755" marB="39755"/>
                </a:tc>
                <a:tc>
                  <a:txBody>
                    <a:bodyPr/>
                    <a:lstStyle/>
                    <a:p>
                      <a:pPr>
                        <a:lnSpc>
                          <a:spcPct val="100000"/>
                        </a:lnSpc>
                      </a:pPr>
                      <a:r>
                        <a:rPr lang="en-GB" sz="1900" dirty="0">
                          <a:effectLst/>
                        </a:rPr>
                        <a:t>Number of deaths in care homes: March-August 20 (total no of older people in care homes in brackets)</a:t>
                      </a:r>
                      <a:endParaRPr lang="en-GB" sz="1900" b="1" i="1" dirty="0">
                        <a:effectLst/>
                        <a:latin typeface="Calibri"/>
                        <a:ea typeface="Times New Roman" panose="02020603050405020304" pitchFamily="18" charset="0"/>
                        <a:cs typeface="Calibri"/>
                      </a:endParaRPr>
                    </a:p>
                  </a:txBody>
                  <a:tcPr marL="39755" marR="39755" marT="39755" marB="39755"/>
                </a:tc>
                <a:tc>
                  <a:txBody>
                    <a:bodyPr/>
                    <a:lstStyle/>
                    <a:p>
                      <a:pPr>
                        <a:lnSpc>
                          <a:spcPct val="100000"/>
                        </a:lnSpc>
                      </a:pPr>
                      <a:r>
                        <a:rPr lang="en-GB" sz="1900" dirty="0">
                          <a:effectLst/>
                        </a:rPr>
                        <a:t>Number of care home deaths as a percentage of the overall number of deaths</a:t>
                      </a:r>
                      <a:endParaRPr lang="en-GB" sz="1900" b="1" i="1" dirty="0">
                        <a:effectLst/>
                        <a:latin typeface="Calibri"/>
                        <a:ea typeface="Times New Roman" panose="02020603050405020304" pitchFamily="18" charset="0"/>
                        <a:cs typeface="Calibri"/>
                      </a:endParaRPr>
                    </a:p>
                  </a:txBody>
                  <a:tcPr marL="42935" marR="42935" marT="0" marB="0"/>
                </a:tc>
                <a:extLst>
                  <a:ext uri="{0D108BD9-81ED-4DB2-BD59-A6C34878D82A}">
                    <a16:rowId xmlns:a16="http://schemas.microsoft.com/office/drawing/2014/main" val="4114152608"/>
                  </a:ext>
                </a:extLst>
              </a:tr>
              <a:tr h="602879">
                <a:tc>
                  <a:txBody>
                    <a:bodyPr/>
                    <a:lstStyle/>
                    <a:p>
                      <a:pPr>
                        <a:lnSpc>
                          <a:spcPct val="100000"/>
                        </a:lnSpc>
                      </a:pPr>
                      <a:r>
                        <a:rPr lang="en-GB" sz="1900" dirty="0">
                          <a:effectLst/>
                        </a:rPr>
                        <a:t>Finland</a:t>
                      </a:r>
                      <a:endParaRPr lang="en-GB" sz="1900" b="1" dirty="0">
                        <a:effectLst/>
                        <a:latin typeface="Calibri"/>
                        <a:ea typeface="Times New Roman" panose="02020603050405020304" pitchFamily="18" charset="0"/>
                        <a:cs typeface="Calibri"/>
                      </a:endParaRPr>
                    </a:p>
                  </a:txBody>
                  <a:tcPr marL="39755" marR="39755" marT="39755" marB="39755"/>
                </a:tc>
                <a:tc>
                  <a:txBody>
                    <a:bodyPr/>
                    <a:lstStyle/>
                    <a:p>
                      <a:pPr>
                        <a:lnSpc>
                          <a:spcPct val="100000"/>
                        </a:lnSpc>
                      </a:pPr>
                      <a:r>
                        <a:rPr lang="en-GB" sz="1900" dirty="0">
                          <a:effectLst/>
                        </a:rPr>
                        <a:t>147 (50,298)</a:t>
                      </a:r>
                      <a:endParaRPr lang="en-GB" sz="1900" b="1" dirty="0">
                        <a:effectLst/>
                        <a:latin typeface="Calibri"/>
                        <a:ea typeface="Times New Roman" panose="02020603050405020304" pitchFamily="18" charset="0"/>
                        <a:cs typeface="Calibri"/>
                      </a:endParaRPr>
                    </a:p>
                  </a:txBody>
                  <a:tcPr marL="39755" marR="39755" marT="39755" marB="39755"/>
                </a:tc>
                <a:tc>
                  <a:txBody>
                    <a:bodyPr/>
                    <a:lstStyle/>
                    <a:p>
                      <a:pPr>
                        <a:lnSpc>
                          <a:spcPct val="100000"/>
                        </a:lnSpc>
                      </a:pPr>
                      <a:r>
                        <a:rPr lang="en-GB" sz="1900" dirty="0">
                          <a:effectLst/>
                        </a:rPr>
                        <a:t>45%</a:t>
                      </a:r>
                      <a:endParaRPr lang="en-GB" sz="1900" b="1" dirty="0">
                        <a:effectLst/>
                        <a:latin typeface="Calibri"/>
                        <a:ea typeface="Times New Roman" panose="02020603050405020304" pitchFamily="18" charset="0"/>
                        <a:cs typeface="Calibri"/>
                      </a:endParaRPr>
                    </a:p>
                  </a:txBody>
                  <a:tcPr marL="42935" marR="42935" marT="0" marB="0"/>
                </a:tc>
                <a:extLst>
                  <a:ext uri="{0D108BD9-81ED-4DB2-BD59-A6C34878D82A}">
                    <a16:rowId xmlns:a16="http://schemas.microsoft.com/office/drawing/2014/main" val="1777737043"/>
                  </a:ext>
                </a:extLst>
              </a:tr>
              <a:tr h="602879">
                <a:tc>
                  <a:txBody>
                    <a:bodyPr/>
                    <a:lstStyle/>
                    <a:p>
                      <a:pPr>
                        <a:lnSpc>
                          <a:spcPct val="100000"/>
                        </a:lnSpc>
                      </a:pPr>
                      <a:r>
                        <a:rPr lang="en-GB" sz="1900" dirty="0">
                          <a:effectLst/>
                        </a:rPr>
                        <a:t>Ireland</a:t>
                      </a:r>
                      <a:endParaRPr lang="en-GB" sz="1900" b="1" dirty="0">
                        <a:effectLst/>
                        <a:latin typeface="Calibri"/>
                        <a:ea typeface="Times New Roman" panose="02020603050405020304" pitchFamily="18" charset="0"/>
                        <a:cs typeface="Calibri"/>
                      </a:endParaRPr>
                    </a:p>
                  </a:txBody>
                  <a:tcPr marL="39755" marR="39755" marT="39755" marB="39755"/>
                </a:tc>
                <a:tc>
                  <a:txBody>
                    <a:bodyPr/>
                    <a:lstStyle/>
                    <a:p>
                      <a:pPr>
                        <a:lnSpc>
                          <a:spcPct val="100000"/>
                        </a:lnSpc>
                      </a:pPr>
                      <a:r>
                        <a:rPr lang="en-GB" sz="1900" dirty="0">
                          <a:effectLst/>
                        </a:rPr>
                        <a:t>1,500 (16,007) </a:t>
                      </a:r>
                      <a:endParaRPr lang="en-GB" sz="1900" b="1" dirty="0">
                        <a:effectLst/>
                        <a:latin typeface="Calibri"/>
                        <a:ea typeface="Times New Roman" panose="02020603050405020304" pitchFamily="18" charset="0"/>
                        <a:cs typeface="Calibri"/>
                      </a:endParaRPr>
                    </a:p>
                  </a:txBody>
                  <a:tcPr marL="39755" marR="39755" marT="39755" marB="39755"/>
                </a:tc>
                <a:tc>
                  <a:txBody>
                    <a:bodyPr/>
                    <a:lstStyle/>
                    <a:p>
                      <a:pPr>
                        <a:lnSpc>
                          <a:spcPct val="100000"/>
                        </a:lnSpc>
                      </a:pPr>
                      <a:r>
                        <a:rPr lang="en-GB" sz="1900" dirty="0">
                          <a:effectLst/>
                        </a:rPr>
                        <a:t>63%</a:t>
                      </a:r>
                      <a:endParaRPr lang="en-GB" sz="1900" b="1" dirty="0">
                        <a:effectLst/>
                        <a:latin typeface="Calibri"/>
                        <a:ea typeface="Times New Roman" panose="02020603050405020304" pitchFamily="18" charset="0"/>
                        <a:cs typeface="Calibri"/>
                      </a:endParaRPr>
                    </a:p>
                  </a:txBody>
                  <a:tcPr marL="42935" marR="42935" marT="0" marB="0"/>
                </a:tc>
                <a:extLst>
                  <a:ext uri="{0D108BD9-81ED-4DB2-BD59-A6C34878D82A}">
                    <a16:rowId xmlns:a16="http://schemas.microsoft.com/office/drawing/2014/main" val="1748457827"/>
                  </a:ext>
                </a:extLst>
              </a:tr>
              <a:tr h="602879">
                <a:tc>
                  <a:txBody>
                    <a:bodyPr/>
                    <a:lstStyle/>
                    <a:p>
                      <a:pPr>
                        <a:lnSpc>
                          <a:spcPct val="100000"/>
                        </a:lnSpc>
                      </a:pPr>
                      <a:r>
                        <a:rPr lang="en-GB" sz="1900" dirty="0">
                          <a:effectLst/>
                        </a:rPr>
                        <a:t>Spain </a:t>
                      </a:r>
                      <a:endParaRPr lang="en-GB" sz="1900" b="1" dirty="0">
                        <a:effectLst/>
                        <a:latin typeface="Calibri"/>
                        <a:ea typeface="Times New Roman" panose="02020603050405020304" pitchFamily="18" charset="0"/>
                        <a:cs typeface="Calibri"/>
                      </a:endParaRPr>
                    </a:p>
                  </a:txBody>
                  <a:tcPr marL="39755" marR="39755" marT="39755" marB="39755"/>
                </a:tc>
                <a:tc>
                  <a:txBody>
                    <a:bodyPr/>
                    <a:lstStyle/>
                    <a:p>
                      <a:pPr>
                        <a:lnSpc>
                          <a:spcPct val="100000"/>
                        </a:lnSpc>
                      </a:pPr>
                      <a:r>
                        <a:rPr lang="en-GB" sz="1900" dirty="0">
                          <a:effectLst/>
                        </a:rPr>
                        <a:t>20,649 (333,920)</a:t>
                      </a:r>
                      <a:endParaRPr lang="en-GB" sz="1900" b="1" dirty="0">
                        <a:effectLst/>
                        <a:latin typeface="Calibri"/>
                        <a:ea typeface="Times New Roman" panose="02020603050405020304" pitchFamily="18" charset="0"/>
                        <a:cs typeface="Calibri"/>
                      </a:endParaRPr>
                    </a:p>
                  </a:txBody>
                  <a:tcPr marL="39755" marR="39755" marT="39755" marB="39755"/>
                </a:tc>
                <a:tc>
                  <a:txBody>
                    <a:bodyPr/>
                    <a:lstStyle/>
                    <a:p>
                      <a:pPr>
                        <a:lnSpc>
                          <a:spcPct val="100000"/>
                        </a:lnSpc>
                      </a:pPr>
                      <a:r>
                        <a:rPr lang="en-GB" sz="1900" dirty="0">
                          <a:effectLst/>
                        </a:rPr>
                        <a:t>68%</a:t>
                      </a:r>
                      <a:endParaRPr lang="en-GB" sz="1900" b="1" dirty="0">
                        <a:effectLst/>
                        <a:latin typeface="Calibri"/>
                        <a:ea typeface="Times New Roman" panose="02020603050405020304" pitchFamily="18" charset="0"/>
                        <a:cs typeface="Calibri"/>
                      </a:endParaRPr>
                    </a:p>
                  </a:txBody>
                  <a:tcPr marL="42935" marR="42935" marT="0" marB="0"/>
                </a:tc>
                <a:extLst>
                  <a:ext uri="{0D108BD9-81ED-4DB2-BD59-A6C34878D82A}">
                    <a16:rowId xmlns:a16="http://schemas.microsoft.com/office/drawing/2014/main" val="1975037858"/>
                  </a:ext>
                </a:extLst>
              </a:tr>
              <a:tr h="602879">
                <a:tc>
                  <a:txBody>
                    <a:bodyPr/>
                    <a:lstStyle/>
                    <a:p>
                      <a:pPr>
                        <a:lnSpc>
                          <a:spcPct val="100000"/>
                        </a:lnSpc>
                      </a:pPr>
                      <a:r>
                        <a:rPr lang="en-GB" sz="1900" dirty="0">
                          <a:effectLst/>
                        </a:rPr>
                        <a:t>Sweden</a:t>
                      </a:r>
                      <a:endParaRPr lang="en-GB" sz="1900" b="1" dirty="0">
                        <a:effectLst/>
                        <a:latin typeface="Calibri"/>
                        <a:ea typeface="Times New Roman" panose="02020603050405020304" pitchFamily="18" charset="0"/>
                        <a:cs typeface="Calibri"/>
                      </a:endParaRPr>
                    </a:p>
                  </a:txBody>
                  <a:tcPr marL="39755" marR="39755" marT="39755" marB="39755"/>
                </a:tc>
                <a:tc>
                  <a:txBody>
                    <a:bodyPr/>
                    <a:lstStyle/>
                    <a:p>
                      <a:pPr>
                        <a:lnSpc>
                          <a:spcPct val="100000"/>
                        </a:lnSpc>
                      </a:pPr>
                      <a:r>
                        <a:rPr lang="en-GB" sz="1900" dirty="0">
                          <a:effectLst/>
                        </a:rPr>
                        <a:t>2,714 (82,217)</a:t>
                      </a:r>
                      <a:endParaRPr lang="en-GB" sz="1900" b="1" dirty="0">
                        <a:effectLst/>
                        <a:latin typeface="Calibri"/>
                        <a:ea typeface="Times New Roman" panose="02020603050405020304" pitchFamily="18" charset="0"/>
                        <a:cs typeface="Calibri"/>
                      </a:endParaRPr>
                    </a:p>
                  </a:txBody>
                  <a:tcPr marL="39755" marR="39755" marT="39755" marB="39755"/>
                </a:tc>
                <a:tc>
                  <a:txBody>
                    <a:bodyPr/>
                    <a:lstStyle/>
                    <a:p>
                      <a:pPr>
                        <a:lnSpc>
                          <a:spcPct val="100000"/>
                        </a:lnSpc>
                      </a:pPr>
                      <a:r>
                        <a:rPr lang="en-GB" sz="1900" dirty="0">
                          <a:effectLst/>
                        </a:rPr>
                        <a:t>47%</a:t>
                      </a:r>
                      <a:endParaRPr lang="en-GB" sz="1900" b="1" dirty="0">
                        <a:effectLst/>
                        <a:latin typeface="Calibri"/>
                        <a:ea typeface="Times New Roman" panose="02020603050405020304" pitchFamily="18" charset="0"/>
                        <a:cs typeface="Calibri"/>
                      </a:endParaRPr>
                    </a:p>
                  </a:txBody>
                  <a:tcPr marL="42935" marR="42935" marT="0" marB="0"/>
                </a:tc>
                <a:extLst>
                  <a:ext uri="{0D108BD9-81ED-4DB2-BD59-A6C34878D82A}">
                    <a16:rowId xmlns:a16="http://schemas.microsoft.com/office/drawing/2014/main" val="5141728"/>
                  </a:ext>
                </a:extLst>
              </a:tr>
              <a:tr h="602879">
                <a:tc>
                  <a:txBody>
                    <a:bodyPr/>
                    <a:lstStyle/>
                    <a:p>
                      <a:pPr>
                        <a:lnSpc>
                          <a:spcPct val="100000"/>
                        </a:lnSpc>
                      </a:pPr>
                      <a:r>
                        <a:rPr lang="en-GB" sz="1900" dirty="0">
                          <a:effectLst/>
                        </a:rPr>
                        <a:t>UK (&amp; NI)</a:t>
                      </a:r>
                      <a:endParaRPr lang="en-GB" sz="1900" b="1" dirty="0">
                        <a:effectLst/>
                        <a:latin typeface="Calibri"/>
                        <a:ea typeface="Times New Roman" panose="02020603050405020304" pitchFamily="18" charset="0"/>
                        <a:cs typeface="Calibri"/>
                      </a:endParaRPr>
                    </a:p>
                  </a:txBody>
                  <a:tcPr marL="39755" marR="39755" marT="39755" marB="39755"/>
                </a:tc>
                <a:tc>
                  <a:txBody>
                    <a:bodyPr/>
                    <a:lstStyle/>
                    <a:p>
                      <a:pPr>
                        <a:lnSpc>
                          <a:spcPct val="100000"/>
                        </a:lnSpc>
                      </a:pPr>
                      <a:r>
                        <a:rPr lang="en-GB" sz="1900" dirty="0">
                          <a:effectLst/>
                        </a:rPr>
                        <a:t>35,500 (477,100)</a:t>
                      </a:r>
                      <a:endParaRPr lang="en-GB" sz="1900" b="1" dirty="0">
                        <a:effectLst/>
                        <a:latin typeface="Calibri"/>
                        <a:ea typeface="Times New Roman" panose="02020603050405020304" pitchFamily="18" charset="0"/>
                        <a:cs typeface="Calibri"/>
                      </a:endParaRPr>
                    </a:p>
                  </a:txBody>
                  <a:tcPr marL="39755" marR="39755" marT="39755" marB="39755"/>
                </a:tc>
                <a:tc>
                  <a:txBody>
                    <a:bodyPr/>
                    <a:lstStyle/>
                    <a:p>
                      <a:pPr>
                        <a:lnSpc>
                          <a:spcPct val="100000"/>
                        </a:lnSpc>
                      </a:pPr>
                      <a:r>
                        <a:rPr lang="en-GB" sz="1900" dirty="0">
                          <a:effectLst/>
                        </a:rPr>
                        <a:t>41%</a:t>
                      </a:r>
                      <a:endParaRPr lang="en-GB" sz="1900" b="1" dirty="0">
                        <a:effectLst/>
                        <a:latin typeface="Calibri"/>
                        <a:ea typeface="Times New Roman" panose="02020603050405020304" pitchFamily="18" charset="0"/>
                        <a:cs typeface="Calibri"/>
                      </a:endParaRPr>
                    </a:p>
                  </a:txBody>
                  <a:tcPr marL="42935" marR="42935" marT="0" marB="0"/>
                </a:tc>
                <a:extLst>
                  <a:ext uri="{0D108BD9-81ED-4DB2-BD59-A6C34878D82A}">
                    <a16:rowId xmlns:a16="http://schemas.microsoft.com/office/drawing/2014/main" val="3579803744"/>
                  </a:ext>
                </a:extLst>
              </a:tr>
            </a:tbl>
          </a:graphicData>
        </a:graphic>
      </p:graphicFrame>
    </p:spTree>
    <p:extLst>
      <p:ext uri="{BB962C8B-B14F-4D97-AF65-F5344CB8AC3E}">
        <p14:creationId xmlns:p14="http://schemas.microsoft.com/office/powerpoint/2010/main" val="3603804191"/>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769CF112-CE49-4CE6-991F-E4A6FCAD4E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wirling of a wave in the ocean">
            <a:extLst>
              <a:ext uri="{FF2B5EF4-FFF2-40B4-BE49-F238E27FC236}">
                <a16:creationId xmlns:a16="http://schemas.microsoft.com/office/drawing/2014/main" id="{BE9A9410-3A6B-A05B-3C19-8A2FC9A9D5D6}"/>
              </a:ext>
            </a:extLst>
          </p:cNvPr>
          <p:cNvPicPr>
            <a:picLocks noChangeAspect="1"/>
          </p:cNvPicPr>
          <p:nvPr/>
        </p:nvPicPr>
        <p:blipFill rotWithShape="1">
          <a:blip r:embed="rId3"/>
          <a:srcRect l="17768" r="34941" b="-1"/>
          <a:stretch/>
        </p:blipFill>
        <p:spPr>
          <a:xfrm>
            <a:off x="7333307" y="10"/>
            <a:ext cx="4858695" cy="6857990"/>
          </a:xfrm>
          <a:custGeom>
            <a:avLst/>
            <a:gdLst/>
            <a:ahLst/>
            <a:cxnLst/>
            <a:rect l="l" t="t" r="r" b="b"/>
            <a:pathLst>
              <a:path w="4858695" h="6858000">
                <a:moveTo>
                  <a:pt x="492746" y="0"/>
                </a:moveTo>
                <a:lnTo>
                  <a:pt x="4858695" y="0"/>
                </a:lnTo>
                <a:lnTo>
                  <a:pt x="4858695" y="6858000"/>
                </a:lnTo>
                <a:lnTo>
                  <a:pt x="0" y="6858000"/>
                </a:lnTo>
                <a:lnTo>
                  <a:pt x="8292" y="6849586"/>
                </a:lnTo>
                <a:cubicBezTo>
                  <a:pt x="364724" y="6471364"/>
                  <a:pt x="1039362" y="5693031"/>
                  <a:pt x="1267733" y="4893468"/>
                </a:cubicBezTo>
                <a:cubicBezTo>
                  <a:pt x="1496104" y="4093905"/>
                  <a:pt x="1464141" y="2947616"/>
                  <a:pt x="1378520" y="2052209"/>
                </a:cubicBezTo>
                <a:cubicBezTo>
                  <a:pt x="1292899" y="1156802"/>
                  <a:pt x="980727" y="345663"/>
                  <a:pt x="492746" y="0"/>
                </a:cubicBezTo>
                <a:close/>
              </a:path>
            </a:pathLst>
          </a:custGeom>
        </p:spPr>
      </p:pic>
      <p:sp>
        <p:nvSpPr>
          <p:cNvPr id="2" name="Title 1">
            <a:extLst>
              <a:ext uri="{FF2B5EF4-FFF2-40B4-BE49-F238E27FC236}">
                <a16:creationId xmlns:a16="http://schemas.microsoft.com/office/drawing/2014/main" id="{731975D9-C8B4-462D-ACDA-6480ECF241E9}"/>
              </a:ext>
            </a:extLst>
          </p:cNvPr>
          <p:cNvSpPr>
            <a:spLocks noGrp="1"/>
          </p:cNvSpPr>
          <p:nvPr>
            <p:ph type="ctrTitle"/>
          </p:nvPr>
        </p:nvSpPr>
        <p:spPr>
          <a:xfrm>
            <a:off x="3168868" y="0"/>
            <a:ext cx="4474943" cy="1166648"/>
          </a:xfrm>
        </p:spPr>
        <p:txBody>
          <a:bodyPr vert="horz" wrap="square" lIns="0" tIns="0" rIns="0" bIns="0" rtlCol="0" anchor="ctr" anchorCtr="0">
            <a:normAutofit/>
          </a:bodyPr>
          <a:lstStyle/>
          <a:p>
            <a:pPr>
              <a:spcBef>
                <a:spcPct val="0"/>
              </a:spcBef>
            </a:pPr>
            <a:r>
              <a:rPr lang="en-US" sz="3200" dirty="0"/>
              <a:t>Second wave… </a:t>
            </a:r>
          </a:p>
        </p:txBody>
      </p:sp>
      <p:sp>
        <p:nvSpPr>
          <p:cNvPr id="3" name="Subtitle 2">
            <a:extLst>
              <a:ext uri="{FF2B5EF4-FFF2-40B4-BE49-F238E27FC236}">
                <a16:creationId xmlns:a16="http://schemas.microsoft.com/office/drawing/2014/main" id="{9EF252D9-4136-44EE-9DD2-6145AA754AB4}"/>
              </a:ext>
            </a:extLst>
          </p:cNvPr>
          <p:cNvSpPr>
            <a:spLocks noGrp="1"/>
          </p:cNvSpPr>
          <p:nvPr>
            <p:ph type="subTitle" idx="1"/>
          </p:nvPr>
        </p:nvSpPr>
        <p:spPr>
          <a:xfrm>
            <a:off x="0" y="1749972"/>
            <a:ext cx="7977351" cy="4871545"/>
          </a:xfrm>
        </p:spPr>
        <p:txBody>
          <a:bodyPr vert="horz" lIns="0" tIns="0" rIns="0" bIns="0" rtlCol="0">
            <a:normAutofit fontScale="92500" lnSpcReduction="10000"/>
          </a:bodyPr>
          <a:lstStyle/>
          <a:p>
            <a:pPr>
              <a:lnSpc>
                <a:spcPct val="110000"/>
              </a:lnSpc>
              <a:spcAft>
                <a:spcPts val="600"/>
              </a:spcAft>
              <a:buClr>
                <a:schemeClr val="accent4"/>
              </a:buClr>
              <a:buFont typeface="The Hand Extrablack" panose="03070A02030502020204" pitchFamily="66" charset="0"/>
              <a:buChar char="•"/>
            </a:pPr>
            <a:r>
              <a:rPr lang="en-US" sz="1600" b="1" dirty="0">
                <a:solidFill>
                  <a:schemeClr val="tx1">
                    <a:alpha val="58000"/>
                  </a:schemeClr>
                </a:solidFill>
                <a:latin typeface="Verdana" panose="020B0604030504040204" pitchFamily="34" charset="0"/>
                <a:ea typeface="Verdana" panose="020B0604030504040204" pitchFamily="34" charset="0"/>
              </a:rPr>
              <a:t>Mixed evidence re deaths:</a:t>
            </a:r>
          </a:p>
          <a:p>
            <a:pPr marL="342900">
              <a:lnSpc>
                <a:spcPct val="110000"/>
              </a:lnSpc>
              <a:spcAft>
                <a:spcPts val="600"/>
              </a:spcAft>
              <a:buClr>
                <a:schemeClr val="accent4"/>
              </a:buClr>
              <a:buFont typeface="The Hand Extrablack" panose="03070A02030502020204" pitchFamily="66" charset="0"/>
              <a:buChar char="•"/>
            </a:pPr>
            <a:r>
              <a:rPr lang="en-US" sz="1600" b="1" i="1" dirty="0">
                <a:solidFill>
                  <a:schemeClr val="tx1">
                    <a:alpha val="58000"/>
                  </a:schemeClr>
                </a:solidFill>
                <a:latin typeface="Verdana" panose="020B0604030504040204" pitchFamily="34" charset="0"/>
                <a:ea typeface="Verdana" panose="020B0604030504040204" pitchFamily="34" charset="0"/>
              </a:rPr>
              <a:t>Some data suggests that deaths were lower in the second wave:</a:t>
            </a:r>
          </a:p>
          <a:p>
            <a:pPr marL="800100" lvl="1">
              <a:lnSpc>
                <a:spcPct val="110000"/>
              </a:lnSpc>
              <a:spcAft>
                <a:spcPts val="600"/>
              </a:spcAft>
              <a:buClr>
                <a:schemeClr val="accent4"/>
              </a:buClr>
              <a:buFont typeface="The Hand Extrablack" panose="03070A02030502020204" pitchFamily="66" charset="0"/>
              <a:buChar char="•"/>
            </a:pPr>
            <a:r>
              <a:rPr lang="en-US" sz="1600" dirty="0">
                <a:solidFill>
                  <a:schemeClr val="tx1">
                    <a:alpha val="58000"/>
                  </a:schemeClr>
                </a:solidFill>
                <a:latin typeface="Verdana" panose="020B0604030504040204" pitchFamily="34" charset="0"/>
                <a:ea typeface="Verdana" panose="020B0604030504040204" pitchFamily="34" charset="0"/>
              </a:rPr>
              <a:t>In the UK fewer ‘excess deaths’ due to better PPE/testing, vaccines/acquired immunity &amp; far fewer staff working across multiple sites</a:t>
            </a:r>
          </a:p>
          <a:p>
            <a:pPr marL="800100" lvl="1">
              <a:lnSpc>
                <a:spcPct val="110000"/>
              </a:lnSpc>
              <a:spcAft>
                <a:spcPts val="600"/>
              </a:spcAft>
              <a:buClr>
                <a:schemeClr val="accent4"/>
              </a:buClr>
              <a:buFont typeface="The Hand Extrablack" panose="03070A02030502020204" pitchFamily="66" charset="0"/>
              <a:buChar char="•"/>
            </a:pPr>
            <a:r>
              <a:rPr lang="en-US" sz="1600" dirty="0">
                <a:solidFill>
                  <a:schemeClr val="tx1">
                    <a:alpha val="58000"/>
                  </a:schemeClr>
                </a:solidFill>
                <a:latin typeface="Verdana" panose="020B0604030504040204" pitchFamily="34" charset="0"/>
                <a:ea typeface="Verdana" panose="020B0604030504040204" pitchFamily="34" charset="0"/>
              </a:rPr>
              <a:t>Care home deaths represented only 26% of the 62,250 deaths registered between 31st Oct 20- 5th Feb 21 (compared with 41%)</a:t>
            </a:r>
          </a:p>
          <a:p>
            <a:pPr marL="800100" lvl="1">
              <a:lnSpc>
                <a:spcPct val="110000"/>
              </a:lnSpc>
              <a:spcAft>
                <a:spcPts val="600"/>
              </a:spcAft>
              <a:buClr>
                <a:schemeClr val="accent4"/>
              </a:buClr>
              <a:buFont typeface="The Hand Extrablack" panose="03070A02030502020204" pitchFamily="66" charset="0"/>
              <a:buChar char="•"/>
            </a:pPr>
            <a:r>
              <a:rPr lang="en-US" sz="1600" dirty="0">
                <a:solidFill>
                  <a:schemeClr val="tx1">
                    <a:alpha val="58000"/>
                  </a:schemeClr>
                </a:solidFill>
                <a:latin typeface="Verdana" panose="020B0604030504040204" pitchFamily="34" charset="0"/>
                <a:ea typeface="Verdana" panose="020B0604030504040204" pitchFamily="34" charset="0"/>
              </a:rPr>
              <a:t>Finland: rate was 33% of all Covid deaths (22nd Jan 21) (45% in first wave)</a:t>
            </a:r>
          </a:p>
          <a:p>
            <a:pPr marL="342900">
              <a:lnSpc>
                <a:spcPct val="110000"/>
              </a:lnSpc>
              <a:spcAft>
                <a:spcPts val="600"/>
              </a:spcAft>
              <a:buClr>
                <a:schemeClr val="accent4"/>
              </a:buClr>
              <a:buFont typeface="The Hand Extrablack" panose="03070A02030502020204" pitchFamily="66" charset="0"/>
              <a:buChar char="•"/>
            </a:pPr>
            <a:r>
              <a:rPr lang="en-US" sz="1600" b="1" i="1" dirty="0">
                <a:solidFill>
                  <a:schemeClr val="tx1">
                    <a:alpha val="58000"/>
                  </a:schemeClr>
                </a:solidFill>
                <a:latin typeface="Verdana" panose="020B0604030504040204" pitchFamily="34" charset="0"/>
                <a:ea typeface="Verdana" panose="020B0604030504040204" pitchFamily="34" charset="0"/>
              </a:rPr>
              <a:t>Other data suggests that they were higher:</a:t>
            </a:r>
          </a:p>
          <a:p>
            <a:pPr marL="800100" lvl="1">
              <a:lnSpc>
                <a:spcPct val="110000"/>
              </a:lnSpc>
              <a:spcAft>
                <a:spcPts val="600"/>
              </a:spcAft>
              <a:buClr>
                <a:schemeClr val="accent4"/>
              </a:buClr>
              <a:buFont typeface="The Hand Extrablack" panose="03070A02030502020204" pitchFamily="66" charset="0"/>
              <a:buChar char="•"/>
            </a:pPr>
            <a:r>
              <a:rPr lang="en-US" sz="1600" dirty="0">
                <a:solidFill>
                  <a:schemeClr val="tx1">
                    <a:alpha val="58000"/>
                  </a:schemeClr>
                </a:solidFill>
                <a:latin typeface="Verdana" panose="020B0604030504040204" pitchFamily="34" charset="0"/>
                <a:ea typeface="Verdana" panose="020B0604030504040204" pitchFamily="34" charset="0"/>
              </a:rPr>
              <a:t>In the UK whilst official figures show that the rate of increase of deaths among care home residents was much sharper in Time 1 the total number of deaths was greater from Sept to April 21 (21677) </a:t>
            </a:r>
          </a:p>
          <a:p>
            <a:pPr marL="342900">
              <a:lnSpc>
                <a:spcPct val="110000"/>
              </a:lnSpc>
              <a:spcAft>
                <a:spcPts val="600"/>
              </a:spcAft>
              <a:buClr>
                <a:schemeClr val="accent4"/>
              </a:buClr>
              <a:buFont typeface="The Hand Extrablack" panose="03070A02030502020204" pitchFamily="66" charset="0"/>
              <a:buChar char="•"/>
            </a:pPr>
            <a:r>
              <a:rPr lang="en-US" sz="1600" b="1" i="1" dirty="0">
                <a:solidFill>
                  <a:schemeClr val="tx1">
                    <a:alpha val="58000"/>
                  </a:schemeClr>
                </a:solidFill>
                <a:latin typeface="Verdana" panose="020B0604030504040204" pitchFamily="34" charset="0"/>
                <a:ea typeface="Verdana" panose="020B0604030504040204" pitchFamily="34" charset="0"/>
              </a:rPr>
              <a:t>Features of care homes with higher number of deaths (UK):</a:t>
            </a:r>
          </a:p>
          <a:p>
            <a:pPr marL="800100" lvl="1">
              <a:lnSpc>
                <a:spcPct val="110000"/>
              </a:lnSpc>
              <a:spcAft>
                <a:spcPts val="600"/>
              </a:spcAft>
              <a:buClr>
                <a:schemeClr val="accent4"/>
              </a:buClr>
              <a:buFont typeface="The Hand Extrablack" panose="03070A02030502020204" pitchFamily="66" charset="0"/>
              <a:buChar char="•"/>
            </a:pPr>
            <a:r>
              <a:rPr lang="en-US" sz="1600" dirty="0">
                <a:solidFill>
                  <a:schemeClr val="tx1">
                    <a:alpha val="58000"/>
                  </a:schemeClr>
                </a:solidFill>
                <a:latin typeface="Verdana" panose="020B0604030504040204" pitchFamily="34" charset="0"/>
                <a:ea typeface="Verdana" panose="020B0604030504040204" pitchFamily="34" charset="0"/>
              </a:rPr>
              <a:t>For profit, larger homes, higher occupancy rates, lower levels of skilled well-trained staff, more limited access to clinicians (nurses, GPs), poorly rated care by inspection agency (CQC), higher numbers of residents are publicly funded </a:t>
            </a:r>
          </a:p>
          <a:p>
            <a:pPr marL="342900">
              <a:lnSpc>
                <a:spcPct val="110000"/>
              </a:lnSpc>
              <a:spcAft>
                <a:spcPts val="600"/>
              </a:spcAft>
              <a:buClr>
                <a:schemeClr val="accent4"/>
              </a:buClr>
              <a:buFont typeface="The Hand Extrablack" panose="03070A02030502020204" pitchFamily="66" charset="0"/>
              <a:buChar char="•"/>
            </a:pPr>
            <a:endParaRPr lang="en-US" sz="1000" b="1" dirty="0">
              <a:solidFill>
                <a:schemeClr val="tx1">
                  <a:alpha val="58000"/>
                </a:schemeClr>
              </a:solidFill>
            </a:endParaRPr>
          </a:p>
          <a:p>
            <a:pPr marL="342900">
              <a:lnSpc>
                <a:spcPct val="110000"/>
              </a:lnSpc>
              <a:spcAft>
                <a:spcPts val="600"/>
              </a:spcAft>
              <a:buClr>
                <a:schemeClr val="accent4"/>
              </a:buClr>
              <a:buFont typeface="The Hand Extrablack" panose="03070A02030502020204" pitchFamily="66" charset="0"/>
              <a:buChar char="•"/>
            </a:pPr>
            <a:endParaRPr lang="en-US" sz="1000" b="1" dirty="0">
              <a:solidFill>
                <a:schemeClr val="tx1">
                  <a:alpha val="58000"/>
                </a:schemeClr>
              </a:solidFill>
            </a:endParaRPr>
          </a:p>
          <a:p>
            <a:pPr marL="800100" lvl="1">
              <a:lnSpc>
                <a:spcPct val="110000"/>
              </a:lnSpc>
              <a:spcAft>
                <a:spcPts val="600"/>
              </a:spcAft>
              <a:buClr>
                <a:schemeClr val="accent4"/>
              </a:buClr>
              <a:buFont typeface="The Hand Extrablack" panose="03070A02030502020204" pitchFamily="66" charset="0"/>
              <a:buChar char="•"/>
            </a:pPr>
            <a:endParaRPr lang="en-US" sz="1000" b="1" dirty="0">
              <a:solidFill>
                <a:schemeClr val="tx1">
                  <a:alpha val="58000"/>
                </a:schemeClr>
              </a:solidFill>
            </a:endParaRPr>
          </a:p>
          <a:p>
            <a:pPr marL="800100" lvl="1">
              <a:lnSpc>
                <a:spcPct val="110000"/>
              </a:lnSpc>
              <a:spcAft>
                <a:spcPts val="600"/>
              </a:spcAft>
              <a:buClr>
                <a:schemeClr val="accent4"/>
              </a:buClr>
              <a:buFont typeface="The Hand Extrablack" panose="03070A02030502020204" pitchFamily="66" charset="0"/>
              <a:buChar char="•"/>
            </a:pPr>
            <a:endParaRPr lang="en-US" sz="1000" b="1" dirty="0">
              <a:solidFill>
                <a:schemeClr val="tx1">
                  <a:alpha val="58000"/>
                </a:schemeClr>
              </a:solidFill>
            </a:endParaRPr>
          </a:p>
        </p:txBody>
      </p:sp>
      <p:pic>
        <p:nvPicPr>
          <p:cNvPr id="4" name="Picture 3">
            <a:extLst>
              <a:ext uri="{FF2B5EF4-FFF2-40B4-BE49-F238E27FC236}">
                <a16:creationId xmlns:a16="http://schemas.microsoft.com/office/drawing/2014/main" id="{0F291E8D-045B-C14A-1A9D-B2044DBE68D5}"/>
              </a:ext>
            </a:extLst>
          </p:cNvPr>
          <p:cNvPicPr/>
          <p:nvPr/>
        </p:nvPicPr>
        <p:blipFill>
          <a:blip r:embed="rId4">
            <a:extLst>
              <a:ext uri="{28A0092B-C50C-407E-A947-70E740481C1C}">
                <a14:useLocalDpi xmlns:a14="http://schemas.microsoft.com/office/drawing/2010/main" val="0"/>
              </a:ext>
            </a:extLst>
          </a:blip>
          <a:stretch>
            <a:fillRect/>
          </a:stretch>
        </p:blipFill>
        <p:spPr>
          <a:xfrm>
            <a:off x="0" y="-84221"/>
            <a:ext cx="1166648" cy="1079901"/>
          </a:xfrm>
          <a:prstGeom prst="rect">
            <a:avLst/>
          </a:prstGeom>
        </p:spPr>
      </p:pic>
    </p:spTree>
    <p:extLst>
      <p:ext uri="{BB962C8B-B14F-4D97-AF65-F5344CB8AC3E}">
        <p14:creationId xmlns:p14="http://schemas.microsoft.com/office/powerpoint/2010/main" val="2811386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6A10F56-4600-4E72-882F-DF9A3D7054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4E7C649-57E0-4A93-B134-67101C072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A35AF4F-B82E-435B-8949-29173A055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5412222" cy="3734405"/>
          </a:xfrm>
          <a:custGeom>
            <a:avLst/>
            <a:gdLst>
              <a:gd name="connsiteX0" fmla="*/ 1441992 w 5412222"/>
              <a:gd name="connsiteY0" fmla="*/ 2504513 h 3734405"/>
              <a:gd name="connsiteX1" fmla="*/ 1566499 w 5412222"/>
              <a:gd name="connsiteY1" fmla="*/ 2518404 h 3734405"/>
              <a:gd name="connsiteX2" fmla="*/ 1750954 w 5412222"/>
              <a:gd name="connsiteY2" fmla="*/ 2629527 h 3734405"/>
              <a:gd name="connsiteX3" fmla="*/ 1714063 w 5412222"/>
              <a:gd name="connsiteY3" fmla="*/ 3370350 h 3734405"/>
              <a:gd name="connsiteX4" fmla="*/ 1548053 w 5412222"/>
              <a:gd name="connsiteY4" fmla="*/ 3703720 h 3734405"/>
              <a:gd name="connsiteX5" fmla="*/ 1345153 w 5412222"/>
              <a:gd name="connsiteY5" fmla="*/ 3722241 h 3734405"/>
              <a:gd name="connsiteX6" fmla="*/ 1142252 w 5412222"/>
              <a:gd name="connsiteY6" fmla="*/ 3611117 h 3734405"/>
              <a:gd name="connsiteX7" fmla="*/ 1123807 w 5412222"/>
              <a:gd name="connsiteY7" fmla="*/ 3388870 h 3734405"/>
              <a:gd name="connsiteX8" fmla="*/ 1160697 w 5412222"/>
              <a:gd name="connsiteY8" fmla="*/ 3018459 h 3734405"/>
              <a:gd name="connsiteX9" fmla="*/ 1179143 w 5412222"/>
              <a:gd name="connsiteY9" fmla="*/ 2851774 h 3734405"/>
              <a:gd name="connsiteX10" fmla="*/ 1197589 w 5412222"/>
              <a:gd name="connsiteY10" fmla="*/ 2722130 h 3734405"/>
              <a:gd name="connsiteX11" fmla="*/ 1345153 w 5412222"/>
              <a:gd name="connsiteY11" fmla="*/ 2518404 h 3734405"/>
              <a:gd name="connsiteX12" fmla="*/ 1441992 w 5412222"/>
              <a:gd name="connsiteY12" fmla="*/ 2504513 h 3734405"/>
              <a:gd name="connsiteX13" fmla="*/ 2975080 w 5412222"/>
              <a:gd name="connsiteY13" fmla="*/ 2484443 h 3734405"/>
              <a:gd name="connsiteX14" fmla="*/ 3097382 w 5412222"/>
              <a:gd name="connsiteY14" fmla="*/ 2507883 h 3734405"/>
              <a:gd name="connsiteX15" fmla="*/ 3189904 w 5412222"/>
              <a:gd name="connsiteY15" fmla="*/ 2581966 h 3734405"/>
              <a:gd name="connsiteX16" fmla="*/ 3263922 w 5412222"/>
              <a:gd name="connsiteY16" fmla="*/ 2730130 h 3734405"/>
              <a:gd name="connsiteX17" fmla="*/ 3356443 w 5412222"/>
              <a:gd name="connsiteY17" fmla="*/ 3322788 h 3734405"/>
              <a:gd name="connsiteX18" fmla="*/ 3337939 w 5412222"/>
              <a:gd name="connsiteY18" fmla="*/ 3545035 h 3734405"/>
              <a:gd name="connsiteX19" fmla="*/ 3282426 w 5412222"/>
              <a:gd name="connsiteY19" fmla="*/ 3637638 h 3734405"/>
              <a:gd name="connsiteX20" fmla="*/ 3171400 w 5412222"/>
              <a:gd name="connsiteY20" fmla="*/ 3674679 h 3734405"/>
              <a:gd name="connsiteX21" fmla="*/ 3115887 w 5412222"/>
              <a:gd name="connsiteY21" fmla="*/ 3693200 h 3734405"/>
              <a:gd name="connsiteX22" fmla="*/ 2967852 w 5412222"/>
              <a:gd name="connsiteY22" fmla="*/ 3674679 h 3734405"/>
              <a:gd name="connsiteX23" fmla="*/ 2838321 w 5412222"/>
              <a:gd name="connsiteY23" fmla="*/ 3563556 h 3734405"/>
              <a:gd name="connsiteX24" fmla="*/ 2782808 w 5412222"/>
              <a:gd name="connsiteY24" fmla="*/ 3359829 h 3734405"/>
              <a:gd name="connsiteX25" fmla="*/ 2764304 w 5412222"/>
              <a:gd name="connsiteY25" fmla="*/ 3156103 h 3734405"/>
              <a:gd name="connsiteX26" fmla="*/ 2708791 w 5412222"/>
              <a:gd name="connsiteY26" fmla="*/ 2878295 h 3734405"/>
              <a:gd name="connsiteX27" fmla="*/ 2690286 w 5412222"/>
              <a:gd name="connsiteY27" fmla="*/ 2637527 h 3734405"/>
              <a:gd name="connsiteX28" fmla="*/ 2912339 w 5412222"/>
              <a:gd name="connsiteY28" fmla="*/ 2489363 h 3734405"/>
              <a:gd name="connsiteX29" fmla="*/ 2975080 w 5412222"/>
              <a:gd name="connsiteY29" fmla="*/ 2484443 h 3734405"/>
              <a:gd name="connsiteX30" fmla="*/ 4122198 w 5412222"/>
              <a:gd name="connsiteY30" fmla="*/ 1964873 h 3734405"/>
              <a:gd name="connsiteX31" fmla="*/ 4289154 w 5412222"/>
              <a:gd name="connsiteY31" fmla="*/ 2020607 h 3734405"/>
              <a:gd name="connsiteX32" fmla="*/ 4437557 w 5412222"/>
              <a:gd name="connsiteY32" fmla="*/ 2169233 h 3734405"/>
              <a:gd name="connsiteX33" fmla="*/ 4567411 w 5412222"/>
              <a:gd name="connsiteY33" fmla="*/ 2336436 h 3734405"/>
              <a:gd name="connsiteX34" fmla="*/ 4752916 w 5412222"/>
              <a:gd name="connsiteY34" fmla="*/ 2540795 h 3734405"/>
              <a:gd name="connsiteX35" fmla="*/ 4882769 w 5412222"/>
              <a:gd name="connsiteY35" fmla="*/ 2763733 h 3734405"/>
              <a:gd name="connsiteX36" fmla="*/ 4771467 w 5412222"/>
              <a:gd name="connsiteY36" fmla="*/ 2986671 h 3734405"/>
              <a:gd name="connsiteX37" fmla="*/ 4567411 w 5412222"/>
              <a:gd name="connsiteY37" fmla="*/ 3060983 h 3734405"/>
              <a:gd name="connsiteX38" fmla="*/ 4474659 w 5412222"/>
              <a:gd name="connsiteY38" fmla="*/ 3042405 h 3734405"/>
              <a:gd name="connsiteX39" fmla="*/ 4344804 w 5412222"/>
              <a:gd name="connsiteY39" fmla="*/ 2949514 h 3734405"/>
              <a:gd name="connsiteX40" fmla="*/ 3955244 w 5412222"/>
              <a:gd name="connsiteY40" fmla="*/ 2466483 h 3734405"/>
              <a:gd name="connsiteX41" fmla="*/ 3862491 w 5412222"/>
              <a:gd name="connsiteY41" fmla="*/ 2280701 h 3734405"/>
              <a:gd name="connsiteX42" fmla="*/ 3881042 w 5412222"/>
              <a:gd name="connsiteY42" fmla="*/ 2169233 h 3734405"/>
              <a:gd name="connsiteX43" fmla="*/ 3936693 w 5412222"/>
              <a:gd name="connsiteY43" fmla="*/ 2076342 h 3734405"/>
              <a:gd name="connsiteX44" fmla="*/ 3992345 w 5412222"/>
              <a:gd name="connsiteY44" fmla="*/ 2039186 h 3734405"/>
              <a:gd name="connsiteX45" fmla="*/ 4122198 w 5412222"/>
              <a:gd name="connsiteY45" fmla="*/ 1964873 h 3734405"/>
              <a:gd name="connsiteX46" fmla="*/ 146310 w 5412222"/>
              <a:gd name="connsiteY46" fmla="*/ 1953889 h 3734405"/>
              <a:gd name="connsiteX47" fmla="*/ 350366 w 5412222"/>
              <a:gd name="connsiteY47" fmla="*/ 2046733 h 3734405"/>
              <a:gd name="connsiteX48" fmla="*/ 443118 w 5412222"/>
              <a:gd name="connsiteY48" fmla="*/ 2232420 h 3734405"/>
              <a:gd name="connsiteX49" fmla="*/ 368916 w 5412222"/>
              <a:gd name="connsiteY49" fmla="*/ 2455245 h 3734405"/>
              <a:gd name="connsiteX50" fmla="*/ 55877 w 5412222"/>
              <a:gd name="connsiteY50" fmla="*/ 2823429 h 3734405"/>
              <a:gd name="connsiteX51" fmla="*/ 0 w 5412222"/>
              <a:gd name="connsiteY51" fmla="*/ 2890207 h 3734405"/>
              <a:gd name="connsiteX52" fmla="*/ 0 w 5412222"/>
              <a:gd name="connsiteY52" fmla="*/ 2010548 h 3734405"/>
              <a:gd name="connsiteX53" fmla="*/ 48920 w 5412222"/>
              <a:gd name="connsiteY53" fmla="*/ 1981743 h 3734405"/>
              <a:gd name="connsiteX54" fmla="*/ 146310 w 5412222"/>
              <a:gd name="connsiteY54" fmla="*/ 1953889 h 3734405"/>
              <a:gd name="connsiteX55" fmla="*/ 4987001 w 5412222"/>
              <a:gd name="connsiteY55" fmla="*/ 730996 h 3734405"/>
              <a:gd name="connsiteX56" fmla="*/ 5079441 w 5412222"/>
              <a:gd name="connsiteY56" fmla="*/ 730996 h 3734405"/>
              <a:gd name="connsiteX57" fmla="*/ 5338271 w 5412222"/>
              <a:gd name="connsiteY57" fmla="*/ 804801 h 3734405"/>
              <a:gd name="connsiteX58" fmla="*/ 5412222 w 5412222"/>
              <a:gd name="connsiteY58" fmla="*/ 970860 h 3734405"/>
              <a:gd name="connsiteX59" fmla="*/ 5412222 w 5412222"/>
              <a:gd name="connsiteY59" fmla="*/ 1100017 h 3734405"/>
              <a:gd name="connsiteX60" fmla="*/ 5338271 w 5412222"/>
              <a:gd name="connsiteY60" fmla="*/ 1266077 h 3734405"/>
              <a:gd name="connsiteX61" fmla="*/ 5171880 w 5412222"/>
              <a:gd name="connsiteY61" fmla="*/ 1339881 h 3734405"/>
              <a:gd name="connsiteX62" fmla="*/ 4913050 w 5412222"/>
              <a:gd name="connsiteY62" fmla="*/ 1339881 h 3734405"/>
              <a:gd name="connsiteX63" fmla="*/ 4580268 w 5412222"/>
              <a:gd name="connsiteY63" fmla="*/ 1339881 h 3734405"/>
              <a:gd name="connsiteX64" fmla="*/ 4413877 w 5412222"/>
              <a:gd name="connsiteY64" fmla="*/ 1321430 h 3734405"/>
              <a:gd name="connsiteX65" fmla="*/ 4247486 w 5412222"/>
              <a:gd name="connsiteY65" fmla="*/ 1247626 h 3734405"/>
              <a:gd name="connsiteX66" fmla="*/ 4192022 w 5412222"/>
              <a:gd name="connsiteY66" fmla="*/ 1118468 h 3734405"/>
              <a:gd name="connsiteX67" fmla="*/ 4192022 w 5412222"/>
              <a:gd name="connsiteY67" fmla="*/ 1026213 h 3734405"/>
              <a:gd name="connsiteX68" fmla="*/ 4247486 w 5412222"/>
              <a:gd name="connsiteY68" fmla="*/ 860154 h 3734405"/>
              <a:gd name="connsiteX69" fmla="*/ 4395389 w 5412222"/>
              <a:gd name="connsiteY69" fmla="*/ 786350 h 3734405"/>
              <a:gd name="connsiteX70" fmla="*/ 4617243 w 5412222"/>
              <a:gd name="connsiteY70" fmla="*/ 767899 h 3734405"/>
              <a:gd name="connsiteX71" fmla="*/ 4987001 w 5412222"/>
              <a:gd name="connsiteY71" fmla="*/ 730996 h 3734405"/>
              <a:gd name="connsiteX72" fmla="*/ 3807960 w 5412222"/>
              <a:gd name="connsiteY72" fmla="*/ 0 h 3734405"/>
              <a:gd name="connsiteX73" fmla="*/ 4404064 w 5412222"/>
              <a:gd name="connsiteY73" fmla="*/ 0 h 3734405"/>
              <a:gd name="connsiteX74" fmla="*/ 4368291 w 5412222"/>
              <a:gd name="connsiteY74" fmla="*/ 41360 h 3734405"/>
              <a:gd name="connsiteX75" fmla="*/ 4329548 w 5412222"/>
              <a:gd name="connsiteY75" fmla="*/ 87787 h 3734405"/>
              <a:gd name="connsiteX76" fmla="*/ 4107495 w 5412222"/>
              <a:gd name="connsiteY76" fmla="*/ 198776 h 3734405"/>
              <a:gd name="connsiteX77" fmla="*/ 3885443 w 5412222"/>
              <a:gd name="connsiteY77" fmla="*/ 106285 h 3734405"/>
              <a:gd name="connsiteX78" fmla="*/ 3818365 w 5412222"/>
              <a:gd name="connsiteY78" fmla="*/ 23043 h 373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12222" h="3734405">
                <a:moveTo>
                  <a:pt x="1441992" y="2504513"/>
                </a:moveTo>
                <a:cubicBezTo>
                  <a:pt x="1478883" y="2504513"/>
                  <a:pt x="1520385" y="2509143"/>
                  <a:pt x="1566499" y="2518404"/>
                </a:cubicBezTo>
                <a:cubicBezTo>
                  <a:pt x="1658726" y="2536924"/>
                  <a:pt x="1732509" y="2573965"/>
                  <a:pt x="1750954" y="2629527"/>
                </a:cubicBezTo>
                <a:cubicBezTo>
                  <a:pt x="1787845" y="2703609"/>
                  <a:pt x="1714063" y="3296268"/>
                  <a:pt x="1714063" y="3370350"/>
                </a:cubicBezTo>
                <a:cubicBezTo>
                  <a:pt x="1695617" y="3555556"/>
                  <a:pt x="1658726" y="3666679"/>
                  <a:pt x="1548053" y="3703720"/>
                </a:cubicBezTo>
                <a:cubicBezTo>
                  <a:pt x="1492717" y="3740761"/>
                  <a:pt x="1418935" y="3740761"/>
                  <a:pt x="1345153" y="3722241"/>
                </a:cubicBezTo>
                <a:cubicBezTo>
                  <a:pt x="1252925" y="3722241"/>
                  <a:pt x="1179143" y="3685199"/>
                  <a:pt x="1142252" y="3611117"/>
                </a:cubicBezTo>
                <a:cubicBezTo>
                  <a:pt x="1123807" y="3555556"/>
                  <a:pt x="1105361" y="3481473"/>
                  <a:pt x="1123807" y="3388870"/>
                </a:cubicBezTo>
                <a:cubicBezTo>
                  <a:pt x="1123807" y="3388870"/>
                  <a:pt x="1160697" y="3055500"/>
                  <a:pt x="1160697" y="3018459"/>
                </a:cubicBezTo>
                <a:cubicBezTo>
                  <a:pt x="1160697" y="2962897"/>
                  <a:pt x="1179143" y="2870294"/>
                  <a:pt x="1179143" y="2851774"/>
                </a:cubicBezTo>
                <a:cubicBezTo>
                  <a:pt x="1197589" y="2722130"/>
                  <a:pt x="1197589" y="2722130"/>
                  <a:pt x="1197589" y="2722130"/>
                </a:cubicBezTo>
                <a:cubicBezTo>
                  <a:pt x="1234480" y="2611007"/>
                  <a:pt x="1289816" y="2555445"/>
                  <a:pt x="1345153" y="2518404"/>
                </a:cubicBezTo>
                <a:cubicBezTo>
                  <a:pt x="1372821" y="2509143"/>
                  <a:pt x="1405101" y="2504513"/>
                  <a:pt x="1441992" y="2504513"/>
                </a:cubicBezTo>
                <a:close/>
                <a:moveTo>
                  <a:pt x="2975080" y="2484443"/>
                </a:moveTo>
                <a:cubicBezTo>
                  <a:pt x="3031460" y="2487048"/>
                  <a:pt x="3069626" y="2507883"/>
                  <a:pt x="3097382" y="2507883"/>
                </a:cubicBezTo>
                <a:cubicBezTo>
                  <a:pt x="3134391" y="2526404"/>
                  <a:pt x="3152895" y="2544924"/>
                  <a:pt x="3189904" y="2581966"/>
                </a:cubicBezTo>
                <a:cubicBezTo>
                  <a:pt x="3208409" y="2619007"/>
                  <a:pt x="3226913" y="2656048"/>
                  <a:pt x="3263922" y="2730130"/>
                </a:cubicBezTo>
                <a:cubicBezTo>
                  <a:pt x="3282426" y="2804212"/>
                  <a:pt x="3356443" y="3322788"/>
                  <a:pt x="3356443" y="3322788"/>
                </a:cubicBezTo>
                <a:cubicBezTo>
                  <a:pt x="3374948" y="3433912"/>
                  <a:pt x="3356443" y="3507994"/>
                  <a:pt x="3337939" y="3545035"/>
                </a:cubicBezTo>
                <a:cubicBezTo>
                  <a:pt x="3319435" y="3582076"/>
                  <a:pt x="3300930" y="3619117"/>
                  <a:pt x="3282426" y="3637638"/>
                </a:cubicBezTo>
                <a:cubicBezTo>
                  <a:pt x="3245417" y="3656158"/>
                  <a:pt x="3208409" y="3656158"/>
                  <a:pt x="3171400" y="3674679"/>
                </a:cubicBezTo>
                <a:cubicBezTo>
                  <a:pt x="3152895" y="3674679"/>
                  <a:pt x="3134391" y="3693200"/>
                  <a:pt x="3115887" y="3693200"/>
                </a:cubicBezTo>
                <a:cubicBezTo>
                  <a:pt x="3060374" y="3711720"/>
                  <a:pt x="3004860" y="3711720"/>
                  <a:pt x="2967852" y="3674679"/>
                </a:cubicBezTo>
                <a:cubicBezTo>
                  <a:pt x="2912339" y="3656158"/>
                  <a:pt x="2875330" y="3619117"/>
                  <a:pt x="2838321" y="3563556"/>
                </a:cubicBezTo>
                <a:cubicBezTo>
                  <a:pt x="2801312" y="3507994"/>
                  <a:pt x="2782808" y="3433912"/>
                  <a:pt x="2782808" y="3359829"/>
                </a:cubicBezTo>
                <a:cubicBezTo>
                  <a:pt x="2764304" y="3156103"/>
                  <a:pt x="2764304" y="3156103"/>
                  <a:pt x="2764304" y="3156103"/>
                </a:cubicBezTo>
                <a:cubicBezTo>
                  <a:pt x="2708791" y="2878295"/>
                  <a:pt x="2708791" y="2878295"/>
                  <a:pt x="2708791" y="2878295"/>
                </a:cubicBezTo>
                <a:cubicBezTo>
                  <a:pt x="2671782" y="2767171"/>
                  <a:pt x="2671782" y="2693089"/>
                  <a:pt x="2690286" y="2637527"/>
                </a:cubicBezTo>
                <a:cubicBezTo>
                  <a:pt x="2727295" y="2563445"/>
                  <a:pt x="2801312" y="2489363"/>
                  <a:pt x="2912339" y="2489363"/>
                </a:cubicBezTo>
                <a:cubicBezTo>
                  <a:pt x="2935469" y="2484733"/>
                  <a:pt x="2956286" y="2483575"/>
                  <a:pt x="2975080" y="2484443"/>
                </a:cubicBezTo>
                <a:close/>
                <a:moveTo>
                  <a:pt x="4122198" y="1964873"/>
                </a:moveTo>
                <a:cubicBezTo>
                  <a:pt x="4177850" y="1964873"/>
                  <a:pt x="4233502" y="1983451"/>
                  <a:pt x="4289154" y="2020607"/>
                </a:cubicBezTo>
                <a:cubicBezTo>
                  <a:pt x="4344804" y="2039186"/>
                  <a:pt x="4400456" y="2094920"/>
                  <a:pt x="4437557" y="2169233"/>
                </a:cubicBezTo>
                <a:cubicBezTo>
                  <a:pt x="4567411" y="2336436"/>
                  <a:pt x="4567411" y="2336436"/>
                  <a:pt x="4567411" y="2336436"/>
                </a:cubicBezTo>
                <a:cubicBezTo>
                  <a:pt x="4752916" y="2540795"/>
                  <a:pt x="4752916" y="2540795"/>
                  <a:pt x="4752916" y="2540795"/>
                </a:cubicBezTo>
                <a:cubicBezTo>
                  <a:pt x="4827118" y="2633686"/>
                  <a:pt x="4864220" y="2707999"/>
                  <a:pt x="4882769" y="2763733"/>
                </a:cubicBezTo>
                <a:cubicBezTo>
                  <a:pt x="4882769" y="2838046"/>
                  <a:pt x="4864220" y="2930936"/>
                  <a:pt x="4771467" y="2986671"/>
                </a:cubicBezTo>
                <a:cubicBezTo>
                  <a:pt x="4697264" y="3042405"/>
                  <a:pt x="4623063" y="3060983"/>
                  <a:pt x="4567411" y="3060983"/>
                </a:cubicBezTo>
                <a:cubicBezTo>
                  <a:pt x="4548860" y="3060983"/>
                  <a:pt x="4511759" y="3060983"/>
                  <a:pt x="4474659" y="3042405"/>
                </a:cubicBezTo>
                <a:cubicBezTo>
                  <a:pt x="4437557" y="3023827"/>
                  <a:pt x="4400456" y="2986671"/>
                  <a:pt x="4344804" y="2949514"/>
                </a:cubicBezTo>
                <a:cubicBezTo>
                  <a:pt x="4289154" y="2893780"/>
                  <a:pt x="3955244" y="2466483"/>
                  <a:pt x="3955244" y="2466483"/>
                </a:cubicBezTo>
                <a:cubicBezTo>
                  <a:pt x="3899592" y="2392170"/>
                  <a:pt x="3862491" y="2317858"/>
                  <a:pt x="3862491" y="2280701"/>
                </a:cubicBezTo>
                <a:cubicBezTo>
                  <a:pt x="3862491" y="2224967"/>
                  <a:pt x="3862491" y="2187811"/>
                  <a:pt x="3881042" y="2169233"/>
                </a:cubicBezTo>
                <a:cubicBezTo>
                  <a:pt x="3899592" y="2132076"/>
                  <a:pt x="3918143" y="2113498"/>
                  <a:pt x="3936693" y="2076342"/>
                </a:cubicBezTo>
                <a:cubicBezTo>
                  <a:pt x="3973794" y="2057764"/>
                  <a:pt x="3992345" y="2039186"/>
                  <a:pt x="3992345" y="2039186"/>
                </a:cubicBezTo>
                <a:cubicBezTo>
                  <a:pt x="4029446" y="2002029"/>
                  <a:pt x="4085097" y="1983451"/>
                  <a:pt x="4122198" y="1964873"/>
                </a:cubicBezTo>
                <a:close/>
                <a:moveTo>
                  <a:pt x="146310" y="1953889"/>
                </a:moveTo>
                <a:cubicBezTo>
                  <a:pt x="201962" y="1953889"/>
                  <a:pt x="276164" y="1991027"/>
                  <a:pt x="350366" y="2046733"/>
                </a:cubicBezTo>
                <a:cubicBezTo>
                  <a:pt x="424568" y="2102439"/>
                  <a:pt x="443118" y="2176714"/>
                  <a:pt x="443118" y="2232420"/>
                </a:cubicBezTo>
                <a:cubicBezTo>
                  <a:pt x="443118" y="2288126"/>
                  <a:pt x="424568" y="2362401"/>
                  <a:pt x="368916" y="2455245"/>
                </a:cubicBezTo>
                <a:cubicBezTo>
                  <a:pt x="368916" y="2455245"/>
                  <a:pt x="181092" y="2674589"/>
                  <a:pt x="55877" y="2823429"/>
                </a:cubicBezTo>
                <a:lnTo>
                  <a:pt x="0" y="2890207"/>
                </a:lnTo>
                <a:lnTo>
                  <a:pt x="0" y="2010548"/>
                </a:lnTo>
                <a:lnTo>
                  <a:pt x="48920" y="1981743"/>
                </a:lnTo>
                <a:cubicBezTo>
                  <a:pt x="86021" y="1963174"/>
                  <a:pt x="118485" y="1953889"/>
                  <a:pt x="146310" y="1953889"/>
                </a:cubicBezTo>
                <a:close/>
                <a:moveTo>
                  <a:pt x="4987001" y="730996"/>
                </a:moveTo>
                <a:cubicBezTo>
                  <a:pt x="5079441" y="730996"/>
                  <a:pt x="5079441" y="730996"/>
                  <a:pt x="5079441" y="730996"/>
                </a:cubicBezTo>
                <a:cubicBezTo>
                  <a:pt x="5190368" y="749448"/>
                  <a:pt x="5282808" y="786350"/>
                  <a:pt x="5338271" y="804801"/>
                </a:cubicBezTo>
                <a:cubicBezTo>
                  <a:pt x="5393734" y="841703"/>
                  <a:pt x="5412222" y="897056"/>
                  <a:pt x="5412222" y="970860"/>
                </a:cubicBezTo>
                <a:cubicBezTo>
                  <a:pt x="5412222" y="1007762"/>
                  <a:pt x="5412222" y="1044664"/>
                  <a:pt x="5412222" y="1100017"/>
                </a:cubicBezTo>
                <a:cubicBezTo>
                  <a:pt x="5393734" y="1155371"/>
                  <a:pt x="5375246" y="1210724"/>
                  <a:pt x="5338271" y="1266077"/>
                </a:cubicBezTo>
                <a:cubicBezTo>
                  <a:pt x="5301295" y="1302979"/>
                  <a:pt x="5245832" y="1321430"/>
                  <a:pt x="5171880" y="1339881"/>
                </a:cubicBezTo>
                <a:cubicBezTo>
                  <a:pt x="5060954" y="1339881"/>
                  <a:pt x="5171880" y="1358332"/>
                  <a:pt x="4913050" y="1339881"/>
                </a:cubicBezTo>
                <a:cubicBezTo>
                  <a:pt x="4635731" y="1339881"/>
                  <a:pt x="4580268" y="1339881"/>
                  <a:pt x="4580268" y="1339881"/>
                </a:cubicBezTo>
                <a:cubicBezTo>
                  <a:pt x="4413877" y="1321430"/>
                  <a:pt x="4413877" y="1321430"/>
                  <a:pt x="4413877" y="1321430"/>
                </a:cubicBezTo>
                <a:cubicBezTo>
                  <a:pt x="4321437" y="1302979"/>
                  <a:pt x="4265974" y="1284528"/>
                  <a:pt x="4247486" y="1247626"/>
                </a:cubicBezTo>
                <a:cubicBezTo>
                  <a:pt x="4210510" y="1210724"/>
                  <a:pt x="4192022" y="1173821"/>
                  <a:pt x="4192022" y="1118468"/>
                </a:cubicBezTo>
                <a:cubicBezTo>
                  <a:pt x="4192022" y="1118468"/>
                  <a:pt x="4192022" y="1081566"/>
                  <a:pt x="4192022" y="1026213"/>
                </a:cubicBezTo>
                <a:cubicBezTo>
                  <a:pt x="4192022" y="970860"/>
                  <a:pt x="4210510" y="915507"/>
                  <a:pt x="4247486" y="860154"/>
                </a:cubicBezTo>
                <a:cubicBezTo>
                  <a:pt x="4265974" y="823252"/>
                  <a:pt x="4321437" y="786350"/>
                  <a:pt x="4395389" y="786350"/>
                </a:cubicBezTo>
                <a:cubicBezTo>
                  <a:pt x="4487828" y="767899"/>
                  <a:pt x="4561780" y="767899"/>
                  <a:pt x="4617243" y="767899"/>
                </a:cubicBezTo>
                <a:cubicBezTo>
                  <a:pt x="4783634" y="749448"/>
                  <a:pt x="4876074" y="730996"/>
                  <a:pt x="4987001" y="730996"/>
                </a:cubicBezTo>
                <a:close/>
                <a:moveTo>
                  <a:pt x="3807960" y="0"/>
                </a:moveTo>
                <a:lnTo>
                  <a:pt x="4404064" y="0"/>
                </a:lnTo>
                <a:lnTo>
                  <a:pt x="4368291" y="41360"/>
                </a:lnTo>
                <a:cubicBezTo>
                  <a:pt x="4352100" y="60329"/>
                  <a:pt x="4338800" y="76226"/>
                  <a:pt x="4329548" y="87787"/>
                </a:cubicBezTo>
                <a:cubicBezTo>
                  <a:pt x="4255530" y="161780"/>
                  <a:pt x="4181513" y="198776"/>
                  <a:pt x="4107495" y="198776"/>
                </a:cubicBezTo>
                <a:cubicBezTo>
                  <a:pt x="4033478" y="217275"/>
                  <a:pt x="3959460" y="180278"/>
                  <a:pt x="3885443" y="106285"/>
                </a:cubicBezTo>
                <a:cubicBezTo>
                  <a:pt x="3857687" y="78538"/>
                  <a:pt x="3834556" y="50790"/>
                  <a:pt x="3818365" y="23043"/>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solidFill>
                <a:schemeClr val="accent3"/>
              </a:solidFill>
            </a:endParaRPr>
          </a:p>
        </p:txBody>
      </p:sp>
      <p:sp>
        <p:nvSpPr>
          <p:cNvPr id="2" name="Title 1">
            <a:extLst>
              <a:ext uri="{FF2B5EF4-FFF2-40B4-BE49-F238E27FC236}">
                <a16:creationId xmlns:a16="http://schemas.microsoft.com/office/drawing/2014/main" id="{EFD40A6A-8A82-4FA9-82FB-6551436C2B2A}"/>
              </a:ext>
            </a:extLst>
          </p:cNvPr>
          <p:cNvSpPr>
            <a:spLocks noGrp="1"/>
          </p:cNvSpPr>
          <p:nvPr>
            <p:ph type="title"/>
          </p:nvPr>
        </p:nvSpPr>
        <p:spPr>
          <a:xfrm>
            <a:off x="1089124" y="818146"/>
            <a:ext cx="3165241" cy="1848051"/>
          </a:xfrm>
        </p:spPr>
        <p:txBody>
          <a:bodyPr>
            <a:normAutofit/>
          </a:bodyPr>
          <a:lstStyle/>
          <a:p>
            <a:r>
              <a:rPr lang="en-US" dirty="0"/>
              <a:t>Impact on Older People in Care Homes</a:t>
            </a:r>
            <a:endParaRPr lang="en-IE" dirty="0"/>
          </a:p>
        </p:txBody>
      </p:sp>
      <p:sp>
        <p:nvSpPr>
          <p:cNvPr id="3" name="Content Placeholder 2">
            <a:extLst>
              <a:ext uri="{FF2B5EF4-FFF2-40B4-BE49-F238E27FC236}">
                <a16:creationId xmlns:a16="http://schemas.microsoft.com/office/drawing/2014/main" id="{7055F801-1004-4662-866C-4B47FAE2CDE3}"/>
              </a:ext>
            </a:extLst>
          </p:cNvPr>
          <p:cNvSpPr>
            <a:spLocks noGrp="1"/>
          </p:cNvSpPr>
          <p:nvPr>
            <p:ph idx="1"/>
          </p:nvPr>
        </p:nvSpPr>
        <p:spPr>
          <a:xfrm>
            <a:off x="5303519" y="236483"/>
            <a:ext cx="6770968" cy="6450755"/>
          </a:xfrm>
        </p:spPr>
        <p:txBody>
          <a:bodyPr>
            <a:noAutofit/>
          </a:bodyPr>
          <a:lstStyle/>
          <a:p>
            <a:pPr>
              <a:lnSpc>
                <a:spcPct val="110000"/>
              </a:lnSpc>
            </a:pPr>
            <a:r>
              <a:rPr lang="en-US" sz="1600" dirty="0">
                <a:latin typeface="Verdana" panose="020B0604030504040204" pitchFamily="34" charset="0"/>
                <a:ea typeface="Verdana" panose="020B0604030504040204" pitchFamily="34" charset="0"/>
              </a:rPr>
              <a:t>Care home residents viewed and treated through </a:t>
            </a:r>
            <a:r>
              <a:rPr lang="en-US" sz="1600" b="1" dirty="0">
                <a:latin typeface="Verdana" panose="020B0604030504040204" pitchFamily="34" charset="0"/>
                <a:ea typeface="Verdana" panose="020B0604030504040204" pitchFamily="34" charset="0"/>
              </a:rPr>
              <a:t>a lens of frailty, clinical status, or physical vulnerability</a:t>
            </a:r>
            <a:r>
              <a:rPr lang="en-US" sz="1600" dirty="0">
                <a:latin typeface="Verdana" panose="020B0604030504040204" pitchFamily="34" charset="0"/>
                <a:ea typeface="Verdana" panose="020B0604030504040204" pitchFamily="34" charset="0"/>
              </a:rPr>
              <a:t> (Mc Garry et al.2020).</a:t>
            </a:r>
          </a:p>
          <a:p>
            <a:pPr>
              <a:lnSpc>
                <a:spcPct val="110000"/>
              </a:lnSpc>
            </a:pPr>
            <a:r>
              <a:rPr lang="en-US" sz="1600" b="1" dirty="0">
                <a:latin typeface="Verdana" panose="020B0604030504040204" pitchFamily="34" charset="0"/>
                <a:ea typeface="Verdana" panose="020B0604030504040204" pitchFamily="34" charset="0"/>
              </a:rPr>
              <a:t>Denial of face-to-face contact </a:t>
            </a:r>
            <a:r>
              <a:rPr lang="en-US" sz="1600" dirty="0">
                <a:latin typeface="Verdana" panose="020B0604030504040204" pitchFamily="34" charset="0"/>
                <a:ea typeface="Verdana" panose="020B0604030504040204" pitchFamily="34" charset="0"/>
              </a:rPr>
              <a:t>with family members</a:t>
            </a:r>
          </a:p>
          <a:p>
            <a:pPr>
              <a:lnSpc>
                <a:spcPct val="110000"/>
              </a:lnSpc>
            </a:pPr>
            <a:r>
              <a:rPr lang="en-US" sz="1600" dirty="0">
                <a:latin typeface="Verdana" panose="020B0604030504040204" pitchFamily="34" charset="0"/>
                <a:ea typeface="Verdana" panose="020B0604030504040204" pitchFamily="34" charset="0"/>
              </a:rPr>
              <a:t>Older residents who </a:t>
            </a:r>
            <a:r>
              <a:rPr lang="en-US" sz="1600" b="1" dirty="0">
                <a:latin typeface="Verdana" panose="020B0604030504040204" pitchFamily="34" charset="0"/>
                <a:ea typeface="Verdana" panose="020B0604030504040204" pitchFamily="34" charset="0"/>
              </a:rPr>
              <a:t>died alone </a:t>
            </a:r>
            <a:r>
              <a:rPr lang="en-US" sz="1600" dirty="0">
                <a:latin typeface="Verdana" panose="020B0604030504040204" pitchFamily="34" charset="0"/>
                <a:ea typeface="Verdana" panose="020B0604030504040204" pitchFamily="34" charset="0"/>
              </a:rPr>
              <a:t>without the comfort and support of their family and friends and whose wishes regarding their preferred death were not accommodated- disenfranchised grief.</a:t>
            </a:r>
          </a:p>
          <a:p>
            <a:pPr>
              <a:lnSpc>
                <a:spcPct val="110000"/>
              </a:lnSpc>
            </a:pPr>
            <a:r>
              <a:rPr lang="en-US" sz="1600" b="1" dirty="0">
                <a:latin typeface="Verdana" panose="020B0604030504040204" pitchFamily="34" charset="0"/>
                <a:ea typeface="Verdana" panose="020B0604030504040204" pitchFamily="34" charset="0"/>
              </a:rPr>
              <a:t>GPs not being able to visit  care homes </a:t>
            </a:r>
            <a:r>
              <a:rPr lang="en-US" sz="1600" dirty="0">
                <a:latin typeface="Verdana" panose="020B0604030504040204" pitchFamily="34" charset="0"/>
                <a:ea typeface="Verdana" panose="020B0604030504040204" pitchFamily="34" charset="0"/>
              </a:rPr>
              <a:t>and care homes being discouraged ,or sometimes </a:t>
            </a:r>
            <a:r>
              <a:rPr lang="en-US" sz="1600" b="1" dirty="0">
                <a:latin typeface="Verdana" panose="020B0604030504040204" pitchFamily="34" charset="0"/>
                <a:ea typeface="Verdana" panose="020B0604030504040204" pitchFamily="34" charset="0"/>
              </a:rPr>
              <a:t>unable, to send residents to hospital for treatment for non -virus related health conditions </a:t>
            </a:r>
            <a:r>
              <a:rPr lang="en-US" sz="1600" dirty="0">
                <a:latin typeface="Verdana" panose="020B0604030504040204" pitchFamily="34" charset="0"/>
                <a:ea typeface="Verdana" panose="020B0604030504040204" pitchFamily="34" charset="0"/>
              </a:rPr>
              <a:t>(O’Dowd, 2020).  </a:t>
            </a:r>
          </a:p>
          <a:p>
            <a:pPr>
              <a:lnSpc>
                <a:spcPct val="110000"/>
              </a:lnSpc>
            </a:pPr>
            <a:r>
              <a:rPr lang="en-US" sz="1600" dirty="0">
                <a:latin typeface="Verdana" panose="020B0604030504040204" pitchFamily="34" charset="0"/>
                <a:ea typeface="Verdana" panose="020B0604030504040204" pitchFamily="34" charset="0"/>
              </a:rPr>
              <a:t>The failure to </a:t>
            </a:r>
            <a:r>
              <a:rPr lang="en-US" sz="1600" dirty="0" err="1">
                <a:latin typeface="Verdana" panose="020B0604030504040204" pitchFamily="34" charset="0"/>
                <a:ea typeface="Verdana" panose="020B0604030504040204" pitchFamily="34" charset="0"/>
              </a:rPr>
              <a:t>recognise</a:t>
            </a:r>
            <a:r>
              <a:rPr lang="en-US" sz="1600" dirty="0">
                <a:latin typeface="Verdana" panose="020B0604030504040204" pitchFamily="34" charset="0"/>
                <a:ea typeface="Verdana" panose="020B0604030504040204" pitchFamily="34" charset="0"/>
              </a:rPr>
              <a:t> and respond to the broader practical, emotional and social needs of residents during Covid19, their sense of well-being and sense of connection to their loved ones and local communities (Mc Garry et al.,2020). </a:t>
            </a:r>
          </a:p>
          <a:p>
            <a:pPr>
              <a:lnSpc>
                <a:spcPct val="110000"/>
              </a:lnSpc>
            </a:pPr>
            <a:r>
              <a:rPr lang="en-US" sz="1600" dirty="0">
                <a:latin typeface="Verdana" panose="020B0604030504040204" pitchFamily="34" charset="0"/>
                <a:ea typeface="Verdana" panose="020B0604030504040204" pitchFamily="34" charset="0"/>
              </a:rPr>
              <a:t>To date there has been no demonstration of public mourning for the loss of so many older people nor condolences to families across countries- diminishing of dignity of life</a:t>
            </a:r>
            <a:endParaRPr lang="en-IE" sz="1600" dirty="0">
              <a:latin typeface="Verdana" panose="020B0604030504040204" pitchFamily="34" charset="0"/>
              <a:ea typeface="Verdana" panose="020B0604030504040204" pitchFamily="34" charset="0"/>
            </a:endParaRPr>
          </a:p>
        </p:txBody>
      </p:sp>
      <p:pic>
        <p:nvPicPr>
          <p:cNvPr id="8" name="Picture 11" descr="Image result for ucd logo">
            <a:extLst>
              <a:ext uri="{FF2B5EF4-FFF2-40B4-BE49-F238E27FC236}">
                <a16:creationId xmlns:a16="http://schemas.microsoft.com/office/drawing/2014/main" id="{15A83C12-DC4A-4159-8E99-C8F94EE5D0C5}"/>
              </a:ext>
            </a:extLst>
          </p:cNvPr>
          <p:cNvPicPr>
            <a:picLocks noChangeAspect="1"/>
          </p:cNvPicPr>
          <p:nvPr/>
        </p:nvPicPr>
        <p:blipFill>
          <a:blip r:embed="rId3"/>
          <a:srcRect l="790" r="1639" b="1"/>
          <a:stretch>
            <a:fillRect/>
          </a:stretch>
        </p:blipFill>
        <p:spPr>
          <a:xfrm>
            <a:off x="39970" y="-16951"/>
            <a:ext cx="1049154" cy="964202"/>
          </a:xfrm>
          <a:prstGeom prst="rect">
            <a:avLst/>
          </a:prstGeom>
          <a:noFill/>
          <a:ln cap="flat">
            <a:noFill/>
          </a:ln>
        </p:spPr>
      </p:pic>
    </p:spTree>
    <p:extLst>
      <p:ext uri="{BB962C8B-B14F-4D97-AF65-F5344CB8AC3E}">
        <p14:creationId xmlns:p14="http://schemas.microsoft.com/office/powerpoint/2010/main" val="626299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52E2836-9095-4D3C-85DB-A013CBD51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2" name="Rectangle 11">
            <a:extLst>
              <a:ext uri="{FF2B5EF4-FFF2-40B4-BE49-F238E27FC236}">
                <a16:creationId xmlns:a16="http://schemas.microsoft.com/office/drawing/2014/main" id="{A92B8916-626C-4C83-B808-82B7DF02C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useBgFill="1">
        <p:nvSpPr>
          <p:cNvPr id="14" name="Freeform: Shape 13">
            <a:extLst>
              <a:ext uri="{FF2B5EF4-FFF2-40B4-BE49-F238E27FC236}">
                <a16:creationId xmlns:a16="http://schemas.microsoft.com/office/drawing/2014/main" id="{14DAEE6D-D7E7-4E31-9E45-96B6E2F6E0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4896809 h 6858000"/>
              <a:gd name="connsiteX3" fmla="*/ 12035397 w 12192000"/>
              <a:gd name="connsiteY3" fmla="*/ 5061653 h 6858000"/>
              <a:gd name="connsiteX4" fmla="*/ 9984875 w 12192000"/>
              <a:gd name="connsiteY4" fmla="*/ 6788992 h 6858000"/>
              <a:gd name="connsiteX5" fmla="*/ 9851219 w 12192000"/>
              <a:gd name="connsiteY5" fmla="*/ 6858000 h 6858000"/>
              <a:gd name="connsiteX6" fmla="*/ 3573504 w 12192000"/>
              <a:gd name="connsiteY6" fmla="*/ 6858000 h 6858000"/>
              <a:gd name="connsiteX7" fmla="*/ 3556746 w 12192000"/>
              <a:gd name="connsiteY7" fmla="*/ 6850756 h 6858000"/>
              <a:gd name="connsiteX8" fmla="*/ 3261231 w 12192000"/>
              <a:gd name="connsiteY8" fmla="*/ 6719645 h 6858000"/>
              <a:gd name="connsiteX9" fmla="*/ 956496 w 12192000"/>
              <a:gd name="connsiteY9" fmla="*/ 4131559 h 6858000"/>
              <a:gd name="connsiteX10" fmla="*/ 26515 w 12192000"/>
              <a:gd name="connsiteY10" fmla="*/ 2316866 h 6858000"/>
              <a:gd name="connsiteX11" fmla="*/ 0 w 12192000"/>
              <a:gd name="connsiteY11" fmla="*/ 2231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4896809"/>
                </a:lnTo>
                <a:lnTo>
                  <a:pt x="12035397" y="5061653"/>
                </a:lnTo>
                <a:cubicBezTo>
                  <a:pt x="11302532" y="5870430"/>
                  <a:pt x="10648639" y="6426464"/>
                  <a:pt x="9984875" y="6788992"/>
                </a:cubicBezTo>
                <a:lnTo>
                  <a:pt x="9851219" y="6858000"/>
                </a:lnTo>
                <a:lnTo>
                  <a:pt x="3573504" y="6858000"/>
                </a:lnTo>
                <a:lnTo>
                  <a:pt x="3556746" y="6850756"/>
                </a:lnTo>
                <a:cubicBezTo>
                  <a:pt x="3450765" y="6804314"/>
                  <a:pt x="3352207" y="6760084"/>
                  <a:pt x="3261231" y="6719645"/>
                </a:cubicBezTo>
                <a:cubicBezTo>
                  <a:pt x="2573854" y="6234379"/>
                  <a:pt x="1765175" y="5425602"/>
                  <a:pt x="956496" y="4131559"/>
                </a:cubicBezTo>
                <a:cubicBezTo>
                  <a:pt x="552156" y="3565416"/>
                  <a:pt x="238793" y="2958833"/>
                  <a:pt x="26515" y="2316866"/>
                </a:cubicBezTo>
                <a:lnTo>
                  <a:pt x="0" y="2231000"/>
                </a:lnTo>
                <a:close/>
              </a:path>
            </a:pathLst>
          </a:custGeom>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FCC06409-C8C2-47C7-B6A7-474049FA00B0}"/>
              </a:ext>
            </a:extLst>
          </p:cNvPr>
          <p:cNvSpPr>
            <a:spLocks noGrp="1"/>
          </p:cNvSpPr>
          <p:nvPr>
            <p:ph type="title"/>
          </p:nvPr>
        </p:nvSpPr>
        <p:spPr>
          <a:xfrm>
            <a:off x="174661" y="1636295"/>
            <a:ext cx="3640965" cy="2221870"/>
          </a:xfrm>
        </p:spPr>
        <p:txBody>
          <a:bodyPr>
            <a:normAutofit/>
          </a:bodyPr>
          <a:lstStyle/>
          <a:p>
            <a:r>
              <a:rPr lang="en-US" sz="4000" dirty="0"/>
              <a:t>Connect </a:t>
            </a:r>
            <a:br>
              <a:rPr lang="en-US" sz="4000" dirty="0"/>
            </a:br>
            <a:r>
              <a:rPr lang="en-US" sz="4000" dirty="0"/>
              <a:t>to Protect</a:t>
            </a:r>
            <a:endParaRPr lang="en-IE" sz="4000" dirty="0"/>
          </a:p>
        </p:txBody>
      </p:sp>
      <p:sp>
        <p:nvSpPr>
          <p:cNvPr id="16" name="Freeform 10">
            <a:extLst>
              <a:ext uri="{FF2B5EF4-FFF2-40B4-BE49-F238E27FC236}">
                <a16:creationId xmlns:a16="http://schemas.microsoft.com/office/drawing/2014/main" id="{5D976E54-F014-4833-9EB7-2588113E1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5824556">
            <a:off x="607106" y="4045531"/>
            <a:ext cx="2158648" cy="2020521"/>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3" name="Content Placeholder 2">
            <a:extLst>
              <a:ext uri="{FF2B5EF4-FFF2-40B4-BE49-F238E27FC236}">
                <a16:creationId xmlns:a16="http://schemas.microsoft.com/office/drawing/2014/main" id="{F8CF01F4-F437-4198-B375-40BE29DFADA5}"/>
              </a:ext>
            </a:extLst>
          </p:cNvPr>
          <p:cNvSpPr>
            <a:spLocks noGrp="1"/>
          </p:cNvSpPr>
          <p:nvPr>
            <p:ph idx="1"/>
          </p:nvPr>
        </p:nvSpPr>
        <p:spPr>
          <a:xfrm>
            <a:off x="2677099" y="258206"/>
            <a:ext cx="9430438" cy="6363975"/>
          </a:xfrm>
        </p:spPr>
        <p:txBody>
          <a:bodyPr>
            <a:normAutofit/>
          </a:bodyPr>
          <a:lstStyle/>
          <a:p>
            <a:pPr marL="228600" marR="0" lvl="0" indent="-228600" algn="l" defTabSz="914400" rtl="0" eaLnBrk="1" fontAlgn="auto" latinLnBrk="0" hangingPunct="1">
              <a:lnSpc>
                <a:spcPct val="90000"/>
              </a:lnSpc>
              <a:spcBef>
                <a:spcPts val="1000"/>
              </a:spcBef>
              <a:spcAft>
                <a:spcPts val="0"/>
              </a:spcAft>
              <a:buClr>
                <a:srgbClr val="806ECB"/>
              </a:buClr>
              <a:buSzTx/>
              <a:buFont typeface="The Hand Extrablack" panose="03070A02030502020204" pitchFamily="66" charset="0"/>
              <a:buChar char="•"/>
              <a:tabLst/>
              <a:defRPr/>
            </a:pPr>
            <a:r>
              <a:rPr kumimoji="0" lang="en-US" sz="1600" b="0" i="0" u="none" strike="noStrike" kern="1200" cap="none" spc="20" normalizeH="0" baseline="0" noProof="0" dirty="0">
                <a:ln>
                  <a:noFill/>
                </a:ln>
                <a:solidFill>
                  <a:srgbClr val="E2E8E5"/>
                </a:solidFill>
                <a:effectLst/>
                <a:uLnTx/>
                <a:uFillTx/>
                <a:latin typeface="Verdana" panose="020B0604030504040204" pitchFamily="34" charset="0"/>
                <a:ea typeface="Verdana" panose="020B0604030504040204" pitchFamily="34" charset="0"/>
                <a:cs typeface="+mn-cs"/>
              </a:rPr>
              <a:t>RRR </a:t>
            </a:r>
            <a:r>
              <a:rPr kumimoji="0" lang="en-US" sz="1600" b="0" i="0" u="none" strike="noStrike" kern="1200" cap="none" spc="20" normalizeH="0" baseline="0" noProof="0" dirty="0">
                <a:ln>
                  <a:noFill/>
                </a:ln>
                <a:solidFill>
                  <a:schemeClr val="tx1"/>
                </a:solidFill>
                <a:effectLst/>
                <a:uLnTx/>
                <a:uFillTx/>
                <a:latin typeface="Verdana" panose="020B0604030504040204" pitchFamily="34" charset="0"/>
                <a:ea typeface="Verdana" panose="020B0604030504040204" pitchFamily="34" charset="0"/>
                <a:cs typeface="+mn-cs"/>
              </a:rPr>
              <a:t>of the </a:t>
            </a:r>
            <a:r>
              <a:rPr kumimoji="0" lang="en-US" sz="1600" b="0" i="0" u="none" strike="noStrike" kern="1200" cap="none" spc="20" normalizeH="0" baseline="0" noProof="0" dirty="0">
                <a:ln>
                  <a:noFill/>
                </a:ln>
                <a:solidFill>
                  <a:srgbClr val="00B0F0"/>
                </a:solidFill>
                <a:effectLst/>
                <a:uLnTx/>
                <a:uFillTx/>
                <a:latin typeface="Verdana" panose="020B0604030504040204" pitchFamily="34" charset="0"/>
                <a:ea typeface="Verdana" panose="020B0604030504040204" pitchFamily="34" charset="0"/>
                <a:cs typeface="+mn-cs"/>
              </a:rPr>
              <a:t>impact of visitor exclusion </a:t>
            </a:r>
            <a:r>
              <a:rPr kumimoji="0" lang="en-US" sz="1600" b="0" i="0" u="none" strike="noStrike" kern="1200" cap="none" spc="20" normalizeH="0" baseline="0" noProof="0" dirty="0">
                <a:ln>
                  <a:noFill/>
                </a:ln>
                <a:solidFill>
                  <a:srgbClr val="E2E8E5"/>
                </a:solidFill>
                <a:effectLst/>
                <a:uLnTx/>
                <a:uFillTx/>
                <a:latin typeface="Verdana" panose="020B0604030504040204" pitchFamily="34" charset="0"/>
                <a:ea typeface="Verdana" panose="020B0604030504040204" pitchFamily="34" charset="0"/>
                <a:cs typeface="+mn-cs"/>
              </a:rPr>
              <a:t>found that residents experienced higher levels of </a:t>
            </a:r>
            <a:r>
              <a:rPr kumimoji="0" lang="en-US" sz="1600" b="0" i="0" u="none" strike="noStrike" kern="1200" cap="none" spc="20" normalizeH="0" baseline="0" noProof="0" dirty="0">
                <a:ln>
                  <a:noFill/>
                </a:ln>
                <a:solidFill>
                  <a:srgbClr val="00B0F0"/>
                </a:solidFill>
                <a:effectLst/>
                <a:uLnTx/>
                <a:uFillTx/>
                <a:latin typeface="Verdana" panose="020B0604030504040204" pitchFamily="34" charset="0"/>
                <a:ea typeface="Verdana" panose="020B0604030504040204" pitchFamily="34" charset="0"/>
                <a:cs typeface="+mn-cs"/>
              </a:rPr>
              <a:t>depression, anxiety, isolation </a:t>
            </a:r>
            <a:r>
              <a:rPr kumimoji="0" lang="en-US" sz="1600" b="0" i="0" u="none" strike="noStrike" kern="1200" cap="none" spc="20" normalizeH="0" baseline="0" noProof="0" dirty="0">
                <a:ln>
                  <a:noFill/>
                </a:ln>
                <a:solidFill>
                  <a:srgbClr val="E2E8E5"/>
                </a:solidFill>
                <a:effectLst/>
                <a:uLnTx/>
                <a:uFillTx/>
                <a:latin typeface="Verdana" panose="020B0604030504040204" pitchFamily="34" charset="0"/>
                <a:ea typeface="Verdana" panose="020B0604030504040204" pitchFamily="34" charset="0"/>
                <a:cs typeface="+mn-cs"/>
              </a:rPr>
              <a:t>and </a:t>
            </a:r>
            <a:r>
              <a:rPr kumimoji="0" lang="en-US" sz="1600" b="0" i="0" u="none" strike="noStrike" kern="1200" cap="none" spc="20" normalizeH="0" baseline="0" noProof="0" dirty="0">
                <a:ln>
                  <a:noFill/>
                </a:ln>
                <a:solidFill>
                  <a:srgbClr val="00B0F0"/>
                </a:solidFill>
                <a:effectLst/>
                <a:uLnTx/>
                <a:uFillTx/>
                <a:latin typeface="Verdana" panose="020B0604030504040204" pitchFamily="34" charset="0"/>
                <a:ea typeface="Verdana" panose="020B0604030504040204" pitchFamily="34" charset="0"/>
                <a:cs typeface="+mn-cs"/>
              </a:rPr>
              <a:t>loneliness</a:t>
            </a:r>
            <a:r>
              <a:rPr kumimoji="0" lang="en-US" sz="1600" b="0" i="0" u="none" strike="noStrike" kern="1200" cap="none" spc="20" normalizeH="0" baseline="0" noProof="0" dirty="0">
                <a:ln>
                  <a:noFill/>
                </a:ln>
                <a:solidFill>
                  <a:srgbClr val="E2E8E5"/>
                </a:solidFill>
                <a:effectLst/>
                <a:uLnTx/>
                <a:uFillTx/>
                <a:latin typeface="Verdana" panose="020B0604030504040204" pitchFamily="34" charset="0"/>
                <a:ea typeface="Verdana" panose="020B0604030504040204" pitchFamily="34" charset="0"/>
                <a:cs typeface="+mn-cs"/>
              </a:rPr>
              <a:t> (Comas- </a:t>
            </a:r>
            <a:r>
              <a:rPr kumimoji="0" lang="en-US" sz="1600" b="0" i="0" u="none" strike="noStrike" kern="1200" cap="none" spc="20" normalizeH="0" baseline="0" noProof="0" dirty="0" err="1">
                <a:ln>
                  <a:noFill/>
                </a:ln>
                <a:solidFill>
                  <a:srgbClr val="E2E8E5"/>
                </a:solidFill>
                <a:effectLst/>
                <a:uLnTx/>
                <a:uFillTx/>
                <a:latin typeface="Verdana" panose="020B0604030504040204" pitchFamily="34" charset="0"/>
                <a:ea typeface="Verdana" panose="020B0604030504040204" pitchFamily="34" charset="0"/>
                <a:cs typeface="+mn-cs"/>
              </a:rPr>
              <a:t>Herrara</a:t>
            </a:r>
            <a:r>
              <a:rPr kumimoji="0" lang="en-US" sz="1600" b="0" i="0" u="none" strike="noStrike" kern="1200" cap="none" spc="20" normalizeH="0" baseline="0" noProof="0" dirty="0">
                <a:ln>
                  <a:noFill/>
                </a:ln>
                <a:solidFill>
                  <a:srgbClr val="E2E8E5"/>
                </a:solidFill>
                <a:effectLst/>
                <a:uLnTx/>
                <a:uFillTx/>
                <a:latin typeface="Verdana" panose="020B0604030504040204" pitchFamily="34" charset="0"/>
                <a:ea typeface="Verdana" panose="020B0604030504040204" pitchFamily="34" charset="0"/>
                <a:cs typeface="+mn-cs"/>
              </a:rPr>
              <a:t> et al., 2020; </a:t>
            </a:r>
            <a:r>
              <a:rPr kumimoji="0" lang="en-US" sz="1600" b="0" i="0" u="none" strike="noStrike" kern="1200" cap="none" spc="20" normalizeH="0" baseline="0" noProof="0" dirty="0" err="1">
                <a:ln>
                  <a:noFill/>
                </a:ln>
                <a:solidFill>
                  <a:srgbClr val="E2E8E5"/>
                </a:solidFill>
                <a:effectLst/>
                <a:uLnTx/>
                <a:uFillTx/>
                <a:latin typeface="Verdana" panose="020B0604030504040204" pitchFamily="34" charset="0"/>
                <a:ea typeface="Verdana" panose="020B0604030504040204" pitchFamily="34" charset="0"/>
                <a:cs typeface="+mn-cs"/>
              </a:rPr>
              <a:t>Valayudhan</a:t>
            </a:r>
            <a:r>
              <a:rPr lang="en-US" sz="1600" dirty="0">
                <a:solidFill>
                  <a:srgbClr val="E2E8E5"/>
                </a:solidFill>
                <a:latin typeface="Verdana" panose="020B0604030504040204" pitchFamily="34" charset="0"/>
                <a:ea typeface="Verdana" panose="020B0604030504040204" pitchFamily="34" charset="0"/>
              </a:rPr>
              <a:t> et al.</a:t>
            </a:r>
            <a:r>
              <a:rPr kumimoji="0" lang="en-US" sz="1600" b="0" i="0" u="none" strike="noStrike" kern="1200" cap="none" spc="20" normalizeH="0" baseline="0" noProof="0" dirty="0">
                <a:ln>
                  <a:noFill/>
                </a:ln>
                <a:solidFill>
                  <a:srgbClr val="E2E8E5"/>
                </a:solidFill>
                <a:effectLst/>
                <a:uLnTx/>
                <a:uFillTx/>
                <a:latin typeface="Verdana" panose="020B0604030504040204" pitchFamily="34" charset="0"/>
                <a:ea typeface="Verdana" panose="020B0604030504040204" pitchFamily="34" charset="0"/>
                <a:cs typeface="+mn-cs"/>
              </a:rPr>
              <a:t>, 2020). </a:t>
            </a:r>
          </a:p>
          <a:p>
            <a:pPr>
              <a:lnSpc>
                <a:spcPct val="90000"/>
              </a:lnSpc>
              <a:buClr>
                <a:srgbClr val="806ECB"/>
              </a:buClr>
              <a:defRPr/>
            </a:pPr>
            <a:r>
              <a:rPr lang="en-US" sz="1600" dirty="0">
                <a:solidFill>
                  <a:schemeClr val="tx2"/>
                </a:solidFill>
                <a:latin typeface="Verdana" panose="020B0604030504040204" pitchFamily="34" charset="0"/>
                <a:ea typeface="Verdana" panose="020B0604030504040204" pitchFamily="34" charset="0"/>
              </a:rPr>
              <a:t>Intersecting impact </a:t>
            </a:r>
            <a:r>
              <a:rPr lang="en-US" sz="1600" dirty="0">
                <a:solidFill>
                  <a:srgbClr val="00B0F0"/>
                </a:solidFill>
                <a:latin typeface="Verdana" panose="020B0604030504040204" pitchFamily="34" charset="0"/>
                <a:ea typeface="Verdana" panose="020B0604030504040204" pitchFamily="34" charset="0"/>
              </a:rPr>
              <a:t>of self-isolation, staff shortages, curtailed visits from family and friends</a:t>
            </a:r>
            <a:r>
              <a:rPr lang="en-US" sz="1600" dirty="0">
                <a:solidFill>
                  <a:schemeClr val="tx2"/>
                </a:solidFill>
                <a:latin typeface="Verdana" panose="020B0604030504040204" pitchFamily="34" charset="0"/>
                <a:ea typeface="Verdana" panose="020B0604030504040204" pitchFamily="34" charset="0"/>
              </a:rPr>
              <a:t>, the </a:t>
            </a:r>
            <a:r>
              <a:rPr lang="en-US" sz="1600" dirty="0">
                <a:solidFill>
                  <a:srgbClr val="00B0F0"/>
                </a:solidFill>
                <a:latin typeface="Verdana" panose="020B0604030504040204" pitchFamily="34" charset="0"/>
                <a:ea typeface="Verdana" panose="020B0604030504040204" pitchFamily="34" charset="0"/>
              </a:rPr>
              <a:t>constant presence of death</a:t>
            </a:r>
            <a:r>
              <a:rPr lang="en-US" sz="1600" dirty="0">
                <a:solidFill>
                  <a:schemeClr val="tx2"/>
                </a:solidFill>
                <a:latin typeface="Verdana" panose="020B0604030504040204" pitchFamily="34" charset="0"/>
                <a:ea typeface="Verdana" panose="020B0604030504040204" pitchFamily="34" charset="0"/>
              </a:rPr>
              <a:t> and </a:t>
            </a:r>
            <a:r>
              <a:rPr lang="en-US" sz="1600" dirty="0">
                <a:solidFill>
                  <a:srgbClr val="00B0F0"/>
                </a:solidFill>
                <a:latin typeface="Verdana" panose="020B0604030504040204" pitchFamily="34" charset="0"/>
                <a:ea typeface="Verdana" panose="020B0604030504040204" pitchFamily="34" charset="0"/>
              </a:rPr>
              <a:t>fear about becoming ill </a:t>
            </a:r>
            <a:r>
              <a:rPr lang="en-US" sz="1600" dirty="0">
                <a:solidFill>
                  <a:schemeClr val="tx2"/>
                </a:solidFill>
                <a:latin typeface="Verdana" panose="020B0604030504040204" pitchFamily="34" charset="0"/>
                <a:ea typeface="Verdana" panose="020B0604030504040204" pitchFamily="34" charset="0"/>
              </a:rPr>
              <a:t>has been seriously </a:t>
            </a:r>
            <a:r>
              <a:rPr lang="en-US" sz="1600" dirty="0">
                <a:solidFill>
                  <a:srgbClr val="00B0F0"/>
                </a:solidFill>
                <a:latin typeface="Verdana" panose="020B0604030504040204" pitchFamily="34" charset="0"/>
                <a:ea typeface="Verdana" panose="020B0604030504040204" pitchFamily="34" charset="0"/>
              </a:rPr>
              <a:t>damaging</a:t>
            </a:r>
            <a:r>
              <a:rPr lang="en-US" sz="1600" dirty="0">
                <a:solidFill>
                  <a:schemeClr val="tx2"/>
                </a:solidFill>
                <a:latin typeface="Verdana" panose="020B0604030504040204" pitchFamily="34" charset="0"/>
                <a:ea typeface="Verdana" panose="020B0604030504040204" pitchFamily="34" charset="0"/>
              </a:rPr>
              <a:t> to </a:t>
            </a:r>
            <a:r>
              <a:rPr lang="en-US" sz="1600" dirty="0">
                <a:solidFill>
                  <a:srgbClr val="00B0F0"/>
                </a:solidFill>
                <a:latin typeface="Verdana" panose="020B0604030504040204" pitchFamily="34" charset="0"/>
                <a:ea typeface="Verdana" panose="020B0604030504040204" pitchFamily="34" charset="0"/>
              </a:rPr>
              <a:t>mental health </a:t>
            </a:r>
            <a:r>
              <a:rPr lang="en-US" sz="1600" dirty="0">
                <a:solidFill>
                  <a:schemeClr val="tx2"/>
                </a:solidFill>
                <a:latin typeface="Verdana" panose="020B0604030504040204" pitchFamily="34" charset="0"/>
                <a:ea typeface="Verdana" panose="020B0604030504040204" pitchFamily="34" charset="0"/>
              </a:rPr>
              <a:t>(Milne, 2020).</a:t>
            </a:r>
          </a:p>
          <a:p>
            <a:pPr>
              <a:lnSpc>
                <a:spcPct val="90000"/>
              </a:lnSpc>
            </a:pPr>
            <a:r>
              <a:rPr lang="en-US" sz="1600" dirty="0">
                <a:solidFill>
                  <a:schemeClr val="tx2"/>
                </a:solidFill>
                <a:latin typeface="Verdana" panose="020B0604030504040204" pitchFamily="34" charset="0"/>
                <a:ea typeface="Verdana" panose="020B0604030504040204" pitchFamily="34" charset="0"/>
              </a:rPr>
              <a:t>Visitor bans severely </a:t>
            </a:r>
            <a:r>
              <a:rPr lang="en-US" sz="1600" dirty="0">
                <a:solidFill>
                  <a:srgbClr val="00B0F0"/>
                </a:solidFill>
                <a:latin typeface="Verdana" panose="020B0604030504040204" pitchFamily="34" charset="0"/>
                <a:ea typeface="Verdana" panose="020B0604030504040204" pitchFamily="34" charset="0"/>
              </a:rPr>
              <a:t>negatively impacted the mood and </a:t>
            </a:r>
            <a:r>
              <a:rPr lang="en-US" sz="1600" dirty="0" err="1">
                <a:solidFill>
                  <a:srgbClr val="00B0F0"/>
                </a:solidFill>
                <a:latin typeface="Verdana" panose="020B0604030504040204" pitchFamily="34" charset="0"/>
                <a:ea typeface="Verdana" panose="020B0604030504040204" pitchFamily="34" charset="0"/>
              </a:rPr>
              <a:t>behaviour</a:t>
            </a:r>
            <a:r>
              <a:rPr lang="en-US" sz="1600" dirty="0">
                <a:solidFill>
                  <a:schemeClr val="accent5">
                    <a:lumMod val="60000"/>
                    <a:lumOff val="40000"/>
                  </a:schemeClr>
                </a:solidFill>
                <a:latin typeface="Verdana" panose="020B0604030504040204" pitchFamily="34" charset="0"/>
                <a:ea typeface="Verdana" panose="020B0604030504040204" pitchFamily="34" charset="0"/>
              </a:rPr>
              <a:t> of residents+</a:t>
            </a:r>
            <a:r>
              <a:rPr lang="en-US" sz="1600" dirty="0">
                <a:solidFill>
                  <a:schemeClr val="tx2"/>
                </a:solidFill>
                <a:latin typeface="Verdana" panose="020B0604030504040204" pitchFamily="34" charset="0"/>
                <a:ea typeface="Verdana" panose="020B0604030504040204" pitchFamily="34" charset="0"/>
              </a:rPr>
              <a:t> significant </a:t>
            </a:r>
            <a:r>
              <a:rPr lang="en-US" sz="1600" dirty="0">
                <a:solidFill>
                  <a:srgbClr val="00B0F0"/>
                </a:solidFill>
                <a:latin typeface="Verdana" panose="020B0604030504040204" pitchFamily="34" charset="0"/>
                <a:ea typeface="Verdana" panose="020B0604030504040204" pitchFamily="34" charset="0"/>
              </a:rPr>
              <a:t>increase in psychotropic medication</a:t>
            </a:r>
            <a:r>
              <a:rPr lang="en-US" sz="1600" dirty="0">
                <a:solidFill>
                  <a:schemeClr val="accent5">
                    <a:lumMod val="60000"/>
                    <a:lumOff val="40000"/>
                  </a:schemeClr>
                </a:solidFill>
                <a:latin typeface="Verdana" panose="020B0604030504040204" pitchFamily="34" charset="0"/>
                <a:ea typeface="Verdana" panose="020B0604030504040204" pitchFamily="34" charset="0"/>
              </a:rPr>
              <a:t> use</a:t>
            </a:r>
            <a:r>
              <a:rPr lang="en-US" sz="1600" dirty="0">
                <a:solidFill>
                  <a:schemeClr val="tx2"/>
                </a:solidFill>
                <a:latin typeface="Verdana" panose="020B0604030504040204" pitchFamily="34" charset="0"/>
                <a:ea typeface="Verdana" panose="020B0604030504040204" pitchFamily="34" charset="0"/>
              </a:rPr>
              <a:t>. Feelings of </a:t>
            </a:r>
            <a:r>
              <a:rPr lang="en-US" sz="1600" dirty="0">
                <a:solidFill>
                  <a:srgbClr val="00B0F0"/>
                </a:solidFill>
                <a:latin typeface="Verdana" panose="020B0604030504040204" pitchFamily="34" charset="0"/>
                <a:ea typeface="Verdana" panose="020B0604030504040204" pitchFamily="34" charset="0"/>
              </a:rPr>
              <a:t>guilt, fear, worry and isolation</a:t>
            </a:r>
            <a:r>
              <a:rPr lang="en-US" sz="1600" dirty="0">
                <a:solidFill>
                  <a:schemeClr val="tx2"/>
                </a:solidFill>
                <a:latin typeface="Verdana" panose="020B0604030504040204" pitchFamily="34" charset="0"/>
                <a:ea typeface="Verdana" panose="020B0604030504040204" pitchFamily="34" charset="0"/>
              </a:rPr>
              <a:t> in residents’ families (Low et al.2020; </a:t>
            </a:r>
            <a:r>
              <a:rPr lang="en-US" sz="1600" dirty="0" err="1">
                <a:solidFill>
                  <a:schemeClr val="tx2"/>
                </a:solidFill>
                <a:latin typeface="Verdana" panose="020B0604030504040204" pitchFamily="34" charset="0"/>
                <a:ea typeface="Verdana" panose="020B0604030504040204" pitchFamily="34" charset="0"/>
              </a:rPr>
              <a:t>Levere</a:t>
            </a:r>
            <a:r>
              <a:rPr lang="en-US" sz="1600" dirty="0">
                <a:solidFill>
                  <a:schemeClr val="tx2"/>
                </a:solidFill>
                <a:latin typeface="Verdana" panose="020B0604030504040204" pitchFamily="34" charset="0"/>
                <a:ea typeface="Verdana" panose="020B0604030504040204" pitchFamily="34" charset="0"/>
              </a:rPr>
              <a:t> et al.2021).</a:t>
            </a:r>
          </a:p>
          <a:p>
            <a:pPr>
              <a:lnSpc>
                <a:spcPct val="90000"/>
              </a:lnSpc>
            </a:pPr>
            <a:r>
              <a:rPr lang="en-US" sz="1600" b="0" i="0" u="none" strike="noStrike" baseline="0" dirty="0">
                <a:solidFill>
                  <a:schemeClr val="tx2"/>
                </a:solidFill>
                <a:latin typeface="Verdana" panose="020B0604030504040204" pitchFamily="34" charset="0"/>
                <a:ea typeface="Verdana" panose="020B0604030504040204" pitchFamily="34" charset="0"/>
              </a:rPr>
              <a:t>Many </a:t>
            </a:r>
            <a:r>
              <a:rPr lang="en-US" sz="1600" b="0" i="0" u="none" strike="noStrike" baseline="0" dirty="0">
                <a:solidFill>
                  <a:srgbClr val="00B0F0"/>
                </a:solidFill>
                <a:latin typeface="Verdana" panose="020B0604030504040204" pitchFamily="34" charset="0"/>
                <a:ea typeface="Verdana" panose="020B0604030504040204" pitchFamily="34" charset="0"/>
              </a:rPr>
              <a:t>residents with dementia </a:t>
            </a:r>
            <a:r>
              <a:rPr lang="en-US" sz="1600" b="0" i="0" u="none" strike="noStrike" baseline="0" dirty="0">
                <a:solidFill>
                  <a:schemeClr val="tx2"/>
                </a:solidFill>
                <a:latin typeface="Verdana" panose="020B0604030504040204" pitchFamily="34" charset="0"/>
                <a:ea typeface="Verdana" panose="020B0604030504040204" pitchFamily="34" charset="0"/>
              </a:rPr>
              <a:t>are </a:t>
            </a:r>
            <a:r>
              <a:rPr lang="en-US" sz="1600" b="0" i="0" u="none" strike="noStrike" baseline="0" dirty="0">
                <a:solidFill>
                  <a:srgbClr val="00B0F0"/>
                </a:solidFill>
                <a:latin typeface="Verdana" panose="020B0604030504040204" pitchFamily="34" charset="0"/>
                <a:ea typeface="Verdana" panose="020B0604030504040204" pitchFamily="34" charset="0"/>
              </a:rPr>
              <a:t>becoming withdrawn and depressed</a:t>
            </a:r>
            <a:r>
              <a:rPr lang="en-US" sz="1600" b="0" i="0" u="none" strike="noStrike" baseline="0" dirty="0">
                <a:solidFill>
                  <a:schemeClr val="tx2"/>
                </a:solidFill>
                <a:latin typeface="Verdana" panose="020B0604030504040204" pitchFamily="34" charset="0"/>
                <a:ea typeface="Verdana" panose="020B0604030504040204" pitchFamily="34" charset="0"/>
              </a:rPr>
              <a:t>; </a:t>
            </a:r>
            <a:r>
              <a:rPr lang="en-US" sz="1600" dirty="0">
                <a:solidFill>
                  <a:schemeClr val="tx2"/>
                </a:solidFill>
                <a:latin typeface="Verdana" panose="020B0604030504040204" pitchFamily="34" charset="0"/>
                <a:ea typeface="Verdana" panose="020B0604030504040204" pitchFamily="34" charset="0"/>
              </a:rPr>
              <a:t>don’t</a:t>
            </a:r>
            <a:r>
              <a:rPr lang="en-US" sz="1600" b="0" i="0" u="none" strike="noStrike" baseline="0" dirty="0">
                <a:solidFill>
                  <a:schemeClr val="tx2"/>
                </a:solidFill>
                <a:latin typeface="Verdana" panose="020B0604030504040204" pitchFamily="34" charset="0"/>
                <a:ea typeface="Verdana" panose="020B0604030504040204" pitchFamily="34" charset="0"/>
              </a:rPr>
              <a:t> understand why loved ones are no longer visiting,  feel </a:t>
            </a:r>
            <a:r>
              <a:rPr lang="en-US" sz="1600" b="0" i="0" u="none" strike="noStrike" baseline="0" dirty="0">
                <a:solidFill>
                  <a:srgbClr val="00B0F0"/>
                </a:solidFill>
                <a:latin typeface="Verdana" panose="020B0604030504040204" pitchFamily="34" charset="0"/>
                <a:ea typeface="Verdana" panose="020B0604030504040204" pitchFamily="34" charset="0"/>
              </a:rPr>
              <a:t>abandoned </a:t>
            </a:r>
            <a:r>
              <a:rPr lang="en-US" sz="1600" b="0" i="0" u="none" strike="noStrike" baseline="0" dirty="0">
                <a:solidFill>
                  <a:schemeClr val="tx2"/>
                </a:solidFill>
                <a:latin typeface="Verdana" panose="020B0604030504040204" pitchFamily="34" charset="0"/>
                <a:ea typeface="Verdana" panose="020B0604030504040204" pitchFamily="34" charset="0"/>
              </a:rPr>
              <a:t>and </a:t>
            </a:r>
            <a:r>
              <a:rPr lang="en-US" sz="1600" b="0" i="0" u="none" strike="noStrike" baseline="0" dirty="0">
                <a:solidFill>
                  <a:srgbClr val="00B0F0"/>
                </a:solidFill>
                <a:latin typeface="Verdana" panose="020B0604030504040204" pitchFamily="34" charset="0"/>
                <a:ea typeface="Verdana" panose="020B0604030504040204" pitchFamily="34" charset="0"/>
              </a:rPr>
              <a:t>losing </a:t>
            </a:r>
            <a:r>
              <a:rPr lang="en-US" sz="1600" b="0" i="0" u="none" strike="noStrike" baseline="0" dirty="0">
                <a:solidFill>
                  <a:schemeClr val="tx1"/>
                </a:solidFill>
                <a:latin typeface="Verdana" panose="020B0604030504040204" pitchFamily="34" charset="0"/>
                <a:ea typeface="Verdana" panose="020B0604030504040204" pitchFamily="34" charset="0"/>
              </a:rPr>
              <a:t>cognitive and motor skills, including </a:t>
            </a:r>
            <a:r>
              <a:rPr lang="en-US" sz="1600" b="0" i="0" u="none" strike="noStrike" baseline="0" dirty="0">
                <a:solidFill>
                  <a:srgbClr val="00B0F0"/>
                </a:solidFill>
                <a:latin typeface="Verdana" panose="020B0604030504040204" pitchFamily="34" charset="0"/>
                <a:ea typeface="Verdana" panose="020B0604030504040204" pitchFamily="34" charset="0"/>
              </a:rPr>
              <a:t>fundamental skills </a:t>
            </a:r>
            <a:r>
              <a:rPr lang="en-US" sz="1600" b="0" i="0" u="none" strike="noStrike" baseline="0" dirty="0">
                <a:solidFill>
                  <a:schemeClr val="tx1"/>
                </a:solidFill>
                <a:latin typeface="Verdana" panose="020B0604030504040204" pitchFamily="34" charset="0"/>
                <a:ea typeface="Verdana" panose="020B0604030504040204" pitchFamily="34" charset="0"/>
              </a:rPr>
              <a:t>such as the ability to spea</a:t>
            </a:r>
            <a:r>
              <a:rPr lang="en-US" sz="1600" b="0" i="0" u="none" strike="noStrike" baseline="0" dirty="0">
                <a:solidFill>
                  <a:schemeClr val="tx2"/>
                </a:solidFill>
                <a:latin typeface="Verdana" panose="020B0604030504040204" pitchFamily="34" charset="0"/>
                <a:ea typeface="Verdana" panose="020B0604030504040204" pitchFamily="34" charset="0"/>
              </a:rPr>
              <a:t>k, eat or drink. </a:t>
            </a:r>
          </a:p>
          <a:p>
            <a:pPr>
              <a:lnSpc>
                <a:spcPct val="90000"/>
              </a:lnSpc>
            </a:pPr>
            <a:r>
              <a:rPr lang="en-US" sz="1600" b="0" i="0" u="none" strike="noStrike" baseline="0" dirty="0">
                <a:solidFill>
                  <a:schemeClr val="tx2"/>
                </a:solidFill>
                <a:latin typeface="Verdana" panose="020B0604030504040204" pitchFamily="34" charset="0"/>
                <a:ea typeface="Verdana" panose="020B0604030504040204" pitchFamily="34" charset="0"/>
              </a:rPr>
              <a:t>Some families have described their relative with dementia as </a:t>
            </a:r>
            <a:r>
              <a:rPr lang="en-US" sz="1600" b="0" i="0" u="none" strike="noStrike" baseline="0" dirty="0">
                <a:solidFill>
                  <a:srgbClr val="FF0000"/>
                </a:solidFill>
                <a:latin typeface="Verdana" panose="020B0604030504040204" pitchFamily="34" charset="0"/>
                <a:ea typeface="Verdana" panose="020B0604030504040204" pitchFamily="34" charset="0"/>
              </a:rPr>
              <a:t> </a:t>
            </a:r>
            <a:r>
              <a:rPr lang="en-US" sz="1600" dirty="0">
                <a:solidFill>
                  <a:srgbClr val="00B0F0"/>
                </a:solidFill>
                <a:latin typeface="Verdana" panose="020B0604030504040204" pitchFamily="34" charset="0"/>
                <a:ea typeface="Verdana" panose="020B0604030504040204" pitchFamily="34" charset="0"/>
              </a:rPr>
              <a:t>‘</a:t>
            </a:r>
            <a:r>
              <a:rPr lang="en-US" sz="1600" b="0" i="0" u="none" strike="noStrike" baseline="0" dirty="0">
                <a:solidFill>
                  <a:srgbClr val="00B0F0"/>
                </a:solidFill>
                <a:latin typeface="Verdana" panose="020B0604030504040204" pitchFamily="34" charset="0"/>
                <a:ea typeface="Verdana" panose="020B0604030504040204" pitchFamily="34" charset="0"/>
              </a:rPr>
              <a:t>disappearing</a:t>
            </a:r>
            <a:r>
              <a:rPr lang="en-US" sz="1600" b="0" i="0" u="none" strike="noStrike" baseline="0" dirty="0">
                <a:solidFill>
                  <a:schemeClr val="tx2"/>
                </a:solidFill>
                <a:latin typeface="Verdana" panose="020B0604030504040204" pitchFamily="34" charset="0"/>
                <a:ea typeface="Verdana" panose="020B0604030504040204" pitchFamily="34" charset="0"/>
              </a:rPr>
              <a:t>’ (Alzheimer UK,2020)</a:t>
            </a:r>
          </a:p>
          <a:p>
            <a:pPr>
              <a:lnSpc>
                <a:spcPct val="90000"/>
              </a:lnSpc>
            </a:pPr>
            <a:r>
              <a:rPr lang="en-US" sz="1600" dirty="0">
                <a:solidFill>
                  <a:schemeClr val="tx2"/>
                </a:solidFill>
                <a:latin typeface="Verdana" panose="020B0604030504040204" pitchFamily="34" charset="0"/>
                <a:ea typeface="Verdana" panose="020B0604030504040204" pitchFamily="34" charset="0"/>
              </a:rPr>
              <a:t>For residents  with dementia, the </a:t>
            </a:r>
            <a:r>
              <a:rPr lang="en-US" sz="1600" dirty="0">
                <a:solidFill>
                  <a:srgbClr val="00B0F0"/>
                </a:solidFill>
                <a:latin typeface="Verdana" panose="020B0604030504040204" pitchFamily="34" charset="0"/>
                <a:ea typeface="Verdana" panose="020B0604030504040204" pitchFamily="34" charset="0"/>
              </a:rPr>
              <a:t>absence of a loved one’s regular visit </a:t>
            </a:r>
            <a:r>
              <a:rPr lang="en-US" sz="1600" dirty="0">
                <a:solidFill>
                  <a:schemeClr val="tx2"/>
                </a:solidFill>
                <a:latin typeface="Verdana" panose="020B0604030504040204" pitchFamily="34" charset="0"/>
                <a:ea typeface="Verdana" panose="020B0604030504040204" pitchFamily="34" charset="0"/>
              </a:rPr>
              <a:t>to a care home or nursing home may </a:t>
            </a:r>
            <a:r>
              <a:rPr lang="en-US" sz="1600" dirty="0">
                <a:solidFill>
                  <a:srgbClr val="00B0F0"/>
                </a:solidFill>
                <a:latin typeface="Verdana" panose="020B0604030504040204" pitchFamily="34" charset="0"/>
                <a:ea typeface="Verdana" panose="020B0604030504040204" pitchFamily="34" charset="0"/>
              </a:rPr>
              <a:t>mean a life not worth living </a:t>
            </a:r>
            <a:r>
              <a:rPr lang="en-US" sz="1600" dirty="0">
                <a:solidFill>
                  <a:schemeClr val="tx2"/>
                </a:solidFill>
                <a:latin typeface="Verdana" panose="020B0604030504040204" pitchFamily="34" charset="0"/>
                <a:ea typeface="Verdana" panose="020B0604030504040204" pitchFamily="34" charset="0"/>
              </a:rPr>
              <a:t>(Cahill,2021 in press)</a:t>
            </a:r>
          </a:p>
          <a:p>
            <a:pPr>
              <a:lnSpc>
                <a:spcPct val="90000"/>
              </a:lnSpc>
            </a:pPr>
            <a:r>
              <a:rPr lang="en-US" sz="1600" dirty="0">
                <a:solidFill>
                  <a:schemeClr val="tx2"/>
                </a:solidFill>
                <a:latin typeface="Verdana" panose="020B0604030504040204" pitchFamily="34" charset="0"/>
                <a:ea typeface="Verdana" panose="020B0604030504040204" pitchFamily="34" charset="0"/>
              </a:rPr>
              <a:t>Irish practitioners have highlighted the loss of residents’ sense of </a:t>
            </a:r>
            <a:r>
              <a:rPr lang="en-US" sz="1600" dirty="0">
                <a:solidFill>
                  <a:srgbClr val="00B0F0"/>
                </a:solidFill>
                <a:latin typeface="Verdana" panose="020B0604030504040204" pitchFamily="34" charset="0"/>
                <a:ea typeface="Verdana" panose="020B0604030504040204" pitchFamily="34" charset="0"/>
              </a:rPr>
              <a:t>‘connection’ </a:t>
            </a:r>
            <a:r>
              <a:rPr lang="en-US" sz="1600" dirty="0">
                <a:solidFill>
                  <a:schemeClr val="tx2"/>
                </a:solidFill>
                <a:latin typeface="Verdana" panose="020B0604030504040204" pitchFamily="34" charset="0"/>
                <a:ea typeface="Verdana" panose="020B0604030504040204" pitchFamily="34" charset="0"/>
              </a:rPr>
              <a:t>to their </a:t>
            </a:r>
            <a:r>
              <a:rPr lang="en-US" sz="1600" dirty="0">
                <a:solidFill>
                  <a:srgbClr val="00B0F0"/>
                </a:solidFill>
                <a:latin typeface="Verdana" panose="020B0604030504040204" pitchFamily="34" charset="0"/>
                <a:ea typeface="Verdana" panose="020B0604030504040204" pitchFamily="34" charset="0"/>
              </a:rPr>
              <a:t>families, communities</a:t>
            </a:r>
            <a:r>
              <a:rPr lang="en-US" sz="1600" dirty="0">
                <a:solidFill>
                  <a:schemeClr val="tx2"/>
                </a:solidFill>
                <a:latin typeface="Verdana" panose="020B0604030504040204" pitchFamily="34" charset="0"/>
                <a:ea typeface="Verdana" panose="020B0604030504040204" pitchFamily="34" charset="0"/>
              </a:rPr>
              <a:t>; this connectivity is an especially important dimension of </a:t>
            </a:r>
            <a:r>
              <a:rPr lang="en-US" sz="1600" dirty="0">
                <a:solidFill>
                  <a:srgbClr val="00B0F0"/>
                </a:solidFill>
                <a:latin typeface="Verdana" panose="020B0604030504040204" pitchFamily="34" charset="0"/>
                <a:ea typeface="Verdana" panose="020B0604030504040204" pitchFamily="34" charset="0"/>
              </a:rPr>
              <a:t>Irish culture </a:t>
            </a:r>
            <a:r>
              <a:rPr lang="en-US" sz="1600" dirty="0">
                <a:solidFill>
                  <a:schemeClr val="tx2"/>
                </a:solidFill>
                <a:latin typeface="Verdana" panose="020B0604030504040204" pitchFamily="34" charset="0"/>
                <a:ea typeface="Verdana" panose="020B0604030504040204" pitchFamily="34" charset="0"/>
              </a:rPr>
              <a:t>(Brennan et al., 2020)</a:t>
            </a:r>
          </a:p>
          <a:p>
            <a:pPr>
              <a:lnSpc>
                <a:spcPct val="110000"/>
              </a:lnSpc>
            </a:pPr>
            <a:endParaRPr lang="en-IE" sz="1800" dirty="0">
              <a:latin typeface="Verdana" panose="020B0604030504040204" pitchFamily="34" charset="0"/>
              <a:ea typeface="Verdana" panose="020B0604030504040204" pitchFamily="34" charset="0"/>
            </a:endParaRPr>
          </a:p>
        </p:txBody>
      </p:sp>
      <p:pic>
        <p:nvPicPr>
          <p:cNvPr id="5" name="Picture 11" descr="Image result for ucd logo">
            <a:extLst>
              <a:ext uri="{FF2B5EF4-FFF2-40B4-BE49-F238E27FC236}">
                <a16:creationId xmlns:a16="http://schemas.microsoft.com/office/drawing/2014/main" id="{47F77416-49E3-443D-BEF9-B4A3F69C234F}"/>
              </a:ext>
            </a:extLst>
          </p:cNvPr>
          <p:cNvPicPr>
            <a:picLocks noChangeAspect="1"/>
          </p:cNvPicPr>
          <p:nvPr/>
        </p:nvPicPr>
        <p:blipFill>
          <a:blip r:embed="rId3"/>
          <a:srcRect l="790" r="1639" b="1"/>
          <a:stretch>
            <a:fillRect/>
          </a:stretch>
        </p:blipFill>
        <p:spPr>
          <a:xfrm>
            <a:off x="39970" y="-16951"/>
            <a:ext cx="1049154" cy="964202"/>
          </a:xfrm>
          <a:prstGeom prst="rect">
            <a:avLst/>
          </a:prstGeom>
          <a:noFill/>
          <a:ln cap="flat">
            <a:noFill/>
          </a:ln>
        </p:spPr>
      </p:pic>
    </p:spTree>
    <p:extLst>
      <p:ext uri="{BB962C8B-B14F-4D97-AF65-F5344CB8AC3E}">
        <p14:creationId xmlns:p14="http://schemas.microsoft.com/office/powerpoint/2010/main" val="947029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48365-AA93-4B77-B90F-7223C5CDA642}"/>
              </a:ext>
            </a:extLst>
          </p:cNvPr>
          <p:cNvSpPr>
            <a:spLocks noGrp="1"/>
          </p:cNvSpPr>
          <p:nvPr>
            <p:ph type="title"/>
          </p:nvPr>
        </p:nvSpPr>
        <p:spPr>
          <a:xfrm>
            <a:off x="1954924" y="-84221"/>
            <a:ext cx="9538138" cy="567559"/>
          </a:xfrm>
        </p:spPr>
        <p:txBody>
          <a:bodyPr rtlCol="0">
            <a:normAutofit fontScale="90000"/>
          </a:bodyPr>
          <a:lstStyle/>
          <a:p>
            <a:pPr eaLnBrk="1" fontAlgn="auto" hangingPunct="1">
              <a:lnSpc>
                <a:spcPct val="200000"/>
              </a:lnSpc>
              <a:spcBef>
                <a:spcPts val="600"/>
              </a:spcBef>
              <a:spcAft>
                <a:spcPts val="0"/>
              </a:spcAft>
              <a:defRPr/>
            </a:pPr>
            <a:r>
              <a:rPr lang="en-GB" sz="4000" b="1" dirty="0">
                <a:solidFill>
                  <a:schemeClr val="tx1">
                    <a:lumMod val="85000"/>
                    <a:lumOff val="15000"/>
                  </a:schemeClr>
                </a:solidFill>
                <a:latin typeface="Times New Roman" panose="02020603050405020304" pitchFamily="18" charset="0"/>
                <a:ea typeface="Times New Roman" panose="02020603050405020304" pitchFamily="18" charset="0"/>
              </a:rPr>
              <a:t>Other Violations of Human Rights </a:t>
            </a:r>
            <a:r>
              <a:rPr lang="en-GB" sz="1800" b="1" dirty="0">
                <a:solidFill>
                  <a:schemeClr val="tx1">
                    <a:lumMod val="85000"/>
                    <a:lumOff val="15000"/>
                  </a:schemeClr>
                </a:solidFill>
                <a:latin typeface="Times New Roman" panose="02020603050405020304" pitchFamily="18" charset="0"/>
                <a:ea typeface="Times New Roman" panose="02020603050405020304" pitchFamily="18" charset="0"/>
              </a:rPr>
              <a:t>(Anand et al.2021) </a:t>
            </a:r>
            <a:br>
              <a:rPr lang="en-GB" sz="1800" b="1" dirty="0">
                <a:solidFill>
                  <a:schemeClr val="tx1">
                    <a:lumMod val="85000"/>
                    <a:lumOff val="15000"/>
                  </a:schemeClr>
                </a:solidFill>
                <a:latin typeface="Times New Roman" panose="02020603050405020304" pitchFamily="18" charset="0"/>
                <a:ea typeface="Times New Roman" panose="02020603050405020304" pitchFamily="18" charset="0"/>
              </a:rPr>
            </a:br>
            <a:r>
              <a:rPr lang="en-GB" sz="4000" b="1" dirty="0">
                <a:solidFill>
                  <a:schemeClr val="tx1">
                    <a:lumMod val="85000"/>
                    <a:lumOff val="15000"/>
                  </a:schemeClr>
                </a:solidFill>
                <a:latin typeface="Times New Roman" panose="02020603050405020304" pitchFamily="18" charset="0"/>
                <a:ea typeface="Times New Roman" panose="02020603050405020304" pitchFamily="18" charset="0"/>
              </a:rPr>
              <a:t>(Anand et al.2021) </a:t>
            </a:r>
            <a:br>
              <a:rPr lang="en-IE" sz="3600" dirty="0">
                <a:solidFill>
                  <a:schemeClr val="tx1">
                    <a:lumMod val="85000"/>
                    <a:lumOff val="15000"/>
                  </a:schemeClr>
                </a:solidFill>
                <a:latin typeface="Times New Roman" panose="02020603050405020304" pitchFamily="18" charset="0"/>
                <a:ea typeface="Times New Roman" panose="02020603050405020304" pitchFamily="18" charset="0"/>
              </a:rPr>
            </a:br>
            <a:endParaRPr lang="en-IE" dirty="0">
              <a:solidFill>
                <a:schemeClr val="tx1">
                  <a:lumMod val="85000"/>
                  <a:lumOff val="15000"/>
                </a:schemeClr>
              </a:solidFill>
            </a:endParaRPr>
          </a:p>
        </p:txBody>
      </p:sp>
      <p:graphicFrame>
        <p:nvGraphicFramePr>
          <p:cNvPr id="15365" name="Content Placeholder 2">
            <a:extLst>
              <a:ext uri="{FF2B5EF4-FFF2-40B4-BE49-F238E27FC236}">
                <a16:creationId xmlns:a16="http://schemas.microsoft.com/office/drawing/2014/main" id="{4F7A8CA5-8172-783B-2CD7-B07668797C56}"/>
              </a:ext>
            </a:extLst>
          </p:cNvPr>
          <p:cNvGraphicFramePr>
            <a:graphicFrameLocks noGrp="1"/>
          </p:cNvGraphicFramePr>
          <p:nvPr>
            <p:ph idx="1"/>
            <p:extLst>
              <p:ext uri="{D42A27DB-BD31-4B8C-83A1-F6EECF244321}">
                <p14:modId xmlns:p14="http://schemas.microsoft.com/office/powerpoint/2010/main" val="2383121819"/>
              </p:ext>
            </p:extLst>
          </p:nvPr>
        </p:nvGraphicFramePr>
        <p:xfrm>
          <a:off x="143838" y="709448"/>
          <a:ext cx="11819561" cy="59995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1EFF0F35-FD96-3C01-4F02-0E216BED1F2A}"/>
              </a:ext>
            </a:extLst>
          </p:cNvPr>
          <p:cNvPicPr/>
          <p:nvPr/>
        </p:nvPicPr>
        <p:blipFill>
          <a:blip r:embed="rId8">
            <a:extLst>
              <a:ext uri="{28A0092B-C50C-407E-A947-70E740481C1C}">
                <a14:useLocalDpi xmlns:a14="http://schemas.microsoft.com/office/drawing/2010/main" val="0"/>
              </a:ext>
            </a:extLst>
          </a:blip>
          <a:stretch>
            <a:fillRect/>
          </a:stretch>
        </p:blipFill>
        <p:spPr>
          <a:xfrm>
            <a:off x="0" y="-84221"/>
            <a:ext cx="1166648" cy="107990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Placeholder 24">
            <a:extLst>
              <a:ext uri="{FF2B5EF4-FFF2-40B4-BE49-F238E27FC236}">
                <a16:creationId xmlns:a16="http://schemas.microsoft.com/office/drawing/2014/main" id="{7074D11F-8FFC-2E64-782F-B9C5B07990A6}"/>
              </a:ext>
            </a:extLst>
          </p:cNvPr>
          <p:cNvPicPr>
            <a:picLocks noGrp="1" noChangeAspect="1"/>
          </p:cNvPicPr>
          <p:nvPr>
            <p:ph type="pic" sz="quarter" idx="13"/>
          </p:nvPr>
        </p:nvPicPr>
        <p:blipFill>
          <a:blip r:embed="rId2"/>
          <a:srcRect t="7813" b="7813"/>
          <a:stretch>
            <a:fillRect/>
          </a:stretch>
        </p:blipFill>
        <p:spPr>
          <a:xfrm>
            <a:off x="5833240" y="0"/>
            <a:ext cx="6358759" cy="6964340"/>
          </a:xfrm>
          <a:prstGeom prst="rect">
            <a:avLst/>
          </a:prstGeom>
        </p:spPr>
      </p:pic>
      <p:sp>
        <p:nvSpPr>
          <p:cNvPr id="9" name="Slide Number Placeholder 8">
            <a:extLst>
              <a:ext uri="{FF2B5EF4-FFF2-40B4-BE49-F238E27FC236}">
                <a16:creationId xmlns:a16="http://schemas.microsoft.com/office/drawing/2014/main" id="{C03620C9-A340-4A0E-61D4-9B42C774892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A1B0FB-D917-4C8C-928F-313BD683BF39}" type="slidenum">
              <a:rPr kumimoji="0" lang="en-US" sz="1000" b="0" i="0" u="none" strike="noStrike" kern="1200" cap="none" spc="0" normalizeH="0" baseline="0" noProof="0" smtClean="0">
                <a:ln>
                  <a:noFill/>
                </a:ln>
                <a:solidFill>
                  <a:prstClr val="white">
                    <a:lumMod val="65000"/>
                    <a:alpha val="80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a:ln>
                <a:noFill/>
              </a:ln>
              <a:solidFill>
                <a:prstClr val="white">
                  <a:lumMod val="65000"/>
                  <a:alpha val="80000"/>
                </a:prstClr>
              </a:solidFill>
              <a:effectLst/>
              <a:uLnTx/>
              <a:uFillTx/>
              <a:latin typeface="Gill Sans MT"/>
              <a:ea typeface="+mn-ea"/>
              <a:cs typeface="+mn-cs"/>
            </a:endParaRPr>
          </a:p>
        </p:txBody>
      </p:sp>
      <p:sp>
        <p:nvSpPr>
          <p:cNvPr id="15" name="Title 14">
            <a:extLst>
              <a:ext uri="{FF2B5EF4-FFF2-40B4-BE49-F238E27FC236}">
                <a16:creationId xmlns:a16="http://schemas.microsoft.com/office/drawing/2014/main" id="{DB10952F-5AAD-FC64-6D04-3B88348F134C}"/>
              </a:ext>
            </a:extLst>
          </p:cNvPr>
          <p:cNvSpPr>
            <a:spLocks noGrp="1"/>
          </p:cNvSpPr>
          <p:nvPr>
            <p:ph type="ctrTitle"/>
          </p:nvPr>
        </p:nvSpPr>
        <p:spPr>
          <a:xfrm>
            <a:off x="1" y="-331076"/>
            <a:ext cx="5988050" cy="2916621"/>
          </a:xfrm>
        </p:spPr>
        <p:txBody>
          <a:bodyPr/>
          <a:lstStyle/>
          <a:p>
            <a:r>
              <a:rPr lang="en-US" sz="5400" dirty="0"/>
              <a:t>Today’s talk will cover</a:t>
            </a:r>
            <a:endParaRPr lang="en-IE" sz="5400" dirty="0"/>
          </a:p>
        </p:txBody>
      </p:sp>
      <p:sp>
        <p:nvSpPr>
          <p:cNvPr id="16" name="Subtitle 15">
            <a:extLst>
              <a:ext uri="{FF2B5EF4-FFF2-40B4-BE49-F238E27FC236}">
                <a16:creationId xmlns:a16="http://schemas.microsoft.com/office/drawing/2014/main" id="{01166E20-86F9-99B9-4976-80D18CC5E9D9}"/>
              </a:ext>
            </a:extLst>
          </p:cNvPr>
          <p:cNvSpPr>
            <a:spLocks noGrp="1"/>
          </p:cNvSpPr>
          <p:nvPr>
            <p:ph type="subTitle" idx="1"/>
          </p:nvPr>
        </p:nvSpPr>
        <p:spPr>
          <a:xfrm>
            <a:off x="1" y="2585545"/>
            <a:ext cx="5833239" cy="4378795"/>
          </a:xfrm>
        </p:spPr>
        <p:txBody>
          <a:bodyPr/>
          <a:lstStyle/>
          <a:p>
            <a:pPr marL="285750" lvl="0" indent="-285750">
              <a:lnSpc>
                <a:spcPct val="106000"/>
              </a:lnSpc>
              <a:buFont typeface="Arial" panose="020B0604020202020204" pitchFamily="34" charset="0"/>
              <a:buChar char="•"/>
            </a:pPr>
            <a:r>
              <a:rPr lang="en-IE" sz="1800" dirty="0">
                <a:latin typeface="Verdana" panose="020B0604030504040204" pitchFamily="34" charset="0"/>
                <a:ea typeface="Verdana" panose="020B0604030504040204" pitchFamily="34" charset="0"/>
                <a:cs typeface="Times New Roman" panose="02020603050405020304" pitchFamily="18" charset="0"/>
              </a:rPr>
              <a:t>E</a:t>
            </a:r>
            <a:r>
              <a:rPr lang="en-IE" sz="1800" dirty="0">
                <a:effectLst/>
                <a:latin typeface="Verdana" panose="020B0604030504040204" pitchFamily="34" charset="0"/>
                <a:ea typeface="Verdana" panose="020B0604030504040204" pitchFamily="34" charset="0"/>
                <a:cs typeface="Times New Roman" panose="02020603050405020304" pitchFamily="18" charset="0"/>
              </a:rPr>
              <a:t>lder Abuse within context of Covid19</a:t>
            </a:r>
          </a:p>
          <a:p>
            <a:pPr marL="285750" lvl="0" indent="-285750">
              <a:lnSpc>
                <a:spcPct val="106000"/>
              </a:lnSpc>
              <a:buFont typeface="Arial" panose="020B0604020202020204" pitchFamily="34" charset="0"/>
              <a:buChar char="•"/>
            </a:pPr>
            <a:r>
              <a:rPr lang="en-IE" sz="1800" dirty="0">
                <a:latin typeface="Verdana" panose="020B0604030504040204" pitchFamily="34" charset="0"/>
                <a:ea typeface="Verdana" panose="020B0604030504040204" pitchFamily="34" charset="0"/>
                <a:cs typeface="Times New Roman" panose="02020603050405020304" pitchFamily="18" charset="0"/>
              </a:rPr>
              <a:t>Covid19 Institutional Abuse and Neglect?</a:t>
            </a:r>
          </a:p>
          <a:p>
            <a:pPr marL="285750" lvl="0" indent="-285750">
              <a:lnSpc>
                <a:spcPct val="106000"/>
              </a:lnSpc>
              <a:buFont typeface="Arial" panose="020B0604020202020204" pitchFamily="34" charset="0"/>
              <a:buChar char="•"/>
            </a:pPr>
            <a:r>
              <a:rPr lang="en-IE" sz="1800" dirty="0">
                <a:effectLst/>
                <a:latin typeface="Verdana" panose="020B0604030504040204" pitchFamily="34" charset="0"/>
                <a:ea typeface="Verdana" panose="020B0604030504040204" pitchFamily="34" charset="0"/>
                <a:cs typeface="Times New Roman" panose="02020603050405020304" pitchFamily="18" charset="0"/>
              </a:rPr>
              <a:t>Impact of Covid 19 on Older People</a:t>
            </a:r>
          </a:p>
          <a:p>
            <a:pPr marL="285750" lvl="0" indent="-285750">
              <a:lnSpc>
                <a:spcPct val="106000"/>
              </a:lnSpc>
              <a:buFont typeface="Arial" panose="020B0604020202020204" pitchFamily="34" charset="0"/>
              <a:buChar char="•"/>
            </a:pPr>
            <a:r>
              <a:rPr lang="en-IE" sz="1800" dirty="0">
                <a:latin typeface="Verdana" panose="020B0604030504040204" pitchFamily="34" charset="0"/>
                <a:ea typeface="Verdana" panose="020B0604030504040204" pitchFamily="34" charset="0"/>
                <a:cs typeface="Times New Roman" panose="02020603050405020304" pitchFamily="18" charset="0"/>
              </a:rPr>
              <a:t>Care Homes as a Case Study of Abuse</a:t>
            </a:r>
          </a:p>
          <a:p>
            <a:pPr marL="285750" lvl="0" indent="-285750">
              <a:lnSpc>
                <a:spcPct val="106000"/>
              </a:lnSpc>
              <a:buFont typeface="Arial" panose="020B0604020202020204" pitchFamily="34" charset="0"/>
              <a:buChar char="•"/>
            </a:pPr>
            <a:r>
              <a:rPr lang="en-IE" sz="1800" dirty="0">
                <a:effectLst/>
                <a:latin typeface="Verdana" panose="020B0604030504040204" pitchFamily="34" charset="0"/>
                <a:ea typeface="Verdana" panose="020B0604030504040204" pitchFamily="34" charset="0"/>
                <a:cs typeface="Times New Roman" panose="02020603050405020304" pitchFamily="18" charset="0"/>
              </a:rPr>
              <a:t>Structural issues: Causes of abuse &amp; neglect</a:t>
            </a:r>
          </a:p>
          <a:p>
            <a:pPr marL="285750" lvl="0" indent="-285750">
              <a:lnSpc>
                <a:spcPct val="106000"/>
              </a:lnSpc>
              <a:buFont typeface="Arial" panose="020B0604020202020204" pitchFamily="34" charset="0"/>
              <a:buChar char="•"/>
            </a:pPr>
            <a:r>
              <a:rPr lang="en-IE" sz="1800" dirty="0">
                <a:latin typeface="Verdana" panose="020B0604030504040204" pitchFamily="34" charset="0"/>
                <a:ea typeface="Verdana" panose="020B0604030504040204" pitchFamily="34" charset="0"/>
                <a:cs typeface="Times New Roman" panose="02020603050405020304" pitchFamily="18" charset="0"/>
              </a:rPr>
              <a:t>G</a:t>
            </a:r>
            <a:r>
              <a:rPr lang="en-IE" sz="1800" dirty="0">
                <a:effectLst/>
                <a:latin typeface="Verdana" panose="020B0604030504040204" pitchFamily="34" charset="0"/>
                <a:ea typeface="Verdana" panose="020B0604030504040204" pitchFamily="34" charset="0"/>
                <a:cs typeface="Times New Roman" panose="02020603050405020304" pitchFamily="18" charset="0"/>
              </a:rPr>
              <a:t>ood practice principles outlined in the 2022 National Guidance ‘Revisiting Safeguarding Practice’</a:t>
            </a:r>
          </a:p>
          <a:p>
            <a:pPr marL="285750" lvl="0" indent="-285750">
              <a:lnSpc>
                <a:spcPct val="106000"/>
              </a:lnSpc>
              <a:buFont typeface="Arial" panose="020B0604020202020204" pitchFamily="34" charset="0"/>
              <a:buChar char="•"/>
            </a:pPr>
            <a:r>
              <a:rPr lang="en-IE" sz="1800" dirty="0">
                <a:latin typeface="Verdana" panose="020B0604030504040204" pitchFamily="34" charset="0"/>
                <a:ea typeface="Verdana" panose="020B0604030504040204" pitchFamily="34" charset="0"/>
                <a:cs typeface="Times New Roman" panose="02020603050405020304" pitchFamily="18" charset="0"/>
              </a:rPr>
              <a:t>D</a:t>
            </a:r>
            <a:r>
              <a:rPr lang="en-IE" sz="1800" dirty="0">
                <a:effectLst/>
                <a:latin typeface="Verdana" panose="020B0604030504040204" pitchFamily="34" charset="0"/>
                <a:ea typeface="Verdana" panose="020B0604030504040204" pitchFamily="34" charset="0"/>
                <a:cs typeface="Times New Roman" panose="02020603050405020304" pitchFamily="18" charset="0"/>
              </a:rPr>
              <a:t>eveloping and sharing best practice solutions that have developed in  response to Covid-19 </a:t>
            </a:r>
          </a:p>
          <a:p>
            <a:pPr marL="0" lvl="0" indent="0">
              <a:lnSpc>
                <a:spcPct val="106000"/>
              </a:lnSpc>
            </a:pPr>
            <a:endParaRPr lang="en-IE" sz="1800" dirty="0">
              <a:effectLst/>
              <a:latin typeface="Verdana" panose="020B0604030504040204" pitchFamily="34" charset="0"/>
              <a:ea typeface="Verdana" panose="020B0604030504040204" pitchFamily="34" charset="0"/>
              <a:cs typeface="Times New Roman" panose="02020603050405020304" pitchFamily="18" charset="0"/>
            </a:endParaRPr>
          </a:p>
          <a:p>
            <a:pPr marL="285750" lvl="0" indent="-285750">
              <a:lnSpc>
                <a:spcPct val="106000"/>
              </a:lnSpc>
              <a:buFont typeface="Arial" panose="020B0604020202020204" pitchFamily="34" charset="0"/>
              <a:buChar char="•"/>
            </a:pPr>
            <a:endParaRPr lang="en-IE" sz="1800" dirty="0">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A831E218-0790-FCD7-D520-F0A5B1C183E5}"/>
              </a:ext>
            </a:extLst>
          </p:cNvPr>
          <p:cNvPicPr/>
          <p:nvPr/>
        </p:nvPicPr>
        <p:blipFill>
          <a:blip r:embed="rId3">
            <a:extLst>
              <a:ext uri="{28A0092B-C50C-407E-A947-70E740481C1C}">
                <a14:useLocalDpi xmlns:a14="http://schemas.microsoft.com/office/drawing/2010/main" val="0"/>
              </a:ext>
            </a:extLst>
          </a:blip>
          <a:stretch>
            <a:fillRect/>
          </a:stretch>
        </p:blipFill>
        <p:spPr>
          <a:xfrm>
            <a:off x="0" y="-84221"/>
            <a:ext cx="1166648" cy="1079901"/>
          </a:xfrm>
          <a:prstGeom prst="rect">
            <a:avLst/>
          </a:prstGeom>
        </p:spPr>
      </p:pic>
    </p:spTree>
    <p:extLst>
      <p:ext uri="{BB962C8B-B14F-4D97-AF65-F5344CB8AC3E}">
        <p14:creationId xmlns:p14="http://schemas.microsoft.com/office/powerpoint/2010/main" val="1316910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308119F7-B84E-4EBF-919F-A9B0F6D92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AA17479-17CB-402A-8689-750C6F3858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897BD8-CE10-4E42-9030-8CF03A4902C0}"/>
              </a:ext>
            </a:extLst>
          </p:cNvPr>
          <p:cNvSpPr>
            <a:spLocks noGrp="1"/>
          </p:cNvSpPr>
          <p:nvPr>
            <p:ph type="title"/>
          </p:nvPr>
        </p:nvSpPr>
        <p:spPr>
          <a:xfrm>
            <a:off x="720000" y="1923392"/>
            <a:ext cx="3107463" cy="4205945"/>
          </a:xfrm>
        </p:spPr>
        <p:txBody>
          <a:bodyPr>
            <a:normAutofit/>
          </a:bodyPr>
          <a:lstStyle/>
          <a:p>
            <a:r>
              <a:rPr lang="en-US" dirty="0"/>
              <a:t>Knock-on Impacts</a:t>
            </a:r>
            <a:endParaRPr lang="en-IE" dirty="0"/>
          </a:p>
        </p:txBody>
      </p:sp>
      <p:sp useBgFill="1">
        <p:nvSpPr>
          <p:cNvPr id="32" name="Freeform: Shape 31">
            <a:extLst>
              <a:ext uri="{FF2B5EF4-FFF2-40B4-BE49-F238E27FC236}">
                <a16:creationId xmlns:a16="http://schemas.microsoft.com/office/drawing/2014/main" id="{F534AA72-89BF-4BB0-B339-DEB9FC7F1B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2978" y="0"/>
            <a:ext cx="7809022" cy="6858000"/>
          </a:xfrm>
          <a:custGeom>
            <a:avLst/>
            <a:gdLst>
              <a:gd name="connsiteX0" fmla="*/ 27229 w 7809022"/>
              <a:gd name="connsiteY0" fmla="*/ 0 h 6858000"/>
              <a:gd name="connsiteX1" fmla="*/ 7809022 w 7809022"/>
              <a:gd name="connsiteY1" fmla="*/ 0 h 6858000"/>
              <a:gd name="connsiteX2" fmla="*/ 7809022 w 7809022"/>
              <a:gd name="connsiteY2" fmla="*/ 6858000 h 6858000"/>
              <a:gd name="connsiteX3" fmla="*/ 41303 w 7809022"/>
              <a:gd name="connsiteY3" fmla="*/ 6858000 h 6858000"/>
              <a:gd name="connsiteX4" fmla="*/ 41303 w 7809022"/>
              <a:gd name="connsiteY4" fmla="*/ 6822879 h 6858000"/>
              <a:gd name="connsiteX5" fmla="*/ 41303 w 7809022"/>
              <a:gd name="connsiteY5" fmla="*/ 6667752 h 6858000"/>
              <a:gd name="connsiteX6" fmla="*/ 0 w 7809022"/>
              <a:gd name="connsiteY6" fmla="*/ 3813425 h 6858000"/>
              <a:gd name="connsiteX7" fmla="*/ 41303 w 7809022"/>
              <a:gd name="connsiteY7" fmla="*/ 2572413 h 6858000"/>
              <a:gd name="connsiteX8" fmla="*/ 41303 w 7809022"/>
              <a:gd name="connsiteY8" fmla="*/ 1496869 h 6858000"/>
              <a:gd name="connsiteX9" fmla="*/ 41303 w 7809022"/>
              <a:gd name="connsiteY9" fmla="*/ 1083199 h 6858000"/>
              <a:gd name="connsiteX10" fmla="*/ 0 w 7809022"/>
              <a:gd name="connsiteY10" fmla="*/ 545427 h 6858000"/>
              <a:gd name="connsiteX11" fmla="*/ 22153 w 7809022"/>
              <a:gd name="connsiteY11" fmla="*/ 10166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09022" h="6858000">
                <a:moveTo>
                  <a:pt x="27229" y="0"/>
                </a:moveTo>
                <a:lnTo>
                  <a:pt x="7809022" y="0"/>
                </a:lnTo>
                <a:lnTo>
                  <a:pt x="7809022" y="6858000"/>
                </a:lnTo>
                <a:lnTo>
                  <a:pt x="41303" y="6858000"/>
                </a:lnTo>
                <a:lnTo>
                  <a:pt x="41303" y="6822879"/>
                </a:lnTo>
                <a:cubicBezTo>
                  <a:pt x="41303" y="6760828"/>
                  <a:pt x="41303" y="6709119"/>
                  <a:pt x="41303" y="6667752"/>
                </a:cubicBezTo>
                <a:cubicBezTo>
                  <a:pt x="41303" y="6667752"/>
                  <a:pt x="41303" y="6667752"/>
                  <a:pt x="0" y="3813425"/>
                </a:cubicBezTo>
                <a:cubicBezTo>
                  <a:pt x="0" y="3813425"/>
                  <a:pt x="0" y="3813425"/>
                  <a:pt x="41303" y="2572413"/>
                </a:cubicBezTo>
                <a:cubicBezTo>
                  <a:pt x="41303" y="2572413"/>
                  <a:pt x="41303" y="2572413"/>
                  <a:pt x="41303" y="1496869"/>
                </a:cubicBezTo>
                <a:cubicBezTo>
                  <a:pt x="41303" y="1455502"/>
                  <a:pt x="41303" y="1290034"/>
                  <a:pt x="41303" y="1083199"/>
                </a:cubicBezTo>
                <a:cubicBezTo>
                  <a:pt x="41303" y="876364"/>
                  <a:pt x="0" y="710895"/>
                  <a:pt x="0" y="545427"/>
                </a:cubicBezTo>
                <a:cubicBezTo>
                  <a:pt x="0" y="545427"/>
                  <a:pt x="0" y="545427"/>
                  <a:pt x="22153" y="101661"/>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pic>
        <p:nvPicPr>
          <p:cNvPr id="4" name="Picture 11" descr="Image result for ucd logo">
            <a:extLst>
              <a:ext uri="{FF2B5EF4-FFF2-40B4-BE49-F238E27FC236}">
                <a16:creationId xmlns:a16="http://schemas.microsoft.com/office/drawing/2014/main" id="{BCA870FD-B5E3-4AD2-9882-4ACB0E946C06}"/>
              </a:ext>
            </a:extLst>
          </p:cNvPr>
          <p:cNvPicPr>
            <a:picLocks noChangeAspect="1"/>
          </p:cNvPicPr>
          <p:nvPr/>
        </p:nvPicPr>
        <p:blipFill>
          <a:blip r:embed="rId3"/>
          <a:srcRect l="790" r="1639" b="1"/>
          <a:stretch>
            <a:fillRect/>
          </a:stretch>
        </p:blipFill>
        <p:spPr>
          <a:xfrm>
            <a:off x="50375" y="0"/>
            <a:ext cx="1049154" cy="964202"/>
          </a:xfrm>
          <a:prstGeom prst="rect">
            <a:avLst/>
          </a:prstGeom>
          <a:noFill/>
          <a:ln cap="flat">
            <a:noFill/>
          </a:ln>
        </p:spPr>
      </p:pic>
      <p:graphicFrame>
        <p:nvGraphicFramePr>
          <p:cNvPr id="15" name="Content Placeholder 2">
            <a:extLst>
              <a:ext uri="{FF2B5EF4-FFF2-40B4-BE49-F238E27FC236}">
                <a16:creationId xmlns:a16="http://schemas.microsoft.com/office/drawing/2014/main" id="{1173EBBF-CA39-8077-A3E4-452AF04F7FC8}"/>
              </a:ext>
            </a:extLst>
          </p:cNvPr>
          <p:cNvGraphicFramePr>
            <a:graphicFrameLocks noGrp="1"/>
          </p:cNvGraphicFramePr>
          <p:nvPr>
            <p:ph idx="1"/>
            <p:extLst>
              <p:ext uri="{D42A27DB-BD31-4B8C-83A1-F6EECF244321}">
                <p14:modId xmlns:p14="http://schemas.microsoft.com/office/powerpoint/2010/main" val="754731150"/>
              </p:ext>
            </p:extLst>
          </p:nvPr>
        </p:nvGraphicFramePr>
        <p:xfrm>
          <a:off x="5260361" y="728664"/>
          <a:ext cx="6188689" cy="54093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52639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45329216"/>
              </p:ext>
            </p:extLst>
          </p:nvPr>
        </p:nvGraphicFramePr>
        <p:xfrm>
          <a:off x="434108" y="1089475"/>
          <a:ext cx="11233636" cy="5367537"/>
        </p:xfrm>
        <a:graphic>
          <a:graphicData uri="http://schemas.openxmlformats.org/drawingml/2006/table">
            <a:tbl>
              <a:tblPr firstRow="1" bandRow="1">
                <a:tableStyleId>{5C22544A-7EE6-4342-B048-85BDC9FD1C3A}</a:tableStyleId>
              </a:tblPr>
              <a:tblGrid>
                <a:gridCol w="5262360">
                  <a:extLst>
                    <a:ext uri="{9D8B030D-6E8A-4147-A177-3AD203B41FA5}">
                      <a16:colId xmlns:a16="http://schemas.microsoft.com/office/drawing/2014/main" val="2313553480"/>
                    </a:ext>
                  </a:extLst>
                </a:gridCol>
                <a:gridCol w="5971276">
                  <a:extLst>
                    <a:ext uri="{9D8B030D-6E8A-4147-A177-3AD203B41FA5}">
                      <a16:colId xmlns:a16="http://schemas.microsoft.com/office/drawing/2014/main" val="2681930485"/>
                    </a:ext>
                  </a:extLst>
                </a:gridCol>
              </a:tblGrid>
              <a:tr h="521217">
                <a:tc>
                  <a:txBody>
                    <a:bodyPr/>
                    <a:lstStyle/>
                    <a:p>
                      <a:r>
                        <a:rPr lang="en-GB" sz="2400" dirty="0"/>
                        <a:t>Contributory</a:t>
                      </a:r>
                      <a:r>
                        <a:rPr lang="en-GB" sz="2400" baseline="0" dirty="0"/>
                        <a:t> Factors to Crisis:</a:t>
                      </a:r>
                      <a:endParaRPr lang="en-GB" sz="2400" dirty="0"/>
                    </a:p>
                  </a:txBody>
                  <a:tcPr/>
                </a:tc>
                <a:tc>
                  <a:txBody>
                    <a:bodyPr/>
                    <a:lstStyle/>
                    <a:p>
                      <a:r>
                        <a:rPr lang="en-GB" sz="2400" dirty="0"/>
                        <a:t>Consequences for Residents:</a:t>
                      </a:r>
                    </a:p>
                  </a:txBody>
                  <a:tcPr/>
                </a:tc>
                <a:extLst>
                  <a:ext uri="{0D108BD9-81ED-4DB2-BD59-A6C34878D82A}">
                    <a16:rowId xmlns:a16="http://schemas.microsoft.com/office/drawing/2014/main" val="4125025315"/>
                  </a:ext>
                </a:extLst>
              </a:tr>
              <a:tr h="4279461">
                <a:tc>
                  <a:txBody>
                    <a:bodyPr/>
                    <a:lstStyle/>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Lack of Clinical governance and oversight.</a:t>
                      </a:r>
                    </a:p>
                    <a:p>
                      <a:pPr marL="342900" indent="-342900">
                        <a:buFont typeface="Arial" panose="020B0604020202020204" pitchFamily="34" charset="0"/>
                        <a:buChar char="•"/>
                      </a:pPr>
                      <a:r>
                        <a:rPr lang="en-GB" sz="2400" dirty="0"/>
                        <a:t>Access to PPE, infection</a:t>
                      </a:r>
                      <a:r>
                        <a:rPr lang="en-GB" sz="2400" baseline="0" dirty="0"/>
                        <a:t> control &amp;</a:t>
                      </a:r>
                      <a:r>
                        <a:rPr lang="en-GB" sz="2400" dirty="0"/>
                        <a:t> specialist expertise/support.</a:t>
                      </a:r>
                    </a:p>
                    <a:p>
                      <a:pPr marL="342900" indent="-342900">
                        <a:buFont typeface="Arial" panose="020B0604020202020204" pitchFamily="34" charset="0"/>
                        <a:buChar char="•"/>
                      </a:pPr>
                      <a:r>
                        <a:rPr lang="en-GB" sz="2400" dirty="0"/>
                        <a:t>Staffing levels/ reliance on agency staff.</a:t>
                      </a:r>
                    </a:p>
                    <a:p>
                      <a:pPr marL="342900" indent="-342900">
                        <a:buFont typeface="Arial" panose="020B0604020202020204" pitchFamily="34" charset="0"/>
                        <a:buChar char="•"/>
                      </a:pPr>
                      <a:r>
                        <a:rPr lang="en-GB" sz="2400" dirty="0"/>
                        <a:t>Environmental</a:t>
                      </a:r>
                      <a:r>
                        <a:rPr lang="en-GB" sz="2400" baseline="0" dirty="0"/>
                        <a:t> c</a:t>
                      </a:r>
                      <a:r>
                        <a:rPr lang="en-GB" sz="2400" dirty="0"/>
                        <a:t>hallenges in managing isolation requirements.</a:t>
                      </a:r>
                    </a:p>
                    <a:p>
                      <a:pPr marL="342900" indent="-342900">
                        <a:buFont typeface="Arial" panose="020B0604020202020204" pitchFamily="34" charset="0"/>
                        <a:buChar char="•"/>
                      </a:pPr>
                      <a:r>
                        <a:rPr lang="en-GB" sz="2400" dirty="0"/>
                        <a:t>History of previous non compliance.</a:t>
                      </a:r>
                    </a:p>
                    <a:p>
                      <a:endParaRPr lang="en-GB" dirty="0"/>
                    </a:p>
                  </a:txBody>
                  <a:tcPr/>
                </a:tc>
                <a:tc>
                  <a:txBody>
                    <a:bodyPr/>
                    <a:lstStyle/>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Viewed through lens of cocooning.</a:t>
                      </a:r>
                      <a:r>
                        <a:rPr lang="en-GB" sz="2400" baseline="0" dirty="0"/>
                        <a:t> </a:t>
                      </a:r>
                    </a:p>
                    <a:p>
                      <a:pPr marL="342900" indent="-342900">
                        <a:buFont typeface="Arial" panose="020B0604020202020204" pitchFamily="34" charset="0"/>
                        <a:buChar char="•"/>
                      </a:pPr>
                      <a:r>
                        <a:rPr lang="en-GB" sz="2400" dirty="0"/>
                        <a:t>Emotional &amp; social</a:t>
                      </a:r>
                      <a:r>
                        <a:rPr lang="en-GB" sz="2400" baseline="0" dirty="0"/>
                        <a:t> needs unseen.</a:t>
                      </a:r>
                      <a:endParaRPr lang="en-GB" sz="2400" dirty="0"/>
                    </a:p>
                    <a:p>
                      <a:pPr marL="342900" indent="-342900">
                        <a:buFont typeface="Arial" panose="020B0604020202020204" pitchFamily="34" charset="0"/>
                        <a:buChar char="•"/>
                      </a:pPr>
                      <a:r>
                        <a:rPr lang="en-GB" sz="2400" dirty="0"/>
                        <a:t>Denial of physical family contact.</a:t>
                      </a:r>
                    </a:p>
                    <a:p>
                      <a:pPr marL="342900" indent="-342900">
                        <a:buFont typeface="Arial" panose="020B0604020202020204" pitchFamily="34" charset="0"/>
                        <a:buChar char="•"/>
                      </a:pPr>
                      <a:r>
                        <a:rPr lang="en-GB" sz="2400" dirty="0"/>
                        <a:t>Died</a:t>
                      </a:r>
                      <a:r>
                        <a:rPr lang="en-GB" sz="2400" baseline="0" dirty="0"/>
                        <a:t> without </a:t>
                      </a:r>
                      <a:r>
                        <a:rPr lang="en-GB" sz="2400" dirty="0"/>
                        <a:t>family/palliative support.</a:t>
                      </a:r>
                    </a:p>
                    <a:p>
                      <a:pPr marL="342900" indent="-342900">
                        <a:buFont typeface="Arial" panose="020B0604020202020204" pitchFamily="34" charset="0"/>
                        <a:buChar char="•"/>
                      </a:pPr>
                      <a:r>
                        <a:rPr lang="en-GB" sz="2400" dirty="0"/>
                        <a:t>Withdrawal</a:t>
                      </a:r>
                      <a:r>
                        <a:rPr lang="en-GB" sz="2400" baseline="0" dirty="0"/>
                        <a:t> of activities.</a:t>
                      </a:r>
                      <a:endParaRPr lang="en-GB" sz="2400" dirty="0"/>
                    </a:p>
                    <a:p>
                      <a:pPr marL="342900" indent="-342900">
                        <a:buFont typeface="Arial" panose="020B0604020202020204" pitchFamily="34" charset="0"/>
                        <a:buChar char="•"/>
                      </a:pPr>
                      <a:r>
                        <a:rPr lang="en-GB" sz="2400" dirty="0"/>
                        <a:t>Limited access to usual medical practitioner &amp; acute</a:t>
                      </a:r>
                      <a:r>
                        <a:rPr lang="en-GB" sz="2400" baseline="0" dirty="0"/>
                        <a:t> care</a:t>
                      </a:r>
                      <a:endParaRPr lang="en-GB" sz="2400" dirty="0"/>
                    </a:p>
                    <a:p>
                      <a:pPr marL="342900" indent="-342900">
                        <a:buFont typeface="Arial" panose="020B0604020202020204" pitchFamily="34" charset="0"/>
                        <a:buChar char="•"/>
                      </a:pPr>
                      <a:r>
                        <a:rPr lang="en-GB" sz="2400" dirty="0"/>
                        <a:t>Safeguarding concerns during cocooning.</a:t>
                      </a:r>
                    </a:p>
                    <a:p>
                      <a:pPr marL="342900" indent="-342900">
                        <a:buFont typeface="Arial" panose="020B0604020202020204" pitchFamily="34" charset="0"/>
                        <a:buChar char="•"/>
                      </a:pPr>
                      <a:r>
                        <a:rPr lang="en-GB" sz="2400" dirty="0"/>
                        <a:t>Investment in protection, rather than connection.</a:t>
                      </a:r>
                    </a:p>
                    <a:p>
                      <a:pPr marL="342900" indent="-342900">
                        <a:buFont typeface="Arial" panose="020B0604020202020204" pitchFamily="34" charset="0"/>
                        <a:buChar char="•"/>
                      </a:pPr>
                      <a:r>
                        <a:rPr lang="en-GB" sz="2400" dirty="0"/>
                        <a:t>No public mourning.</a:t>
                      </a:r>
                    </a:p>
                  </a:txBody>
                  <a:tcPr/>
                </a:tc>
                <a:extLst>
                  <a:ext uri="{0D108BD9-81ED-4DB2-BD59-A6C34878D82A}">
                    <a16:rowId xmlns:a16="http://schemas.microsoft.com/office/drawing/2014/main" val="3708640984"/>
                  </a:ext>
                </a:extLst>
              </a:tr>
            </a:tbl>
          </a:graphicData>
        </a:graphic>
      </p:graphicFrame>
      <p:pic>
        <p:nvPicPr>
          <p:cNvPr id="3" name="Picture 11" descr="Image result for ucd logo">
            <a:extLst>
              <a:ext uri="{FF2B5EF4-FFF2-40B4-BE49-F238E27FC236}">
                <a16:creationId xmlns:a16="http://schemas.microsoft.com/office/drawing/2014/main" id="{7F3FF68C-8104-EEF3-057F-9F4B16848D11}"/>
              </a:ext>
            </a:extLst>
          </p:cNvPr>
          <p:cNvPicPr>
            <a:picLocks noChangeAspect="1"/>
          </p:cNvPicPr>
          <p:nvPr/>
        </p:nvPicPr>
        <p:blipFill>
          <a:blip r:embed="rId3"/>
          <a:srcRect l="790" r="1639" b="1"/>
          <a:stretch>
            <a:fillRect/>
          </a:stretch>
        </p:blipFill>
        <p:spPr>
          <a:xfrm>
            <a:off x="50375" y="0"/>
            <a:ext cx="1049154" cy="964202"/>
          </a:xfrm>
          <a:prstGeom prst="rect">
            <a:avLst/>
          </a:prstGeom>
          <a:noFill/>
          <a:ln cap="flat">
            <a:noFill/>
          </a:ln>
        </p:spPr>
      </p:pic>
    </p:spTree>
    <p:extLst>
      <p:ext uri="{BB962C8B-B14F-4D97-AF65-F5344CB8AC3E}">
        <p14:creationId xmlns:p14="http://schemas.microsoft.com/office/powerpoint/2010/main" val="3079574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4" name="Google Shape;124;p21"/>
          <p:cNvSpPr txBox="1">
            <a:spLocks noGrp="1"/>
          </p:cNvSpPr>
          <p:nvPr>
            <p:ph type="sldNum" idx="12"/>
          </p:nvPr>
        </p:nvSpPr>
        <p:spPr>
          <a:xfrm>
            <a:off x="11307445" y="6231535"/>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
                <a:latin typeface="+mj-lt"/>
              </a:rPr>
              <a:pPr/>
              <a:t>22</a:t>
            </a:fld>
            <a:endParaRPr>
              <a:latin typeface="+mj-lt"/>
            </a:endParaRPr>
          </a:p>
        </p:txBody>
      </p:sp>
      <p:sp>
        <p:nvSpPr>
          <p:cNvPr id="11" name="Google Shape;113;p20"/>
          <p:cNvSpPr txBox="1">
            <a:spLocks noGrp="1"/>
          </p:cNvSpPr>
          <p:nvPr>
            <p:ph type="title"/>
          </p:nvPr>
        </p:nvSpPr>
        <p:spPr>
          <a:xfrm>
            <a:off x="1103586" y="215619"/>
            <a:ext cx="9396248" cy="924812"/>
          </a:xfrm>
          <a:prstGeom prst="rect">
            <a:avLst/>
          </a:prstGeom>
        </p:spPr>
        <p:txBody>
          <a:bodyPr spcFirstLastPara="1" vert="horz" wrap="square" lIns="121900" tIns="121900" rIns="121900" bIns="121900" rtlCol="0" anchor="b" anchorCtr="0">
            <a:noAutofit/>
          </a:bodyPr>
          <a:lstStyle/>
          <a:p>
            <a:pPr lvl="0" algn="ctr"/>
            <a:br>
              <a:rPr lang="en-GB" b="1" dirty="0"/>
            </a:br>
            <a:r>
              <a:rPr lang="en-GB" b="1" dirty="0">
                <a:solidFill>
                  <a:schemeClr val="bg2">
                    <a:lumMod val="75000"/>
                    <a:lumOff val="25000"/>
                  </a:schemeClr>
                </a:solidFill>
                <a:latin typeface="+mn-lt"/>
              </a:rPr>
              <a:t>Covid also highlighted structural issues of abuse and neglect….</a:t>
            </a:r>
            <a:endParaRPr b="1" dirty="0">
              <a:solidFill>
                <a:schemeClr val="bg2">
                  <a:lumMod val="75000"/>
                  <a:lumOff val="25000"/>
                </a:schemeClr>
              </a:solidFill>
              <a:latin typeface="+mn-lt"/>
            </a:endParaRPr>
          </a:p>
        </p:txBody>
      </p:sp>
      <p:sp>
        <p:nvSpPr>
          <p:cNvPr id="14" name="Google Shape;112;p20"/>
          <p:cNvSpPr txBox="1">
            <a:spLocks/>
          </p:cNvSpPr>
          <p:nvPr/>
        </p:nvSpPr>
        <p:spPr>
          <a:xfrm>
            <a:off x="0" y="986320"/>
            <a:ext cx="8986345" cy="555098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1pPr>
            <a:lvl2pPr marL="914400" marR="0" lvl="1"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2pPr>
            <a:lvl3pPr marL="1371600" marR="0" lvl="2"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3pPr>
            <a:lvl4pPr marL="1828800" marR="0" lvl="3"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4pPr>
            <a:lvl5pPr marL="2286000" marR="0" lvl="4"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5pPr>
            <a:lvl6pPr marL="2743200" marR="0" lvl="5"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6pPr>
            <a:lvl7pPr marL="3200400" marR="0" lvl="6"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7pPr>
            <a:lvl8pPr marL="3657600" marR="0" lvl="7"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8pPr>
            <a:lvl9pPr marL="4114800" marR="0" lvl="8"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9pPr>
          </a:lstStyle>
          <a:p>
            <a:pPr marL="152385" indent="0">
              <a:spcBef>
                <a:spcPts val="800"/>
              </a:spcBef>
              <a:spcAft>
                <a:spcPts val="800"/>
              </a:spcAft>
            </a:pPr>
            <a:r>
              <a:rPr lang="en-GB" sz="1800" dirty="0">
                <a:solidFill>
                  <a:srgbClr val="595959"/>
                </a:solidFill>
                <a:latin typeface="Calibri" panose="020F0502020204030204" pitchFamily="34" charset="0"/>
                <a:cs typeface="Calibri" panose="020F0502020204030204" pitchFamily="34" charset="0"/>
              </a:rPr>
              <a:t>Covid shone an uncomfortable light on the care home sector: vulnerability of residents was made visible as was the ‘off the radar’ status of residents &amp; staff and amplified the role played by a number of structural issues including</a:t>
            </a:r>
            <a:r>
              <a:rPr lang="en-GB" sz="2200" b="1" dirty="0">
                <a:solidFill>
                  <a:srgbClr val="595959"/>
                </a:solidFill>
                <a:latin typeface="Calibri" panose="020F0502020204030204" pitchFamily="34" charset="0"/>
                <a:cs typeface="Calibri" panose="020F0502020204030204" pitchFamily="34" charset="0"/>
              </a:rPr>
              <a:t>:</a:t>
            </a:r>
          </a:p>
          <a:p>
            <a:pPr marL="152385" indent="0">
              <a:spcBef>
                <a:spcPts val="800"/>
              </a:spcBef>
              <a:spcAft>
                <a:spcPts val="800"/>
              </a:spcAft>
            </a:pPr>
            <a:r>
              <a:rPr lang="en-GB" sz="2400" b="1" i="1" dirty="0">
                <a:latin typeface="Calibri" panose="020F0502020204030204" pitchFamily="34" charset="0"/>
                <a:cs typeface="Calibri" panose="020F0502020204030204" pitchFamily="34" charset="0"/>
              </a:rPr>
              <a:t>Care homes are institutions</a:t>
            </a:r>
            <a:r>
              <a:rPr lang="en-GB" sz="2400" b="1" dirty="0">
                <a:latin typeface="Calibri" panose="020F0502020204030204" pitchFamily="34" charset="0"/>
                <a:cs typeface="Calibri" panose="020F0502020204030204" pitchFamily="34" charset="0"/>
              </a:rPr>
              <a:t>: </a:t>
            </a:r>
            <a:r>
              <a:rPr lang="en-GB" sz="1800" b="1" dirty="0">
                <a:latin typeface="Calibri" panose="020F0502020204030204" pitchFamily="34" charset="0"/>
                <a:cs typeface="Calibri" panose="020F0502020204030204" pitchFamily="34" charset="0"/>
              </a:rPr>
              <a:t>in how many ‘homes’ are you locked in your room or need to have permission from an ‘external agent’ to receive a visitor  </a:t>
            </a:r>
          </a:p>
          <a:p>
            <a:pPr marL="152385" indent="0">
              <a:spcBef>
                <a:spcPts val="800"/>
              </a:spcBef>
              <a:spcAft>
                <a:spcPts val="800"/>
              </a:spcAft>
            </a:pPr>
            <a:r>
              <a:rPr lang="en-GB" sz="2400" b="1" i="1" dirty="0">
                <a:latin typeface="Calibri" panose="020F0502020204030204" pitchFamily="34" charset="0"/>
                <a:cs typeface="Calibri" panose="020F0502020204030204" pitchFamily="34" charset="0"/>
              </a:rPr>
              <a:t>Residents have very limited freedoms, agency or choice: </a:t>
            </a:r>
            <a:r>
              <a:rPr lang="en-GB" sz="1800" b="1" i="1" u="sng" dirty="0">
                <a:latin typeface="Calibri" panose="020F0502020204030204" pitchFamily="34" charset="0"/>
                <a:cs typeface="Calibri" panose="020F0502020204030204" pitchFamily="34" charset="0"/>
              </a:rPr>
              <a:t>have</a:t>
            </a:r>
            <a:r>
              <a:rPr lang="en-GB" sz="1800" b="1" i="1" dirty="0">
                <a:latin typeface="Calibri" panose="020F0502020204030204" pitchFamily="34" charset="0"/>
                <a:cs typeface="Calibri" panose="020F0502020204030204" pitchFamily="34" charset="0"/>
              </a:rPr>
              <a:t> to stay in the care home, moved to a new home without consent; v limited control over when to eat, bathe, go to bed; ‘mortification of the self’, </a:t>
            </a:r>
            <a:r>
              <a:rPr lang="en-US" altLang="en-US" sz="1800" b="1" i="1" dirty="0">
                <a:latin typeface="Calibri" panose="020F0502020204030204" pitchFamily="34" charset="0"/>
                <a:cs typeface="Calibri" panose="020F0502020204030204" pitchFamily="34" charset="0"/>
              </a:rPr>
              <a:t>‘control is exercised through an assemblage of different actors’ &amp; actions &amp; inactions</a:t>
            </a:r>
          </a:p>
          <a:p>
            <a:pPr marL="152385" indent="0">
              <a:spcBef>
                <a:spcPts val="800"/>
              </a:spcBef>
              <a:spcAft>
                <a:spcPts val="800"/>
              </a:spcAft>
            </a:pPr>
            <a:r>
              <a:rPr lang="en-GB" sz="2400" b="1" i="1" dirty="0">
                <a:latin typeface="Calibri" panose="020F0502020204030204" pitchFamily="34" charset="0"/>
                <a:cs typeface="Calibri" panose="020F0502020204030204" pitchFamily="34" charset="0"/>
              </a:rPr>
              <a:t>Systemic poor practices (?abuses) are embedded in care home culture: </a:t>
            </a:r>
            <a:r>
              <a:rPr lang="en-GB" sz="1800" b="1" dirty="0">
                <a:latin typeface="Calibri" panose="020F0502020204030204" pitchFamily="34" charset="0"/>
                <a:cs typeface="Calibri" panose="020F0502020204030204" pitchFamily="34" charset="0"/>
              </a:rPr>
              <a:t>routines that diminish agency, engagement with decisions, choice; limited attention paid to residents wishes/complaints; limited engagement with families </a:t>
            </a:r>
          </a:p>
          <a:p>
            <a:pPr marL="152385" indent="0">
              <a:spcBef>
                <a:spcPts val="800"/>
              </a:spcBef>
              <a:spcAft>
                <a:spcPts val="800"/>
              </a:spcAft>
            </a:pPr>
            <a:r>
              <a:rPr lang="en-GB" sz="2400" b="1" i="1" dirty="0">
                <a:latin typeface="Calibri" panose="020F0502020204030204" pitchFamily="34" charset="0"/>
                <a:cs typeface="Calibri" panose="020F0502020204030204" pitchFamily="34" charset="0"/>
              </a:rPr>
              <a:t>Private companies (84% care homes) are not bearers of legal duties under Human Rights Act: </a:t>
            </a:r>
            <a:r>
              <a:rPr lang="en-GB" sz="2000" b="1" i="1" dirty="0">
                <a:latin typeface="Calibri" panose="020F0502020204030204" pitchFamily="34" charset="0"/>
                <a:cs typeface="Calibri" panose="020F0502020204030204" pitchFamily="34" charset="0"/>
              </a:rPr>
              <a:t>only residents who are publicly funded are covered by the Act </a:t>
            </a:r>
            <a:r>
              <a:rPr lang="en-GB" sz="2400" b="1" i="1" dirty="0">
                <a:latin typeface="Calibri" panose="020F0502020204030204" pitchFamily="34" charset="0"/>
                <a:cs typeface="Calibri" panose="020F0502020204030204" pitchFamily="34" charset="0"/>
              </a:rPr>
              <a:t> </a:t>
            </a:r>
          </a:p>
          <a:p>
            <a:pPr marL="609585" lvl="1" indent="0">
              <a:spcBef>
                <a:spcPts val="800"/>
              </a:spcBef>
            </a:pPr>
            <a:endParaRPr lang="en-US" sz="2133" dirty="0">
              <a:latin typeface="Calibri" panose="020F0502020204030204" pitchFamily="34" charset="0"/>
              <a:cs typeface="Calibri" panose="020F0502020204030204" pitchFamily="34" charset="0"/>
            </a:endParaRPr>
          </a:p>
          <a:p>
            <a:pPr marL="0" indent="0">
              <a:spcBef>
                <a:spcPts val="800"/>
              </a:spcBef>
            </a:pPr>
            <a:endParaRPr lang="en-US" sz="3200" dirty="0">
              <a:latin typeface="Calibri" panose="020F0502020204030204" pitchFamily="34" charset="0"/>
              <a:cs typeface="Calibri" panose="020F0502020204030204" pitchFamily="34" charset="0"/>
            </a:endParaRPr>
          </a:p>
        </p:txBody>
      </p:sp>
      <p:pic>
        <p:nvPicPr>
          <p:cNvPr id="2" name="Picture 11" descr="Image result for ucd logo">
            <a:extLst>
              <a:ext uri="{FF2B5EF4-FFF2-40B4-BE49-F238E27FC236}">
                <a16:creationId xmlns:a16="http://schemas.microsoft.com/office/drawing/2014/main" id="{695560E2-85A3-252A-4BEA-2CB9C303C43E}"/>
              </a:ext>
            </a:extLst>
          </p:cNvPr>
          <p:cNvPicPr>
            <a:picLocks noChangeAspect="1"/>
          </p:cNvPicPr>
          <p:nvPr/>
        </p:nvPicPr>
        <p:blipFill>
          <a:blip r:embed="rId3"/>
          <a:srcRect l="790" r="1639" b="1"/>
          <a:stretch>
            <a:fillRect/>
          </a:stretch>
        </p:blipFill>
        <p:spPr>
          <a:xfrm>
            <a:off x="50375" y="0"/>
            <a:ext cx="1049154" cy="964202"/>
          </a:xfrm>
          <a:prstGeom prst="rect">
            <a:avLst/>
          </a:prstGeom>
          <a:noFill/>
          <a:ln cap="flat">
            <a:noFill/>
          </a:ln>
        </p:spPr>
      </p:pic>
    </p:spTree>
    <p:extLst>
      <p:ext uri="{BB962C8B-B14F-4D97-AF65-F5344CB8AC3E}">
        <p14:creationId xmlns:p14="http://schemas.microsoft.com/office/powerpoint/2010/main" val="104920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5" name="Google Shape;115;p20"/>
          <p:cNvSpPr txBox="1">
            <a:spLocks noGrp="1"/>
          </p:cNvSpPr>
          <p:nvPr>
            <p:ph type="sldNum" idx="12"/>
          </p:nvPr>
        </p:nvSpPr>
        <p:spPr>
          <a:xfrm>
            <a:off x="11307445" y="6231535"/>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
                <a:latin typeface="+mj-lt"/>
              </a:rPr>
              <a:pPr/>
              <a:t>23</a:t>
            </a:fld>
            <a:endParaRPr>
              <a:latin typeface="+mj-lt"/>
            </a:endParaRPr>
          </a:p>
        </p:txBody>
      </p:sp>
      <p:sp>
        <p:nvSpPr>
          <p:cNvPr id="20" name="Google Shape;113;p20"/>
          <p:cNvSpPr txBox="1">
            <a:spLocks noGrp="1"/>
          </p:cNvSpPr>
          <p:nvPr>
            <p:ph type="title"/>
          </p:nvPr>
        </p:nvSpPr>
        <p:spPr>
          <a:xfrm>
            <a:off x="421239" y="101666"/>
            <a:ext cx="11617805" cy="592017"/>
          </a:xfrm>
          <a:prstGeom prst="rect">
            <a:avLst/>
          </a:prstGeom>
        </p:spPr>
        <p:txBody>
          <a:bodyPr spcFirstLastPara="1" vert="horz" wrap="square" lIns="121900" tIns="121900" rIns="121900" bIns="121900" rtlCol="0" anchor="b" anchorCtr="0">
            <a:noAutofit/>
          </a:bodyPr>
          <a:lstStyle/>
          <a:p>
            <a:pPr lvl="0"/>
            <a:r>
              <a:rPr lang="en-GB" sz="4000" b="1" dirty="0">
                <a:solidFill>
                  <a:schemeClr val="bg2">
                    <a:lumMod val="75000"/>
                    <a:lumOff val="25000"/>
                  </a:schemeClr>
                </a:solidFill>
                <a:latin typeface="+mn-lt"/>
              </a:rPr>
              <a:t>Structural issues: Causes of abuse &amp; neglect </a:t>
            </a:r>
          </a:p>
        </p:txBody>
      </p:sp>
      <p:sp>
        <p:nvSpPr>
          <p:cNvPr id="21" name="Google Shape;112;p20"/>
          <p:cNvSpPr txBox="1">
            <a:spLocks/>
          </p:cNvSpPr>
          <p:nvPr/>
        </p:nvSpPr>
        <p:spPr>
          <a:xfrm>
            <a:off x="-157655" y="693682"/>
            <a:ext cx="9774621" cy="5984519"/>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1pPr>
            <a:lvl2pPr marL="914400" marR="0" lvl="1"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2pPr>
            <a:lvl3pPr marL="1371600" marR="0" lvl="2"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3pPr>
            <a:lvl4pPr marL="1828800" marR="0" lvl="3"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4pPr>
            <a:lvl5pPr marL="2286000" marR="0" lvl="4"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5pPr>
            <a:lvl6pPr marL="2743200" marR="0" lvl="5"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6pPr>
            <a:lvl7pPr marL="3200400" marR="0" lvl="6"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7pPr>
            <a:lvl8pPr marL="3657600" marR="0" lvl="7"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8pPr>
            <a:lvl9pPr marL="4114800" marR="0" lvl="8"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9pPr>
          </a:lstStyle>
          <a:p>
            <a:pPr marL="457189">
              <a:spcAft>
                <a:spcPts val="800"/>
              </a:spcAft>
              <a:buSzPct val="100000"/>
              <a:buFont typeface="Arial" panose="020B0604020202020204" pitchFamily="34" charset="0"/>
              <a:buChar char="•"/>
            </a:pPr>
            <a:r>
              <a:rPr lang="en-GB" sz="1600" dirty="0">
                <a:solidFill>
                  <a:schemeClr val="bg2">
                    <a:lumMod val="75000"/>
                    <a:lumOff val="25000"/>
                  </a:schemeClr>
                </a:solidFill>
                <a:latin typeface="Verdana" panose="020B0604030504040204" pitchFamily="34" charset="0"/>
                <a:ea typeface="Verdana" panose="020B0604030504040204" pitchFamily="34" charset="0"/>
                <a:cs typeface="Calibri" panose="020F0502020204030204" pitchFamily="34" charset="0"/>
              </a:rPr>
              <a:t>Whilst </a:t>
            </a:r>
            <a:r>
              <a:rPr lang="en-GB" sz="1600" i="1" dirty="0">
                <a:solidFill>
                  <a:schemeClr val="bg2">
                    <a:lumMod val="75000"/>
                    <a:lumOff val="25000"/>
                  </a:schemeClr>
                </a:solidFill>
                <a:latin typeface="Verdana" panose="020B0604030504040204" pitchFamily="34" charset="0"/>
                <a:ea typeface="Verdana" panose="020B0604030504040204" pitchFamily="34" charset="0"/>
                <a:cs typeface="Calibri" panose="020F0502020204030204" pitchFamily="34" charset="0"/>
              </a:rPr>
              <a:t>abuse </a:t>
            </a:r>
            <a:r>
              <a:rPr lang="en-GB" sz="1600" dirty="0">
                <a:solidFill>
                  <a:schemeClr val="bg2">
                    <a:lumMod val="75000"/>
                    <a:lumOff val="25000"/>
                  </a:schemeClr>
                </a:solidFill>
                <a:latin typeface="Verdana" panose="020B0604030504040204" pitchFamily="34" charset="0"/>
                <a:ea typeface="Verdana" panose="020B0604030504040204" pitchFamily="34" charset="0"/>
                <a:cs typeface="Calibri" panose="020F0502020204030204" pitchFamily="34" charset="0"/>
              </a:rPr>
              <a:t>is routinely constructed as occurring in an </a:t>
            </a:r>
            <a:r>
              <a:rPr lang="en-GB" sz="1600" i="1" dirty="0">
                <a:solidFill>
                  <a:schemeClr val="bg2">
                    <a:lumMod val="75000"/>
                    <a:lumOff val="25000"/>
                  </a:schemeClr>
                </a:solidFill>
                <a:latin typeface="Verdana" panose="020B0604030504040204" pitchFamily="34" charset="0"/>
                <a:ea typeface="Verdana" panose="020B0604030504040204" pitchFamily="34" charset="0"/>
                <a:cs typeface="Calibri" panose="020F0502020204030204" pitchFamily="34" charset="0"/>
              </a:rPr>
              <a:t>interpersonal relationship</a:t>
            </a:r>
            <a:r>
              <a:rPr lang="en-GB" sz="1600" dirty="0">
                <a:solidFill>
                  <a:schemeClr val="bg2">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n-GB" sz="1600" i="1" dirty="0">
                <a:solidFill>
                  <a:schemeClr val="bg2">
                    <a:lumMod val="75000"/>
                    <a:lumOff val="25000"/>
                  </a:schemeClr>
                </a:solidFill>
                <a:latin typeface="Verdana" panose="020B0604030504040204" pitchFamily="34" charset="0"/>
                <a:ea typeface="Verdana" panose="020B0604030504040204" pitchFamily="34" charset="0"/>
                <a:cs typeface="Calibri" panose="020F0502020204030204" pitchFamily="34" charset="0"/>
              </a:rPr>
              <a:t>human rights </a:t>
            </a:r>
            <a:r>
              <a:rPr lang="en-GB" sz="1600" dirty="0">
                <a:solidFill>
                  <a:schemeClr val="bg2">
                    <a:lumMod val="75000"/>
                    <a:lumOff val="25000"/>
                  </a:schemeClr>
                </a:solidFill>
                <a:latin typeface="Verdana" panose="020B0604030504040204" pitchFamily="34" charset="0"/>
                <a:ea typeface="Verdana" panose="020B0604030504040204" pitchFamily="34" charset="0"/>
                <a:cs typeface="Calibri" panose="020F0502020204030204" pitchFamily="34" charset="0"/>
              </a:rPr>
              <a:t>are commonly thought of as a </a:t>
            </a:r>
            <a:r>
              <a:rPr lang="en-GB" sz="1600" i="1" dirty="0">
                <a:solidFill>
                  <a:schemeClr val="bg2">
                    <a:lumMod val="75000"/>
                    <a:lumOff val="25000"/>
                  </a:schemeClr>
                </a:solidFill>
                <a:latin typeface="Verdana" panose="020B0604030504040204" pitchFamily="34" charset="0"/>
                <a:ea typeface="Verdana" panose="020B0604030504040204" pitchFamily="34" charset="0"/>
                <a:cs typeface="Calibri" panose="020F0502020204030204" pitchFamily="34" charset="0"/>
              </a:rPr>
              <a:t>relationship between the state &amp; the individual </a:t>
            </a:r>
            <a:r>
              <a:rPr lang="en-GB" sz="1600" dirty="0">
                <a:solidFill>
                  <a:schemeClr val="bg2">
                    <a:lumMod val="75000"/>
                    <a:lumOff val="25000"/>
                  </a:schemeClr>
                </a:solidFill>
                <a:latin typeface="Verdana" panose="020B0604030504040204" pitchFamily="34" charset="0"/>
                <a:ea typeface="Verdana" panose="020B0604030504040204" pitchFamily="34" charset="0"/>
                <a:cs typeface="Calibri" panose="020F0502020204030204" pitchFamily="34" charset="0"/>
              </a:rPr>
              <a:t>(Biggs &amp; </a:t>
            </a:r>
            <a:r>
              <a:rPr lang="en-GB" sz="1600" dirty="0" err="1">
                <a:solidFill>
                  <a:schemeClr val="bg2">
                    <a:lumMod val="75000"/>
                    <a:lumOff val="25000"/>
                  </a:schemeClr>
                </a:solidFill>
                <a:latin typeface="Verdana" panose="020B0604030504040204" pitchFamily="34" charset="0"/>
                <a:ea typeface="Verdana" panose="020B0604030504040204" pitchFamily="34" charset="0"/>
                <a:cs typeface="Calibri" panose="020F0502020204030204" pitchFamily="34" charset="0"/>
              </a:rPr>
              <a:t>Haapala</a:t>
            </a:r>
            <a:r>
              <a:rPr lang="en-GB" sz="1600" dirty="0">
                <a:solidFill>
                  <a:schemeClr val="bg2">
                    <a:lumMod val="75000"/>
                    <a:lumOff val="25000"/>
                  </a:schemeClr>
                </a:solidFill>
                <a:latin typeface="Verdana" panose="020B0604030504040204" pitchFamily="34" charset="0"/>
                <a:ea typeface="Verdana" panose="020B0604030504040204" pitchFamily="34" charset="0"/>
                <a:cs typeface="Calibri" panose="020F0502020204030204" pitchFamily="34" charset="0"/>
              </a:rPr>
              <a:t>, 2013)</a:t>
            </a:r>
          </a:p>
          <a:p>
            <a:pPr marL="457189">
              <a:spcAft>
                <a:spcPts val="800"/>
              </a:spcAft>
              <a:buSzPct val="100000"/>
              <a:buFont typeface="Arial" panose="020B0604020202020204" pitchFamily="34" charset="0"/>
              <a:buChar char="•"/>
            </a:pPr>
            <a:r>
              <a:rPr lang="en-GB" sz="1600" dirty="0">
                <a:solidFill>
                  <a:schemeClr val="bg2">
                    <a:lumMod val="75000"/>
                    <a:lumOff val="25000"/>
                  </a:schemeClr>
                </a:solidFill>
                <a:latin typeface="Verdana" panose="020B0604030504040204" pitchFamily="34" charset="0"/>
                <a:ea typeface="Verdana" panose="020B0604030504040204" pitchFamily="34" charset="0"/>
                <a:cs typeface="Calibri" panose="020F0502020204030204" pitchFamily="34" charset="0"/>
              </a:rPr>
              <a:t>But… they are connected!</a:t>
            </a:r>
          </a:p>
          <a:p>
            <a:pPr marL="457189">
              <a:spcAft>
                <a:spcPts val="800"/>
              </a:spcAft>
              <a:buSzPct val="100000"/>
              <a:buFont typeface="Arial" panose="020B0604020202020204" pitchFamily="34" charset="0"/>
              <a:buChar char="•"/>
            </a:pPr>
            <a:r>
              <a:rPr lang="en-GB" sz="1600" dirty="0">
                <a:solidFill>
                  <a:schemeClr val="bg2">
                    <a:lumMod val="75000"/>
                    <a:lumOff val="25000"/>
                  </a:schemeClr>
                </a:solidFill>
                <a:latin typeface="Verdana" panose="020B0604030504040204" pitchFamily="34" charset="0"/>
                <a:ea typeface="Verdana" panose="020B0604030504040204" pitchFamily="34" charset="0"/>
                <a:cs typeface="Calibri" panose="020F0502020204030204" pitchFamily="34" charset="0"/>
              </a:rPr>
              <a:t>The state, neoliberal policies &amp; the care home infrastructure intersect to create conditions where abuse &amp; neglect are more likely to occur.</a:t>
            </a:r>
          </a:p>
          <a:p>
            <a:pPr marL="457189">
              <a:spcAft>
                <a:spcPts val="800"/>
              </a:spcAft>
              <a:buSzPct val="100000"/>
              <a:buFont typeface="Arial" panose="020B0604020202020204" pitchFamily="34" charset="0"/>
              <a:buChar char="•"/>
            </a:pPr>
            <a:r>
              <a:rPr lang="en-GB" sz="1600" dirty="0">
                <a:solidFill>
                  <a:schemeClr val="bg2">
                    <a:lumMod val="75000"/>
                    <a:lumOff val="25000"/>
                  </a:schemeClr>
                </a:solidFill>
                <a:latin typeface="Verdana" panose="020B0604030504040204" pitchFamily="34" charset="0"/>
                <a:ea typeface="Verdana" panose="020B0604030504040204" pitchFamily="34" charset="0"/>
                <a:cs typeface="Calibri" panose="020F0502020204030204" pitchFamily="34" charset="0"/>
              </a:rPr>
              <a:t>Francis inquiry (2013) identified institutional mores &amp; practices as ‘systemic causes of abuse, neglect &amp; preventable deaths’ in Mid Staffs hospital (lack of senior staff, limited qualified nurses, no supervision or training etc)</a:t>
            </a:r>
          </a:p>
          <a:p>
            <a:pPr marL="457189">
              <a:spcAft>
                <a:spcPts val="800"/>
              </a:spcAft>
              <a:buSzPct val="100000"/>
              <a:buFont typeface="Arial" panose="020B0604020202020204" pitchFamily="34" charset="0"/>
              <a:buChar char="•"/>
            </a:pPr>
            <a:r>
              <a:rPr lang="en-GB" sz="1600" dirty="0">
                <a:solidFill>
                  <a:schemeClr val="bg2">
                    <a:lumMod val="75000"/>
                    <a:lumOff val="25000"/>
                  </a:schemeClr>
                </a:solidFill>
                <a:latin typeface="Verdana" panose="020B0604030504040204" pitchFamily="34" charset="0"/>
                <a:ea typeface="Verdana" panose="020B0604030504040204" pitchFamily="34" charset="0"/>
                <a:cs typeface="Calibri" panose="020F0502020204030204" pitchFamily="34" charset="0"/>
              </a:rPr>
              <a:t>Long standing under-resourcing of the care home sector: fragmented, uneven quality, atomised, ‘off the radar’ of the state </a:t>
            </a:r>
          </a:p>
          <a:p>
            <a:pPr marL="457189">
              <a:spcAft>
                <a:spcPts val="800"/>
              </a:spcAft>
              <a:buSzPct val="100000"/>
              <a:buFont typeface="Arial" panose="020B0604020202020204" pitchFamily="34" charset="0"/>
              <a:buChar char="•"/>
            </a:pPr>
            <a:r>
              <a:rPr lang="en-GB" sz="1600" dirty="0">
                <a:solidFill>
                  <a:schemeClr val="bg2">
                    <a:lumMod val="75000"/>
                    <a:lumOff val="25000"/>
                  </a:schemeClr>
                </a:solidFill>
                <a:latin typeface="Verdana" panose="020B0604030504040204" pitchFamily="34" charset="0"/>
                <a:ea typeface="Verdana" panose="020B0604030504040204" pitchFamily="34" charset="0"/>
                <a:cs typeface="Calibri" panose="020F0502020204030204" pitchFamily="34" charset="0"/>
              </a:rPr>
              <a:t>Chronic workforce issues: mixed staff quality, poor pay &amp; conditions, recruitment &amp; retention challenges (100k shortage in UK) </a:t>
            </a:r>
          </a:p>
          <a:p>
            <a:pPr marL="457189">
              <a:spcAft>
                <a:spcPts val="800"/>
              </a:spcAft>
              <a:buSzPct val="100000"/>
              <a:buFont typeface="Arial" panose="020B0604020202020204" pitchFamily="34" charset="0"/>
              <a:buChar char="•"/>
            </a:pPr>
            <a:r>
              <a:rPr lang="en-GB" sz="1600" dirty="0">
                <a:solidFill>
                  <a:schemeClr val="bg2">
                    <a:lumMod val="75000"/>
                    <a:lumOff val="25000"/>
                  </a:schemeClr>
                </a:solidFill>
                <a:latin typeface="Verdana" panose="020B0604030504040204" pitchFamily="34" charset="0"/>
                <a:ea typeface="Verdana" panose="020B0604030504040204" pitchFamily="34" charset="0"/>
                <a:cs typeface="Calibri" panose="020F0502020204030204" pitchFamily="34" charset="0"/>
              </a:rPr>
              <a:t>Privatised (84% homes in the UK) &amp; profit driven </a:t>
            </a:r>
            <a:r>
              <a:rPr lang="en-US" altLang="en-US" sz="1600" dirty="0">
                <a:solidFill>
                  <a:schemeClr val="bg2">
                    <a:lumMod val="75000"/>
                    <a:lumOff val="25000"/>
                  </a:schemeClr>
                </a:solidFill>
                <a:latin typeface="Verdana" panose="020B0604030504040204" pitchFamily="34" charset="0"/>
                <a:ea typeface="Verdana" panose="020B0604030504040204" pitchFamily="34" charset="0"/>
                <a:cs typeface="Times New Roman" panose="02020603050405020304" pitchFamily="18" charset="0"/>
              </a:rPr>
              <a:t>nature of the care home sector: limited governance from public agencies</a:t>
            </a:r>
          </a:p>
          <a:p>
            <a:pPr marL="457189">
              <a:spcAft>
                <a:spcPts val="800"/>
              </a:spcAft>
              <a:buSzPct val="100000"/>
              <a:buFont typeface="Arial" panose="020B0604020202020204" pitchFamily="34" charset="0"/>
              <a:buChar char="•"/>
            </a:pPr>
            <a:r>
              <a:rPr lang="en-GB" sz="1600" dirty="0">
                <a:solidFill>
                  <a:schemeClr val="bg2">
                    <a:lumMod val="75000"/>
                    <a:lumOff val="25000"/>
                  </a:schemeClr>
                </a:solidFill>
                <a:latin typeface="Verdana" panose="020B0604030504040204" pitchFamily="34" charset="0"/>
                <a:ea typeface="Verdana" panose="020B0604030504040204" pitchFamily="34" charset="0"/>
                <a:cs typeface="Calibri" panose="020F0502020204030204" pitchFamily="34" charset="0"/>
              </a:rPr>
              <a:t>Not considered in response planning in the early months of the pandemic at all</a:t>
            </a:r>
          </a:p>
          <a:p>
            <a:pPr marL="457189">
              <a:spcAft>
                <a:spcPts val="800"/>
              </a:spcAft>
              <a:buSzPct val="100000"/>
              <a:buFont typeface="Arial" panose="020B0604020202020204" pitchFamily="34" charset="0"/>
              <a:buChar char="•"/>
            </a:pPr>
            <a:r>
              <a:rPr lang="en-GB" sz="1600" dirty="0">
                <a:solidFill>
                  <a:schemeClr val="bg2">
                    <a:lumMod val="75000"/>
                    <a:lumOff val="25000"/>
                  </a:schemeClr>
                </a:solidFill>
                <a:latin typeface="Verdana" panose="020B0604030504040204" pitchFamily="34" charset="0"/>
                <a:ea typeface="Verdana" panose="020B0604030504040204" pitchFamily="34" charset="0"/>
                <a:cs typeface="Calibri" panose="020F0502020204030204" pitchFamily="34" charset="0"/>
              </a:rPr>
              <a:t>Statutory neglect: ‘</a:t>
            </a:r>
            <a:r>
              <a:rPr lang="en-US" altLang="en-US" sz="1600" dirty="0">
                <a:solidFill>
                  <a:schemeClr val="bg2">
                    <a:lumMod val="75000"/>
                    <a:lumOff val="25000"/>
                  </a:schemeClr>
                </a:solidFill>
                <a:latin typeface="Verdana" panose="020B0604030504040204" pitchFamily="34" charset="0"/>
                <a:ea typeface="Verdana" panose="020B0604030504040204" pitchFamily="34" charset="0"/>
              </a:rPr>
              <a:t>neglect arising from legal and policy related systems &amp; structural deficits’ </a:t>
            </a:r>
            <a:r>
              <a:rPr lang="en-GB" sz="1600" dirty="0">
                <a:solidFill>
                  <a:schemeClr val="bg2">
                    <a:lumMod val="75000"/>
                    <a:lumOff val="25000"/>
                  </a:schemeClr>
                </a:solidFill>
                <a:latin typeface="Verdana" panose="020B0604030504040204" pitchFamily="34" charset="0"/>
                <a:ea typeface="Verdana" panose="020B0604030504040204" pitchFamily="34" charset="0"/>
                <a:cs typeface="Calibri" panose="020F0502020204030204" pitchFamily="34" charset="0"/>
              </a:rPr>
              <a:t>(</a:t>
            </a:r>
            <a:r>
              <a:rPr lang="en-US" altLang="en-US" sz="1600" dirty="0">
                <a:solidFill>
                  <a:schemeClr val="bg2">
                    <a:lumMod val="75000"/>
                    <a:lumOff val="25000"/>
                  </a:schemeClr>
                </a:solidFill>
                <a:latin typeface="Verdana" panose="020B0604030504040204" pitchFamily="34" charset="0"/>
                <a:ea typeface="Verdana" panose="020B0604030504040204" pitchFamily="34" charset="0"/>
              </a:rPr>
              <a:t>Jolly, 2020) </a:t>
            </a:r>
          </a:p>
          <a:p>
            <a:pPr marL="457189">
              <a:spcAft>
                <a:spcPts val="800"/>
              </a:spcAft>
              <a:buSzPct val="100000"/>
              <a:buFont typeface="Arial" panose="020B0604020202020204" pitchFamily="34" charset="0"/>
              <a:buChar char="•"/>
            </a:pPr>
            <a:r>
              <a:rPr lang="en-US" altLang="en-US" sz="1600" dirty="0">
                <a:solidFill>
                  <a:schemeClr val="bg2">
                    <a:lumMod val="75000"/>
                    <a:lumOff val="25000"/>
                  </a:schemeClr>
                </a:solidFill>
                <a:latin typeface="Verdana" panose="020B0604030504040204" pitchFamily="34" charset="0"/>
                <a:ea typeface="Verdana" panose="020B0604030504040204" pitchFamily="34" charset="0"/>
                <a:cs typeface="Times New Roman" panose="02020603050405020304" pitchFamily="18" charset="0"/>
              </a:rPr>
              <a:t>Ageism also plays a role: institutional &amp; structural ageism undermine the status &amp; rights of older people e.g. poor or neglectful practices are </a:t>
            </a:r>
            <a:r>
              <a:rPr lang="en-US" altLang="en-US" sz="1600" dirty="0" err="1">
                <a:solidFill>
                  <a:schemeClr val="bg2">
                    <a:lumMod val="75000"/>
                    <a:lumOff val="25000"/>
                  </a:schemeClr>
                </a:solidFill>
                <a:latin typeface="Verdana" panose="020B0604030504040204" pitchFamily="34" charset="0"/>
                <a:ea typeface="Verdana" panose="020B0604030504040204" pitchFamily="34" charset="0"/>
                <a:cs typeface="Times New Roman" panose="02020603050405020304" pitchFamily="18" charset="0"/>
              </a:rPr>
              <a:t>normalised</a:t>
            </a:r>
            <a:r>
              <a:rPr lang="en-US" altLang="en-US" sz="1600" dirty="0">
                <a:solidFill>
                  <a:schemeClr val="bg2">
                    <a:lumMod val="75000"/>
                    <a:lumOff val="25000"/>
                  </a:schemeClr>
                </a:solidFill>
                <a:latin typeface="Verdana" panose="020B0604030504040204" pitchFamily="34" charset="0"/>
                <a:ea typeface="Verdana" panose="020B0604030504040204" pitchFamily="34" charset="0"/>
                <a:cs typeface="Times New Roman" panose="02020603050405020304" pitchFamily="18" charset="0"/>
              </a:rPr>
              <a:t>, residents have very little power - ‘necessarily dependent’ on staff</a:t>
            </a:r>
            <a:endParaRPr lang="en-GB" sz="1600" dirty="0">
              <a:solidFill>
                <a:schemeClr val="bg2">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marL="914389" lvl="1">
              <a:spcAft>
                <a:spcPts val="800"/>
              </a:spcAft>
              <a:buSzPct val="100000"/>
              <a:buFont typeface="Arial" panose="020B0604020202020204" pitchFamily="34" charset="0"/>
              <a:buChar char="•"/>
            </a:pPr>
            <a:endParaRPr lang="en-GB" sz="2000" i="1" dirty="0">
              <a:solidFill>
                <a:schemeClr val="tx1"/>
              </a:solidFill>
              <a:latin typeface="+mn-lt"/>
              <a:cs typeface="Calibri" panose="020F0502020204030204" pitchFamily="34" charset="0"/>
            </a:endParaRPr>
          </a:p>
          <a:p>
            <a:pPr marL="1371589" lvl="2">
              <a:spcAft>
                <a:spcPts val="800"/>
              </a:spcAft>
              <a:buSzPct val="100000"/>
              <a:buFont typeface="Arial" panose="020B0604020202020204" pitchFamily="34" charset="0"/>
              <a:buChar char="•"/>
            </a:pPr>
            <a:endParaRPr lang="en-GB" sz="2000" dirty="0">
              <a:solidFill>
                <a:srgbClr val="595959"/>
              </a:solidFill>
              <a:latin typeface="Calibri" panose="020F0502020204030204" pitchFamily="34" charset="0"/>
              <a:cs typeface="Calibri" panose="020F0502020204030204" pitchFamily="34" charset="0"/>
            </a:endParaRPr>
          </a:p>
          <a:p>
            <a:pPr marL="914389" lvl="1">
              <a:spcAft>
                <a:spcPts val="800"/>
              </a:spcAft>
              <a:buSzPct val="100000"/>
              <a:buFont typeface="Arial" panose="020B0604020202020204" pitchFamily="34" charset="0"/>
              <a:buChar char="•"/>
            </a:pPr>
            <a:endParaRPr lang="en-GB" sz="2400" dirty="0">
              <a:solidFill>
                <a:srgbClr val="59595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341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AE9351BD-9938-22AC-12C9-1E345BB48579}"/>
              </a:ext>
            </a:extLst>
          </p:cNvPr>
          <p:cNvSpPr>
            <a:spLocks noGrp="1" noChangeArrowheads="1"/>
          </p:cNvSpPr>
          <p:nvPr>
            <p:ph type="ctrTitle"/>
          </p:nvPr>
        </p:nvSpPr>
        <p:spPr>
          <a:xfrm>
            <a:off x="1028700" y="1122363"/>
            <a:ext cx="11039475" cy="2387600"/>
          </a:xfrm>
        </p:spPr>
        <p:txBody>
          <a:bodyPr/>
          <a:lstStyle/>
          <a:p>
            <a:pPr eaLnBrk="1" hangingPunct="1"/>
            <a:r>
              <a:rPr altLang="en-US"/>
              <a:t>Do we need a Specific Convention for Older People?</a:t>
            </a:r>
            <a:endParaRPr lang="en-IE" altLang="en-US"/>
          </a:p>
        </p:txBody>
      </p:sp>
      <p:pic>
        <p:nvPicPr>
          <p:cNvPr id="44035" name="Picture 2">
            <a:extLst>
              <a:ext uri="{FF2B5EF4-FFF2-40B4-BE49-F238E27FC236}">
                <a16:creationId xmlns:a16="http://schemas.microsoft.com/office/drawing/2014/main" id="{5904A89A-0B9F-B3F1-BC6B-BD1E8A4333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075" y="3003550"/>
            <a:ext cx="10229850" cy="340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1" descr="Image result for ucd logo">
            <a:extLst>
              <a:ext uri="{FF2B5EF4-FFF2-40B4-BE49-F238E27FC236}">
                <a16:creationId xmlns:a16="http://schemas.microsoft.com/office/drawing/2014/main" id="{52B8BBE5-A4D5-1ADD-CE1F-CB8A040C5C6B}"/>
              </a:ext>
            </a:extLst>
          </p:cNvPr>
          <p:cNvPicPr>
            <a:picLocks noChangeAspect="1"/>
          </p:cNvPicPr>
          <p:nvPr/>
        </p:nvPicPr>
        <p:blipFill>
          <a:blip r:embed="rId3"/>
          <a:srcRect l="790" r="1639" b="1"/>
          <a:stretch>
            <a:fillRect/>
          </a:stretch>
        </p:blipFill>
        <p:spPr>
          <a:xfrm>
            <a:off x="50375" y="0"/>
            <a:ext cx="1049154" cy="964202"/>
          </a:xfrm>
          <a:prstGeom prst="rect">
            <a:avLst/>
          </a:prstGeom>
          <a:noFill/>
          <a:ln cap="flat">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7118" name="Rectangle 47117">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06" name="Title 1">
            <a:extLst>
              <a:ext uri="{FF2B5EF4-FFF2-40B4-BE49-F238E27FC236}">
                <a16:creationId xmlns:a16="http://schemas.microsoft.com/office/drawing/2014/main" id="{0671E903-AB46-737E-49A5-3BE9EFFFEFD9}"/>
              </a:ext>
            </a:extLst>
          </p:cNvPr>
          <p:cNvSpPr>
            <a:spLocks noGrp="1" noChangeArrowheads="1"/>
          </p:cNvSpPr>
          <p:nvPr>
            <p:ph type="title"/>
          </p:nvPr>
        </p:nvSpPr>
        <p:spPr>
          <a:xfrm>
            <a:off x="1891862" y="550800"/>
            <a:ext cx="9254359" cy="986400"/>
          </a:xfrm>
        </p:spPr>
        <p:txBody>
          <a:bodyPr wrap="square" anchor="ctr">
            <a:normAutofit/>
          </a:bodyPr>
          <a:lstStyle/>
          <a:p>
            <a:pPr eaLnBrk="1" hangingPunct="1"/>
            <a:r>
              <a:rPr altLang="en-US" dirty="0"/>
              <a:t>Barriers to a Convention</a:t>
            </a:r>
            <a:endParaRPr lang="en-IE" altLang="en-US" dirty="0"/>
          </a:p>
        </p:txBody>
      </p:sp>
      <p:sp>
        <p:nvSpPr>
          <p:cNvPr id="47120" name="Rectangle 47119">
            <a:extLst>
              <a:ext uri="{FF2B5EF4-FFF2-40B4-BE49-F238E27FC236}">
                <a16:creationId xmlns:a16="http://schemas.microsoft.com/office/drawing/2014/main" id="{88392DC7-0988-443B-A0D0-E726C7DB6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83435"/>
            <a:ext cx="12192000" cy="4774564"/>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1" descr="Image result for ucd logo">
            <a:extLst>
              <a:ext uri="{FF2B5EF4-FFF2-40B4-BE49-F238E27FC236}">
                <a16:creationId xmlns:a16="http://schemas.microsoft.com/office/drawing/2014/main" id="{8DEEED7F-87D5-6B46-78B5-5E1C85FAA061}"/>
              </a:ext>
            </a:extLst>
          </p:cNvPr>
          <p:cNvPicPr>
            <a:picLocks noChangeAspect="1"/>
          </p:cNvPicPr>
          <p:nvPr/>
        </p:nvPicPr>
        <p:blipFill>
          <a:blip r:embed="rId2"/>
          <a:srcRect l="790" r="1639" b="1"/>
          <a:stretch>
            <a:fillRect/>
          </a:stretch>
        </p:blipFill>
        <p:spPr>
          <a:xfrm>
            <a:off x="50375" y="0"/>
            <a:ext cx="1049154" cy="964202"/>
          </a:xfrm>
          <a:prstGeom prst="rect">
            <a:avLst/>
          </a:prstGeom>
          <a:noFill/>
          <a:ln cap="flat">
            <a:noFill/>
          </a:ln>
        </p:spPr>
      </p:pic>
      <p:graphicFrame>
        <p:nvGraphicFramePr>
          <p:cNvPr id="5" name="Content Placeholder 2">
            <a:extLst>
              <a:ext uri="{FF2B5EF4-FFF2-40B4-BE49-F238E27FC236}">
                <a16:creationId xmlns:a16="http://schemas.microsoft.com/office/drawing/2014/main" id="{BD67C41C-0619-0DA6-E8D2-6B0C673DA3E9}"/>
              </a:ext>
            </a:extLst>
          </p:cNvPr>
          <p:cNvGraphicFramePr>
            <a:graphicFrameLocks noGrp="1"/>
          </p:cNvGraphicFramePr>
          <p:nvPr>
            <p:ph idx="1"/>
            <p:extLst>
              <p:ext uri="{D42A27DB-BD31-4B8C-83A1-F6EECF244321}">
                <p14:modId xmlns:p14="http://schemas.microsoft.com/office/powerpoint/2010/main" val="3503832617"/>
              </p:ext>
            </p:extLst>
          </p:nvPr>
        </p:nvGraphicFramePr>
        <p:xfrm>
          <a:off x="550863" y="2624135"/>
          <a:ext cx="11090276" cy="3468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6A822E-1D63-2DE0-B71F-0EFC8F6CD84E}"/>
              </a:ext>
            </a:extLst>
          </p:cNvPr>
          <p:cNvSpPr>
            <a:spLocks noGrp="1"/>
          </p:cNvSpPr>
          <p:nvPr>
            <p:ph type="title"/>
          </p:nvPr>
        </p:nvSpPr>
        <p:spPr>
          <a:xfrm>
            <a:off x="1529255" y="550800"/>
            <a:ext cx="10342178" cy="986400"/>
          </a:xfrm>
        </p:spPr>
        <p:txBody>
          <a:bodyPr wrap="square" anchor="ctr">
            <a:normAutofit/>
          </a:bodyPr>
          <a:lstStyle/>
          <a:p>
            <a:r>
              <a:rPr lang="en-US" sz="3400" dirty="0"/>
              <a:t>Good Practice Example-Irish Association of Social Workers (IASW) Liaison Nursing Home Model</a:t>
            </a:r>
          </a:p>
        </p:txBody>
      </p:sp>
      <p:sp>
        <p:nvSpPr>
          <p:cNvPr id="33" name="Rectangle 32">
            <a:extLst>
              <a:ext uri="{FF2B5EF4-FFF2-40B4-BE49-F238E27FC236}">
                <a16:creationId xmlns:a16="http://schemas.microsoft.com/office/drawing/2014/main" id="{88392DC7-0988-443B-A0D0-E726C7DB6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83435"/>
            <a:ext cx="12192000" cy="4774564"/>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7AFCF03C-49FB-54C5-5363-D07047BAEEDC}"/>
              </a:ext>
            </a:extLst>
          </p:cNvPr>
          <p:cNvSpPr>
            <a:spLocks noGrp="1"/>
          </p:cNvSpPr>
          <p:nvPr>
            <p:ph type="dt" sz="half" idx="10"/>
          </p:nvPr>
        </p:nvSpPr>
        <p:spPr>
          <a:xfrm>
            <a:off x="550863" y="6507212"/>
            <a:ext cx="2628900" cy="153888"/>
          </a:xfrm>
        </p:spPr>
        <p:txBody>
          <a:bodyPr>
            <a:normAutofit/>
          </a:bodyPr>
          <a:lstStyle/>
          <a:p>
            <a:pPr marL="0" marR="0" lvl="0" indent="0"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effectLst/>
                <a:uLnTx/>
                <a:uFillTx/>
                <a:latin typeface="Gill Sans MT"/>
                <a:ea typeface="+mn-ea"/>
                <a:cs typeface="+mn-cs"/>
              </a:rPr>
              <a:t>Tuesday, February 2, 20XX</a:t>
            </a:r>
          </a:p>
        </p:txBody>
      </p:sp>
      <p:sp>
        <p:nvSpPr>
          <p:cNvPr id="6" name="Slide Number Placeholder 5">
            <a:extLst>
              <a:ext uri="{FF2B5EF4-FFF2-40B4-BE49-F238E27FC236}">
                <a16:creationId xmlns:a16="http://schemas.microsoft.com/office/drawing/2014/main" id="{61DC0169-9E9A-0693-2D39-0F8667C0F8ED}"/>
              </a:ext>
            </a:extLst>
          </p:cNvPr>
          <p:cNvSpPr>
            <a:spLocks noGrp="1"/>
          </p:cNvSpPr>
          <p:nvPr>
            <p:ph type="sldNum" sz="quarter" idx="12"/>
          </p:nvPr>
        </p:nvSpPr>
        <p:spPr>
          <a:xfrm>
            <a:off x="9948863" y="6507212"/>
            <a:ext cx="1692274" cy="153888"/>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4515721B-B23D-403B-9133-F9392B1923D1}" type="slidenum">
              <a:rPr kumimoji="0" lang="en-US" b="0" i="0" u="none" strike="noStrike" kern="1200" cap="none" spc="0" normalizeH="0" baseline="0" noProof="0">
                <a:ln>
                  <a:noFill/>
                </a:ln>
                <a:effectLst/>
                <a:uLnTx/>
                <a:uFillTx/>
                <a:latin typeface="Gill Sans MT"/>
                <a:ea typeface="+mn-ea"/>
                <a:cs typeface="+mn-cs"/>
              </a:rPr>
              <a:pPr marL="0" marR="0" lvl="0" indent="0" defTabSz="914400" rtl="0" eaLnBrk="1" fontAlgn="auto" latinLnBrk="0" hangingPunct="1">
                <a:spcBef>
                  <a:spcPts val="0"/>
                </a:spcBef>
                <a:spcAft>
                  <a:spcPts val="600"/>
                </a:spcAft>
                <a:buClrTx/>
                <a:buSzTx/>
                <a:buFontTx/>
                <a:buNone/>
                <a:tabLst/>
                <a:defRPr/>
              </a:pPr>
              <a:t>26</a:t>
            </a:fld>
            <a:endParaRPr kumimoji="0" lang="en-US" b="0" i="0" u="none" strike="noStrike" kern="1200" cap="none" spc="0" normalizeH="0" baseline="0" noProof="0">
              <a:ln>
                <a:noFill/>
              </a:ln>
              <a:effectLst/>
              <a:uLnTx/>
              <a:uFillTx/>
              <a:latin typeface="Gill Sans MT"/>
              <a:ea typeface="+mn-ea"/>
              <a:cs typeface="+mn-cs"/>
            </a:endParaRPr>
          </a:p>
        </p:txBody>
      </p:sp>
      <p:graphicFrame>
        <p:nvGraphicFramePr>
          <p:cNvPr id="27" name="Content Placeholder 2">
            <a:extLst>
              <a:ext uri="{FF2B5EF4-FFF2-40B4-BE49-F238E27FC236}">
                <a16:creationId xmlns:a16="http://schemas.microsoft.com/office/drawing/2014/main" id="{7B0ED51B-B27E-1124-EA6E-8C8BF82A0A69}"/>
              </a:ext>
            </a:extLst>
          </p:cNvPr>
          <p:cNvGraphicFramePr>
            <a:graphicFrameLocks noGrp="1"/>
          </p:cNvGraphicFramePr>
          <p:nvPr>
            <p:ph idx="1"/>
            <p:extLst>
              <p:ext uri="{D42A27DB-BD31-4B8C-83A1-F6EECF244321}">
                <p14:modId xmlns:p14="http://schemas.microsoft.com/office/powerpoint/2010/main" val="1659815498"/>
              </p:ext>
            </p:extLst>
          </p:nvPr>
        </p:nvGraphicFramePr>
        <p:xfrm>
          <a:off x="550863" y="2624135"/>
          <a:ext cx="11090276" cy="3468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11" descr="Image result for ucd logo">
            <a:extLst>
              <a:ext uri="{FF2B5EF4-FFF2-40B4-BE49-F238E27FC236}">
                <a16:creationId xmlns:a16="http://schemas.microsoft.com/office/drawing/2014/main" id="{DA49160A-6C07-BB8C-4F56-7FCBFE9F7D81}"/>
              </a:ext>
            </a:extLst>
          </p:cNvPr>
          <p:cNvPicPr>
            <a:picLocks noChangeAspect="1"/>
          </p:cNvPicPr>
          <p:nvPr/>
        </p:nvPicPr>
        <p:blipFill>
          <a:blip r:embed="rId7"/>
          <a:srcRect l="790" r="1639" b="1"/>
          <a:stretch>
            <a:fillRect/>
          </a:stretch>
        </p:blipFill>
        <p:spPr>
          <a:xfrm>
            <a:off x="50375" y="0"/>
            <a:ext cx="1049154" cy="964202"/>
          </a:xfrm>
          <a:prstGeom prst="rect">
            <a:avLst/>
          </a:prstGeom>
          <a:noFill/>
          <a:ln cap="flat">
            <a:noFill/>
          </a:ln>
        </p:spPr>
      </p:pic>
    </p:spTree>
    <p:extLst>
      <p:ext uri="{BB962C8B-B14F-4D97-AF65-F5344CB8AC3E}">
        <p14:creationId xmlns:p14="http://schemas.microsoft.com/office/powerpoint/2010/main" val="2069962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icture containing text, person, red, track and field&#10;&#10;Description automatically generated">
            <a:extLst>
              <a:ext uri="{FF2B5EF4-FFF2-40B4-BE49-F238E27FC236}">
                <a16:creationId xmlns:a16="http://schemas.microsoft.com/office/drawing/2014/main" id="{3462027E-7F72-7188-184C-CE834052393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04497" y="1450428"/>
            <a:ext cx="4572000" cy="5171089"/>
          </a:xfrm>
        </p:spPr>
      </p:pic>
      <p:pic>
        <p:nvPicPr>
          <p:cNvPr id="15" name="Content Placeholder 14" descr="Text&#10;&#10;Description automatically generated">
            <a:extLst>
              <a:ext uri="{FF2B5EF4-FFF2-40B4-BE49-F238E27FC236}">
                <a16:creationId xmlns:a16="http://schemas.microsoft.com/office/drawing/2014/main" id="{525C27F5-9CA9-81FB-DEA8-96BDDEDF6C2C}"/>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479628" y="1450428"/>
            <a:ext cx="5207875" cy="5171089"/>
          </a:xfrm>
        </p:spPr>
      </p:pic>
      <p:sp>
        <p:nvSpPr>
          <p:cNvPr id="6" name="Slide Number Placeholder 5">
            <a:extLst>
              <a:ext uri="{FF2B5EF4-FFF2-40B4-BE49-F238E27FC236}">
                <a16:creationId xmlns:a16="http://schemas.microsoft.com/office/drawing/2014/main" id="{5C70AD36-47B7-FE72-498B-2B643BF5EF05}"/>
              </a:ext>
            </a:extLst>
          </p:cNvPr>
          <p:cNvSpPr>
            <a:spLocks noGrp="1"/>
          </p:cNvSpPr>
          <p:nvPr>
            <p:ph type="sldNum" sz="quarter" idx="12"/>
          </p:nvPr>
        </p:nvSpPr>
        <p:spPr/>
        <p:txBody>
          <a:bodyPr/>
          <a:lstStyle/>
          <a:p>
            <a:pPr>
              <a:defRPr/>
            </a:pPr>
            <a:fld id="{4515721B-B23D-403B-9133-F9392B1923D1}" type="slidenum">
              <a:rPr lang="en-US" smtClean="0"/>
              <a:pPr>
                <a:defRPr/>
              </a:pPr>
              <a:t>27</a:t>
            </a:fld>
            <a:endParaRPr lang="en-US"/>
          </a:p>
        </p:txBody>
      </p:sp>
      <p:sp>
        <p:nvSpPr>
          <p:cNvPr id="17" name="Title 16">
            <a:extLst>
              <a:ext uri="{FF2B5EF4-FFF2-40B4-BE49-F238E27FC236}">
                <a16:creationId xmlns:a16="http://schemas.microsoft.com/office/drawing/2014/main" id="{B36B1D78-6364-D1C7-9D37-B9342A98A00A}"/>
              </a:ext>
            </a:extLst>
          </p:cNvPr>
          <p:cNvSpPr>
            <a:spLocks noGrp="1"/>
          </p:cNvSpPr>
          <p:nvPr>
            <p:ph type="title"/>
          </p:nvPr>
        </p:nvSpPr>
        <p:spPr>
          <a:xfrm>
            <a:off x="2963916" y="236483"/>
            <a:ext cx="8484405" cy="1860045"/>
          </a:xfrm>
        </p:spPr>
        <p:txBody>
          <a:bodyPr/>
          <a:lstStyle/>
          <a:p>
            <a:r>
              <a:rPr lang="en-IE" dirty="0"/>
              <a:t>Connect to Protect</a:t>
            </a:r>
          </a:p>
        </p:txBody>
      </p:sp>
      <p:pic>
        <p:nvPicPr>
          <p:cNvPr id="18" name="Picture 11" descr="Image result for ucd logo">
            <a:extLst>
              <a:ext uri="{FF2B5EF4-FFF2-40B4-BE49-F238E27FC236}">
                <a16:creationId xmlns:a16="http://schemas.microsoft.com/office/drawing/2014/main" id="{90FD64C0-7210-B444-89AE-4286C8448F41}"/>
              </a:ext>
            </a:extLst>
          </p:cNvPr>
          <p:cNvPicPr>
            <a:picLocks noChangeAspect="1"/>
          </p:cNvPicPr>
          <p:nvPr/>
        </p:nvPicPr>
        <p:blipFill>
          <a:blip r:embed="rId5"/>
          <a:srcRect l="790" r="1639" b="1"/>
          <a:stretch>
            <a:fillRect/>
          </a:stretch>
        </p:blipFill>
        <p:spPr>
          <a:xfrm>
            <a:off x="50375" y="0"/>
            <a:ext cx="1049154" cy="964202"/>
          </a:xfrm>
          <a:prstGeom prst="rect">
            <a:avLst/>
          </a:prstGeom>
          <a:noFill/>
          <a:ln cap="flat">
            <a:noFill/>
          </a:ln>
        </p:spPr>
      </p:pic>
    </p:spTree>
    <p:extLst>
      <p:ext uri="{BB962C8B-B14F-4D97-AF65-F5344CB8AC3E}">
        <p14:creationId xmlns:p14="http://schemas.microsoft.com/office/powerpoint/2010/main" val="147952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Google Shape;113;p20"/>
          <p:cNvSpPr txBox="1">
            <a:spLocks noGrp="1"/>
          </p:cNvSpPr>
          <p:nvPr>
            <p:ph type="title"/>
          </p:nvPr>
        </p:nvSpPr>
        <p:spPr>
          <a:xfrm>
            <a:off x="331077" y="-126123"/>
            <a:ext cx="11258172" cy="1466192"/>
          </a:xfrm>
          <a:prstGeom prst="rect">
            <a:avLst/>
          </a:prstGeom>
        </p:spPr>
        <p:txBody>
          <a:bodyPr spcFirstLastPara="1" vert="horz" wrap="square" lIns="121900" tIns="121900" rIns="121900" bIns="121900" rtlCol="0" anchor="b" anchorCtr="0">
            <a:noAutofit/>
          </a:bodyPr>
          <a:lstStyle/>
          <a:p>
            <a:pPr lvl="0" algn="ctr"/>
            <a:r>
              <a:rPr lang="en-GB" sz="4000" b="1" dirty="0">
                <a:solidFill>
                  <a:srgbClr val="002060"/>
                </a:solidFill>
                <a:latin typeface="+mn-lt"/>
                <a:cs typeface="Calibri" panose="020F0502020204030204" pitchFamily="34" charset="0"/>
              </a:rPr>
              <a:t>Human rights &amp; care homes</a:t>
            </a:r>
            <a:br>
              <a:rPr lang="en-GB" sz="4000" b="1" dirty="0">
                <a:solidFill>
                  <a:srgbClr val="002060"/>
                </a:solidFill>
                <a:latin typeface="+mn-lt"/>
                <a:cs typeface="Calibri" panose="020F0502020204030204" pitchFamily="34" charset="0"/>
              </a:rPr>
            </a:br>
            <a:r>
              <a:rPr lang="en-GB" sz="4000" b="1" dirty="0">
                <a:solidFill>
                  <a:srgbClr val="002060"/>
                </a:solidFill>
                <a:latin typeface="+mn-lt"/>
                <a:cs typeface="Calibri" panose="020F0502020204030204" pitchFamily="34" charset="0"/>
              </a:rPr>
              <a:t> Reflections </a:t>
            </a:r>
          </a:p>
        </p:txBody>
      </p:sp>
      <p:sp>
        <p:nvSpPr>
          <p:cNvPr id="115" name="Google Shape;115;p20"/>
          <p:cNvSpPr txBox="1">
            <a:spLocks noGrp="1"/>
          </p:cNvSpPr>
          <p:nvPr>
            <p:ph type="sldNum" idx="12"/>
          </p:nvPr>
        </p:nvSpPr>
        <p:spPr>
          <a:xfrm>
            <a:off x="11307445" y="6231535"/>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
                <a:latin typeface="+mj-lt"/>
              </a:rPr>
              <a:pPr/>
              <a:t>28</a:t>
            </a:fld>
            <a:endParaRPr>
              <a:latin typeface="+mj-lt"/>
            </a:endParaRPr>
          </a:p>
        </p:txBody>
      </p:sp>
      <p:sp>
        <p:nvSpPr>
          <p:cNvPr id="10" name="Google Shape;112;p20"/>
          <p:cNvSpPr txBox="1">
            <a:spLocks/>
          </p:cNvSpPr>
          <p:nvPr/>
        </p:nvSpPr>
        <p:spPr>
          <a:xfrm>
            <a:off x="152955" y="1513490"/>
            <a:ext cx="8202769" cy="524284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1pPr>
            <a:lvl2pPr marL="914400" marR="0" lvl="1"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2pPr>
            <a:lvl3pPr marL="1371600" marR="0" lvl="2"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3pPr>
            <a:lvl4pPr marL="1828800" marR="0" lvl="3"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4pPr>
            <a:lvl5pPr marL="2286000" marR="0" lvl="4"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5pPr>
            <a:lvl6pPr marL="2743200" marR="0" lvl="5"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6pPr>
            <a:lvl7pPr marL="3200400" marR="0" lvl="6"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7pPr>
            <a:lvl8pPr marL="3657600" marR="0" lvl="7"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8pPr>
            <a:lvl9pPr marL="4114800" marR="0" lvl="8"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9pPr>
          </a:lstStyle>
          <a:p>
            <a:pPr>
              <a:buFont typeface="Arial" panose="020B0604020202020204" pitchFamily="34" charset="0"/>
              <a:buChar char="•"/>
            </a:pPr>
            <a:r>
              <a:rPr lang="en-US" altLang="en-US" sz="2000" dirty="0">
                <a:solidFill>
                  <a:schemeClr val="bg2">
                    <a:lumMod val="75000"/>
                    <a:lumOff val="25000"/>
                  </a:schemeClr>
                </a:solidFill>
                <a:latin typeface="Verdana" panose="020B0604030504040204" pitchFamily="34" charset="0"/>
                <a:ea typeface="Verdana" panose="020B0604030504040204" pitchFamily="34" charset="0"/>
                <a:cs typeface="Times New Roman" panose="02020603050405020304" pitchFamily="18" charset="0"/>
              </a:rPr>
              <a:t>Challenge the inability of many people, including policy makers, SWs &amp; care providers, to </a:t>
            </a:r>
            <a:r>
              <a:rPr lang="en-US" altLang="en-US" sz="2000" dirty="0" err="1">
                <a:solidFill>
                  <a:schemeClr val="bg2">
                    <a:lumMod val="75000"/>
                    <a:lumOff val="25000"/>
                  </a:schemeClr>
                </a:solidFill>
                <a:latin typeface="Verdana" panose="020B0604030504040204" pitchFamily="34" charset="0"/>
                <a:ea typeface="Verdana" panose="020B0604030504040204" pitchFamily="34" charset="0"/>
                <a:cs typeface="Times New Roman" panose="02020603050405020304" pitchFamily="18" charset="0"/>
              </a:rPr>
              <a:t>conceptualise</a:t>
            </a:r>
            <a:r>
              <a:rPr lang="en-US" altLang="en-US" sz="2000" dirty="0">
                <a:solidFill>
                  <a:schemeClr val="bg2">
                    <a:lumMod val="75000"/>
                    <a:lumOff val="25000"/>
                  </a:schemeClr>
                </a:solidFill>
                <a:latin typeface="Verdana" panose="020B0604030504040204" pitchFamily="34" charset="0"/>
                <a:ea typeface="Verdana" panose="020B0604030504040204" pitchFamily="34" charset="0"/>
                <a:cs typeface="Times New Roman" panose="02020603050405020304" pitchFamily="18" charset="0"/>
              </a:rPr>
              <a:t> that rights ‘belong’ to older people </a:t>
            </a:r>
            <a:r>
              <a:rPr lang="en-US" altLang="en-US" sz="1600" dirty="0">
                <a:solidFill>
                  <a:schemeClr val="bg2">
                    <a:lumMod val="75000"/>
                    <a:lumOff val="25000"/>
                  </a:schemeClr>
                </a:solidFill>
                <a:latin typeface="Verdana" panose="020B0604030504040204" pitchFamily="34" charset="0"/>
                <a:ea typeface="Verdana" panose="020B0604030504040204" pitchFamily="34" charset="0"/>
                <a:cs typeface="Times New Roman" panose="02020603050405020304" pitchFamily="18" charset="0"/>
              </a:rPr>
              <a:t>(Cahill, 2018)</a:t>
            </a:r>
          </a:p>
          <a:p>
            <a:pPr>
              <a:buFont typeface="Arial" panose="020B0604020202020204" pitchFamily="34" charset="0"/>
              <a:buChar char="•"/>
            </a:pPr>
            <a:endParaRPr lang="en-US" altLang="en-US" sz="1600" dirty="0">
              <a:solidFill>
                <a:schemeClr val="bg2">
                  <a:lumMod val="75000"/>
                  <a:lumOff val="25000"/>
                </a:schemeClr>
              </a:solidFill>
              <a:latin typeface="Verdana" panose="020B0604030504040204" pitchFamily="34" charset="0"/>
              <a:ea typeface="Verdana" panose="020B0604030504040204" pitchFamily="34" charset="0"/>
              <a:cs typeface="Times New Roman" panose="02020603050405020304" pitchFamily="18" charset="0"/>
            </a:endParaRPr>
          </a:p>
          <a:p>
            <a:pPr>
              <a:buFont typeface="Arial" panose="020B0604020202020204" pitchFamily="34" charset="0"/>
              <a:buChar char="•"/>
            </a:pPr>
            <a:r>
              <a:rPr lang="en-US" altLang="en-US" sz="2000" dirty="0">
                <a:solidFill>
                  <a:schemeClr val="bg2">
                    <a:lumMod val="75000"/>
                    <a:lumOff val="25000"/>
                  </a:schemeClr>
                </a:solidFill>
                <a:latin typeface="Verdana" panose="020B0604030504040204" pitchFamily="34" charset="0"/>
                <a:ea typeface="Verdana" panose="020B0604030504040204" pitchFamily="34" charset="0"/>
                <a:cs typeface="Times New Roman" panose="02020603050405020304" pitchFamily="18" charset="0"/>
              </a:rPr>
              <a:t>ECHR is filtered through the legislative framework of each European country: human rights thus vary from country to country &amp; are relatively weak in most of Europe</a:t>
            </a:r>
          </a:p>
          <a:p>
            <a:pPr>
              <a:buFont typeface="Arial" panose="020B0604020202020204" pitchFamily="34" charset="0"/>
              <a:buChar char="•"/>
            </a:pPr>
            <a:endParaRPr lang="en-US" altLang="en-US" sz="2000" dirty="0">
              <a:solidFill>
                <a:schemeClr val="bg2">
                  <a:lumMod val="75000"/>
                  <a:lumOff val="25000"/>
                </a:schemeClr>
              </a:solidFill>
              <a:latin typeface="Verdana" panose="020B0604030504040204" pitchFamily="34" charset="0"/>
              <a:ea typeface="Verdana" panose="020B0604030504040204" pitchFamily="34" charset="0"/>
              <a:cs typeface="Times New Roman" panose="02020603050405020304" pitchFamily="18" charset="0"/>
            </a:endParaRPr>
          </a:p>
          <a:p>
            <a:pPr>
              <a:buFont typeface="Arial" panose="020B0604020202020204" pitchFamily="34" charset="0"/>
              <a:buChar char="•"/>
            </a:pPr>
            <a:r>
              <a:rPr lang="en-US" altLang="en-US" sz="2000" dirty="0">
                <a:solidFill>
                  <a:schemeClr val="bg2">
                    <a:lumMod val="75000"/>
                    <a:lumOff val="25000"/>
                  </a:schemeClr>
                </a:solidFill>
                <a:latin typeface="Verdana" panose="020B0604030504040204" pitchFamily="34" charset="0"/>
                <a:ea typeface="Verdana" panose="020B0604030504040204" pitchFamily="34" charset="0"/>
                <a:cs typeface="Times New Roman" panose="02020603050405020304" pitchFamily="18" charset="0"/>
              </a:rPr>
              <a:t>‘Collective action’ by residents is a fundamental challenge… where are the voices of residents heard &amp; who is listening? </a:t>
            </a:r>
          </a:p>
          <a:p>
            <a:pPr>
              <a:buFont typeface="Arial" panose="020B0604020202020204" pitchFamily="34" charset="0"/>
              <a:buChar char="•"/>
            </a:pPr>
            <a:endParaRPr lang="en-US" altLang="en-US" sz="2000" dirty="0">
              <a:solidFill>
                <a:schemeClr val="bg2">
                  <a:lumMod val="75000"/>
                  <a:lumOff val="25000"/>
                </a:schemeClr>
              </a:solidFill>
              <a:latin typeface="Verdana" panose="020B0604030504040204" pitchFamily="34" charset="0"/>
              <a:ea typeface="Verdana" panose="020B0604030504040204" pitchFamily="34" charset="0"/>
              <a:cs typeface="Times New Roman" panose="02020603050405020304" pitchFamily="18" charset="0"/>
            </a:endParaRPr>
          </a:p>
          <a:p>
            <a:pPr>
              <a:buFont typeface="Arial" panose="020B0604020202020204" pitchFamily="34" charset="0"/>
              <a:buChar char="•"/>
            </a:pPr>
            <a:r>
              <a:rPr lang="en-US" altLang="en-US" sz="2000" dirty="0">
                <a:solidFill>
                  <a:schemeClr val="bg2">
                    <a:lumMod val="75000"/>
                    <a:lumOff val="25000"/>
                  </a:schemeClr>
                </a:solidFill>
                <a:latin typeface="Verdana" panose="020B0604030504040204" pitchFamily="34" charset="0"/>
                <a:ea typeface="Verdana" panose="020B0604030504040204" pitchFamily="34" charset="0"/>
                <a:cs typeface="Times New Roman" panose="02020603050405020304" pitchFamily="18" charset="0"/>
              </a:rPr>
              <a:t>Political platforms pay almost no attention to care homes: eclipsed by wider issues relating to ‘social care’.</a:t>
            </a:r>
          </a:p>
          <a:p>
            <a:pPr marL="114300" indent="0"/>
            <a:endParaRPr lang="en-US" altLang="en-US" sz="2000" dirty="0">
              <a:solidFill>
                <a:schemeClr val="bg2">
                  <a:lumMod val="75000"/>
                  <a:lumOff val="25000"/>
                </a:schemeClr>
              </a:solidFill>
              <a:latin typeface="Verdana" panose="020B0604030504040204" pitchFamily="34" charset="0"/>
              <a:ea typeface="Verdana" panose="020B0604030504040204" pitchFamily="34" charset="0"/>
              <a:cs typeface="Times New Roman" panose="02020603050405020304" pitchFamily="18" charset="0"/>
            </a:endParaRPr>
          </a:p>
          <a:p>
            <a:pPr>
              <a:buFont typeface="Arial" panose="020B0604020202020204" pitchFamily="34" charset="0"/>
              <a:buChar char="•"/>
            </a:pPr>
            <a:r>
              <a:rPr lang="en-US" altLang="en-US" sz="2000" dirty="0">
                <a:solidFill>
                  <a:schemeClr val="bg2">
                    <a:lumMod val="75000"/>
                    <a:lumOff val="25000"/>
                  </a:schemeClr>
                </a:solidFill>
                <a:latin typeface="Verdana" panose="020B0604030504040204" pitchFamily="34" charset="0"/>
                <a:ea typeface="Verdana" panose="020B0604030504040204" pitchFamily="34" charset="0"/>
                <a:cs typeface="Times New Roman" panose="02020603050405020304" pitchFamily="18" charset="0"/>
              </a:rPr>
              <a:t>Public perceptions of care homes</a:t>
            </a:r>
          </a:p>
          <a:p>
            <a:pPr marL="114300" indent="0"/>
            <a:r>
              <a:rPr lang="en-US" altLang="en-US" sz="2000" dirty="0">
                <a:solidFill>
                  <a:schemeClr val="bg2">
                    <a:lumMod val="75000"/>
                    <a:lumOff val="25000"/>
                  </a:schemeClr>
                </a:solidFill>
                <a:latin typeface="Verdana" panose="020B0604030504040204" pitchFamily="34" charset="0"/>
                <a:ea typeface="Verdana" panose="020B0604030504040204" pitchFamily="34" charset="0"/>
                <a:cs typeface="Times New Roman" panose="02020603050405020304" pitchFamily="18" charset="0"/>
              </a:rPr>
              <a:t> </a:t>
            </a:r>
            <a:r>
              <a:rPr lang="en-US" altLang="en-US" sz="2000" dirty="0">
                <a:solidFill>
                  <a:schemeClr val="tx1"/>
                </a:solidFill>
                <a:latin typeface="Verdana" panose="020B0604030504040204" pitchFamily="34" charset="0"/>
                <a:ea typeface="Verdana" panose="020B0604030504040204" pitchFamily="34" charset="0"/>
                <a:cs typeface="Times New Roman" panose="02020603050405020304" pitchFamily="18" charset="0"/>
              </a:rPr>
              <a:t>rights for older people is aided and abetted by ageism </a:t>
            </a:r>
            <a:r>
              <a:rPr lang="en-US" altLang="en-US" sz="1600" dirty="0">
                <a:solidFill>
                  <a:schemeClr val="tx1"/>
                </a:solidFill>
                <a:latin typeface="Verdana" panose="020B0604030504040204" pitchFamily="34" charset="0"/>
                <a:ea typeface="Verdana" panose="020B0604030504040204" pitchFamily="34" charset="0"/>
                <a:cs typeface="Times New Roman" panose="02020603050405020304" pitchFamily="18" charset="0"/>
              </a:rPr>
              <a:t>(Duffy, 2016)</a:t>
            </a:r>
          </a:p>
          <a:p>
            <a:pPr marL="609585" lvl="1" indent="0">
              <a:spcBef>
                <a:spcPts val="800"/>
              </a:spcBef>
              <a:spcAft>
                <a:spcPts val="1600"/>
              </a:spcAft>
            </a:pPr>
            <a:endParaRPr lang="en-US" sz="1867" dirty="0">
              <a:solidFill>
                <a:schemeClr val="tx1"/>
              </a:solidFill>
              <a:latin typeface="+mn-lt"/>
              <a:cs typeface="Calibri" panose="020F0502020204030204" pitchFamily="34" charset="0"/>
            </a:endParaRPr>
          </a:p>
          <a:p>
            <a:pPr marL="0" indent="0">
              <a:spcBef>
                <a:spcPts val="800"/>
              </a:spcBef>
              <a:spcAft>
                <a:spcPts val="1600"/>
              </a:spcAft>
            </a:pPr>
            <a:endParaRPr lang="en-US" sz="2667" dirty="0">
              <a:latin typeface="Calibri" panose="020F0502020204030204" pitchFamily="34" charset="0"/>
              <a:cs typeface="Calibri" panose="020F0502020204030204" pitchFamily="34" charset="0"/>
            </a:endParaRPr>
          </a:p>
        </p:txBody>
      </p:sp>
      <p:pic>
        <p:nvPicPr>
          <p:cNvPr id="3" name="Picture 11" descr="Image result for ucd logo">
            <a:extLst>
              <a:ext uri="{FF2B5EF4-FFF2-40B4-BE49-F238E27FC236}">
                <a16:creationId xmlns:a16="http://schemas.microsoft.com/office/drawing/2014/main" id="{4B622327-C21F-A3CD-D102-478FBF4AD03B}"/>
              </a:ext>
            </a:extLst>
          </p:cNvPr>
          <p:cNvPicPr>
            <a:picLocks noChangeAspect="1"/>
          </p:cNvPicPr>
          <p:nvPr/>
        </p:nvPicPr>
        <p:blipFill>
          <a:blip r:embed="rId3"/>
          <a:srcRect l="790" r="1639" b="1"/>
          <a:stretch>
            <a:fillRect/>
          </a:stretch>
        </p:blipFill>
        <p:spPr>
          <a:xfrm>
            <a:off x="50375" y="0"/>
            <a:ext cx="1049154" cy="964202"/>
          </a:xfrm>
          <a:prstGeom prst="rect">
            <a:avLst/>
          </a:prstGeom>
          <a:noFill/>
          <a:ln cap="flat">
            <a:noFill/>
          </a:ln>
        </p:spPr>
      </p:pic>
    </p:spTree>
    <p:extLst>
      <p:ext uri="{BB962C8B-B14F-4D97-AF65-F5344CB8AC3E}">
        <p14:creationId xmlns:p14="http://schemas.microsoft.com/office/powerpoint/2010/main" val="72266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5" name="Google Shape;115;p20"/>
          <p:cNvSpPr txBox="1">
            <a:spLocks noGrp="1"/>
          </p:cNvSpPr>
          <p:nvPr>
            <p:ph type="sldNum" idx="12"/>
          </p:nvPr>
        </p:nvSpPr>
        <p:spPr>
          <a:xfrm>
            <a:off x="11307445" y="6231535"/>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
                <a:latin typeface="+mj-lt"/>
              </a:rPr>
              <a:pPr/>
              <a:t>29</a:t>
            </a:fld>
            <a:endParaRPr>
              <a:latin typeface="+mj-lt"/>
            </a:endParaRPr>
          </a:p>
        </p:txBody>
      </p:sp>
      <p:sp>
        <p:nvSpPr>
          <p:cNvPr id="20" name="Google Shape;113;p20"/>
          <p:cNvSpPr txBox="1">
            <a:spLocks noGrp="1"/>
          </p:cNvSpPr>
          <p:nvPr>
            <p:ph type="title"/>
          </p:nvPr>
        </p:nvSpPr>
        <p:spPr>
          <a:xfrm>
            <a:off x="2754086" y="167951"/>
            <a:ext cx="7418614" cy="975049"/>
          </a:xfrm>
          <a:prstGeom prst="rect">
            <a:avLst/>
          </a:prstGeom>
        </p:spPr>
        <p:txBody>
          <a:bodyPr spcFirstLastPara="1" vert="horz" wrap="square" lIns="121900" tIns="121900" rIns="121900" bIns="121900" rtlCol="0" anchor="b" anchorCtr="0">
            <a:noAutofit/>
          </a:bodyPr>
          <a:lstStyle/>
          <a:p>
            <a:pPr lvl="0"/>
            <a:r>
              <a:rPr lang="en-GB" sz="3600" b="1" dirty="0">
                <a:solidFill>
                  <a:srgbClr val="002060"/>
                </a:solidFill>
                <a:latin typeface="+mn-lt"/>
                <a:cs typeface="Calibri" panose="020F0502020204030204" pitchFamily="34" charset="0"/>
              </a:rPr>
              <a:t>Human rights &amp; care home residents: Levers  </a:t>
            </a:r>
            <a:endParaRPr lang="en-GB" sz="3600" dirty="0">
              <a:solidFill>
                <a:srgbClr val="002060"/>
              </a:solidFill>
              <a:highlight>
                <a:srgbClr val="FFFF00"/>
              </a:highlight>
            </a:endParaRPr>
          </a:p>
        </p:txBody>
      </p:sp>
      <p:sp>
        <p:nvSpPr>
          <p:cNvPr id="21" name="Google Shape;112;p20"/>
          <p:cNvSpPr txBox="1">
            <a:spLocks/>
          </p:cNvSpPr>
          <p:nvPr/>
        </p:nvSpPr>
        <p:spPr>
          <a:xfrm>
            <a:off x="228601" y="783771"/>
            <a:ext cx="9209313" cy="590627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1pPr>
            <a:lvl2pPr marL="914400" marR="0" lvl="1"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2pPr>
            <a:lvl3pPr marL="1371600" marR="0" lvl="2"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3pPr>
            <a:lvl4pPr marL="1828800" marR="0" lvl="3"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4pPr>
            <a:lvl5pPr marL="2286000" marR="0" lvl="4"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5pPr>
            <a:lvl6pPr marL="2743200" marR="0" lvl="5"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6pPr>
            <a:lvl7pPr marL="3200400" marR="0" lvl="6"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7pPr>
            <a:lvl8pPr marL="3657600" marR="0" lvl="7"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8pPr>
            <a:lvl9pPr marL="4114800" marR="0" lvl="8"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9pPr>
          </a:lstStyle>
          <a:p>
            <a:pPr marL="114289" indent="0">
              <a:spcAft>
                <a:spcPts val="800"/>
              </a:spcAft>
              <a:buSzPct val="100000"/>
            </a:pPr>
            <a:r>
              <a:rPr lang="en-GB" sz="1600" b="1" i="1" u="sng" dirty="0">
                <a:solidFill>
                  <a:srgbClr val="595959"/>
                </a:solidFill>
                <a:latin typeface="Calibri" panose="020F0502020204030204" pitchFamily="34" charset="0"/>
                <a:cs typeface="Calibri" panose="020F0502020204030204" pitchFamily="34" charset="0"/>
              </a:rPr>
              <a:t>International Levers:</a:t>
            </a:r>
          </a:p>
          <a:p>
            <a:pPr marL="114289" indent="0">
              <a:spcAft>
                <a:spcPts val="800"/>
              </a:spcAft>
              <a:buSzPct val="100000"/>
            </a:pPr>
            <a:r>
              <a:rPr lang="en-GB" sz="1600" dirty="0">
                <a:solidFill>
                  <a:srgbClr val="595959"/>
                </a:solidFill>
                <a:latin typeface="Calibri" panose="020F0502020204030204" pitchFamily="34" charset="0"/>
                <a:cs typeface="Calibri" panose="020F0502020204030204" pitchFamily="34" charset="0"/>
              </a:rPr>
              <a:t>Human Rights Watch (2020) stated that:</a:t>
            </a:r>
          </a:p>
          <a:p>
            <a:pPr marL="457189">
              <a:spcAft>
                <a:spcPts val="800"/>
              </a:spcAft>
              <a:buSzPct val="100000"/>
              <a:buFont typeface="Arial" panose="020B0604020202020204" pitchFamily="34" charset="0"/>
              <a:buChar char="•"/>
            </a:pPr>
            <a:r>
              <a:rPr lang="en-GB" sz="1600" b="1" i="1" dirty="0">
                <a:latin typeface="+mn-lt"/>
              </a:rPr>
              <a:t>‘As of Oct 20, the UK had the most Covid-19 deaths in Europe with 45,365 dying of complications from the disease, many of them in facilities for older people. Specific concerns arose around as to whether the UK government </a:t>
            </a:r>
            <a:r>
              <a:rPr lang="en-GB" sz="1600" b="1" i="1" dirty="0">
                <a:highlight>
                  <a:srgbClr val="FFFF00"/>
                </a:highlight>
                <a:latin typeface="+mn-lt"/>
              </a:rPr>
              <a:t>had acted swiftly enough to protect the rights to life and health of people in these facilities</a:t>
            </a:r>
            <a:r>
              <a:rPr lang="en-GB" sz="1600" b="1" i="1" dirty="0">
                <a:latin typeface="+mn-lt"/>
              </a:rPr>
              <a:t>’</a:t>
            </a:r>
          </a:p>
          <a:p>
            <a:pPr marL="114289" indent="0">
              <a:spcAft>
                <a:spcPts val="800"/>
              </a:spcAft>
              <a:buSzPct val="100000"/>
            </a:pPr>
            <a:r>
              <a:rPr lang="en-GB" sz="1600" dirty="0">
                <a:latin typeface="+mn-lt"/>
              </a:rPr>
              <a:t>Amnesty International’s (2020) report ‘</a:t>
            </a:r>
            <a:r>
              <a:rPr lang="en-GB" sz="1600" i="1" dirty="0">
                <a:latin typeface="+mn-lt"/>
              </a:rPr>
              <a:t>As if Expendable: T</a:t>
            </a:r>
            <a:r>
              <a:rPr lang="en-GB" sz="1600" i="1" dirty="0">
                <a:latin typeface="+mn-lt"/>
                <a:ea typeface="Arial" panose="020B0604020202020204" pitchFamily="34" charset="0"/>
              </a:rPr>
              <a:t>he UK government’s failure to protect older people in care homes during the Covid-19 pandemic’ </a:t>
            </a:r>
            <a:r>
              <a:rPr lang="en-GB" sz="1600" dirty="0">
                <a:latin typeface="+mn-lt"/>
                <a:ea typeface="Arial" panose="020B0604020202020204" pitchFamily="34" charset="0"/>
              </a:rPr>
              <a:t>stated:</a:t>
            </a:r>
            <a:endParaRPr lang="en-GB" sz="1600" dirty="0">
              <a:solidFill>
                <a:srgbClr val="595959"/>
              </a:solidFill>
              <a:latin typeface="Calibri" panose="020F0502020204030204" pitchFamily="34" charset="0"/>
              <a:cs typeface="Calibri" panose="020F0502020204030204" pitchFamily="34" charset="0"/>
            </a:endParaRPr>
          </a:p>
          <a:p>
            <a:pPr marL="400039" indent="-285750">
              <a:spcAft>
                <a:spcPts val="800"/>
              </a:spcAft>
              <a:buSzPct val="100000"/>
              <a:buFont typeface="Arial" panose="020B0604020202020204" pitchFamily="34" charset="0"/>
              <a:buChar char="•"/>
            </a:pPr>
            <a:r>
              <a:rPr lang="en-GB" sz="1600" b="1" i="1" dirty="0">
                <a:solidFill>
                  <a:srgbClr val="595959"/>
                </a:solidFill>
                <a:latin typeface="Calibri" panose="020F0502020204030204" pitchFamily="34" charset="0"/>
                <a:cs typeface="Calibri" panose="020F0502020204030204" pitchFamily="34" charset="0"/>
              </a:rPr>
              <a:t>…’UK govt, national agencies and local level bodies (such as local authorities) </a:t>
            </a:r>
            <a:r>
              <a:rPr lang="en-GB" sz="1600" b="1" i="1" dirty="0">
                <a:solidFill>
                  <a:srgbClr val="595959"/>
                </a:solidFill>
                <a:highlight>
                  <a:srgbClr val="FFFF00"/>
                </a:highlight>
                <a:latin typeface="Calibri" panose="020F0502020204030204" pitchFamily="34" charset="0"/>
                <a:cs typeface="Calibri" panose="020F0502020204030204" pitchFamily="34" charset="0"/>
              </a:rPr>
              <a:t>have taken decisions and adopted policies that have directly violated the human rights of residents in care homes’ </a:t>
            </a:r>
          </a:p>
          <a:p>
            <a:pPr marL="114289" indent="0">
              <a:spcAft>
                <a:spcPts val="800"/>
              </a:spcAft>
              <a:buSzPct val="100000"/>
            </a:pPr>
            <a:r>
              <a:rPr lang="en-GB" sz="1600" b="1" i="1" u="sng" dirty="0">
                <a:solidFill>
                  <a:srgbClr val="595959"/>
                </a:solidFill>
                <a:latin typeface="+mn-lt"/>
                <a:cs typeface="Calibri" panose="020F0502020204030204" pitchFamily="34" charset="0"/>
              </a:rPr>
              <a:t>(Some) National Levers</a:t>
            </a:r>
          </a:p>
          <a:p>
            <a:pPr marL="457189">
              <a:spcAft>
                <a:spcPts val="800"/>
              </a:spcAft>
              <a:buSzPct val="100000"/>
              <a:buFont typeface="Arial" panose="020B0604020202020204" pitchFamily="34" charset="0"/>
              <a:buChar char="•"/>
            </a:pPr>
            <a:r>
              <a:rPr lang="en-GB" sz="1600" i="1" dirty="0">
                <a:solidFill>
                  <a:srgbClr val="595959"/>
                </a:solidFill>
                <a:latin typeface="+mn-lt"/>
                <a:cs typeface="Calibri" panose="020F0502020204030204" pitchFamily="34" charset="0"/>
              </a:rPr>
              <a:t>Call for a public enquiry</a:t>
            </a:r>
            <a:r>
              <a:rPr lang="en-GB" sz="1600" dirty="0">
                <a:solidFill>
                  <a:srgbClr val="595959"/>
                </a:solidFill>
                <a:latin typeface="+mn-lt"/>
                <a:cs typeface="Calibri" panose="020F0502020204030204" pitchFamily="34" charset="0"/>
              </a:rPr>
              <a:t>: e.g. in Northern Ireland, Scotland.  </a:t>
            </a:r>
          </a:p>
          <a:p>
            <a:pPr marL="457189">
              <a:spcAft>
                <a:spcPts val="800"/>
              </a:spcAft>
              <a:buSzPct val="100000"/>
              <a:buFont typeface="Arial" panose="020B0604020202020204" pitchFamily="34" charset="0"/>
              <a:buChar char="•"/>
            </a:pPr>
            <a:r>
              <a:rPr lang="en-GB" sz="1600" i="1" dirty="0">
                <a:solidFill>
                  <a:srgbClr val="595959"/>
                </a:solidFill>
                <a:latin typeface="+mn-lt"/>
                <a:cs typeface="Calibri" panose="020F0502020204030204" pitchFamily="34" charset="0"/>
              </a:rPr>
              <a:t>The Good Law Project</a:t>
            </a:r>
            <a:r>
              <a:rPr lang="en-GB" sz="1600" dirty="0">
                <a:solidFill>
                  <a:srgbClr val="595959"/>
                </a:solidFill>
                <a:latin typeface="+mn-lt"/>
                <a:cs typeface="Calibri" panose="020F0502020204030204" pitchFamily="34" charset="0"/>
              </a:rPr>
              <a:t>: judicial review in England of links between lack of PPE &amp; deaths of residents &amp; staff</a:t>
            </a:r>
          </a:p>
          <a:p>
            <a:pPr marL="457189">
              <a:spcAft>
                <a:spcPts val="800"/>
              </a:spcAft>
              <a:buSzPct val="100000"/>
              <a:buFont typeface="Arial" panose="020B0604020202020204" pitchFamily="34" charset="0"/>
              <a:buChar char="•"/>
            </a:pPr>
            <a:r>
              <a:rPr lang="en-GB" sz="1600" dirty="0">
                <a:solidFill>
                  <a:srgbClr val="595959"/>
                </a:solidFill>
                <a:latin typeface="+mn-lt"/>
                <a:cs typeface="Calibri" panose="020F0502020204030204" pitchFamily="34" charset="0"/>
              </a:rPr>
              <a:t>Some evidence of </a:t>
            </a:r>
            <a:r>
              <a:rPr lang="en-GB" sz="1600" i="1" dirty="0">
                <a:solidFill>
                  <a:srgbClr val="595959"/>
                </a:solidFill>
                <a:latin typeface="+mn-lt"/>
                <a:cs typeface="Calibri" panose="020F0502020204030204" pitchFamily="34" charset="0"/>
              </a:rPr>
              <a:t>coherent responses from key national agencies </a:t>
            </a:r>
            <a:r>
              <a:rPr lang="en-GB" sz="1600" dirty="0">
                <a:solidFill>
                  <a:srgbClr val="595959"/>
                </a:solidFill>
                <a:latin typeface="+mn-lt"/>
                <a:cs typeface="Calibri" panose="020F0502020204030204" pitchFamily="34" charset="0"/>
              </a:rPr>
              <a:t>including health services, organisations that represent the care home sector &amp; older people (e.g. Care England, Age UK) &amp; local government organisations </a:t>
            </a:r>
          </a:p>
          <a:p>
            <a:pPr marL="457189">
              <a:spcAft>
                <a:spcPts val="800"/>
              </a:spcAft>
              <a:buSzPct val="100000"/>
              <a:buFont typeface="Arial" panose="020B0604020202020204" pitchFamily="34" charset="0"/>
              <a:buChar char="•"/>
            </a:pPr>
            <a:r>
              <a:rPr lang="en-GB" sz="1600" i="1" dirty="0">
                <a:solidFill>
                  <a:srgbClr val="595959"/>
                </a:solidFill>
                <a:latin typeface="+mn-lt"/>
                <a:cs typeface="Calibri" panose="020F0502020204030204" pitchFamily="34" charset="0"/>
              </a:rPr>
              <a:t>Professional bodies </a:t>
            </a:r>
            <a:r>
              <a:rPr lang="en-GB" sz="1600" dirty="0">
                <a:solidFill>
                  <a:srgbClr val="595959"/>
                </a:solidFill>
                <a:latin typeface="+mn-lt"/>
                <a:cs typeface="Calibri" panose="020F0502020204030204" pitchFamily="34" charset="0"/>
              </a:rPr>
              <a:t>such as the British Medical Association </a:t>
            </a:r>
            <a:endParaRPr lang="en-GB" sz="1800" b="1" dirty="0">
              <a:solidFill>
                <a:srgbClr val="595959"/>
              </a:solidFill>
              <a:latin typeface="+mn-lt"/>
              <a:cs typeface="Calibri" panose="020F0502020204030204" pitchFamily="34" charset="0"/>
            </a:endParaRPr>
          </a:p>
          <a:p>
            <a:pPr marL="114289" indent="0">
              <a:spcAft>
                <a:spcPts val="800"/>
              </a:spcAft>
              <a:buSzPct val="100000"/>
            </a:pPr>
            <a:endParaRPr lang="en-GB" sz="2400" b="1" i="1" u="sng" dirty="0">
              <a:solidFill>
                <a:srgbClr val="595959"/>
              </a:solidFill>
              <a:latin typeface="+mn-lt"/>
              <a:cs typeface="Calibri" panose="020F0502020204030204" pitchFamily="34" charset="0"/>
            </a:endParaRPr>
          </a:p>
        </p:txBody>
      </p:sp>
      <p:pic>
        <p:nvPicPr>
          <p:cNvPr id="2" name="Picture 11" descr="Image result for ucd logo">
            <a:extLst>
              <a:ext uri="{FF2B5EF4-FFF2-40B4-BE49-F238E27FC236}">
                <a16:creationId xmlns:a16="http://schemas.microsoft.com/office/drawing/2014/main" id="{59A5DC9D-68E6-B97C-B46D-6B2972D6A640}"/>
              </a:ext>
            </a:extLst>
          </p:cNvPr>
          <p:cNvPicPr>
            <a:picLocks noChangeAspect="1"/>
          </p:cNvPicPr>
          <p:nvPr/>
        </p:nvPicPr>
        <p:blipFill>
          <a:blip r:embed="rId3"/>
          <a:srcRect l="790" r="1639" b="1"/>
          <a:stretch>
            <a:fillRect/>
          </a:stretch>
        </p:blipFill>
        <p:spPr>
          <a:xfrm>
            <a:off x="50375" y="0"/>
            <a:ext cx="1049154" cy="783771"/>
          </a:xfrm>
          <a:prstGeom prst="rect">
            <a:avLst/>
          </a:prstGeom>
          <a:noFill/>
          <a:ln cap="flat">
            <a:noFill/>
          </a:ln>
        </p:spPr>
      </p:pic>
    </p:spTree>
    <p:extLst>
      <p:ext uri="{BB962C8B-B14F-4D97-AF65-F5344CB8AC3E}">
        <p14:creationId xmlns:p14="http://schemas.microsoft.com/office/powerpoint/2010/main" val="213755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43" name="Rectangle 1042">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8340CA30-3A3A-83DF-CDC5-8F72FA0C286A}"/>
              </a:ext>
            </a:extLst>
          </p:cNvPr>
          <p:cNvSpPr>
            <a:spLocks noGrp="1"/>
          </p:cNvSpPr>
          <p:nvPr>
            <p:ph type="title"/>
          </p:nvPr>
        </p:nvSpPr>
        <p:spPr>
          <a:xfrm>
            <a:off x="550864" y="549275"/>
            <a:ext cx="5132388" cy="1997855"/>
          </a:xfrm>
        </p:spPr>
        <p:txBody>
          <a:bodyPr wrap="square" anchor="b">
            <a:normAutofit/>
          </a:bodyPr>
          <a:lstStyle/>
          <a:p>
            <a:r>
              <a:rPr lang="en-US"/>
              <a:t>Defining Elder Abuse</a:t>
            </a:r>
            <a:endParaRPr lang="en-IE"/>
          </a:p>
        </p:txBody>
      </p:sp>
      <p:sp>
        <p:nvSpPr>
          <p:cNvPr id="3" name="Content Placeholder 2">
            <a:extLst>
              <a:ext uri="{FF2B5EF4-FFF2-40B4-BE49-F238E27FC236}">
                <a16:creationId xmlns:a16="http://schemas.microsoft.com/office/drawing/2014/main" id="{224AB761-F147-7A59-B109-91953797F578}"/>
              </a:ext>
            </a:extLst>
          </p:cNvPr>
          <p:cNvSpPr>
            <a:spLocks noGrp="1"/>
          </p:cNvSpPr>
          <p:nvPr>
            <p:ph idx="1"/>
          </p:nvPr>
        </p:nvSpPr>
        <p:spPr>
          <a:xfrm>
            <a:off x="550863" y="2678400"/>
            <a:ext cx="4225674" cy="4311947"/>
          </a:xfrm>
        </p:spPr>
        <p:txBody>
          <a:bodyPr anchor="t">
            <a:normAutofit/>
          </a:bodyPr>
          <a:lstStyle/>
          <a:p>
            <a:pPr>
              <a:lnSpc>
                <a:spcPct val="100000"/>
              </a:lnSpc>
              <a:spcAft>
                <a:spcPts val="1000"/>
              </a:spcAft>
            </a:pPr>
            <a:r>
              <a:rPr lang="en-GB" sz="1800">
                <a:latin typeface="Arial Nova" panose="020B0504020202020204" pitchFamily="34" charset="0"/>
                <a:ea typeface="Times New Roman" panose="02020603050405020304" pitchFamily="18" charset="0"/>
                <a:cs typeface="Times New Roman" panose="02020603050405020304" pitchFamily="18" charset="0"/>
              </a:rPr>
              <a:t>E</a:t>
            </a:r>
            <a:r>
              <a:rPr lang="en-US" sz="1800">
                <a:latin typeface="Arial Nova" panose="020B0504020202020204" pitchFamily="34" charset="0"/>
                <a:ea typeface="Times New Roman" panose="02020603050405020304" pitchFamily="18" charset="0"/>
                <a:cs typeface="Times New Roman" panose="02020603050405020304" pitchFamily="18" charset="0"/>
              </a:rPr>
              <a:t>lder abuse is a distinct social problem. It can be defined as ‘a single, repeated act or lack of appropriate action, occurring within any relationship where there is an expectation of trust which caused harm or distress to an older person’ (WHO, 2002).</a:t>
            </a:r>
            <a:r>
              <a:rPr lang="en-GB" sz="1800">
                <a:latin typeface="Arial Nova" panose="020B0504020202020204" pitchFamily="34" charset="0"/>
                <a:ea typeface="Times New Roman" panose="02020603050405020304" pitchFamily="18" charset="0"/>
                <a:cs typeface="Times New Roman" panose="02020603050405020304" pitchFamily="18" charset="0"/>
              </a:rPr>
              <a:t>  </a:t>
            </a:r>
          </a:p>
          <a:p>
            <a:pPr>
              <a:lnSpc>
                <a:spcPct val="100000"/>
              </a:lnSpc>
              <a:spcAft>
                <a:spcPts val="1000"/>
              </a:spcAft>
            </a:pPr>
            <a:r>
              <a:rPr lang="en-US" sz="1800">
                <a:latin typeface="Arial Nova" panose="020B0504020202020204" pitchFamily="34" charset="0"/>
                <a:ea typeface="Calibri" panose="020F0502020204030204" pitchFamily="34" charset="0"/>
              </a:rPr>
              <a:t>Elder abuse is increasing, and that it often goes unreported, with official numbers most likely underestimating the extent of the problem (Iborra et al, 2013).</a:t>
            </a:r>
            <a:endParaRPr lang="en-IE" sz="1800">
              <a:latin typeface="Arial Nova" panose="020B0504020202020204" pitchFamily="34" charset="0"/>
              <a:ea typeface="Times New Roman" panose="02020603050405020304" pitchFamily="18" charset="0"/>
              <a:cs typeface="Times New Roman" panose="02020603050405020304" pitchFamily="18" charset="0"/>
            </a:endParaRPr>
          </a:p>
          <a:p>
            <a:pPr>
              <a:lnSpc>
                <a:spcPct val="100000"/>
              </a:lnSpc>
            </a:pPr>
            <a:endParaRPr lang="en-IE" sz="1500"/>
          </a:p>
        </p:txBody>
      </p:sp>
      <p:pic>
        <p:nvPicPr>
          <p:cNvPr id="1026" name="Picture 2">
            <a:extLst>
              <a:ext uri="{FF2B5EF4-FFF2-40B4-BE49-F238E27FC236}">
                <a16:creationId xmlns:a16="http://schemas.microsoft.com/office/drawing/2014/main" id="{38814715-BFD6-79ED-B354-C29930C7E8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644" r="17604" b="-2"/>
          <a:stretch/>
        </p:blipFill>
        <p:spPr bwMode="auto">
          <a:xfrm>
            <a:off x="5588000"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noFill/>
          <a:extLst>
            <a:ext uri="{909E8E84-426E-40DD-AFC4-6F175D3DCCD1}">
              <a14:hiddenFill xmlns:a14="http://schemas.microsoft.com/office/drawing/2010/main">
                <a:solidFill>
                  <a:srgbClr val="FFFFFF"/>
                </a:solidFill>
              </a14:hiddenFill>
            </a:ext>
          </a:extLst>
        </p:spPr>
      </p:pic>
      <p:grpSp>
        <p:nvGrpSpPr>
          <p:cNvPr id="1045" name="Group 1044">
            <a:extLst>
              <a:ext uri="{FF2B5EF4-FFF2-40B4-BE49-F238E27FC236}">
                <a16:creationId xmlns:a16="http://schemas.microsoft.com/office/drawing/2014/main" id="{183B29DA-9BB8-4BA8-B8E1-8C2B544078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22156" y="4143453"/>
            <a:ext cx="734257" cy="760506"/>
            <a:chOff x="5243759" y="1363788"/>
            <a:chExt cx="734257" cy="760506"/>
          </a:xfrm>
        </p:grpSpPr>
        <p:sp>
          <p:nvSpPr>
            <p:cNvPr id="1046" name="Freeform 5">
              <a:extLst>
                <a:ext uri="{FF2B5EF4-FFF2-40B4-BE49-F238E27FC236}">
                  <a16:creationId xmlns:a16="http://schemas.microsoft.com/office/drawing/2014/main" id="{D02496F8-166D-469A-8040-08608013BF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47" name="Freeform 6">
              <a:extLst>
                <a:ext uri="{FF2B5EF4-FFF2-40B4-BE49-F238E27FC236}">
                  <a16:creationId xmlns:a16="http://schemas.microsoft.com/office/drawing/2014/main" id="{23E648A7-A02A-4DC7-9FEC-489F1BA6F7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48" name="Freeform 8">
              <a:extLst>
                <a:ext uri="{FF2B5EF4-FFF2-40B4-BE49-F238E27FC236}">
                  <a16:creationId xmlns:a16="http://schemas.microsoft.com/office/drawing/2014/main" id="{4EF573B1-38BC-4C7B-894C-BE3864A04A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sp>
        <p:nvSpPr>
          <p:cNvPr id="1050" name="Oval 1049">
            <a:extLst>
              <a:ext uri="{FF2B5EF4-FFF2-40B4-BE49-F238E27FC236}">
                <a16:creationId xmlns:a16="http://schemas.microsoft.com/office/drawing/2014/main" id="{647A77D8-817B-4A9F-86AA-FE781E813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pic>
        <p:nvPicPr>
          <p:cNvPr id="4" name="Picture 3">
            <a:extLst>
              <a:ext uri="{FF2B5EF4-FFF2-40B4-BE49-F238E27FC236}">
                <a16:creationId xmlns:a16="http://schemas.microsoft.com/office/drawing/2014/main" id="{76D9FBB4-A0BC-FF5F-F103-8D7CAD4E8465}"/>
              </a:ext>
            </a:extLst>
          </p:cNvPr>
          <p:cNvPicPr/>
          <p:nvPr/>
        </p:nvPicPr>
        <p:blipFill>
          <a:blip r:embed="rId4">
            <a:extLst>
              <a:ext uri="{28A0092B-C50C-407E-A947-70E740481C1C}">
                <a14:useLocalDpi xmlns:a14="http://schemas.microsoft.com/office/drawing/2010/main" val="0"/>
              </a:ext>
            </a:extLst>
          </a:blip>
          <a:stretch>
            <a:fillRect/>
          </a:stretch>
        </p:blipFill>
        <p:spPr>
          <a:xfrm>
            <a:off x="0" y="0"/>
            <a:ext cx="1166648" cy="1079901"/>
          </a:xfrm>
          <a:prstGeom prst="rect">
            <a:avLst/>
          </a:prstGeom>
        </p:spPr>
      </p:pic>
    </p:spTree>
    <p:extLst>
      <p:ext uri="{BB962C8B-B14F-4D97-AF65-F5344CB8AC3E}">
        <p14:creationId xmlns:p14="http://schemas.microsoft.com/office/powerpoint/2010/main" val="27380553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38E27F7-3F29-47F0-B30F-585059182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B16CD8D-2899-43D9-995B-DD1278D6B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Freeform: Shape 27">
            <a:extLst>
              <a:ext uri="{FF2B5EF4-FFF2-40B4-BE49-F238E27FC236}">
                <a16:creationId xmlns:a16="http://schemas.microsoft.com/office/drawing/2014/main" id="{7F38A32B-CAD5-4D19-8E90-F63EB6902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42615" y="342615"/>
            <a:ext cx="6858000" cy="6172768"/>
          </a:xfrm>
          <a:custGeom>
            <a:avLst/>
            <a:gdLst>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4440498 w 6858000"/>
              <a:gd name="connsiteY4" fmla="*/ 5734742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0" fmla="*/ 6858000 w 6858000"/>
              <a:gd name="connsiteY0" fmla="*/ 0 h 5878098"/>
              <a:gd name="connsiteX1" fmla="*/ 6858000 w 6858000"/>
              <a:gd name="connsiteY1" fmla="*/ 5780582 h 5878098"/>
              <a:gd name="connsiteX2" fmla="*/ 6766523 w 6858000"/>
              <a:gd name="connsiteY2" fmla="*/ 5777266 h 5878098"/>
              <a:gd name="connsiteX3" fmla="*/ 5437222 w 6858000"/>
              <a:gd name="connsiteY3" fmla="*/ 5734742 h 5878098"/>
              <a:gd name="connsiteX4" fmla="*/ 4440498 w 6858000"/>
              <a:gd name="connsiteY4" fmla="*/ 5734742 h 5878098"/>
              <a:gd name="connsiteX5" fmla="*/ 582209 w 6858000"/>
              <a:gd name="connsiteY5" fmla="*/ 4121983 h 5878098"/>
              <a:gd name="connsiteX6" fmla="*/ 73548 w 6858000"/>
              <a:gd name="connsiteY6" fmla="*/ 3184291 h 5878098"/>
              <a:gd name="connsiteX7" fmla="*/ 0 w 6858000"/>
              <a:gd name="connsiteY7" fmla="*/ 2994994 h 5878098"/>
              <a:gd name="connsiteX8" fmla="*/ 0 w 6858000"/>
              <a:gd name="connsiteY8" fmla="*/ 0 h 5878098"/>
              <a:gd name="connsiteX9" fmla="*/ 6858000 w 6858000"/>
              <a:gd name="connsiteY9" fmla="*/ 0 h 5878098"/>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959581 w 6858000"/>
              <a:gd name="connsiteY5" fmla="*/ 4373609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3010841 w 6858000"/>
              <a:gd name="connsiteY3" fmla="*/ 5469518 h 5780582"/>
              <a:gd name="connsiteX4" fmla="*/ 959581 w 6858000"/>
              <a:gd name="connsiteY4" fmla="*/ 4373609 h 5780582"/>
              <a:gd name="connsiteX5" fmla="*/ 0 w 6858000"/>
              <a:gd name="connsiteY5" fmla="*/ 2994994 h 5780582"/>
              <a:gd name="connsiteX6" fmla="*/ 0 w 6858000"/>
              <a:gd name="connsiteY6" fmla="*/ 0 h 5780582"/>
              <a:gd name="connsiteX7" fmla="*/ 6858000 w 6858000"/>
              <a:gd name="connsiteY7"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264841 w 6858000"/>
              <a:gd name="connsiteY2" fmla="*/ 5442316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4516"/>
              <a:gd name="connsiteX1" fmla="*/ 6858000 w 6858000"/>
              <a:gd name="connsiteY1" fmla="*/ 5780582 h 5784516"/>
              <a:gd name="connsiteX2" fmla="*/ 3264841 w 6858000"/>
              <a:gd name="connsiteY2" fmla="*/ 5442316 h 5784516"/>
              <a:gd name="connsiteX3" fmla="*/ 959581 w 6858000"/>
              <a:gd name="connsiteY3" fmla="*/ 4373609 h 5784516"/>
              <a:gd name="connsiteX4" fmla="*/ 0 w 6858000"/>
              <a:gd name="connsiteY4" fmla="*/ 2994994 h 5784516"/>
              <a:gd name="connsiteX5" fmla="*/ 0 w 6858000"/>
              <a:gd name="connsiteY5" fmla="*/ 0 h 5784516"/>
              <a:gd name="connsiteX6" fmla="*/ 6858000 w 6858000"/>
              <a:gd name="connsiteY6" fmla="*/ 0 h 578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84516">
                <a:moveTo>
                  <a:pt x="6858000" y="0"/>
                </a:moveTo>
                <a:lnTo>
                  <a:pt x="6858000" y="5780582"/>
                </a:lnTo>
                <a:cubicBezTo>
                  <a:pt x="4704756" y="5812908"/>
                  <a:pt x="4198884" y="5641214"/>
                  <a:pt x="3264841" y="5442316"/>
                </a:cubicBezTo>
                <a:cubicBezTo>
                  <a:pt x="2330798" y="5243418"/>
                  <a:pt x="1503721" y="4781496"/>
                  <a:pt x="959581" y="4373609"/>
                </a:cubicBezTo>
                <a:cubicBezTo>
                  <a:pt x="415441" y="3965722"/>
                  <a:pt x="198635" y="3573180"/>
                  <a:pt x="0" y="2994994"/>
                </a:cubicBezTo>
                <a:lnTo>
                  <a:pt x="0" y="0"/>
                </a:lnTo>
                <a:lnTo>
                  <a:pt x="6858000" y="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5" name="Title 4">
            <a:extLst>
              <a:ext uri="{FF2B5EF4-FFF2-40B4-BE49-F238E27FC236}">
                <a16:creationId xmlns:a16="http://schemas.microsoft.com/office/drawing/2014/main" id="{B1DEF57C-294D-9FC6-22B7-259066406326}"/>
              </a:ext>
            </a:extLst>
          </p:cNvPr>
          <p:cNvSpPr>
            <a:spLocks noGrp="1"/>
          </p:cNvSpPr>
          <p:nvPr>
            <p:ph type="title"/>
          </p:nvPr>
        </p:nvSpPr>
        <p:spPr>
          <a:xfrm>
            <a:off x="472966" y="835571"/>
            <a:ext cx="5623034" cy="1260957"/>
          </a:xfrm>
        </p:spPr>
        <p:txBody>
          <a:bodyPr>
            <a:normAutofit fontScale="90000"/>
          </a:bodyPr>
          <a:lstStyle/>
          <a:p>
            <a:r>
              <a:rPr lang="en-IE" dirty="0"/>
              <a:t>Revisiting safeguarding practice</a:t>
            </a:r>
            <a:br>
              <a:rPr lang="en-IE" dirty="0"/>
            </a:br>
            <a:r>
              <a:rPr lang="en-IE" sz="2000" dirty="0"/>
              <a:t>Updated 31 March 2022</a:t>
            </a:r>
          </a:p>
        </p:txBody>
      </p:sp>
      <p:pic>
        <p:nvPicPr>
          <p:cNvPr id="8" name="Picture 7" descr="Text&#10;&#10;Description automatically generated">
            <a:extLst>
              <a:ext uri="{FF2B5EF4-FFF2-40B4-BE49-F238E27FC236}">
                <a16:creationId xmlns:a16="http://schemas.microsoft.com/office/drawing/2014/main" id="{797FF67F-85DE-A9EA-34CD-18ADD1D75E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69779"/>
            <a:ext cx="5759962" cy="4130566"/>
          </a:xfrm>
          <a:custGeom>
            <a:avLst/>
            <a:gdLst/>
            <a:ahLst/>
            <a:cxnLst/>
            <a:rect l="l" t="t" r="r" b="b"/>
            <a:pathLst>
              <a:path w="5015639" h="3501162">
                <a:moveTo>
                  <a:pt x="0" y="0"/>
                </a:moveTo>
                <a:lnTo>
                  <a:pt x="5015639" y="0"/>
                </a:lnTo>
                <a:lnTo>
                  <a:pt x="5015639" y="3501162"/>
                </a:lnTo>
                <a:lnTo>
                  <a:pt x="0" y="3501162"/>
                </a:lnTo>
                <a:close/>
              </a:path>
            </a:pathLst>
          </a:custGeom>
        </p:spPr>
      </p:pic>
      <p:graphicFrame>
        <p:nvGraphicFramePr>
          <p:cNvPr id="19" name="Content Placeholder 5">
            <a:extLst>
              <a:ext uri="{FF2B5EF4-FFF2-40B4-BE49-F238E27FC236}">
                <a16:creationId xmlns:a16="http://schemas.microsoft.com/office/drawing/2014/main" id="{C076B67C-1D2F-24DA-0A6F-E6CFC16576E1}"/>
              </a:ext>
            </a:extLst>
          </p:cNvPr>
          <p:cNvGraphicFramePr>
            <a:graphicFrameLocks noGrp="1"/>
          </p:cNvGraphicFramePr>
          <p:nvPr>
            <p:ph idx="1"/>
            <p:extLst>
              <p:ext uri="{D42A27DB-BD31-4B8C-83A1-F6EECF244321}">
                <p14:modId xmlns:p14="http://schemas.microsoft.com/office/powerpoint/2010/main" val="4109220265"/>
              </p:ext>
            </p:extLst>
          </p:nvPr>
        </p:nvGraphicFramePr>
        <p:xfrm>
          <a:off x="6480000" y="633600"/>
          <a:ext cx="4991962" cy="51353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11" descr="Image result for ucd logo">
            <a:extLst>
              <a:ext uri="{FF2B5EF4-FFF2-40B4-BE49-F238E27FC236}">
                <a16:creationId xmlns:a16="http://schemas.microsoft.com/office/drawing/2014/main" id="{D54BE6B5-CD7D-03BF-C8BB-0EA2554E4101}"/>
              </a:ext>
            </a:extLst>
          </p:cNvPr>
          <p:cNvPicPr>
            <a:picLocks noChangeAspect="1"/>
          </p:cNvPicPr>
          <p:nvPr/>
        </p:nvPicPr>
        <p:blipFill>
          <a:blip r:embed="rId9"/>
          <a:srcRect l="790" r="1639" b="1"/>
          <a:stretch>
            <a:fillRect/>
          </a:stretch>
        </p:blipFill>
        <p:spPr>
          <a:xfrm>
            <a:off x="50375" y="0"/>
            <a:ext cx="1049154" cy="964202"/>
          </a:xfrm>
          <a:prstGeom prst="rect">
            <a:avLst/>
          </a:prstGeom>
          <a:noFill/>
          <a:ln cap="flat">
            <a:noFill/>
          </a:ln>
        </p:spPr>
      </p:pic>
    </p:spTree>
    <p:extLst>
      <p:ext uri="{BB962C8B-B14F-4D97-AF65-F5344CB8AC3E}">
        <p14:creationId xmlns:p14="http://schemas.microsoft.com/office/powerpoint/2010/main" val="15510613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37D7CF97-C693-42F5-AFF2-9C4EBFE0E6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77461D8-A691-44CC-94F5-FE4FCE899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10;&#10;Description automatically generated with medium confidence">
            <a:extLst>
              <a:ext uri="{FF2B5EF4-FFF2-40B4-BE49-F238E27FC236}">
                <a16:creationId xmlns:a16="http://schemas.microsoft.com/office/drawing/2014/main" id="{2CFBE171-7541-D143-2FD3-E6CA2E50EEC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5244" b="1"/>
          <a:stretch/>
        </p:blipFill>
        <p:spPr>
          <a:xfrm>
            <a:off x="734631" y="1039379"/>
            <a:ext cx="10989393" cy="5682768"/>
          </a:xfrm>
          <a:custGeom>
            <a:avLst/>
            <a:gdLst/>
            <a:ahLst/>
            <a:cxnLst/>
            <a:rect l="l" t="t" r="r" b="b"/>
            <a:pathLst>
              <a:path w="10989393" h="5682768">
                <a:moveTo>
                  <a:pt x="8876164" y="0"/>
                </a:moveTo>
                <a:cubicBezTo>
                  <a:pt x="8876164" y="0"/>
                  <a:pt x="8876164" y="0"/>
                  <a:pt x="10361638" y="73232"/>
                </a:cubicBezTo>
                <a:cubicBezTo>
                  <a:pt x="10820117" y="146463"/>
                  <a:pt x="11021848" y="439389"/>
                  <a:pt x="10985170" y="937364"/>
                </a:cubicBezTo>
                <a:cubicBezTo>
                  <a:pt x="10985170" y="937364"/>
                  <a:pt x="10985170" y="937364"/>
                  <a:pt x="10948491" y="1742911"/>
                </a:cubicBezTo>
                <a:cubicBezTo>
                  <a:pt x="10966830" y="2021191"/>
                  <a:pt x="10985170" y="2709567"/>
                  <a:pt x="10985170" y="3778748"/>
                </a:cubicBezTo>
                <a:cubicBezTo>
                  <a:pt x="10985170" y="4144906"/>
                  <a:pt x="10985170" y="4437832"/>
                  <a:pt x="10966830" y="4657527"/>
                </a:cubicBezTo>
                <a:cubicBezTo>
                  <a:pt x="10985170" y="4730758"/>
                  <a:pt x="10985170" y="4803990"/>
                  <a:pt x="10985170" y="4891868"/>
                </a:cubicBezTo>
                <a:cubicBezTo>
                  <a:pt x="10985170" y="5067623"/>
                  <a:pt x="10966830" y="5199440"/>
                  <a:pt x="10930152" y="5301964"/>
                </a:cubicBezTo>
                <a:cubicBezTo>
                  <a:pt x="10893474" y="5404488"/>
                  <a:pt x="10801778" y="5477720"/>
                  <a:pt x="10636725" y="5550951"/>
                </a:cubicBezTo>
                <a:cubicBezTo>
                  <a:pt x="10471673" y="5624183"/>
                  <a:pt x="10214924" y="5653476"/>
                  <a:pt x="9866480" y="5653476"/>
                </a:cubicBezTo>
                <a:cubicBezTo>
                  <a:pt x="9866480" y="5653476"/>
                  <a:pt x="9866480" y="5653476"/>
                  <a:pt x="3759533" y="5653476"/>
                </a:cubicBezTo>
                <a:cubicBezTo>
                  <a:pt x="3759533" y="5653476"/>
                  <a:pt x="3759533" y="5653476"/>
                  <a:pt x="2127345" y="5682768"/>
                </a:cubicBezTo>
                <a:cubicBezTo>
                  <a:pt x="2127345" y="5682768"/>
                  <a:pt x="2127345" y="5682768"/>
                  <a:pt x="623533" y="5609537"/>
                </a:cubicBezTo>
                <a:cubicBezTo>
                  <a:pt x="165053" y="5521659"/>
                  <a:pt x="-36678" y="5243379"/>
                  <a:pt x="18340" y="4745404"/>
                </a:cubicBezTo>
                <a:cubicBezTo>
                  <a:pt x="18340" y="4745404"/>
                  <a:pt x="18340" y="4745404"/>
                  <a:pt x="55018" y="3939857"/>
                </a:cubicBezTo>
                <a:cubicBezTo>
                  <a:pt x="18340" y="3661577"/>
                  <a:pt x="18340" y="2973201"/>
                  <a:pt x="18340" y="1889374"/>
                </a:cubicBezTo>
                <a:cubicBezTo>
                  <a:pt x="18340" y="1537863"/>
                  <a:pt x="18340" y="1244936"/>
                  <a:pt x="18340" y="1025242"/>
                </a:cubicBezTo>
                <a:cubicBezTo>
                  <a:pt x="18340" y="952010"/>
                  <a:pt x="0" y="878779"/>
                  <a:pt x="0" y="790901"/>
                </a:cubicBezTo>
                <a:cubicBezTo>
                  <a:pt x="0" y="615145"/>
                  <a:pt x="18340" y="468682"/>
                  <a:pt x="55018" y="380804"/>
                </a:cubicBezTo>
                <a:cubicBezTo>
                  <a:pt x="91696" y="278280"/>
                  <a:pt x="183392" y="190402"/>
                  <a:pt x="348445" y="131817"/>
                </a:cubicBezTo>
                <a:cubicBezTo>
                  <a:pt x="513497" y="58585"/>
                  <a:pt x="770246" y="29293"/>
                  <a:pt x="1118690" y="29293"/>
                </a:cubicBezTo>
                <a:cubicBezTo>
                  <a:pt x="1118690" y="29293"/>
                  <a:pt x="1118690" y="29293"/>
                  <a:pt x="7225638" y="29293"/>
                </a:cubicBezTo>
                <a:cubicBezTo>
                  <a:pt x="7225638" y="29293"/>
                  <a:pt x="7225638" y="29293"/>
                  <a:pt x="8876164" y="0"/>
                </a:cubicBezTo>
                <a:close/>
              </a:path>
            </a:pathLst>
          </a:custGeom>
        </p:spPr>
      </p:pic>
      <p:pic>
        <p:nvPicPr>
          <p:cNvPr id="6" name="Picture 11" descr="Image result for ucd logo">
            <a:extLst>
              <a:ext uri="{FF2B5EF4-FFF2-40B4-BE49-F238E27FC236}">
                <a16:creationId xmlns:a16="http://schemas.microsoft.com/office/drawing/2014/main" id="{FEAFD830-B84A-C506-906E-547053C7C390}"/>
              </a:ext>
            </a:extLst>
          </p:cNvPr>
          <p:cNvPicPr>
            <a:picLocks noChangeAspect="1"/>
          </p:cNvPicPr>
          <p:nvPr/>
        </p:nvPicPr>
        <p:blipFill>
          <a:blip r:embed="rId4"/>
          <a:srcRect l="790" r="1639" b="1"/>
          <a:stretch>
            <a:fillRect/>
          </a:stretch>
        </p:blipFill>
        <p:spPr>
          <a:xfrm>
            <a:off x="50375" y="0"/>
            <a:ext cx="927087" cy="783771"/>
          </a:xfrm>
          <a:prstGeom prst="rect">
            <a:avLst/>
          </a:prstGeom>
          <a:noFill/>
          <a:ln cap="flat">
            <a:noFill/>
          </a:ln>
        </p:spPr>
      </p:pic>
    </p:spTree>
    <p:extLst>
      <p:ext uri="{BB962C8B-B14F-4D97-AF65-F5344CB8AC3E}">
        <p14:creationId xmlns:p14="http://schemas.microsoft.com/office/powerpoint/2010/main" val="1334570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D5CB8-E38D-E0B8-E089-E9EAF87FA9EA}"/>
              </a:ext>
            </a:extLst>
          </p:cNvPr>
          <p:cNvSpPr>
            <a:spLocks noGrp="1"/>
          </p:cNvSpPr>
          <p:nvPr>
            <p:ph type="title"/>
          </p:nvPr>
        </p:nvSpPr>
        <p:spPr>
          <a:xfrm>
            <a:off x="1134177" y="1"/>
            <a:ext cx="8876925" cy="2096814"/>
          </a:xfrm>
        </p:spPr>
        <p:txBody>
          <a:bodyPr>
            <a:normAutofit/>
          </a:bodyPr>
          <a:lstStyle/>
          <a:p>
            <a:r>
              <a:rPr lang="en-IE" dirty="0">
                <a:solidFill>
                  <a:schemeClr val="bg2">
                    <a:lumMod val="75000"/>
                    <a:lumOff val="25000"/>
                  </a:schemeClr>
                </a:solidFill>
              </a:rPr>
              <a:t> Developing and sharing best practice solutions that have developed in </a:t>
            </a:r>
            <a:br>
              <a:rPr lang="en-IE" dirty="0">
                <a:solidFill>
                  <a:schemeClr val="bg2">
                    <a:lumMod val="75000"/>
                    <a:lumOff val="25000"/>
                  </a:schemeClr>
                </a:solidFill>
              </a:rPr>
            </a:br>
            <a:r>
              <a:rPr lang="en-IE" dirty="0">
                <a:solidFill>
                  <a:schemeClr val="bg2">
                    <a:lumMod val="75000"/>
                    <a:lumOff val="25000"/>
                  </a:schemeClr>
                </a:solidFill>
              </a:rPr>
              <a:t> response to Covid-19</a:t>
            </a:r>
          </a:p>
        </p:txBody>
      </p:sp>
      <p:sp>
        <p:nvSpPr>
          <p:cNvPr id="5" name="Text Placeholder 3">
            <a:extLst>
              <a:ext uri="{FF2B5EF4-FFF2-40B4-BE49-F238E27FC236}">
                <a16:creationId xmlns:a16="http://schemas.microsoft.com/office/drawing/2014/main" id="{886465BF-7740-CA1E-5BF8-F7F706877A58}"/>
              </a:ext>
            </a:extLst>
          </p:cNvPr>
          <p:cNvSpPr>
            <a:spLocks noGrp="1"/>
          </p:cNvSpPr>
          <p:nvPr>
            <p:ph type="body" idx="1"/>
          </p:nvPr>
        </p:nvSpPr>
        <p:spPr>
          <a:xfrm>
            <a:off x="1" y="2097088"/>
            <a:ext cx="9096702" cy="4571726"/>
          </a:xfrm>
        </p:spPr>
        <p:txBody>
          <a:bodyPr>
            <a:normAutofit fontScale="92500" lnSpcReduction="20000"/>
          </a:bodyPr>
          <a:lstStyle/>
          <a:p>
            <a:pPr marL="169329" indent="0">
              <a:buNone/>
            </a:pPr>
            <a:r>
              <a:rPr lang="en-IE" sz="1800" dirty="0">
                <a:solidFill>
                  <a:srgbClr val="002060">
                    <a:alpha val="58000"/>
                  </a:srgbClr>
                </a:solidFill>
                <a:latin typeface="Verdana" panose="020B0604030504040204" pitchFamily="34" charset="0"/>
                <a:ea typeface="Verdana" panose="020B0604030504040204" pitchFamily="34" charset="0"/>
              </a:rPr>
              <a:t>The pandemic has laid bare systemic and societal ageism across countries, as evidenced by de-prioritizing of health resources for older people in care and the initial lack of outcry about the restrictive measures put in place.</a:t>
            </a:r>
          </a:p>
          <a:p>
            <a:pPr marL="169329" indent="0">
              <a:buNone/>
            </a:pPr>
            <a:r>
              <a:rPr lang="en-IE" sz="1800" dirty="0">
                <a:solidFill>
                  <a:srgbClr val="002060">
                    <a:alpha val="58000"/>
                  </a:srgbClr>
                </a:solidFill>
                <a:latin typeface="Verdana" panose="020B0604030504040204" pitchFamily="34" charset="0"/>
                <a:ea typeface="Verdana" panose="020B0604030504040204" pitchFamily="34" charset="0"/>
              </a:rPr>
              <a:t>Whilst there was widespread recognition that older age and ill health are risk factors for Covid-19, care home residents were directly and indirectly discriminated against in most European countries’ planning and response to the pandemic (</a:t>
            </a:r>
            <a:r>
              <a:rPr lang="en-IE" sz="1800" dirty="0" err="1">
                <a:solidFill>
                  <a:srgbClr val="002060">
                    <a:alpha val="58000"/>
                  </a:srgbClr>
                </a:solidFill>
                <a:latin typeface="Verdana" panose="020B0604030504040204" pitchFamily="34" charset="0"/>
                <a:ea typeface="Verdana" panose="020B0604030504040204" pitchFamily="34" charset="0"/>
              </a:rPr>
              <a:t>Xiaonan</a:t>
            </a:r>
            <a:r>
              <a:rPr lang="en-IE" sz="1800" dirty="0">
                <a:solidFill>
                  <a:srgbClr val="002060">
                    <a:alpha val="58000"/>
                  </a:srgbClr>
                </a:solidFill>
                <a:latin typeface="Verdana" panose="020B0604030504040204" pitchFamily="34" charset="0"/>
                <a:ea typeface="Verdana" panose="020B0604030504040204" pitchFamily="34" charset="0"/>
              </a:rPr>
              <a:t> and Hong, 2020). </a:t>
            </a:r>
          </a:p>
          <a:p>
            <a:pPr marL="169329" indent="0">
              <a:buNone/>
            </a:pPr>
            <a:r>
              <a:rPr lang="en-IE" sz="1800" dirty="0">
                <a:solidFill>
                  <a:srgbClr val="002060">
                    <a:alpha val="58000"/>
                  </a:srgbClr>
                </a:solidFill>
                <a:latin typeface="Verdana" panose="020B0604030504040204" pitchFamily="34" charset="0"/>
                <a:ea typeface="Verdana" panose="020B0604030504040204" pitchFamily="34" charset="0"/>
              </a:rPr>
              <a:t>Attention should also be given to ways of operating with limited training and supervision as happened during the pandemic and with the need for extra and/or different supervision in accordance with the exposure to distressing experiences both at work and at home  (Ben-Ezra and </a:t>
            </a:r>
            <a:r>
              <a:rPr lang="en-IE" sz="1800" dirty="0" err="1">
                <a:solidFill>
                  <a:srgbClr val="002060">
                    <a:alpha val="58000"/>
                  </a:srgbClr>
                </a:solidFill>
                <a:latin typeface="Verdana" panose="020B0604030504040204" pitchFamily="34" charset="0"/>
                <a:ea typeface="Verdana" panose="020B0604030504040204" pitchFamily="34" charset="0"/>
              </a:rPr>
              <a:t>Hamama</a:t>
            </a:r>
            <a:r>
              <a:rPr lang="en-IE" sz="1800" dirty="0">
                <a:solidFill>
                  <a:srgbClr val="002060">
                    <a:alpha val="58000"/>
                  </a:srgbClr>
                </a:solidFill>
                <a:latin typeface="Verdana" panose="020B0604030504040204" pitchFamily="34" charset="0"/>
                <a:ea typeface="Verdana" panose="020B0604030504040204" pitchFamily="34" charset="0"/>
              </a:rPr>
              <a:t>-Raz (2020); </a:t>
            </a:r>
            <a:r>
              <a:rPr lang="en-IE" sz="1800" dirty="0" err="1">
                <a:solidFill>
                  <a:srgbClr val="002060">
                    <a:alpha val="58000"/>
                  </a:srgbClr>
                </a:solidFill>
                <a:latin typeface="Verdana" panose="020B0604030504040204" pitchFamily="34" charset="0"/>
                <a:ea typeface="Verdana" panose="020B0604030504040204" pitchFamily="34" charset="0"/>
              </a:rPr>
              <a:t>Manthorpe</a:t>
            </a:r>
            <a:r>
              <a:rPr lang="en-IE" sz="1800" dirty="0">
                <a:solidFill>
                  <a:srgbClr val="002060">
                    <a:alpha val="58000"/>
                  </a:srgbClr>
                </a:solidFill>
                <a:latin typeface="Verdana" panose="020B0604030504040204" pitchFamily="34" charset="0"/>
                <a:ea typeface="Verdana" panose="020B0604030504040204" pitchFamily="34" charset="0"/>
              </a:rPr>
              <a:t> et al.2021</a:t>
            </a:r>
          </a:p>
          <a:p>
            <a:pPr marL="169329" indent="0">
              <a:buNone/>
            </a:pPr>
            <a:r>
              <a:rPr lang="en-IE" sz="1800" dirty="0">
                <a:solidFill>
                  <a:srgbClr val="002060">
                    <a:alpha val="58000"/>
                  </a:srgbClr>
                </a:solidFill>
                <a:latin typeface="Verdana" panose="020B0604030504040204" pitchFamily="34" charset="0"/>
                <a:ea typeface="Verdana" panose="020B0604030504040204" pitchFamily="34" charset="0"/>
              </a:rPr>
              <a:t>Ironically, the pandemic may, in the long term, be instrumental in rethinking older people’s rights, and creating new model of care across Europe</a:t>
            </a:r>
            <a:r>
              <a:rPr lang="en-IE" sz="1800" dirty="0">
                <a:solidFill>
                  <a:srgbClr val="002060">
                    <a:alpha val="58000"/>
                  </a:srgbClr>
                </a:solidFill>
              </a:rPr>
              <a:t>.</a:t>
            </a:r>
          </a:p>
          <a:p>
            <a:pPr marL="169329" indent="0">
              <a:buNone/>
            </a:pPr>
            <a:endParaRPr lang="en-IE" sz="1800" dirty="0">
              <a:solidFill>
                <a:srgbClr val="002060">
                  <a:alpha val="58000"/>
                </a:srgbClr>
              </a:solidFill>
            </a:endParaRPr>
          </a:p>
          <a:p>
            <a:pPr marL="169329" indent="0">
              <a:buNone/>
            </a:pPr>
            <a:endParaRPr lang="en-IE" sz="1800" dirty="0">
              <a:solidFill>
                <a:srgbClr val="002060">
                  <a:alpha val="58000"/>
                </a:srgbClr>
              </a:solidFill>
            </a:endParaRPr>
          </a:p>
          <a:p>
            <a:endParaRPr lang="en-IE" sz="1800" dirty="0">
              <a:solidFill>
                <a:srgbClr val="002060">
                  <a:alpha val="58000"/>
                </a:srgbClr>
              </a:solidFill>
            </a:endParaRPr>
          </a:p>
          <a:p>
            <a:endParaRPr lang="en-IE" dirty="0">
              <a:solidFill>
                <a:schemeClr val="bg2">
                  <a:lumMod val="75000"/>
                  <a:lumOff val="25000"/>
                  <a:alpha val="58000"/>
                </a:schemeClr>
              </a:solidFill>
            </a:endParaRPr>
          </a:p>
          <a:p>
            <a:endParaRPr lang="en-IE" dirty="0">
              <a:solidFill>
                <a:schemeClr val="bg2">
                  <a:lumMod val="75000"/>
                  <a:lumOff val="25000"/>
                  <a:alpha val="58000"/>
                </a:schemeClr>
              </a:solidFill>
            </a:endParaRPr>
          </a:p>
          <a:p>
            <a:pPr marL="169329" indent="0">
              <a:buNone/>
            </a:pPr>
            <a:endParaRPr lang="en-IE" dirty="0">
              <a:solidFill>
                <a:schemeClr val="bg2">
                  <a:lumMod val="75000"/>
                  <a:lumOff val="25000"/>
                  <a:alpha val="58000"/>
                </a:schemeClr>
              </a:solidFill>
            </a:endParaRPr>
          </a:p>
        </p:txBody>
      </p:sp>
      <p:pic>
        <p:nvPicPr>
          <p:cNvPr id="7" name="Picture 11" descr="Image result for ucd logo">
            <a:extLst>
              <a:ext uri="{FF2B5EF4-FFF2-40B4-BE49-F238E27FC236}">
                <a16:creationId xmlns:a16="http://schemas.microsoft.com/office/drawing/2014/main" id="{27B80781-B15D-CBFF-4485-A392970B671F}"/>
              </a:ext>
            </a:extLst>
          </p:cNvPr>
          <p:cNvPicPr>
            <a:picLocks noChangeAspect="1"/>
          </p:cNvPicPr>
          <p:nvPr/>
        </p:nvPicPr>
        <p:blipFill>
          <a:blip r:embed="rId2"/>
          <a:srcRect l="790" r="1639" b="1"/>
          <a:stretch>
            <a:fillRect/>
          </a:stretch>
        </p:blipFill>
        <p:spPr>
          <a:xfrm>
            <a:off x="85023" y="0"/>
            <a:ext cx="1049154" cy="964202"/>
          </a:xfrm>
          <a:prstGeom prst="rect">
            <a:avLst/>
          </a:prstGeom>
          <a:noFill/>
          <a:ln cap="flat">
            <a:noFill/>
          </a:ln>
        </p:spPr>
      </p:pic>
    </p:spTree>
    <p:extLst>
      <p:ext uri="{BB962C8B-B14F-4D97-AF65-F5344CB8AC3E}">
        <p14:creationId xmlns:p14="http://schemas.microsoft.com/office/powerpoint/2010/main" val="2764564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11"/>
        <p:cNvGrpSpPr/>
        <p:nvPr/>
      </p:nvGrpSpPr>
      <p:grpSpPr>
        <a:xfrm>
          <a:off x="0" y="0"/>
          <a:ext cx="0" cy="0"/>
          <a:chOff x="0" y="0"/>
          <a:chExt cx="0" cy="0"/>
        </a:xfrm>
      </p:grpSpPr>
      <p:sp>
        <p:nvSpPr>
          <p:cNvPr id="126" name="Rectangle 119">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7" name="Rectangle 121">
            <a:extLst>
              <a:ext uri="{FF2B5EF4-FFF2-40B4-BE49-F238E27FC236}">
                <a16:creationId xmlns:a16="http://schemas.microsoft.com/office/drawing/2014/main" id="{5ED9E2D9-EE69-4775-8CE5-9EAC35AD2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3">
            <a:extLst>
              <a:ext uri="{FF2B5EF4-FFF2-40B4-BE49-F238E27FC236}">
                <a16:creationId xmlns:a16="http://schemas.microsoft.com/office/drawing/2014/main" id="{3D75B673-1FA7-415E-8B2E-7A0550C8B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Google Shape;113;p20"/>
          <p:cNvSpPr txBox="1">
            <a:spLocks/>
          </p:cNvSpPr>
          <p:nvPr/>
        </p:nvSpPr>
        <p:spPr>
          <a:xfrm>
            <a:off x="6480000" y="173421"/>
            <a:ext cx="4067131" cy="790782"/>
          </a:xfrm>
          <a:prstGeom prst="rect">
            <a:avLst/>
          </a:prstGeom>
        </p:spPr>
        <p:txBody>
          <a:bodyPr spcFirstLastPara="1" vert="horz" wrap="square" lIns="0" tIns="0" rIns="0" bIns="0" rtlCol="0" anchor="ctr" anchorCtr="0">
            <a:normAutofit fontScale="85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pPr>
              <a:spcBef>
                <a:spcPct val="0"/>
              </a:spcBef>
              <a:spcAft>
                <a:spcPts val="600"/>
              </a:spcAft>
            </a:pPr>
            <a:r>
              <a:rPr lang="en-US" sz="3200" b="1" dirty="0">
                <a:solidFill>
                  <a:schemeClr val="tx1"/>
                </a:solidFill>
                <a:latin typeface="+mj-lt"/>
                <a:ea typeface="+mj-ea"/>
                <a:cs typeface="+mj-cs"/>
              </a:rPr>
              <a:t>What needs to change?</a:t>
            </a:r>
          </a:p>
        </p:txBody>
      </p:sp>
      <p:pic>
        <p:nvPicPr>
          <p:cNvPr id="5" name="Picture 4" descr="Graphical user interface, text, application, Teams&#10;&#10;Description automatically generated">
            <a:extLst>
              <a:ext uri="{FF2B5EF4-FFF2-40B4-BE49-F238E27FC236}">
                <a16:creationId xmlns:a16="http://schemas.microsoft.com/office/drawing/2014/main" id="{6BE28E0B-3FF8-E20C-C05A-68EB9062A44D}"/>
              </a:ext>
            </a:extLst>
          </p:cNvPr>
          <p:cNvPicPr>
            <a:picLocks noChangeAspect="1"/>
          </p:cNvPicPr>
          <p:nvPr/>
        </p:nvPicPr>
        <p:blipFill rotWithShape="1">
          <a:blip r:embed="rId3">
            <a:extLst>
              <a:ext uri="{28A0092B-C50C-407E-A947-70E740481C1C}">
                <a14:useLocalDpi xmlns:a14="http://schemas.microsoft.com/office/drawing/2010/main" val="0"/>
              </a:ext>
            </a:extLst>
          </a:blip>
          <a:srcRect r="-2" b="10843"/>
          <a:stretch/>
        </p:blipFill>
        <p:spPr>
          <a:xfrm>
            <a:off x="20" y="10"/>
            <a:ext cx="5427830" cy="6857990"/>
          </a:xfrm>
          <a:custGeom>
            <a:avLst/>
            <a:gdLst/>
            <a:ahLst/>
            <a:cxnLst/>
            <a:rect l="l" t="t" r="r" b="b"/>
            <a:pathLst>
              <a:path w="5903724" h="6858000">
                <a:moveTo>
                  <a:pt x="0" y="0"/>
                </a:moveTo>
                <a:lnTo>
                  <a:pt x="5886178" y="0"/>
                </a:lnTo>
                <a:lnTo>
                  <a:pt x="5890522" y="42009"/>
                </a:lnTo>
                <a:cubicBezTo>
                  <a:pt x="5948302" y="788432"/>
                  <a:pt x="5795211" y="5194623"/>
                  <a:pt x="5836720" y="6279216"/>
                </a:cubicBezTo>
                <a:cubicBezTo>
                  <a:pt x="5842686" y="6384211"/>
                  <a:pt x="5845802" y="6526851"/>
                  <a:pt x="5846540" y="6699667"/>
                </a:cubicBezTo>
                <a:lnTo>
                  <a:pt x="5846508" y="6858000"/>
                </a:lnTo>
                <a:lnTo>
                  <a:pt x="0" y="6858000"/>
                </a:lnTo>
                <a:close/>
              </a:path>
            </a:pathLst>
          </a:custGeom>
        </p:spPr>
      </p:pic>
      <p:sp>
        <p:nvSpPr>
          <p:cNvPr id="18" name="Google Shape;112;p20"/>
          <p:cNvSpPr txBox="1">
            <a:spLocks/>
          </p:cNvSpPr>
          <p:nvPr/>
        </p:nvSpPr>
        <p:spPr>
          <a:xfrm>
            <a:off x="5427849" y="851338"/>
            <a:ext cx="6479999" cy="5833241"/>
          </a:xfrm>
          <a:prstGeom prst="rect">
            <a:avLst/>
          </a:prstGeom>
        </p:spPr>
        <p:txBody>
          <a:bodyPr spcFirstLastPara="1" vert="horz" lIns="0" tIns="0" rIns="0" bIns="0" rtlCol="0"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1pPr>
            <a:lvl2pPr marL="914400" marR="0" lvl="1"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2pPr>
            <a:lvl3pPr marL="1371600" marR="0" lvl="2"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3pPr>
            <a:lvl4pPr marL="1828800" marR="0" lvl="3"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4pPr>
            <a:lvl5pPr marL="2286000" marR="0" lvl="4"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5pPr>
            <a:lvl6pPr marL="2743200" marR="0" lvl="5"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6pPr>
            <a:lvl7pPr marL="3200400" marR="0" lvl="6"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7pPr>
            <a:lvl8pPr marL="3657600" marR="0" lvl="7"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8pPr>
            <a:lvl9pPr marL="4114800" marR="0" lvl="8"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9pPr>
          </a:lstStyle>
          <a:p>
            <a:pPr marL="228589" indent="0">
              <a:lnSpc>
                <a:spcPct val="110000"/>
              </a:lnSpc>
              <a:spcBef>
                <a:spcPts val="800"/>
              </a:spcBef>
              <a:spcAft>
                <a:spcPts val="800"/>
              </a:spcAft>
              <a:buClr>
                <a:schemeClr val="accent4"/>
              </a:buClr>
              <a:buSzPct val="100000"/>
            </a:pPr>
            <a:r>
              <a:rPr lang="en-US" sz="1800" b="1" i="1" spc="20" dirty="0">
                <a:solidFill>
                  <a:schemeClr val="tx1">
                    <a:alpha val="58000"/>
                  </a:schemeClr>
                </a:solidFill>
                <a:latin typeface="+mn-lt"/>
                <a:ea typeface="+mn-ea"/>
                <a:cs typeface="+mn-cs"/>
              </a:rPr>
              <a:t>Working with care homes directly: </a:t>
            </a:r>
          </a:p>
          <a:p>
            <a:pPr marL="914389" lvl="1" indent="-228600">
              <a:lnSpc>
                <a:spcPct val="110000"/>
              </a:lnSpc>
              <a:spcBef>
                <a:spcPts val="800"/>
              </a:spcBef>
              <a:spcAft>
                <a:spcPts val="800"/>
              </a:spcAft>
              <a:buClr>
                <a:schemeClr val="accent4"/>
              </a:buClr>
              <a:buSzPct val="100000"/>
              <a:buFont typeface="The Hand Extrablack" panose="03070A02030502020204" pitchFamily="66" charset="0"/>
              <a:buChar char="•"/>
            </a:pPr>
            <a:r>
              <a:rPr lang="en-US" sz="1800" spc="20" dirty="0">
                <a:solidFill>
                  <a:schemeClr val="tx1">
                    <a:alpha val="58000"/>
                  </a:schemeClr>
                </a:solidFill>
                <a:latin typeface="+mn-lt"/>
                <a:ea typeface="+mn-ea"/>
                <a:cs typeface="+mn-cs"/>
              </a:rPr>
              <a:t>Advocating for the rights of care home residents</a:t>
            </a:r>
          </a:p>
          <a:p>
            <a:pPr marL="914389" lvl="1" indent="-228600">
              <a:lnSpc>
                <a:spcPct val="110000"/>
              </a:lnSpc>
              <a:spcBef>
                <a:spcPts val="800"/>
              </a:spcBef>
              <a:spcAft>
                <a:spcPts val="800"/>
              </a:spcAft>
              <a:buClr>
                <a:schemeClr val="accent4"/>
              </a:buClr>
              <a:buSzPct val="100000"/>
              <a:buFont typeface="The Hand Extrablack" panose="03070A02030502020204" pitchFamily="66" charset="0"/>
              <a:buChar char="•"/>
            </a:pPr>
            <a:r>
              <a:rPr lang="en-US" sz="1800" spc="20" dirty="0">
                <a:solidFill>
                  <a:schemeClr val="tx1">
                    <a:alpha val="58000"/>
                  </a:schemeClr>
                </a:solidFill>
                <a:latin typeface="+mn-lt"/>
                <a:ea typeface="+mn-ea"/>
                <a:cs typeface="+mn-cs"/>
              </a:rPr>
              <a:t>Working with families e.g. running a relatives group </a:t>
            </a:r>
          </a:p>
          <a:p>
            <a:pPr marL="914389" lvl="1" indent="-228600">
              <a:lnSpc>
                <a:spcPct val="110000"/>
              </a:lnSpc>
              <a:spcBef>
                <a:spcPts val="800"/>
              </a:spcBef>
              <a:spcAft>
                <a:spcPts val="800"/>
              </a:spcAft>
              <a:buClr>
                <a:schemeClr val="accent4"/>
              </a:buClr>
              <a:buSzPct val="100000"/>
              <a:buFont typeface="The Hand Extrablack" panose="03070A02030502020204" pitchFamily="66" charset="0"/>
              <a:buChar char="•"/>
            </a:pPr>
            <a:r>
              <a:rPr lang="en-US" sz="1800" spc="20" dirty="0">
                <a:solidFill>
                  <a:schemeClr val="tx1">
                    <a:alpha val="58000"/>
                  </a:schemeClr>
                </a:solidFill>
                <a:latin typeface="+mn-lt"/>
                <a:ea typeface="+mn-ea"/>
                <a:cs typeface="+mn-cs"/>
              </a:rPr>
              <a:t>Helping with training of care staff and managers e.g. regarding new legislation/policy </a:t>
            </a:r>
          </a:p>
          <a:p>
            <a:pPr marL="914389" lvl="1" indent="-228600">
              <a:lnSpc>
                <a:spcPct val="110000"/>
              </a:lnSpc>
              <a:spcBef>
                <a:spcPts val="800"/>
              </a:spcBef>
              <a:spcAft>
                <a:spcPts val="800"/>
              </a:spcAft>
              <a:buClr>
                <a:schemeClr val="accent4"/>
              </a:buClr>
              <a:buSzPct val="100000"/>
              <a:buFont typeface="The Hand Extrablack" panose="03070A02030502020204" pitchFamily="66" charset="0"/>
              <a:buChar char="•"/>
            </a:pPr>
            <a:r>
              <a:rPr lang="en-US" sz="1800" spc="20" dirty="0">
                <a:solidFill>
                  <a:schemeClr val="tx1">
                    <a:alpha val="58000"/>
                  </a:schemeClr>
                </a:solidFill>
                <a:latin typeface="+mn-lt"/>
                <a:ea typeface="+mn-ea"/>
                <a:cs typeface="+mn-cs"/>
              </a:rPr>
              <a:t>Supporting the admissions process beyond the purely transactional</a:t>
            </a:r>
          </a:p>
          <a:p>
            <a:pPr marL="914389" lvl="1" indent="-228600">
              <a:lnSpc>
                <a:spcPct val="110000"/>
              </a:lnSpc>
              <a:spcBef>
                <a:spcPts val="800"/>
              </a:spcBef>
              <a:spcAft>
                <a:spcPts val="800"/>
              </a:spcAft>
              <a:buClr>
                <a:schemeClr val="accent4"/>
              </a:buClr>
              <a:buSzPct val="100000"/>
              <a:buFont typeface="The Hand Extrablack" panose="03070A02030502020204" pitchFamily="66" charset="0"/>
              <a:buChar char="•"/>
            </a:pPr>
            <a:r>
              <a:rPr lang="en-US" sz="1800" spc="20" dirty="0">
                <a:solidFill>
                  <a:schemeClr val="tx1">
                    <a:alpha val="58000"/>
                  </a:schemeClr>
                </a:solidFill>
                <a:latin typeface="+mn-lt"/>
                <a:ea typeface="+mn-ea"/>
                <a:cs typeface="+mn-cs"/>
              </a:rPr>
              <a:t> Increased public awareness, preventative work and addressing underlying causes of abuse and neglect.</a:t>
            </a:r>
          </a:p>
          <a:p>
            <a:pPr marL="914389" lvl="1" indent="-228600">
              <a:lnSpc>
                <a:spcPct val="110000"/>
              </a:lnSpc>
              <a:spcBef>
                <a:spcPts val="800"/>
              </a:spcBef>
              <a:spcAft>
                <a:spcPts val="800"/>
              </a:spcAft>
              <a:buClr>
                <a:schemeClr val="accent4"/>
              </a:buClr>
              <a:buSzPct val="100000"/>
              <a:buFont typeface="The Hand Extrablack" panose="03070A02030502020204" pitchFamily="66" charset="0"/>
              <a:buChar char="•"/>
            </a:pPr>
            <a:r>
              <a:rPr lang="en-US" sz="1800" spc="20" dirty="0">
                <a:solidFill>
                  <a:schemeClr val="tx1">
                    <a:alpha val="58000"/>
                  </a:schemeClr>
                </a:solidFill>
                <a:latin typeface="+mn-lt"/>
                <a:ea typeface="+mn-ea"/>
                <a:cs typeface="+mn-cs"/>
              </a:rPr>
              <a:t>Monitoring the quality of care, </a:t>
            </a:r>
          </a:p>
          <a:p>
            <a:pPr marL="914389" lvl="1" indent="-228600">
              <a:lnSpc>
                <a:spcPct val="110000"/>
              </a:lnSpc>
              <a:spcBef>
                <a:spcPts val="800"/>
              </a:spcBef>
              <a:spcAft>
                <a:spcPts val="800"/>
              </a:spcAft>
              <a:buClr>
                <a:schemeClr val="accent4"/>
              </a:buClr>
              <a:buSzPct val="100000"/>
              <a:buFont typeface="The Hand Extrablack" panose="03070A02030502020204" pitchFamily="66" charset="0"/>
              <a:buChar char="•"/>
            </a:pPr>
            <a:r>
              <a:rPr lang="en-US" sz="1800" spc="20" dirty="0">
                <a:solidFill>
                  <a:schemeClr val="tx1">
                    <a:alpha val="58000"/>
                  </a:schemeClr>
                </a:solidFill>
                <a:latin typeface="+mn-lt"/>
                <a:ea typeface="+mn-ea"/>
                <a:cs typeface="+mn-cs"/>
              </a:rPr>
              <a:t>Being a trusted professional the care home can engage with outside of ‘a safeguarding alert’ or a crisis admission from hospital (Anand et al, 2021).   </a:t>
            </a:r>
          </a:p>
        </p:txBody>
      </p:sp>
      <p:sp>
        <p:nvSpPr>
          <p:cNvPr id="115" name="Google Shape;115;p20"/>
          <p:cNvSpPr txBox="1">
            <a:spLocks noGrp="1"/>
          </p:cNvSpPr>
          <p:nvPr>
            <p:ph type="sldNum" idx="12"/>
          </p:nvPr>
        </p:nvSpPr>
        <p:spPr>
          <a:xfrm>
            <a:off x="10272713" y="6138000"/>
            <a:ext cx="1187449" cy="720000"/>
          </a:xfrm>
          <a:prstGeom prst="rect">
            <a:avLst/>
          </a:prstGeom>
        </p:spPr>
        <p:txBody>
          <a:bodyPr spcFirstLastPara="1" vert="horz" lIns="0" tIns="180000" rIns="0" bIns="180000" rtlCol="0" anchor="ctr" anchorCtr="0">
            <a:normAutofit/>
          </a:bodyPr>
          <a:lstStyle/>
          <a:p>
            <a:pPr defTabSz="457200">
              <a:spcAft>
                <a:spcPts val="600"/>
              </a:spcAft>
              <a:buClr>
                <a:srgbClr val="000000"/>
              </a:buClr>
              <a:defRPr/>
            </a:pPr>
            <a:fld id="{00000000-1234-1234-1234-123412341234}" type="slidenum">
              <a:rPr lang="en-US">
                <a:sym typeface="Lato Light"/>
              </a:rPr>
              <a:pPr defTabSz="457200">
                <a:spcAft>
                  <a:spcPts val="600"/>
                </a:spcAft>
                <a:buClr>
                  <a:srgbClr val="000000"/>
                </a:buClr>
                <a:defRPr/>
              </a:pPr>
              <a:t>33</a:t>
            </a:fld>
            <a:endParaRPr lang="en-US">
              <a:sym typeface="Lato Light"/>
            </a:endParaRPr>
          </a:p>
        </p:txBody>
      </p:sp>
      <p:pic>
        <p:nvPicPr>
          <p:cNvPr id="3" name="Picture 11" descr="Image result for ucd logo">
            <a:extLst>
              <a:ext uri="{FF2B5EF4-FFF2-40B4-BE49-F238E27FC236}">
                <a16:creationId xmlns:a16="http://schemas.microsoft.com/office/drawing/2014/main" id="{6EE65E12-2BD7-617F-19F5-447EBCA11F44}"/>
              </a:ext>
            </a:extLst>
          </p:cNvPr>
          <p:cNvPicPr>
            <a:picLocks noChangeAspect="1"/>
          </p:cNvPicPr>
          <p:nvPr/>
        </p:nvPicPr>
        <p:blipFill>
          <a:blip r:embed="rId4"/>
          <a:srcRect l="790" r="1639" b="1"/>
          <a:stretch>
            <a:fillRect/>
          </a:stretch>
        </p:blipFill>
        <p:spPr>
          <a:xfrm>
            <a:off x="11070623" y="0"/>
            <a:ext cx="1049154" cy="964202"/>
          </a:xfrm>
          <a:prstGeom prst="rect">
            <a:avLst/>
          </a:prstGeom>
          <a:noFill/>
          <a:ln cap="flat">
            <a:noFill/>
          </a:ln>
        </p:spPr>
      </p:pic>
    </p:spTree>
    <p:extLst>
      <p:ext uri="{BB962C8B-B14F-4D97-AF65-F5344CB8AC3E}">
        <p14:creationId xmlns:p14="http://schemas.microsoft.com/office/powerpoint/2010/main" val="69283931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11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2836-9095-4D3C-85DB-A013CBD51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92B8916-626C-4C83-B808-82B7DF02C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14DAEE6D-D7E7-4E31-9E45-96B6E2F6E0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4896809 h 6858000"/>
              <a:gd name="connsiteX3" fmla="*/ 12035397 w 12192000"/>
              <a:gd name="connsiteY3" fmla="*/ 5061653 h 6858000"/>
              <a:gd name="connsiteX4" fmla="*/ 9984875 w 12192000"/>
              <a:gd name="connsiteY4" fmla="*/ 6788992 h 6858000"/>
              <a:gd name="connsiteX5" fmla="*/ 9851219 w 12192000"/>
              <a:gd name="connsiteY5" fmla="*/ 6858000 h 6858000"/>
              <a:gd name="connsiteX6" fmla="*/ 3573504 w 12192000"/>
              <a:gd name="connsiteY6" fmla="*/ 6858000 h 6858000"/>
              <a:gd name="connsiteX7" fmla="*/ 3556746 w 12192000"/>
              <a:gd name="connsiteY7" fmla="*/ 6850756 h 6858000"/>
              <a:gd name="connsiteX8" fmla="*/ 3261231 w 12192000"/>
              <a:gd name="connsiteY8" fmla="*/ 6719645 h 6858000"/>
              <a:gd name="connsiteX9" fmla="*/ 956496 w 12192000"/>
              <a:gd name="connsiteY9" fmla="*/ 4131559 h 6858000"/>
              <a:gd name="connsiteX10" fmla="*/ 26515 w 12192000"/>
              <a:gd name="connsiteY10" fmla="*/ 2316866 h 6858000"/>
              <a:gd name="connsiteX11" fmla="*/ 0 w 12192000"/>
              <a:gd name="connsiteY11" fmla="*/ 2231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4896809"/>
                </a:lnTo>
                <a:lnTo>
                  <a:pt x="12035397" y="5061653"/>
                </a:lnTo>
                <a:cubicBezTo>
                  <a:pt x="11302532" y="5870430"/>
                  <a:pt x="10648639" y="6426464"/>
                  <a:pt x="9984875" y="6788992"/>
                </a:cubicBezTo>
                <a:lnTo>
                  <a:pt x="9851219" y="6858000"/>
                </a:lnTo>
                <a:lnTo>
                  <a:pt x="3573504" y="6858000"/>
                </a:lnTo>
                <a:lnTo>
                  <a:pt x="3556746" y="6850756"/>
                </a:lnTo>
                <a:cubicBezTo>
                  <a:pt x="3450765" y="6804314"/>
                  <a:pt x="3352207" y="6760084"/>
                  <a:pt x="3261231" y="6719645"/>
                </a:cubicBezTo>
                <a:cubicBezTo>
                  <a:pt x="2573854" y="6234379"/>
                  <a:pt x="1765175" y="5425602"/>
                  <a:pt x="956496" y="4131559"/>
                </a:cubicBezTo>
                <a:cubicBezTo>
                  <a:pt x="552156" y="3565416"/>
                  <a:pt x="238793" y="2958833"/>
                  <a:pt x="26515" y="2316866"/>
                </a:cubicBezTo>
                <a:lnTo>
                  <a:pt x="0" y="223100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itle 1">
            <a:extLst>
              <a:ext uri="{FF2B5EF4-FFF2-40B4-BE49-F238E27FC236}">
                <a16:creationId xmlns:a16="http://schemas.microsoft.com/office/drawing/2014/main" id="{7E500CEF-48CA-4F92-893D-0A08186530EC}"/>
              </a:ext>
            </a:extLst>
          </p:cNvPr>
          <p:cNvSpPr>
            <a:spLocks noGrp="1"/>
          </p:cNvSpPr>
          <p:nvPr>
            <p:ph type="title"/>
          </p:nvPr>
        </p:nvSpPr>
        <p:spPr>
          <a:xfrm>
            <a:off x="106496" y="1209163"/>
            <a:ext cx="3159868" cy="2649001"/>
          </a:xfrm>
        </p:spPr>
        <p:txBody>
          <a:bodyPr>
            <a:normAutofit/>
          </a:bodyPr>
          <a:lstStyle/>
          <a:p>
            <a:r>
              <a:rPr lang="en-US" dirty="0"/>
              <a:t>Concluding Thoughts</a:t>
            </a:r>
            <a:endParaRPr lang="en-IE" dirty="0"/>
          </a:p>
        </p:txBody>
      </p:sp>
      <p:sp>
        <p:nvSpPr>
          <p:cNvPr id="14" name="Freeform 10">
            <a:extLst>
              <a:ext uri="{FF2B5EF4-FFF2-40B4-BE49-F238E27FC236}">
                <a16:creationId xmlns:a16="http://schemas.microsoft.com/office/drawing/2014/main" id="{5D976E54-F014-4833-9EB7-2588113E1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5824556">
            <a:off x="607106" y="4045531"/>
            <a:ext cx="2158648" cy="2020521"/>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F4F508DF-7F35-4EE0-A2EF-2D1290E2F521}"/>
              </a:ext>
            </a:extLst>
          </p:cNvPr>
          <p:cNvSpPr>
            <a:spLocks noGrp="1"/>
          </p:cNvSpPr>
          <p:nvPr>
            <p:ph idx="1"/>
          </p:nvPr>
        </p:nvSpPr>
        <p:spPr>
          <a:xfrm>
            <a:off x="2695075" y="118506"/>
            <a:ext cx="9390430" cy="6739493"/>
          </a:xfrm>
        </p:spPr>
        <p:txBody>
          <a:bodyPr>
            <a:normAutofit/>
          </a:bodyPr>
          <a:lstStyle/>
          <a:p>
            <a:r>
              <a:rPr lang="en-US" sz="1600" dirty="0">
                <a:latin typeface="Verdana" panose="020B0604030504040204" pitchFamily="34" charset="0"/>
                <a:ea typeface="Verdana" panose="020B0604030504040204" pitchFamily="34" charset="0"/>
              </a:rPr>
              <a:t>Covid-19 has underscored the ways that </a:t>
            </a:r>
            <a:r>
              <a:rPr lang="en-US" sz="1600" b="1" dirty="0">
                <a:latin typeface="Verdana" panose="020B0604030504040204" pitchFamily="34" charset="0"/>
                <a:ea typeface="Verdana" panose="020B0604030504040204" pitchFamily="34" charset="0"/>
              </a:rPr>
              <a:t>age discrimination, race and poverty interact</a:t>
            </a:r>
            <a:r>
              <a:rPr lang="en-US" sz="1600" dirty="0">
                <a:latin typeface="Verdana" panose="020B0604030504040204" pitchFamily="34" charset="0"/>
                <a:ea typeface="Verdana" panose="020B0604030504040204" pitchFamily="34" charset="0"/>
              </a:rPr>
              <a:t> to compound the impact of lifetimes of social injustices on older adults (Cox,2019)</a:t>
            </a:r>
          </a:p>
          <a:p>
            <a:r>
              <a:rPr lang="en-GB" sz="1600" dirty="0">
                <a:effectLst/>
                <a:latin typeface="Verdana" panose="020B0604030504040204" pitchFamily="34" charset="0"/>
                <a:ea typeface="Verdana" panose="020B0604030504040204" pitchFamily="34" charset="0"/>
              </a:rPr>
              <a:t> ‘…UK government, national agencies and local level bodies have taken decisions and adopted policies during the pandemic that have directly violated the human rights of older residents in care homes’</a:t>
            </a:r>
            <a:r>
              <a:rPr lang="en-GB" sz="1600" dirty="0">
                <a:latin typeface="Verdana" panose="020B0604030504040204" pitchFamily="34" charset="0"/>
                <a:ea typeface="Verdana" panose="020B0604030504040204" pitchFamily="34" charset="0"/>
              </a:rPr>
              <a:t>(Amnesty International,2020)</a:t>
            </a:r>
            <a:r>
              <a:rPr lang="en-GB" sz="1600" dirty="0">
                <a:effectLst/>
                <a:latin typeface="Verdana" panose="020B0604030504040204" pitchFamily="34" charset="0"/>
                <a:ea typeface="Verdana" panose="020B0604030504040204" pitchFamily="34" charset="0"/>
              </a:rPr>
              <a:t> </a:t>
            </a:r>
            <a:endParaRPr lang="en-US" sz="1600" b="1" dirty="0">
              <a:latin typeface="Verdana" panose="020B0604030504040204" pitchFamily="34" charset="0"/>
              <a:ea typeface="Verdana" panose="020B0604030504040204" pitchFamily="34" charset="0"/>
            </a:endParaRPr>
          </a:p>
          <a:p>
            <a:r>
              <a:rPr lang="en-US" altLang="en-US" sz="1600" dirty="0">
                <a:latin typeface="Verdana" panose="020B0604030504040204" pitchFamily="34" charset="0"/>
                <a:ea typeface="Verdana" panose="020B0604030504040204" pitchFamily="34" charset="0"/>
                <a:cs typeface="Times New Roman" panose="02020603050405020304" pitchFamily="18" charset="0"/>
              </a:rPr>
              <a:t>Specific United Nations conventions relating to rights for children, disabled people and women, no specific convention yet exists for older people, (Age International and Age UK, 2015).</a:t>
            </a:r>
            <a:r>
              <a:rPr lang="en-US" sz="1600" dirty="0">
                <a:latin typeface="Verdana" panose="020B0604030504040204" pitchFamily="34" charset="0"/>
                <a:ea typeface="Verdana" panose="020B0604030504040204" pitchFamily="34" charset="0"/>
              </a:rPr>
              <a:t> </a:t>
            </a:r>
          </a:p>
          <a:p>
            <a:r>
              <a:rPr lang="en-US" sz="1600" dirty="0">
                <a:latin typeface="Verdana" panose="020B0604030504040204" pitchFamily="34" charset="0"/>
                <a:ea typeface="Verdana" panose="020B0604030504040204" pitchFamily="34" charset="0"/>
              </a:rPr>
              <a:t>Promote </a:t>
            </a:r>
            <a:r>
              <a:rPr lang="en-US" sz="1600" b="1" dirty="0">
                <a:latin typeface="Verdana" panose="020B0604030504040204" pitchFamily="34" charset="0"/>
                <a:ea typeface="Verdana" panose="020B0604030504040204" pitchFamily="34" charset="0"/>
              </a:rPr>
              <a:t>autonomy, self-determination </a:t>
            </a:r>
            <a:r>
              <a:rPr lang="en-US" sz="1600" dirty="0">
                <a:latin typeface="Verdana" panose="020B0604030504040204" pitchFamily="34" charset="0"/>
                <a:ea typeface="Verdana" panose="020B0604030504040204" pitchFamily="34" charset="0"/>
              </a:rPr>
              <a:t>and</a:t>
            </a:r>
            <a:r>
              <a:rPr lang="en-US" sz="1600" b="1" dirty="0">
                <a:latin typeface="Verdana" panose="020B0604030504040204" pitchFamily="34" charset="0"/>
                <a:ea typeface="Verdana" panose="020B0604030504040204" pitchFamily="34" charset="0"/>
              </a:rPr>
              <a:t> human rights </a:t>
            </a:r>
            <a:r>
              <a:rPr lang="en-US" sz="1600" dirty="0">
                <a:latin typeface="Verdana" panose="020B0604030504040204" pitchFamily="34" charset="0"/>
                <a:ea typeface="Verdana" panose="020B0604030504040204" pitchFamily="34" charset="0"/>
              </a:rPr>
              <a:t>of older people</a:t>
            </a:r>
          </a:p>
          <a:p>
            <a:r>
              <a:rPr lang="en-US" sz="1600" dirty="0">
                <a:latin typeface="Verdana" panose="020B0604030504040204" pitchFamily="34" charset="0"/>
                <a:ea typeface="Verdana" panose="020B0604030504040204" pitchFamily="34" charset="0"/>
              </a:rPr>
              <a:t>Challenge </a:t>
            </a:r>
            <a:r>
              <a:rPr lang="en-US" sz="1600" b="1" dirty="0">
                <a:latin typeface="Verdana" panose="020B0604030504040204" pitchFamily="34" charset="0"/>
                <a:ea typeface="Verdana" panose="020B0604030504040204" pitchFamily="34" charset="0"/>
              </a:rPr>
              <a:t>ageist, discriminatory policies </a:t>
            </a:r>
            <a:r>
              <a:rPr lang="en-US" sz="1600" dirty="0">
                <a:latin typeface="Verdana" panose="020B0604030504040204" pitchFamily="34" charset="0"/>
                <a:ea typeface="Verdana" panose="020B0604030504040204" pitchFamily="34" charset="0"/>
              </a:rPr>
              <a:t>and</a:t>
            </a:r>
            <a:r>
              <a:rPr lang="en-US" sz="1600" b="1" dirty="0">
                <a:latin typeface="Verdana" panose="020B0604030504040204" pitchFamily="34" charset="0"/>
                <a:ea typeface="Verdana" panose="020B0604030504040204" pitchFamily="34" charset="0"/>
              </a:rPr>
              <a:t> homogenization</a:t>
            </a:r>
          </a:p>
          <a:p>
            <a:r>
              <a:rPr lang="en-US" sz="1600" dirty="0">
                <a:effectLst/>
                <a:latin typeface="Verdana" panose="020B0604030504040204" pitchFamily="34" charset="0"/>
                <a:ea typeface="Verdana" panose="020B0604030504040204" pitchFamily="34" charset="0"/>
              </a:rPr>
              <a:t>Issues of social isolation and increased reliance on neighborhood ties reiterate that importance of </a:t>
            </a:r>
            <a:r>
              <a:rPr lang="en-US" sz="1600" b="1" dirty="0">
                <a:latin typeface="Verdana" panose="020B0604030504040204" pitchFamily="34" charset="0"/>
                <a:ea typeface="Verdana" panose="020B0604030504040204" pitchFamily="34" charset="0"/>
              </a:rPr>
              <a:t>C</a:t>
            </a:r>
            <a:r>
              <a:rPr lang="en-US" sz="1600" b="1" dirty="0">
                <a:effectLst/>
                <a:latin typeface="Verdana" panose="020B0604030504040204" pitchFamily="34" charset="0"/>
                <a:ea typeface="Verdana" panose="020B0604030504040204" pitchFamily="34" charset="0"/>
              </a:rPr>
              <a:t>ommunity work.</a:t>
            </a:r>
            <a:r>
              <a:rPr lang="en-US" sz="1600" dirty="0">
                <a:effectLst/>
                <a:latin typeface="Verdana" panose="020B0604030504040204" pitchFamily="34" charset="0"/>
                <a:ea typeface="Verdana" panose="020B0604030504040204" pitchFamily="34" charset="0"/>
              </a:rPr>
              <a:t> Addressing isolation and mobilizing neighborhood and local support requires building strong relationships with local services, groups and communities.</a:t>
            </a:r>
          </a:p>
          <a:p>
            <a:r>
              <a:rPr lang="en-US" sz="1600" dirty="0">
                <a:latin typeface="Verdana" panose="020B0604030504040204" pitchFamily="34" charset="0"/>
                <a:ea typeface="Verdana" panose="020B0604030504040204" pitchFamily="34" charset="0"/>
              </a:rPr>
              <a:t>Fostering </a:t>
            </a:r>
            <a:r>
              <a:rPr lang="en-US" sz="1600" b="1" dirty="0">
                <a:latin typeface="Verdana" panose="020B0604030504040204" pitchFamily="34" charset="0"/>
                <a:ea typeface="Verdana" panose="020B0604030504040204" pitchFamily="34" charset="0"/>
              </a:rPr>
              <a:t>intergenerational solidarity</a:t>
            </a:r>
          </a:p>
          <a:p>
            <a:r>
              <a:rPr lang="en-US" sz="1600" b="1" dirty="0">
                <a:latin typeface="Verdana" panose="020B0604030504040204" pitchFamily="34" charset="0"/>
                <a:ea typeface="Verdana" panose="020B0604030504040204" pitchFamily="34" charset="0"/>
              </a:rPr>
              <a:t>Collective advocacy </a:t>
            </a:r>
            <a:r>
              <a:rPr lang="en-US" sz="1600" dirty="0">
                <a:latin typeface="Verdana" panose="020B0604030504040204" pitchFamily="34" charset="0"/>
                <a:ea typeface="Verdana" panose="020B0604030504040204" pitchFamily="34" charset="0"/>
              </a:rPr>
              <a:t>through professional associations and third sector/NGO’s</a:t>
            </a:r>
            <a:endParaRPr lang="en-IE" sz="1600" dirty="0">
              <a:latin typeface="Verdana" panose="020B0604030504040204" pitchFamily="34" charset="0"/>
              <a:ea typeface="Verdana" panose="020B0604030504040204" pitchFamily="34" charset="0"/>
            </a:endParaRPr>
          </a:p>
        </p:txBody>
      </p:sp>
      <p:pic>
        <p:nvPicPr>
          <p:cNvPr id="4" name="Picture 11" descr="Image result for ucd logo">
            <a:extLst>
              <a:ext uri="{FF2B5EF4-FFF2-40B4-BE49-F238E27FC236}">
                <a16:creationId xmlns:a16="http://schemas.microsoft.com/office/drawing/2014/main" id="{C38A98E2-6975-4671-A7AC-04948FAE2A31}"/>
              </a:ext>
            </a:extLst>
          </p:cNvPr>
          <p:cNvPicPr>
            <a:picLocks noChangeAspect="1"/>
          </p:cNvPicPr>
          <p:nvPr/>
        </p:nvPicPr>
        <p:blipFill>
          <a:blip r:embed="rId3"/>
          <a:srcRect l="790" r="1639" b="1"/>
          <a:stretch>
            <a:fillRect/>
          </a:stretch>
        </p:blipFill>
        <p:spPr>
          <a:xfrm>
            <a:off x="-86628" y="118506"/>
            <a:ext cx="920797" cy="972152"/>
          </a:xfrm>
          <a:prstGeom prst="rect">
            <a:avLst/>
          </a:prstGeom>
          <a:noFill/>
          <a:ln cap="flat">
            <a:noFill/>
          </a:ln>
        </p:spPr>
      </p:pic>
    </p:spTree>
    <p:extLst>
      <p:ext uri="{BB962C8B-B14F-4D97-AF65-F5344CB8AC3E}">
        <p14:creationId xmlns:p14="http://schemas.microsoft.com/office/powerpoint/2010/main" val="22076752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818CB-8FF6-4F41-A32C-F9F577777E1B}"/>
              </a:ext>
            </a:extLst>
          </p:cNvPr>
          <p:cNvSpPr>
            <a:spLocks noGrp="1"/>
          </p:cNvSpPr>
          <p:nvPr>
            <p:ph type="title"/>
          </p:nvPr>
        </p:nvSpPr>
        <p:spPr>
          <a:xfrm>
            <a:off x="720000" y="96252"/>
            <a:ext cx="10728322" cy="760396"/>
          </a:xfrm>
        </p:spPr>
        <p:txBody>
          <a:bodyPr>
            <a:normAutofit/>
          </a:bodyPr>
          <a:lstStyle/>
          <a:p>
            <a:r>
              <a:rPr lang="en-US" sz="2400" dirty="0"/>
              <a:t>References</a:t>
            </a:r>
            <a:endParaRPr lang="en-IE" sz="2400" dirty="0"/>
          </a:p>
        </p:txBody>
      </p:sp>
      <p:sp>
        <p:nvSpPr>
          <p:cNvPr id="3" name="Content Placeholder 2">
            <a:extLst>
              <a:ext uri="{FF2B5EF4-FFF2-40B4-BE49-F238E27FC236}">
                <a16:creationId xmlns:a16="http://schemas.microsoft.com/office/drawing/2014/main" id="{3171C94B-7768-4182-B455-5AA209C91583}"/>
              </a:ext>
            </a:extLst>
          </p:cNvPr>
          <p:cNvSpPr>
            <a:spLocks noGrp="1"/>
          </p:cNvSpPr>
          <p:nvPr>
            <p:ph idx="1"/>
          </p:nvPr>
        </p:nvSpPr>
        <p:spPr>
          <a:xfrm>
            <a:off x="-1" y="606393"/>
            <a:ext cx="11983453" cy="5876600"/>
          </a:xfrm>
        </p:spPr>
        <p:txBody>
          <a:bodyPr>
            <a:normAutofit fontScale="92500" lnSpcReduction="20000"/>
          </a:bodyPr>
          <a:lstStyle/>
          <a:p>
            <a:r>
              <a:rPr lang="en-US" sz="1400" dirty="0">
                <a:effectLst/>
                <a:latin typeface="Verdana" panose="020B0604030504040204" pitchFamily="34" charset="0"/>
                <a:ea typeface="Verdana" panose="020B0604030504040204" pitchFamily="34" charset="0"/>
              </a:rPr>
              <a:t> </a:t>
            </a:r>
            <a:r>
              <a:rPr lang="en-US" sz="1400" b="1" dirty="0" err="1">
                <a:effectLst/>
                <a:latin typeface="Verdana" panose="020B0604030504040204" pitchFamily="34" charset="0"/>
                <a:ea typeface="Verdana" panose="020B0604030504040204" pitchFamily="34" charset="0"/>
              </a:rPr>
              <a:t>Pentaris</a:t>
            </a:r>
            <a:r>
              <a:rPr lang="en-US" sz="1400" b="1" dirty="0">
                <a:effectLst/>
                <a:latin typeface="Verdana" panose="020B0604030504040204" pitchFamily="34" charset="0"/>
                <a:ea typeface="Verdana" panose="020B0604030504040204" pitchFamily="34" charset="0"/>
              </a:rPr>
              <a:t> , P</a:t>
            </a:r>
            <a:r>
              <a:rPr lang="en-US" sz="1400" b="1" dirty="0">
                <a:latin typeface="Verdana" panose="020B0604030504040204" pitchFamily="34" charset="0"/>
                <a:ea typeface="Verdana" panose="020B0604030504040204" pitchFamily="34" charset="0"/>
              </a:rPr>
              <a:t>., </a:t>
            </a:r>
            <a:r>
              <a:rPr lang="en-US" sz="1400" b="1" dirty="0">
                <a:effectLst/>
                <a:latin typeface="Verdana" panose="020B0604030504040204" pitchFamily="34" charset="0"/>
                <a:ea typeface="Verdana" panose="020B0604030504040204" pitchFamily="34" charset="0"/>
              </a:rPr>
              <a:t>Willis ,P., Ray ,M., </a:t>
            </a:r>
            <a:r>
              <a:rPr lang="en-US" sz="1400" b="1" dirty="0" err="1">
                <a:effectLst/>
                <a:latin typeface="Verdana" panose="020B0604030504040204" pitchFamily="34" charset="0"/>
                <a:ea typeface="Verdana" panose="020B0604030504040204" pitchFamily="34" charset="0"/>
              </a:rPr>
              <a:t>Deusdad</a:t>
            </a:r>
            <a:r>
              <a:rPr lang="en-US" sz="1400" b="1" dirty="0">
                <a:effectLst/>
                <a:latin typeface="Verdana" panose="020B0604030504040204" pitchFamily="34" charset="0"/>
                <a:ea typeface="Verdana" panose="020B0604030504040204" pitchFamily="34" charset="0"/>
              </a:rPr>
              <a:t> ,B.,</a:t>
            </a:r>
            <a:r>
              <a:rPr lang="en-US" sz="1400" b="1" dirty="0" err="1">
                <a:effectLst/>
                <a:latin typeface="Verdana" panose="020B0604030504040204" pitchFamily="34" charset="0"/>
                <a:ea typeface="Verdana" panose="020B0604030504040204" pitchFamily="34" charset="0"/>
              </a:rPr>
              <a:t>Lonbay</a:t>
            </a:r>
            <a:r>
              <a:rPr lang="en-US" sz="1400" b="1" dirty="0">
                <a:effectLst/>
                <a:latin typeface="Verdana" panose="020B0604030504040204" pitchFamily="34" charset="0"/>
                <a:ea typeface="Verdana" panose="020B0604030504040204" pitchFamily="34" charset="0"/>
              </a:rPr>
              <a:t> ,S., </a:t>
            </a:r>
            <a:r>
              <a:rPr lang="en-US" sz="1400" b="1" dirty="0" err="1">
                <a:effectLst/>
                <a:latin typeface="Verdana" panose="020B0604030504040204" pitchFamily="34" charset="0"/>
                <a:ea typeface="Verdana" panose="020B0604030504040204" pitchFamily="34" charset="0"/>
              </a:rPr>
              <a:t>Niemi,M</a:t>
            </a:r>
            <a:r>
              <a:rPr lang="en-US" sz="1400" b="1" dirty="0">
                <a:effectLst/>
                <a:latin typeface="Verdana" panose="020B0604030504040204" pitchFamily="34" charset="0"/>
                <a:ea typeface="Verdana" panose="020B0604030504040204" pitchFamily="34" charset="0"/>
              </a:rPr>
              <a:t> and </a:t>
            </a:r>
            <a:r>
              <a:rPr lang="en-US" sz="1400" b="1" dirty="0" err="1">
                <a:effectLst/>
                <a:latin typeface="Verdana" panose="020B0604030504040204" pitchFamily="34" charset="0"/>
                <a:ea typeface="Verdana" panose="020B0604030504040204" pitchFamily="34" charset="0"/>
              </a:rPr>
              <a:t>Donnelly,S</a:t>
            </a:r>
            <a:r>
              <a:rPr lang="en-US" sz="1400" b="1" dirty="0">
                <a:effectLst/>
                <a:latin typeface="Verdana" panose="020B0604030504040204" pitchFamily="34" charset="0"/>
                <a:ea typeface="Verdana" panose="020B0604030504040204" pitchFamily="34" charset="0"/>
              </a:rPr>
              <a:t>.(2020). Older People</a:t>
            </a:r>
            <a:r>
              <a:rPr lang="en-US" sz="1400" b="1" dirty="0">
                <a:effectLst/>
                <a:latin typeface="Verdana" panose="020B0604030504040204" pitchFamily="34" charset="0"/>
                <a:ea typeface="Verdana" panose="020B0604030504040204" pitchFamily="34" charset="0"/>
                <a:cs typeface="Times New Roman" panose="02020603050405020304" pitchFamily="18" charset="0"/>
              </a:rPr>
              <a:t> </a:t>
            </a:r>
            <a:r>
              <a:rPr lang="en-US" sz="1400" b="1" dirty="0">
                <a:effectLst/>
                <a:latin typeface="Verdana" panose="020B0604030504040204" pitchFamily="34" charset="0"/>
                <a:ea typeface="Verdana" panose="020B0604030504040204" pitchFamily="34" charset="0"/>
              </a:rPr>
              <a:t>in the Context of COVID-19: A European Perspective</a:t>
            </a:r>
            <a:r>
              <a:rPr lang="en-US" sz="1400" b="1" i="1" dirty="0">
                <a:effectLst/>
                <a:latin typeface="Verdana" panose="020B0604030504040204" pitchFamily="34" charset="0"/>
                <a:ea typeface="Verdana" panose="020B0604030504040204" pitchFamily="34" charset="0"/>
              </a:rPr>
              <a:t>, Journal of Gerontological Social Work.</a:t>
            </a:r>
          </a:p>
          <a:p>
            <a:r>
              <a:rPr lang="en-US" sz="1400" b="1" dirty="0">
                <a:effectLst/>
                <a:latin typeface="Verdana" panose="020B0604030504040204" pitchFamily="34" charset="0"/>
                <a:ea typeface="Verdana" panose="020B0604030504040204" pitchFamily="34" charset="0"/>
              </a:rPr>
              <a:t>Carter </a:t>
            </a:r>
            <a:r>
              <a:rPr lang="en-US" sz="1400" b="1" dirty="0" err="1">
                <a:effectLst/>
                <a:latin typeface="Verdana" panose="020B0604030504040204" pitchFamily="34" charset="0"/>
                <a:ea typeface="Verdana" panose="020B0604030504040204" pitchFamily="34" charset="0"/>
              </a:rPr>
              <a:t>Anand,J</a:t>
            </a:r>
            <a:r>
              <a:rPr lang="en-US" sz="1400" b="1" dirty="0">
                <a:latin typeface="Verdana" panose="020B0604030504040204" pitchFamily="34" charset="0"/>
                <a:ea typeface="Verdana" panose="020B0604030504040204" pitchFamily="34" charset="0"/>
              </a:rPr>
              <a:t>.,</a:t>
            </a:r>
            <a:r>
              <a:rPr lang="en-US" sz="1400" b="1" dirty="0">
                <a:effectLst/>
                <a:latin typeface="Verdana" panose="020B0604030504040204" pitchFamily="34" charset="0"/>
                <a:ea typeface="Verdana" panose="020B0604030504040204" pitchFamily="34" charset="0"/>
              </a:rPr>
              <a:t> </a:t>
            </a:r>
            <a:r>
              <a:rPr lang="en-US" sz="1400" b="1" dirty="0" err="1">
                <a:effectLst/>
                <a:latin typeface="Verdana" panose="020B0604030504040204" pitchFamily="34" charset="0"/>
                <a:ea typeface="Verdana" panose="020B0604030504040204" pitchFamily="34" charset="0"/>
              </a:rPr>
              <a:t>Donnelly,S</a:t>
            </a:r>
            <a:r>
              <a:rPr lang="en-US" sz="1400" b="1" dirty="0">
                <a:effectLst/>
                <a:latin typeface="Verdana" panose="020B0604030504040204" pitchFamily="34" charset="0"/>
                <a:ea typeface="Verdana" panose="020B0604030504040204" pitchFamily="34" charset="0"/>
              </a:rPr>
              <a:t> ., </a:t>
            </a:r>
            <a:r>
              <a:rPr lang="en-US" sz="1400" b="1" dirty="0" err="1">
                <a:effectLst/>
                <a:latin typeface="Verdana" panose="020B0604030504040204" pitchFamily="34" charset="0"/>
                <a:ea typeface="Verdana" panose="020B0604030504040204" pitchFamily="34" charset="0"/>
              </a:rPr>
              <a:t>Milne,A</a:t>
            </a:r>
            <a:r>
              <a:rPr lang="en-US" sz="1400" b="1" dirty="0">
                <a:effectLst/>
                <a:latin typeface="Verdana" panose="020B0604030504040204" pitchFamily="34" charset="0"/>
                <a:ea typeface="Verdana" panose="020B0604030504040204" pitchFamily="34" charset="0"/>
              </a:rPr>
              <a:t> .,Nelson-</a:t>
            </a:r>
            <a:r>
              <a:rPr lang="en-US" sz="1400" b="1" dirty="0" err="1">
                <a:effectLst/>
                <a:latin typeface="Verdana" panose="020B0604030504040204" pitchFamily="34" charset="0"/>
                <a:ea typeface="Verdana" panose="020B0604030504040204" pitchFamily="34" charset="0"/>
              </a:rPr>
              <a:t>Becker,H</a:t>
            </a:r>
            <a:r>
              <a:rPr lang="en-US" sz="1400" b="1" dirty="0">
                <a:latin typeface="Verdana" panose="020B0604030504040204" pitchFamily="34" charset="0"/>
                <a:ea typeface="Verdana" panose="020B0604030504040204" pitchFamily="34" charset="0"/>
              </a:rPr>
              <a:t>.,</a:t>
            </a:r>
            <a:r>
              <a:rPr lang="en-US" sz="1400" b="1" dirty="0">
                <a:effectLst/>
                <a:latin typeface="Verdana" panose="020B0604030504040204" pitchFamily="34" charset="0"/>
                <a:ea typeface="Verdana" panose="020B0604030504040204" pitchFamily="34" charset="0"/>
              </a:rPr>
              <a:t> Vingare,E.,</a:t>
            </a:r>
            <a:r>
              <a:rPr lang="en-US" sz="1400" b="1" dirty="0" err="1">
                <a:effectLst/>
                <a:latin typeface="Verdana" panose="020B0604030504040204" pitchFamily="34" charset="0"/>
                <a:ea typeface="Verdana" panose="020B0604030504040204" pitchFamily="34" charset="0"/>
              </a:rPr>
              <a:t>Deusdad</a:t>
            </a:r>
            <a:r>
              <a:rPr lang="en-US" sz="1400" b="1" dirty="0">
                <a:effectLst/>
                <a:latin typeface="Verdana" panose="020B0604030504040204" pitchFamily="34" charset="0"/>
                <a:ea typeface="Verdana" panose="020B0604030504040204" pitchFamily="34" charset="0"/>
              </a:rPr>
              <a:t>, </a:t>
            </a:r>
            <a:r>
              <a:rPr lang="en-US" sz="1400" b="1" dirty="0" err="1">
                <a:effectLst/>
                <a:latin typeface="Verdana" panose="020B0604030504040204" pitchFamily="34" charset="0"/>
                <a:ea typeface="Verdana" panose="020B0604030504040204" pitchFamily="34" charset="0"/>
              </a:rPr>
              <a:t>B.,Cellini</a:t>
            </a:r>
            <a:r>
              <a:rPr lang="en-US" sz="1400" b="1" dirty="0">
                <a:effectLst/>
                <a:latin typeface="Verdana" panose="020B0604030504040204" pitchFamily="34" charset="0"/>
                <a:ea typeface="Verdana" panose="020B0604030504040204" pitchFamily="34" charset="0"/>
              </a:rPr>
              <a:t>, G., Kinni, R.I. &amp; Cristiana </a:t>
            </a:r>
            <a:r>
              <a:rPr lang="en-US" sz="1400" b="1" dirty="0" err="1">
                <a:effectLst/>
                <a:latin typeface="Verdana" panose="020B0604030504040204" pitchFamily="34" charset="0"/>
                <a:ea typeface="Verdana" panose="020B0604030504040204" pitchFamily="34" charset="0"/>
              </a:rPr>
              <a:t>Pregno</a:t>
            </a:r>
            <a:r>
              <a:rPr lang="en-US" sz="1400" b="1" dirty="0">
                <a:effectLst/>
                <a:latin typeface="Verdana" panose="020B0604030504040204" pitchFamily="34" charset="0"/>
                <a:ea typeface="Verdana" panose="020B0604030504040204" pitchFamily="34" charset="0"/>
              </a:rPr>
              <a:t> (2022) The covid-19 pandemic and care homes for older people in Europe - deaths, damage and violations of human rights, European Journal of Social Work, 25:5, 804-815, DOI: 10.1080/13691457.2021.1954886</a:t>
            </a:r>
          </a:p>
          <a:p>
            <a:r>
              <a:rPr lang="en-IE" sz="1400" b="1" dirty="0">
                <a:effectLst/>
                <a:latin typeface="Verdana" panose="020B0604030504040204" pitchFamily="34" charset="0"/>
                <a:ea typeface="Verdana" panose="020B0604030504040204" pitchFamily="34" charset="0"/>
              </a:rPr>
              <a:t> Sachs et al.(2022)The Lancet Commission on lessons for the future from the COVID-19 pandemic. Lancet. 2022 Oct 8;400(10359):1224-1280. </a:t>
            </a:r>
            <a:r>
              <a:rPr lang="en-IE" sz="1400" b="1" dirty="0" err="1">
                <a:effectLst/>
                <a:latin typeface="Verdana" panose="020B0604030504040204" pitchFamily="34" charset="0"/>
                <a:ea typeface="Verdana" panose="020B0604030504040204" pitchFamily="34" charset="0"/>
              </a:rPr>
              <a:t>doi</a:t>
            </a:r>
            <a:r>
              <a:rPr lang="en-IE" sz="1400" b="1" dirty="0">
                <a:effectLst/>
                <a:latin typeface="Verdana" panose="020B0604030504040204" pitchFamily="34" charset="0"/>
                <a:ea typeface="Verdana" panose="020B0604030504040204" pitchFamily="34" charset="0"/>
              </a:rPr>
              <a:t>: 10.1016/S0140-6736(22)01585-9. </a:t>
            </a:r>
            <a:r>
              <a:rPr lang="en-IE" sz="1400" b="1" dirty="0" err="1">
                <a:effectLst/>
                <a:latin typeface="Verdana" panose="020B0604030504040204" pitchFamily="34" charset="0"/>
                <a:ea typeface="Verdana" panose="020B0604030504040204" pitchFamily="34" charset="0"/>
              </a:rPr>
              <a:t>Epub</a:t>
            </a:r>
            <a:r>
              <a:rPr lang="en-IE" sz="1400" b="1" dirty="0">
                <a:effectLst/>
                <a:latin typeface="Verdana" panose="020B0604030504040204" pitchFamily="34" charset="0"/>
                <a:ea typeface="Verdana" panose="020B0604030504040204" pitchFamily="34" charset="0"/>
              </a:rPr>
              <a:t> 2022 Sep 14. PMID: 36115368; PMCID: PMC9539542.</a:t>
            </a:r>
            <a:endParaRPr lang="en-US" sz="1400" b="1" dirty="0">
              <a:effectLst/>
              <a:latin typeface="Verdana" panose="020B0604030504040204" pitchFamily="34" charset="0"/>
              <a:ea typeface="Verdana" panose="020B0604030504040204" pitchFamily="34" charset="0"/>
            </a:endParaRPr>
          </a:p>
          <a:p>
            <a:r>
              <a:rPr lang="en-IE" sz="1400" b="1" dirty="0"/>
              <a:t>Hewitt J, Carter B, </a:t>
            </a:r>
            <a:r>
              <a:rPr lang="en-IE" sz="1400" b="1" dirty="0" err="1"/>
              <a:t>Vilches</a:t>
            </a:r>
            <a:r>
              <a:rPr lang="en-IE" sz="1400" b="1" dirty="0"/>
              <a:t>-Moraga A, Quinn TJ, </a:t>
            </a:r>
            <a:r>
              <a:rPr lang="en-IE" sz="1400" b="1" dirty="0" err="1"/>
              <a:t>Braude</a:t>
            </a:r>
            <a:r>
              <a:rPr lang="en-IE" sz="1400" b="1" dirty="0"/>
              <a:t> P, </a:t>
            </a:r>
            <a:r>
              <a:rPr lang="en-IE" sz="1400" b="1" dirty="0" err="1"/>
              <a:t>Verduri</a:t>
            </a:r>
            <a:r>
              <a:rPr lang="en-IE" sz="1400" b="1" dirty="0"/>
              <a:t> A et al (2020) The </a:t>
            </a:r>
            <a:r>
              <a:rPr lang="en-IE" sz="1400" b="1" dirty="0" err="1"/>
              <a:t>efect</a:t>
            </a:r>
            <a:r>
              <a:rPr lang="en-IE" sz="1400" b="1" dirty="0"/>
              <a:t> of frailty on survival in patients with COVID-19 (COPE): a multicentre, European, observational cohort study. Lancet Public Health 5(8):e444–e451</a:t>
            </a:r>
            <a:endParaRPr lang="en-US" sz="1400" b="1" dirty="0">
              <a:effectLst/>
              <a:latin typeface="Verdana" panose="020B0604030504040204" pitchFamily="34" charset="0"/>
              <a:ea typeface="Verdana" panose="020B0604030504040204" pitchFamily="34" charset="0"/>
            </a:endParaRPr>
          </a:p>
          <a:p>
            <a:r>
              <a:rPr lang="en-US" sz="1400" b="1" dirty="0" err="1">
                <a:effectLst/>
                <a:latin typeface="Verdana" panose="020B0604030504040204" pitchFamily="34" charset="0"/>
                <a:ea typeface="Verdana" panose="020B0604030504040204" pitchFamily="34" charset="0"/>
              </a:rPr>
              <a:t>Cox,C</a:t>
            </a:r>
            <a:r>
              <a:rPr lang="en-US" sz="1400" b="1" dirty="0">
                <a:effectLst/>
                <a:latin typeface="Verdana" panose="020B0604030504040204" pitchFamily="34" charset="0"/>
                <a:ea typeface="Verdana" panose="020B0604030504040204" pitchFamily="34" charset="0"/>
              </a:rPr>
              <a:t> (2020) Older Adults and </a:t>
            </a:r>
            <a:r>
              <a:rPr lang="en-US" sz="1400" b="1" dirty="0" err="1">
                <a:effectLst/>
                <a:latin typeface="Verdana" panose="020B0604030504040204" pitchFamily="34" charset="0"/>
                <a:ea typeface="Verdana" panose="020B0604030504040204" pitchFamily="34" charset="0"/>
              </a:rPr>
              <a:t>Covid</a:t>
            </a:r>
            <a:r>
              <a:rPr lang="en-US" sz="1400" b="1" dirty="0">
                <a:effectLst/>
                <a:latin typeface="Verdana" panose="020B0604030504040204" pitchFamily="34" charset="0"/>
                <a:ea typeface="Verdana" panose="020B0604030504040204" pitchFamily="34" charset="0"/>
              </a:rPr>
              <a:t> 19: Social Justice, Disparities, and Social Work Practice, </a:t>
            </a:r>
            <a:r>
              <a:rPr lang="en-US" sz="1400" b="1" i="1" dirty="0">
                <a:effectLst/>
                <a:latin typeface="Verdana" panose="020B0604030504040204" pitchFamily="34" charset="0"/>
                <a:ea typeface="Verdana" panose="020B0604030504040204" pitchFamily="34" charset="0"/>
              </a:rPr>
              <a:t>Journal of Gerontological Social Work</a:t>
            </a:r>
            <a:r>
              <a:rPr lang="en-US" sz="1400" b="1" dirty="0">
                <a:effectLst/>
                <a:latin typeface="Verdana" panose="020B0604030504040204" pitchFamily="34" charset="0"/>
                <a:ea typeface="Verdana" panose="020B0604030504040204" pitchFamily="34" charset="0"/>
              </a:rPr>
              <a:t>, DOI: </a:t>
            </a:r>
            <a:r>
              <a:rPr lang="en-US" sz="1400" b="1" dirty="0">
                <a:effectLst/>
                <a:latin typeface="Verdana" panose="020B0604030504040204" pitchFamily="34" charset="0"/>
                <a:ea typeface="Verdana" panose="020B0604030504040204" pitchFamily="34" charset="0"/>
                <a:hlinkClick r:id="rId3"/>
              </a:rPr>
              <a:t>10.1080/01634372.2020.1808141</a:t>
            </a:r>
            <a:endParaRPr lang="en-US" sz="1400" b="1" dirty="0">
              <a:effectLst/>
              <a:latin typeface="Verdana" panose="020B0604030504040204" pitchFamily="34" charset="0"/>
              <a:ea typeface="Verdana" panose="020B0604030504040204" pitchFamily="34" charset="0"/>
            </a:endParaRPr>
          </a:p>
          <a:p>
            <a:r>
              <a:rPr lang="en-US" sz="1400" b="1" dirty="0">
                <a:latin typeface="Verdana" panose="020B0604030504040204" pitchFamily="34" charset="0"/>
                <a:ea typeface="Verdana" panose="020B0604030504040204" pitchFamily="34" charset="0"/>
              </a:rPr>
              <a:t>Ward et al.(2020). Loneliness and social isolation in the COVID-19 Pandemic among the over 70s: Data from The Irish Longitudinal Study on Ageing (TILDA) and ALONE. </a:t>
            </a:r>
            <a:r>
              <a:rPr lang="en-US" sz="1400" b="1" dirty="0">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https://tilda.tcd.ie/publications/reports/pdf/Report_Covid19SocialIsolation.pdf</a:t>
            </a:r>
            <a:endParaRPr lang="en-US" sz="1400" b="1" dirty="0">
              <a:latin typeface="Verdana" panose="020B0604030504040204" pitchFamily="34" charset="0"/>
              <a:ea typeface="Verdana" panose="020B0604030504040204" pitchFamily="34" charset="0"/>
            </a:endParaRPr>
          </a:p>
          <a:p>
            <a:r>
              <a:rPr lang="en-US" sz="1400" b="1" dirty="0">
                <a:effectLst/>
                <a:latin typeface="Verdana" panose="020B0604030504040204" pitchFamily="34" charset="0"/>
                <a:ea typeface="Verdana" panose="020B0604030504040204" pitchFamily="34" charset="0"/>
              </a:rPr>
              <a:t>Alzheimer Society of Ireland (2020). Caring and Coping with Dementia during COVID-19. </a:t>
            </a:r>
            <a:r>
              <a:rPr lang="en-US" sz="1400" b="1" dirty="0">
                <a:effectLst/>
                <a:latin typeface="Verdana" panose="020B0604030504040204" pitchFamily="34" charset="0"/>
                <a:ea typeface="Verdana" panose="020B0604030504040204" pitchFamily="34" charset="0"/>
                <a:hlinkClick r:id="rId5"/>
              </a:rPr>
              <a:t>https://alzheimer.ie/wp-content/uploads/2020/07/ASI-Follow-Up-Covid-Report-Final.pdf</a:t>
            </a:r>
            <a:endParaRPr lang="en-US" sz="1400" b="1" dirty="0">
              <a:effectLst/>
              <a:latin typeface="Verdana" panose="020B0604030504040204" pitchFamily="34" charset="0"/>
              <a:ea typeface="Verdana" panose="020B0604030504040204" pitchFamily="34" charset="0"/>
            </a:endParaRPr>
          </a:p>
          <a:p>
            <a:r>
              <a:rPr lang="en-US" sz="1400" b="1" dirty="0">
                <a:effectLst/>
                <a:latin typeface="Verdana" panose="020B0604030504040204" pitchFamily="34" charset="0"/>
                <a:ea typeface="Verdana" panose="020B0604030504040204" pitchFamily="34" charset="0"/>
              </a:rPr>
              <a:t>Brennan, J., Reilly, P., </a:t>
            </a:r>
            <a:r>
              <a:rPr lang="en-US" sz="1400" b="1" dirty="0" err="1">
                <a:effectLst/>
                <a:latin typeface="Verdana" panose="020B0604030504040204" pitchFamily="34" charset="0"/>
                <a:ea typeface="Verdana" panose="020B0604030504040204" pitchFamily="34" charset="0"/>
              </a:rPr>
              <a:t>Cuskelly</a:t>
            </a:r>
            <a:r>
              <a:rPr lang="en-US" sz="1400" b="1" dirty="0">
                <a:effectLst/>
                <a:latin typeface="Verdana" panose="020B0604030504040204" pitchFamily="34" charset="0"/>
                <a:ea typeface="Verdana" panose="020B0604030504040204" pitchFamily="34" charset="0"/>
              </a:rPr>
              <a:t>, K., &amp; Donnelly, S. (2020). Social Work, Mental Health, Older People and Covid19. International Psychogeriatrics, 1-11.</a:t>
            </a:r>
            <a:r>
              <a:rPr lang="en-US" sz="1400" b="1" dirty="0">
                <a:effectLst/>
                <a:latin typeface="Verdana" panose="020B0604030504040204" pitchFamily="34" charset="0"/>
                <a:ea typeface="Verdana" panose="020B0604030504040204" pitchFamily="34" charset="0"/>
                <a:hlinkClick r:id="rId6"/>
              </a:rPr>
              <a:t>doi:10.1017/S104161022000</a:t>
            </a:r>
            <a:endParaRPr lang="en-US" sz="1400" b="1" dirty="0">
              <a:effectLst/>
              <a:latin typeface="Verdana" panose="020B0604030504040204" pitchFamily="34" charset="0"/>
              <a:ea typeface="Verdana" panose="020B0604030504040204" pitchFamily="34" charset="0"/>
            </a:endParaRPr>
          </a:p>
          <a:p>
            <a:r>
              <a:rPr lang="en-US" sz="1400" b="1" dirty="0"/>
              <a:t>Howard R, Burns A, Schneider L (2020) Antipsychotic prescribing to people with dementia during COVID-19. Lancet Neurol 19(11):892</a:t>
            </a:r>
          </a:p>
          <a:p>
            <a:r>
              <a:rPr lang="en-IE" sz="1400" b="1" dirty="0"/>
              <a:t>O’Hanlon, S., </a:t>
            </a:r>
            <a:r>
              <a:rPr lang="en-IE" sz="1400" b="1" dirty="0" err="1"/>
              <a:t>Dhesi</a:t>
            </a:r>
            <a:r>
              <a:rPr lang="en-IE" sz="1400" b="1" dirty="0"/>
              <a:t>, J., Aronson, L. et al. Covid-19: a call for mobilizing geriatric expertise. Eur </a:t>
            </a:r>
            <a:r>
              <a:rPr lang="en-IE" sz="1400" b="1" dirty="0" err="1"/>
              <a:t>Geriatr</a:t>
            </a:r>
            <a:r>
              <a:rPr lang="en-IE" sz="1400" b="1" dirty="0"/>
              <a:t> Med (2021). </a:t>
            </a:r>
            <a:r>
              <a:rPr lang="en-IE" sz="1400" b="1" dirty="0">
                <a:hlinkClick r:id="rId7"/>
              </a:rPr>
              <a:t>https://doi.org/10.1007/s41999-021-00500-9</a:t>
            </a:r>
            <a:endParaRPr lang="en-IE" sz="1400" b="1" dirty="0"/>
          </a:p>
          <a:p>
            <a:r>
              <a:rPr lang="en-US" sz="1400" b="1" dirty="0" err="1"/>
              <a:t>Reckrey</a:t>
            </a:r>
            <a:r>
              <a:rPr lang="en-US" sz="1400" b="1" dirty="0"/>
              <a:t> JM (2020) COVID-19 </a:t>
            </a:r>
            <a:r>
              <a:rPr lang="en-US" sz="1400" b="1" dirty="0" err="1"/>
              <a:t>confrms</a:t>
            </a:r>
            <a:r>
              <a:rPr lang="en-US" sz="1400" b="1" dirty="0"/>
              <a:t> it: paid caregivers are essential members of the healthcare team. J Am </a:t>
            </a:r>
            <a:r>
              <a:rPr lang="en-US" sz="1400" b="1" dirty="0" err="1"/>
              <a:t>Geriatr</a:t>
            </a:r>
            <a:r>
              <a:rPr lang="en-US" sz="1400" b="1" dirty="0"/>
              <a:t> Soc 68(8):1679–1680</a:t>
            </a:r>
            <a:endParaRPr lang="en-IE" sz="1400" b="1" dirty="0"/>
          </a:p>
          <a:p>
            <a:endParaRPr lang="en-US" sz="1600" b="1" dirty="0">
              <a:effectLst/>
              <a:latin typeface="Verdana" panose="020B0604030504040204" pitchFamily="34" charset="0"/>
              <a:ea typeface="Verdana" panose="020B0604030504040204" pitchFamily="34" charset="0"/>
            </a:endParaRPr>
          </a:p>
          <a:p>
            <a:endParaRPr lang="en-US" sz="1600" b="1" dirty="0">
              <a:effectLst/>
              <a:latin typeface="Verdana" panose="020B0604030504040204" pitchFamily="34" charset="0"/>
              <a:ea typeface="Verdana" panose="020B0604030504040204" pitchFamily="34" charset="0"/>
            </a:endParaRPr>
          </a:p>
          <a:p>
            <a:pPr marL="0" indent="0">
              <a:buNone/>
            </a:pPr>
            <a:endParaRPr lang="en-IE"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82070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9C66F80C-3302-2519-DF0D-34A02CA999D5}"/>
              </a:ext>
            </a:extLst>
          </p:cNvPr>
          <p:cNvPicPr>
            <a:picLocks noChangeAspect="1"/>
          </p:cNvPicPr>
          <p:nvPr/>
        </p:nvPicPr>
        <p:blipFill>
          <a:blip r:embed="rId2"/>
          <a:srcRect l="19272" r="3239" b="-2"/>
          <a:stretch>
            <a:fillRect/>
          </a:stretch>
        </p:blipFill>
        <p:spPr>
          <a:xfrm>
            <a:off x="5014725" y="9"/>
            <a:ext cx="7177275" cy="6857990"/>
          </a:xfrm>
          <a:prstGeom prst="rect">
            <a:avLst/>
          </a:prstGeom>
          <a:noFill/>
          <a:ln cap="rnd">
            <a:noFill/>
          </a:ln>
        </p:spPr>
      </p:pic>
      <p:sp>
        <p:nvSpPr>
          <p:cNvPr id="3" name="Title 1">
            <a:extLst>
              <a:ext uri="{FF2B5EF4-FFF2-40B4-BE49-F238E27FC236}">
                <a16:creationId xmlns:a16="http://schemas.microsoft.com/office/drawing/2014/main" id="{FC8A3A3A-ECA5-A6B0-FB4A-744850A72948}"/>
              </a:ext>
            </a:extLst>
          </p:cNvPr>
          <p:cNvSpPr txBox="1">
            <a:spLocks noGrp="1"/>
          </p:cNvSpPr>
          <p:nvPr>
            <p:ph type="title"/>
          </p:nvPr>
        </p:nvSpPr>
        <p:spPr>
          <a:xfrm>
            <a:off x="107999" y="609603"/>
            <a:ext cx="4697089" cy="4029304"/>
          </a:xfrm>
        </p:spPr>
        <p:txBody>
          <a:bodyPr anchor="b">
            <a:noAutofit/>
          </a:bodyPr>
          <a:lstStyle/>
          <a:p>
            <a:pPr lvl="0"/>
            <a:br>
              <a:rPr lang="en-IE"/>
            </a:br>
            <a:br>
              <a:rPr lang="en-IE"/>
            </a:br>
            <a:r>
              <a:rPr lang="en-IE"/>
              <a:t>Thank You for listening and happy to answer any questions!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A6AC1EB-B829-4364-8499-E0E869EA0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E7A37A2-C7FA-4D89-AF85-407817320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38F49F-A5AF-4CED-B3CD-BB1E0A40ECAB}"/>
              </a:ext>
            </a:extLst>
          </p:cNvPr>
          <p:cNvSpPr>
            <a:spLocks noGrp="1"/>
          </p:cNvSpPr>
          <p:nvPr>
            <p:ph type="title"/>
          </p:nvPr>
        </p:nvSpPr>
        <p:spPr>
          <a:xfrm>
            <a:off x="1" y="1403131"/>
            <a:ext cx="5060730" cy="3594538"/>
          </a:xfrm>
        </p:spPr>
        <p:txBody>
          <a:bodyPr>
            <a:normAutofit/>
          </a:bodyPr>
          <a:lstStyle/>
          <a:p>
            <a:pPr>
              <a:defRPr/>
            </a:pPr>
            <a:r>
              <a:rPr lang="en-US" sz="5400" dirty="0"/>
              <a:t>Abuse Across the </a:t>
            </a:r>
            <a:r>
              <a:rPr lang="en-US" sz="5400" dirty="0" err="1"/>
              <a:t>Lifecourse</a:t>
            </a:r>
            <a:br>
              <a:rPr lang="en-US" sz="5400" dirty="0"/>
            </a:br>
            <a:r>
              <a:rPr lang="en-US" sz="1800" dirty="0"/>
              <a:t>(Milne, 2021) </a:t>
            </a:r>
            <a:endParaRPr lang="en-IE" sz="1800" dirty="0"/>
          </a:p>
        </p:txBody>
      </p:sp>
      <p:graphicFrame>
        <p:nvGraphicFramePr>
          <p:cNvPr id="5" name="Content Placeholder 2">
            <a:extLst>
              <a:ext uri="{FF2B5EF4-FFF2-40B4-BE49-F238E27FC236}">
                <a16:creationId xmlns:a16="http://schemas.microsoft.com/office/drawing/2014/main" id="{D8ACDC1F-34BD-4C92-91EF-C4AC590B23CA}"/>
              </a:ext>
            </a:extLst>
          </p:cNvPr>
          <p:cNvGraphicFramePr>
            <a:graphicFrameLocks noGrp="1"/>
          </p:cNvGraphicFramePr>
          <p:nvPr>
            <p:ph idx="1"/>
            <p:extLst>
              <p:ext uri="{D42A27DB-BD31-4B8C-83A1-F6EECF244321}">
                <p14:modId xmlns:p14="http://schemas.microsoft.com/office/powerpoint/2010/main" val="2776440485"/>
              </p:ext>
            </p:extLst>
          </p:nvPr>
        </p:nvGraphicFramePr>
        <p:xfrm>
          <a:off x="5060730" y="283779"/>
          <a:ext cx="6842235" cy="6424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DF91F8A6-6BBD-9AB3-5F02-F1361123EAD2}"/>
              </a:ext>
            </a:extLst>
          </p:cNvPr>
          <p:cNvPicPr/>
          <p:nvPr/>
        </p:nvPicPr>
        <p:blipFill>
          <a:blip r:embed="rId8">
            <a:extLst>
              <a:ext uri="{28A0092B-C50C-407E-A947-70E740481C1C}">
                <a14:useLocalDpi xmlns:a14="http://schemas.microsoft.com/office/drawing/2010/main" val="0"/>
              </a:ext>
            </a:extLst>
          </a:blip>
          <a:stretch>
            <a:fillRect/>
          </a:stretch>
        </p:blipFill>
        <p:spPr>
          <a:xfrm>
            <a:off x="0" y="-84221"/>
            <a:ext cx="1166648" cy="1079901"/>
          </a:xfrm>
          <a:prstGeom prst="rect">
            <a:avLst/>
          </a:prstGeom>
        </p:spPr>
      </p:pic>
      <p:pic>
        <p:nvPicPr>
          <p:cNvPr id="4" name="Picture 2" descr="Image result for Life Course Approach to abuse">
            <a:extLst>
              <a:ext uri="{FF2B5EF4-FFF2-40B4-BE49-F238E27FC236}">
                <a16:creationId xmlns:a16="http://schemas.microsoft.com/office/drawing/2014/main" id="{99097437-7331-27F3-B77E-AC929BB3F14A}"/>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 y="3988677"/>
            <a:ext cx="5451861" cy="2719550"/>
          </a:xfrm>
          <a:custGeom>
            <a:avLst/>
            <a:gdLst/>
            <a:ahLst/>
            <a:cxnLst/>
            <a:rect l="l" t="t" r="r" b="b"/>
            <a:pathLst>
              <a:path w="5015639" h="3501162">
                <a:moveTo>
                  <a:pt x="0" y="0"/>
                </a:moveTo>
                <a:lnTo>
                  <a:pt x="5015639" y="0"/>
                </a:lnTo>
                <a:lnTo>
                  <a:pt x="5015639" y="3501162"/>
                </a:lnTo>
                <a:lnTo>
                  <a:pt x="0" y="3501162"/>
                </a:lnTo>
                <a:close/>
              </a:path>
            </a:pathLst>
          </a:cu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089" name="Group 2088">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2090" name="Freeform: Shape 2089">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91" name="Oval 2090">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92" name="Oval 2091">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93" name="Freeform: Shape 2092">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useBgFill="1">
        <p:nvSpPr>
          <p:cNvPr id="2095" name="Rectangle 2094">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2C76F26B-D1B2-A302-451D-8DDFC8BB5490}"/>
              </a:ext>
            </a:extLst>
          </p:cNvPr>
          <p:cNvSpPr>
            <a:spLocks noGrp="1"/>
          </p:cNvSpPr>
          <p:nvPr>
            <p:ph type="title"/>
          </p:nvPr>
        </p:nvSpPr>
        <p:spPr>
          <a:xfrm>
            <a:off x="550863" y="1305189"/>
            <a:ext cx="5282377" cy="1241941"/>
          </a:xfrm>
        </p:spPr>
        <p:txBody>
          <a:bodyPr vert="horz" wrap="square" lIns="0" tIns="0" rIns="0" bIns="0" rtlCol="0" anchor="b" anchorCtr="0">
            <a:normAutofit fontScale="90000"/>
          </a:bodyPr>
          <a:lstStyle/>
          <a:p>
            <a:pPr>
              <a:lnSpc>
                <a:spcPct val="90000"/>
              </a:lnSpc>
            </a:pPr>
            <a:r>
              <a:rPr kumimoji="0" lang="en-US" altLang="en-US" b="0" i="0" u="none" strike="noStrike" kern="1200" cap="none" spc="0" normalizeH="0" baseline="0" noProof="0" dirty="0">
                <a:ln>
                  <a:noFill/>
                </a:ln>
                <a:solidFill>
                  <a:schemeClr val="tx1"/>
                </a:solidFill>
                <a:effectLst/>
                <a:uLnTx/>
                <a:uFillTx/>
                <a:latin typeface="+mj-lt"/>
                <a:ea typeface="+mj-ea"/>
                <a:cs typeface="+mj-cs"/>
              </a:rPr>
              <a:t>Elder Abuse in context of Covid 19</a:t>
            </a:r>
            <a:endParaRPr lang="en-US" kern="1200" dirty="0">
              <a:solidFill>
                <a:schemeClr val="tx1"/>
              </a:solidFill>
              <a:latin typeface="+mj-lt"/>
              <a:ea typeface="+mj-ea"/>
              <a:cs typeface="+mj-cs"/>
            </a:endParaRPr>
          </a:p>
        </p:txBody>
      </p:sp>
      <p:sp>
        <p:nvSpPr>
          <p:cNvPr id="9" name="Content Placeholder 8">
            <a:extLst>
              <a:ext uri="{FF2B5EF4-FFF2-40B4-BE49-F238E27FC236}">
                <a16:creationId xmlns:a16="http://schemas.microsoft.com/office/drawing/2014/main" id="{8BCF77C7-0F8F-46A9-1835-94F6CFF8E92F}"/>
              </a:ext>
            </a:extLst>
          </p:cNvPr>
          <p:cNvSpPr>
            <a:spLocks noGrp="1"/>
          </p:cNvSpPr>
          <p:nvPr>
            <p:ph sz="half" idx="2"/>
          </p:nvPr>
        </p:nvSpPr>
        <p:spPr>
          <a:xfrm>
            <a:off x="550863" y="2678400"/>
            <a:ext cx="3565525" cy="3414425"/>
          </a:xfrm>
        </p:spPr>
        <p:txBody>
          <a:bodyPr vert="horz" wrap="square" lIns="0" tIns="0" rIns="0" bIns="0" rtlCol="0" anchor="t">
            <a:normAutofit/>
          </a:bodyPr>
          <a:lstStyle/>
          <a:p>
            <a:pPr marL="0" indent="0">
              <a:buNone/>
            </a:pPr>
            <a:r>
              <a:rPr lang="en-US" sz="2400" i="1" dirty="0"/>
              <a:t>Elder Abuse is when: "trusted other" (… your country, the people in charge of the place where you live, your healthcare system) neglect your needs, or fail too act, in ways that cause you harm or distress…’ </a:t>
            </a:r>
            <a:r>
              <a:rPr lang="en-US" sz="2400" dirty="0"/>
              <a:t>(Aronson,2020).</a:t>
            </a:r>
          </a:p>
          <a:p>
            <a:endParaRPr lang="en-US" sz="1600" dirty="0"/>
          </a:p>
        </p:txBody>
      </p:sp>
      <p:pic>
        <p:nvPicPr>
          <p:cNvPr id="2052" name="Picture 4" descr="Image result for abuse of older people and covid 19">
            <a:extLst>
              <a:ext uri="{FF2B5EF4-FFF2-40B4-BE49-F238E27FC236}">
                <a16:creationId xmlns:a16="http://schemas.microsoft.com/office/drawing/2014/main" id="{7AFCD8E9-E6D7-8F06-77D9-906D8D37DAA5}"/>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7242" r="31173" b="1"/>
          <a:stretch/>
        </p:blipFill>
        <p:spPr bwMode="auto">
          <a:xfrm>
            <a:off x="5719706" y="606796"/>
            <a:ext cx="4868976" cy="5644408"/>
          </a:xfrm>
          <a:custGeom>
            <a:avLst/>
            <a:gdLst/>
            <a:ahLst/>
            <a:cxnLst/>
            <a:rect l="l" t="t" r="r" b="b"/>
            <a:pathLst>
              <a:path w="4868976" h="5644408">
                <a:moveTo>
                  <a:pt x="2398421" y="0"/>
                </a:moveTo>
                <a:lnTo>
                  <a:pt x="4868974" y="1424628"/>
                </a:lnTo>
                <a:lnTo>
                  <a:pt x="4868976" y="1424625"/>
                </a:lnTo>
                <a:lnTo>
                  <a:pt x="4868976" y="1424628"/>
                </a:lnTo>
                <a:lnTo>
                  <a:pt x="4868976" y="4219781"/>
                </a:lnTo>
                <a:lnTo>
                  <a:pt x="2398419" y="5644408"/>
                </a:lnTo>
                <a:lnTo>
                  <a:pt x="0" y="4219781"/>
                </a:lnTo>
                <a:lnTo>
                  <a:pt x="0" y="1424628"/>
                </a:lnTo>
                <a:lnTo>
                  <a:pt x="0" y="1424625"/>
                </a:lnTo>
                <a:lnTo>
                  <a:pt x="3" y="1424628"/>
                </a:lnTo>
                <a:close/>
              </a:path>
            </a:pathLst>
          </a:custGeom>
          <a:noFill/>
          <a:extLst>
            <a:ext uri="{909E8E84-426E-40DD-AFC4-6F175D3DCCD1}">
              <a14:hiddenFill xmlns:a14="http://schemas.microsoft.com/office/drawing/2010/main">
                <a:solidFill>
                  <a:srgbClr val="FFFFFF"/>
                </a:solidFill>
              </a14:hiddenFill>
            </a:ext>
          </a:extLst>
        </p:spPr>
      </p:pic>
      <p:grpSp>
        <p:nvGrpSpPr>
          <p:cNvPr id="2097" name="Group 2096">
            <a:extLst>
              <a:ext uri="{FF2B5EF4-FFF2-40B4-BE49-F238E27FC236}">
                <a16:creationId xmlns:a16="http://schemas.microsoft.com/office/drawing/2014/main" id="{C4967C49-2278-4724-94A5-A258F20C3D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66428" y="2112234"/>
            <a:ext cx="1335600" cy="1262947"/>
            <a:chOff x="10145015" y="2343978"/>
            <a:chExt cx="1335600" cy="1262947"/>
          </a:xfrm>
        </p:grpSpPr>
        <p:sp>
          <p:nvSpPr>
            <p:cNvPr id="2098" name="Freeform: Shape 2097">
              <a:extLst>
                <a:ext uri="{FF2B5EF4-FFF2-40B4-BE49-F238E27FC236}">
                  <a16:creationId xmlns:a16="http://schemas.microsoft.com/office/drawing/2014/main" id="{C5513748-F890-422C-8BC7-7C16A7D3AF8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99" name="Oval 2098">
              <a:extLst>
                <a:ext uri="{FF2B5EF4-FFF2-40B4-BE49-F238E27FC236}">
                  <a16:creationId xmlns:a16="http://schemas.microsoft.com/office/drawing/2014/main" id="{B93B83E9-9019-4D2F-B887-BD399181BD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101" name="Oval 2100">
            <a:extLst>
              <a:ext uri="{FF2B5EF4-FFF2-40B4-BE49-F238E27FC236}">
                <a16:creationId xmlns:a16="http://schemas.microsoft.com/office/drawing/2014/main" id="{5171FAFB-7223-4BE1-983D-8A0626EAC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612" y="57328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B12E02A9-D00E-675D-5E88-8B158A1F5FD7}"/>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5</a:t>
            </a:fld>
            <a:endParaRPr lang="en-US">
              <a:solidFill>
                <a:schemeClr val="tx1">
                  <a:alpha val="80000"/>
                </a:schemeClr>
              </a:solidFill>
            </a:endParaRPr>
          </a:p>
        </p:txBody>
      </p:sp>
      <p:pic>
        <p:nvPicPr>
          <p:cNvPr id="11" name="Picture 10">
            <a:extLst>
              <a:ext uri="{FF2B5EF4-FFF2-40B4-BE49-F238E27FC236}">
                <a16:creationId xmlns:a16="http://schemas.microsoft.com/office/drawing/2014/main" id="{A52F2FA0-1157-EAE5-F500-73DF934EC977}"/>
              </a:ext>
            </a:extLst>
          </p:cNvPr>
          <p:cNvPicPr/>
          <p:nvPr/>
        </p:nvPicPr>
        <p:blipFill>
          <a:blip r:embed="rId3">
            <a:extLst>
              <a:ext uri="{28A0092B-C50C-407E-A947-70E740481C1C}">
                <a14:useLocalDpi xmlns:a14="http://schemas.microsoft.com/office/drawing/2010/main" val="0"/>
              </a:ext>
            </a:extLst>
          </a:blip>
          <a:stretch>
            <a:fillRect/>
          </a:stretch>
        </p:blipFill>
        <p:spPr>
          <a:xfrm>
            <a:off x="0" y="-84221"/>
            <a:ext cx="1166648" cy="1079901"/>
          </a:xfrm>
          <a:prstGeom prst="rect">
            <a:avLst/>
          </a:prstGeom>
        </p:spPr>
      </p:pic>
    </p:spTree>
    <p:extLst>
      <p:ext uri="{BB962C8B-B14F-4D97-AF65-F5344CB8AC3E}">
        <p14:creationId xmlns:p14="http://schemas.microsoft.com/office/powerpoint/2010/main" val="1246472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BFB0E95-9CAE-4968-A118-2B9F7C8BBB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0BBC371-361C-45F7-9235-C3252E336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DCA7D9-715B-6137-1B44-59400852A45E}"/>
              </a:ext>
            </a:extLst>
          </p:cNvPr>
          <p:cNvSpPr>
            <a:spLocks noGrp="1"/>
          </p:cNvSpPr>
          <p:nvPr>
            <p:ph type="title"/>
          </p:nvPr>
        </p:nvSpPr>
        <p:spPr>
          <a:xfrm>
            <a:off x="2648606" y="619200"/>
            <a:ext cx="8799715" cy="681586"/>
          </a:xfrm>
        </p:spPr>
        <p:txBody>
          <a:bodyPr wrap="square">
            <a:normAutofit/>
          </a:bodyPr>
          <a:lstStyle/>
          <a:p>
            <a:r>
              <a:rPr lang="en-IE" dirty="0"/>
              <a:t> Covid19 -Institutional Abuse and Neglect?</a:t>
            </a:r>
          </a:p>
        </p:txBody>
      </p:sp>
      <p:sp useBgFill="1">
        <p:nvSpPr>
          <p:cNvPr id="24" name="Freeform: Shape 23">
            <a:extLst>
              <a:ext uri="{FF2B5EF4-FFF2-40B4-BE49-F238E27FC236}">
                <a16:creationId xmlns:a16="http://schemas.microsoft.com/office/drawing/2014/main" id="{4172FA92-6FD3-495F-95A0-4FD85861D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 y="1734458"/>
            <a:ext cx="12191501" cy="5123544"/>
          </a:xfrm>
          <a:custGeom>
            <a:avLst/>
            <a:gdLst>
              <a:gd name="connsiteX0" fmla="*/ 9255953 w 12191501"/>
              <a:gd name="connsiteY0" fmla="*/ 0 h 4430825"/>
              <a:gd name="connsiteX1" fmla="*/ 10762189 w 12191501"/>
              <a:gd name="connsiteY1" fmla="*/ 67992 h 4430825"/>
              <a:gd name="connsiteX2" fmla="*/ 11364025 w 12191501"/>
              <a:gd name="connsiteY2" fmla="*/ 57486 h 4430825"/>
              <a:gd name="connsiteX3" fmla="*/ 12096632 w 12191501"/>
              <a:gd name="connsiteY3" fmla="*/ 44699 h 4430825"/>
              <a:gd name="connsiteX4" fmla="*/ 12191501 w 12191501"/>
              <a:gd name="connsiteY4" fmla="*/ 43042 h 4430825"/>
              <a:gd name="connsiteX5" fmla="*/ 12191501 w 12191501"/>
              <a:gd name="connsiteY5" fmla="*/ 4430825 h 4430825"/>
              <a:gd name="connsiteX6" fmla="*/ 0 w 12191501"/>
              <a:gd name="connsiteY6" fmla="*/ 4430825 h 4430825"/>
              <a:gd name="connsiteX7" fmla="*/ 10182 w 12191501"/>
              <a:gd name="connsiteY7" fmla="*/ 95053 h 4430825"/>
              <a:gd name="connsiteX8" fmla="*/ 70972 w 12191501"/>
              <a:gd name="connsiteY8" fmla="*/ 97164 h 4430825"/>
              <a:gd name="connsiteX9" fmla="*/ 1281624 w 12191501"/>
              <a:gd name="connsiteY9" fmla="*/ 139193 h 4430825"/>
              <a:gd name="connsiteX10" fmla="*/ 2485297 w 12191501"/>
              <a:gd name="connsiteY10" fmla="*/ 118183 h 4430825"/>
              <a:gd name="connsiteX11" fmla="*/ 3237591 w 12191501"/>
              <a:gd name="connsiteY11" fmla="*/ 105051 h 4430825"/>
              <a:gd name="connsiteX12" fmla="*/ 3989887 w 12191501"/>
              <a:gd name="connsiteY12" fmla="*/ 91920 h 4430825"/>
              <a:gd name="connsiteX13" fmla="*/ 9255953 w 12191501"/>
              <a:gd name="connsiteY13" fmla="*/ 0 h 443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1501" h="4430825">
                <a:moveTo>
                  <a:pt x="9255953" y="0"/>
                </a:moveTo>
                <a:cubicBezTo>
                  <a:pt x="10762189" y="67992"/>
                  <a:pt x="10762189" y="67992"/>
                  <a:pt x="10762189" y="67992"/>
                </a:cubicBezTo>
                <a:cubicBezTo>
                  <a:pt x="11364025" y="57486"/>
                  <a:pt x="11364025" y="57486"/>
                  <a:pt x="11364025" y="57486"/>
                </a:cubicBezTo>
                <a:cubicBezTo>
                  <a:pt x="11589714" y="53547"/>
                  <a:pt x="11836561" y="49238"/>
                  <a:pt x="12096632" y="44699"/>
                </a:cubicBezTo>
                <a:lnTo>
                  <a:pt x="12191501" y="43042"/>
                </a:lnTo>
                <a:lnTo>
                  <a:pt x="12191501" y="4430825"/>
                </a:lnTo>
                <a:lnTo>
                  <a:pt x="0" y="4430825"/>
                </a:lnTo>
                <a:lnTo>
                  <a:pt x="10182" y="95053"/>
                </a:lnTo>
                <a:lnTo>
                  <a:pt x="70972" y="97164"/>
                </a:lnTo>
                <a:cubicBezTo>
                  <a:pt x="1281624" y="139193"/>
                  <a:pt x="1281624" y="139193"/>
                  <a:pt x="1281624" y="139193"/>
                </a:cubicBezTo>
                <a:cubicBezTo>
                  <a:pt x="2485297" y="118183"/>
                  <a:pt x="2485297" y="118183"/>
                  <a:pt x="2485297" y="118183"/>
                </a:cubicBezTo>
                <a:cubicBezTo>
                  <a:pt x="2786215" y="112930"/>
                  <a:pt x="2936672" y="110304"/>
                  <a:pt x="3237591" y="105051"/>
                </a:cubicBezTo>
                <a:cubicBezTo>
                  <a:pt x="3538508" y="99800"/>
                  <a:pt x="3839426" y="94546"/>
                  <a:pt x="3989887" y="91920"/>
                </a:cubicBezTo>
                <a:cubicBezTo>
                  <a:pt x="9255953" y="0"/>
                  <a:pt x="9255953" y="0"/>
                  <a:pt x="9255953" y="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graphicFrame>
        <p:nvGraphicFramePr>
          <p:cNvPr id="15" name="Content Placeholder 2">
            <a:extLst>
              <a:ext uri="{FF2B5EF4-FFF2-40B4-BE49-F238E27FC236}">
                <a16:creationId xmlns:a16="http://schemas.microsoft.com/office/drawing/2014/main" id="{899C06A2-318B-A919-0AF2-BA7C14ADC1F3}"/>
              </a:ext>
            </a:extLst>
          </p:cNvPr>
          <p:cNvGraphicFramePr>
            <a:graphicFrameLocks noGrp="1"/>
          </p:cNvGraphicFramePr>
          <p:nvPr>
            <p:ph idx="1"/>
            <p:extLst>
              <p:ext uri="{D42A27DB-BD31-4B8C-83A1-F6EECF244321}">
                <p14:modId xmlns:p14="http://schemas.microsoft.com/office/powerpoint/2010/main" val="1441389429"/>
              </p:ext>
            </p:extLst>
          </p:nvPr>
        </p:nvGraphicFramePr>
        <p:xfrm>
          <a:off x="720725" y="1734458"/>
          <a:ext cx="11470775" cy="51235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A93D248C-A6ED-5462-EC01-FD3EDBA81792}"/>
              </a:ext>
            </a:extLst>
          </p:cNvPr>
          <p:cNvPicPr/>
          <p:nvPr/>
        </p:nvPicPr>
        <p:blipFill>
          <a:blip r:embed="rId7">
            <a:extLst>
              <a:ext uri="{28A0092B-C50C-407E-A947-70E740481C1C}">
                <a14:useLocalDpi xmlns:a14="http://schemas.microsoft.com/office/drawing/2010/main" val="0"/>
              </a:ext>
            </a:extLst>
          </a:blip>
          <a:stretch>
            <a:fillRect/>
          </a:stretch>
        </p:blipFill>
        <p:spPr>
          <a:xfrm>
            <a:off x="0" y="-84221"/>
            <a:ext cx="1166648" cy="1079901"/>
          </a:xfrm>
          <a:prstGeom prst="rect">
            <a:avLst/>
          </a:prstGeom>
        </p:spPr>
      </p:pic>
    </p:spTree>
    <p:extLst>
      <p:ext uri="{BB962C8B-B14F-4D97-AF65-F5344CB8AC3E}">
        <p14:creationId xmlns:p14="http://schemas.microsoft.com/office/powerpoint/2010/main" val="187210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21F6E3-B3AC-0E1D-FD1C-0B6E53C25D32}"/>
              </a:ext>
            </a:extLst>
          </p:cNvPr>
          <p:cNvSpPr>
            <a:spLocks noGrp="1"/>
          </p:cNvSpPr>
          <p:nvPr>
            <p:ph type="title"/>
          </p:nvPr>
        </p:nvSpPr>
        <p:spPr>
          <a:xfrm>
            <a:off x="977461" y="189186"/>
            <a:ext cx="8970579" cy="1466193"/>
          </a:xfrm>
        </p:spPr>
        <p:txBody>
          <a:bodyPr>
            <a:normAutofit/>
          </a:bodyPr>
          <a:lstStyle/>
          <a:p>
            <a:r>
              <a:rPr lang="en-IE" sz="3100" dirty="0">
                <a:solidFill>
                  <a:schemeClr val="bg2">
                    <a:lumMod val="75000"/>
                    <a:lumOff val="25000"/>
                  </a:schemeClr>
                </a:solidFill>
              </a:rPr>
              <a:t>The Lancet Commission on lessons for the future from the COVID-19 pandemic</a:t>
            </a:r>
            <a:br>
              <a:rPr lang="en-IE" dirty="0">
                <a:solidFill>
                  <a:schemeClr val="bg2">
                    <a:lumMod val="75000"/>
                    <a:lumOff val="25000"/>
                  </a:schemeClr>
                </a:solidFill>
              </a:rPr>
            </a:br>
            <a:r>
              <a:rPr lang="en-IE" sz="1600" dirty="0">
                <a:solidFill>
                  <a:schemeClr val="bg2">
                    <a:lumMod val="75000"/>
                    <a:lumOff val="25000"/>
                  </a:schemeClr>
                </a:solidFill>
              </a:rPr>
              <a:t>( Sachs et al.2022)</a:t>
            </a:r>
          </a:p>
        </p:txBody>
      </p:sp>
      <p:sp>
        <p:nvSpPr>
          <p:cNvPr id="6" name="Text Placeholder 5">
            <a:extLst>
              <a:ext uri="{FF2B5EF4-FFF2-40B4-BE49-F238E27FC236}">
                <a16:creationId xmlns:a16="http://schemas.microsoft.com/office/drawing/2014/main" id="{0EC972A4-333F-053C-87C4-B6B2D1220C88}"/>
              </a:ext>
            </a:extLst>
          </p:cNvPr>
          <p:cNvSpPr>
            <a:spLocks noGrp="1"/>
          </p:cNvSpPr>
          <p:nvPr>
            <p:ph type="body" idx="2"/>
          </p:nvPr>
        </p:nvSpPr>
        <p:spPr>
          <a:xfrm>
            <a:off x="173421" y="1655379"/>
            <a:ext cx="8450317" cy="4810921"/>
          </a:xfrm>
        </p:spPr>
        <p:txBody>
          <a:bodyPr>
            <a:normAutofit lnSpcReduction="10000"/>
          </a:bodyPr>
          <a:lstStyle/>
          <a:p>
            <a:r>
              <a:rPr lang="en-IE" b="0" i="0" dirty="0">
                <a:solidFill>
                  <a:srgbClr val="002060"/>
                </a:solidFill>
                <a:effectLst/>
                <a:latin typeface="NexusSerif"/>
              </a:rPr>
              <a:t>Public policies did not properly address the profoundly unequal effects of the pandemic. </a:t>
            </a:r>
          </a:p>
          <a:p>
            <a:r>
              <a:rPr lang="en-IE" b="0" i="0" dirty="0">
                <a:solidFill>
                  <a:srgbClr val="002060"/>
                </a:solidFill>
                <a:effectLst/>
                <a:latin typeface="NexusSerif"/>
              </a:rPr>
              <a:t>Heavily burdened groups include essential workers, who are already disproportionately concentrated in more vulnerable minority and low-income communities; children; women, who face employment, safety, and income losses, exacerbated by the adverse consequences of school closures; people living in congregate settings, such as prisons or care homes, </a:t>
            </a:r>
            <a:r>
              <a:rPr lang="en-IE" b="0" i="0" dirty="0">
                <a:solidFill>
                  <a:srgbClr val="002060"/>
                </a:solidFill>
                <a:effectLst/>
                <a:highlight>
                  <a:srgbClr val="FFFF00"/>
                </a:highlight>
                <a:latin typeface="NexusSerif"/>
              </a:rPr>
              <a:t>especially for older populations; </a:t>
            </a:r>
            <a:r>
              <a:rPr lang="en-IE" b="0" i="0" dirty="0">
                <a:solidFill>
                  <a:srgbClr val="002060"/>
                </a:solidFill>
                <a:effectLst/>
                <a:latin typeface="NexusSerif"/>
              </a:rPr>
              <a:t>people living with chronic conditions and disability; Indigenous Peoples; migrants, refugees, and displaced populations; people without access to quality and affordable health care; and people who face the burdens of long COVID.</a:t>
            </a:r>
            <a:endParaRPr lang="en-IE" dirty="0">
              <a:solidFill>
                <a:srgbClr val="002060"/>
              </a:solidFill>
            </a:endParaRPr>
          </a:p>
        </p:txBody>
      </p:sp>
      <p:pic>
        <p:nvPicPr>
          <p:cNvPr id="9" name="Picture 8">
            <a:extLst>
              <a:ext uri="{FF2B5EF4-FFF2-40B4-BE49-F238E27FC236}">
                <a16:creationId xmlns:a16="http://schemas.microsoft.com/office/drawing/2014/main" id="{52ECA93F-9CDC-02CF-B365-0EBA327106E5}"/>
              </a:ext>
            </a:extLst>
          </p:cNvPr>
          <p:cNvPicPr/>
          <p:nvPr/>
        </p:nvPicPr>
        <p:blipFill>
          <a:blip r:embed="rId3">
            <a:extLst>
              <a:ext uri="{28A0092B-C50C-407E-A947-70E740481C1C}">
                <a14:useLocalDpi xmlns:a14="http://schemas.microsoft.com/office/drawing/2010/main" val="0"/>
              </a:ext>
            </a:extLst>
          </a:blip>
          <a:stretch>
            <a:fillRect/>
          </a:stretch>
        </p:blipFill>
        <p:spPr>
          <a:xfrm>
            <a:off x="0" y="-84221"/>
            <a:ext cx="1166648" cy="1079901"/>
          </a:xfrm>
          <a:prstGeom prst="rect">
            <a:avLst/>
          </a:prstGeom>
        </p:spPr>
      </p:pic>
    </p:spTree>
    <p:extLst>
      <p:ext uri="{BB962C8B-B14F-4D97-AF65-F5344CB8AC3E}">
        <p14:creationId xmlns:p14="http://schemas.microsoft.com/office/powerpoint/2010/main" val="1583699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308119F7-B84E-4EBF-919F-A9B0F6D92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AA17479-17CB-402A-8689-750C6F3858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0559DF7-7289-2356-4440-E3787FF1B1D3}"/>
              </a:ext>
            </a:extLst>
          </p:cNvPr>
          <p:cNvSpPr>
            <a:spLocks noGrp="1"/>
          </p:cNvSpPr>
          <p:nvPr>
            <p:ph type="title"/>
          </p:nvPr>
        </p:nvSpPr>
        <p:spPr>
          <a:xfrm>
            <a:off x="110360" y="619200"/>
            <a:ext cx="4272618" cy="5510138"/>
          </a:xfrm>
        </p:spPr>
        <p:txBody>
          <a:bodyPr vert="horz" wrap="square" lIns="0" tIns="0" rIns="0" bIns="0" rtlCol="0" anchor="t" anchorCtr="0">
            <a:normAutofit/>
          </a:bodyPr>
          <a:lstStyle/>
          <a:p>
            <a:pPr>
              <a:spcBef>
                <a:spcPct val="0"/>
              </a:spcBef>
            </a:pPr>
            <a:br>
              <a:rPr lang="en-US" dirty="0"/>
            </a:br>
            <a:br>
              <a:rPr lang="en-US" dirty="0"/>
            </a:br>
            <a:br>
              <a:rPr lang="en-US" dirty="0"/>
            </a:br>
            <a:r>
              <a:rPr lang="en-US" b="1" dirty="0"/>
              <a:t> Emerging Risks in </a:t>
            </a:r>
            <a:r>
              <a:rPr lang="en-US" b="1" i="0" dirty="0">
                <a:effectLst/>
              </a:rPr>
              <a:t>Covid-19 and </a:t>
            </a:r>
            <a:r>
              <a:rPr lang="en-US" b="1" dirty="0"/>
              <a:t>S</a:t>
            </a:r>
            <a:r>
              <a:rPr lang="en-US" b="1" i="0" dirty="0">
                <a:effectLst/>
              </a:rPr>
              <a:t>afeguarding in UK</a:t>
            </a:r>
            <a:br>
              <a:rPr lang="en-US" b="1" i="0" dirty="0">
                <a:effectLst/>
              </a:rPr>
            </a:br>
            <a:r>
              <a:rPr lang="en-US" sz="1800" dirty="0"/>
              <a:t> (Constant</a:t>
            </a:r>
            <a:r>
              <a:rPr lang="en-US" sz="1800" i="0" dirty="0">
                <a:effectLst/>
              </a:rPr>
              <a:t>, 2020)</a:t>
            </a:r>
            <a:br>
              <a:rPr lang="en-US" b="0" i="0" dirty="0">
                <a:effectLst/>
              </a:rPr>
            </a:br>
            <a:endParaRPr lang="en-US" dirty="0"/>
          </a:p>
        </p:txBody>
      </p:sp>
      <p:sp useBgFill="1">
        <p:nvSpPr>
          <p:cNvPr id="31" name="Freeform: Shape 30">
            <a:extLst>
              <a:ext uri="{FF2B5EF4-FFF2-40B4-BE49-F238E27FC236}">
                <a16:creationId xmlns:a16="http://schemas.microsoft.com/office/drawing/2014/main" id="{F534AA72-89BF-4BB0-B339-DEB9FC7F1B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2978" y="0"/>
            <a:ext cx="7809022" cy="6858000"/>
          </a:xfrm>
          <a:custGeom>
            <a:avLst/>
            <a:gdLst>
              <a:gd name="connsiteX0" fmla="*/ 27229 w 7809022"/>
              <a:gd name="connsiteY0" fmla="*/ 0 h 6858000"/>
              <a:gd name="connsiteX1" fmla="*/ 7809022 w 7809022"/>
              <a:gd name="connsiteY1" fmla="*/ 0 h 6858000"/>
              <a:gd name="connsiteX2" fmla="*/ 7809022 w 7809022"/>
              <a:gd name="connsiteY2" fmla="*/ 6858000 h 6858000"/>
              <a:gd name="connsiteX3" fmla="*/ 41303 w 7809022"/>
              <a:gd name="connsiteY3" fmla="*/ 6858000 h 6858000"/>
              <a:gd name="connsiteX4" fmla="*/ 41303 w 7809022"/>
              <a:gd name="connsiteY4" fmla="*/ 6822879 h 6858000"/>
              <a:gd name="connsiteX5" fmla="*/ 41303 w 7809022"/>
              <a:gd name="connsiteY5" fmla="*/ 6667752 h 6858000"/>
              <a:gd name="connsiteX6" fmla="*/ 0 w 7809022"/>
              <a:gd name="connsiteY6" fmla="*/ 3813425 h 6858000"/>
              <a:gd name="connsiteX7" fmla="*/ 41303 w 7809022"/>
              <a:gd name="connsiteY7" fmla="*/ 2572413 h 6858000"/>
              <a:gd name="connsiteX8" fmla="*/ 41303 w 7809022"/>
              <a:gd name="connsiteY8" fmla="*/ 1496869 h 6858000"/>
              <a:gd name="connsiteX9" fmla="*/ 41303 w 7809022"/>
              <a:gd name="connsiteY9" fmla="*/ 1083199 h 6858000"/>
              <a:gd name="connsiteX10" fmla="*/ 0 w 7809022"/>
              <a:gd name="connsiteY10" fmla="*/ 545427 h 6858000"/>
              <a:gd name="connsiteX11" fmla="*/ 22153 w 7809022"/>
              <a:gd name="connsiteY11" fmla="*/ 10166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09022" h="6858000">
                <a:moveTo>
                  <a:pt x="27229" y="0"/>
                </a:moveTo>
                <a:lnTo>
                  <a:pt x="7809022" y="0"/>
                </a:lnTo>
                <a:lnTo>
                  <a:pt x="7809022" y="6858000"/>
                </a:lnTo>
                <a:lnTo>
                  <a:pt x="41303" y="6858000"/>
                </a:lnTo>
                <a:lnTo>
                  <a:pt x="41303" y="6822879"/>
                </a:lnTo>
                <a:cubicBezTo>
                  <a:pt x="41303" y="6760828"/>
                  <a:pt x="41303" y="6709119"/>
                  <a:pt x="41303" y="6667752"/>
                </a:cubicBezTo>
                <a:cubicBezTo>
                  <a:pt x="41303" y="6667752"/>
                  <a:pt x="41303" y="6667752"/>
                  <a:pt x="0" y="3813425"/>
                </a:cubicBezTo>
                <a:cubicBezTo>
                  <a:pt x="0" y="3813425"/>
                  <a:pt x="0" y="3813425"/>
                  <a:pt x="41303" y="2572413"/>
                </a:cubicBezTo>
                <a:cubicBezTo>
                  <a:pt x="41303" y="2572413"/>
                  <a:pt x="41303" y="2572413"/>
                  <a:pt x="41303" y="1496869"/>
                </a:cubicBezTo>
                <a:cubicBezTo>
                  <a:pt x="41303" y="1455502"/>
                  <a:pt x="41303" y="1290034"/>
                  <a:pt x="41303" y="1083199"/>
                </a:cubicBezTo>
                <a:cubicBezTo>
                  <a:pt x="41303" y="876364"/>
                  <a:pt x="0" y="710895"/>
                  <a:pt x="0" y="545427"/>
                </a:cubicBezTo>
                <a:cubicBezTo>
                  <a:pt x="0" y="545427"/>
                  <a:pt x="0" y="545427"/>
                  <a:pt x="22153" y="101661"/>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graphicFrame>
        <p:nvGraphicFramePr>
          <p:cNvPr id="10" name="Text Placeholder 6">
            <a:extLst>
              <a:ext uri="{FF2B5EF4-FFF2-40B4-BE49-F238E27FC236}">
                <a16:creationId xmlns:a16="http://schemas.microsoft.com/office/drawing/2014/main" id="{3C955B94-E2BD-846D-CF1E-3DAA85222CE3}"/>
              </a:ext>
            </a:extLst>
          </p:cNvPr>
          <p:cNvGraphicFramePr/>
          <p:nvPr>
            <p:extLst>
              <p:ext uri="{D42A27DB-BD31-4B8C-83A1-F6EECF244321}">
                <p14:modId xmlns:p14="http://schemas.microsoft.com/office/powerpoint/2010/main" val="613577701"/>
              </p:ext>
            </p:extLst>
          </p:nvPr>
        </p:nvGraphicFramePr>
        <p:xfrm>
          <a:off x="5260361" y="728664"/>
          <a:ext cx="6188689" cy="5409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a:extLst>
              <a:ext uri="{FF2B5EF4-FFF2-40B4-BE49-F238E27FC236}">
                <a16:creationId xmlns:a16="http://schemas.microsoft.com/office/drawing/2014/main" id="{06C1DF61-129B-2D0E-21F4-1DF1CEB6B443}"/>
              </a:ext>
            </a:extLst>
          </p:cNvPr>
          <p:cNvPicPr/>
          <p:nvPr/>
        </p:nvPicPr>
        <p:blipFill>
          <a:blip r:embed="rId7">
            <a:extLst>
              <a:ext uri="{28A0092B-C50C-407E-A947-70E740481C1C}">
                <a14:useLocalDpi xmlns:a14="http://schemas.microsoft.com/office/drawing/2010/main" val="0"/>
              </a:ext>
            </a:extLst>
          </a:blip>
          <a:stretch>
            <a:fillRect/>
          </a:stretch>
        </p:blipFill>
        <p:spPr>
          <a:xfrm>
            <a:off x="0" y="-84221"/>
            <a:ext cx="1166648" cy="1079901"/>
          </a:xfrm>
          <a:prstGeom prst="rect">
            <a:avLst/>
          </a:prstGeom>
        </p:spPr>
      </p:pic>
    </p:spTree>
    <p:extLst>
      <p:ext uri="{BB962C8B-B14F-4D97-AF65-F5344CB8AC3E}">
        <p14:creationId xmlns:p14="http://schemas.microsoft.com/office/powerpoint/2010/main" val="2869251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52E2836-9095-4D3C-85DB-A013CBD51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92B8916-626C-4C83-B808-82B7DF02C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14DAEE6D-D7E7-4E31-9E45-96B6E2F6E0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4896809 h 6858000"/>
              <a:gd name="connsiteX3" fmla="*/ 12035397 w 12192000"/>
              <a:gd name="connsiteY3" fmla="*/ 5061653 h 6858000"/>
              <a:gd name="connsiteX4" fmla="*/ 9984875 w 12192000"/>
              <a:gd name="connsiteY4" fmla="*/ 6788992 h 6858000"/>
              <a:gd name="connsiteX5" fmla="*/ 9851219 w 12192000"/>
              <a:gd name="connsiteY5" fmla="*/ 6858000 h 6858000"/>
              <a:gd name="connsiteX6" fmla="*/ 3573504 w 12192000"/>
              <a:gd name="connsiteY6" fmla="*/ 6858000 h 6858000"/>
              <a:gd name="connsiteX7" fmla="*/ 3556746 w 12192000"/>
              <a:gd name="connsiteY7" fmla="*/ 6850756 h 6858000"/>
              <a:gd name="connsiteX8" fmla="*/ 3261231 w 12192000"/>
              <a:gd name="connsiteY8" fmla="*/ 6719645 h 6858000"/>
              <a:gd name="connsiteX9" fmla="*/ 956496 w 12192000"/>
              <a:gd name="connsiteY9" fmla="*/ 4131559 h 6858000"/>
              <a:gd name="connsiteX10" fmla="*/ 26515 w 12192000"/>
              <a:gd name="connsiteY10" fmla="*/ 2316866 h 6858000"/>
              <a:gd name="connsiteX11" fmla="*/ 0 w 12192000"/>
              <a:gd name="connsiteY11" fmla="*/ 2231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4896809"/>
                </a:lnTo>
                <a:lnTo>
                  <a:pt x="12035397" y="5061653"/>
                </a:lnTo>
                <a:cubicBezTo>
                  <a:pt x="11302532" y="5870430"/>
                  <a:pt x="10648639" y="6426464"/>
                  <a:pt x="9984875" y="6788992"/>
                </a:cubicBezTo>
                <a:lnTo>
                  <a:pt x="9851219" y="6858000"/>
                </a:lnTo>
                <a:lnTo>
                  <a:pt x="3573504" y="6858000"/>
                </a:lnTo>
                <a:lnTo>
                  <a:pt x="3556746" y="6850756"/>
                </a:lnTo>
                <a:cubicBezTo>
                  <a:pt x="3450765" y="6804314"/>
                  <a:pt x="3352207" y="6760084"/>
                  <a:pt x="3261231" y="6719645"/>
                </a:cubicBezTo>
                <a:cubicBezTo>
                  <a:pt x="2573854" y="6234379"/>
                  <a:pt x="1765175" y="5425602"/>
                  <a:pt x="956496" y="4131559"/>
                </a:cubicBezTo>
                <a:cubicBezTo>
                  <a:pt x="552156" y="3565416"/>
                  <a:pt x="238793" y="2958833"/>
                  <a:pt x="26515" y="2316866"/>
                </a:cubicBezTo>
                <a:lnTo>
                  <a:pt x="0" y="223100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itle 1">
            <a:extLst>
              <a:ext uri="{FF2B5EF4-FFF2-40B4-BE49-F238E27FC236}">
                <a16:creationId xmlns:a16="http://schemas.microsoft.com/office/drawing/2014/main" id="{FCC06409-C8C2-47C7-B6A7-474049FA00B0}"/>
              </a:ext>
            </a:extLst>
          </p:cNvPr>
          <p:cNvSpPr>
            <a:spLocks noGrp="1"/>
          </p:cNvSpPr>
          <p:nvPr>
            <p:ph type="title"/>
          </p:nvPr>
        </p:nvSpPr>
        <p:spPr>
          <a:xfrm>
            <a:off x="1781503" y="0"/>
            <a:ext cx="8639504" cy="1213945"/>
          </a:xfrm>
        </p:spPr>
        <p:txBody>
          <a:bodyPr>
            <a:normAutofit/>
          </a:bodyPr>
          <a:lstStyle/>
          <a:p>
            <a:pPr algn="ctr"/>
            <a:r>
              <a:rPr lang="en-US" dirty="0"/>
              <a:t>Covid19 and Older People</a:t>
            </a:r>
            <a:br>
              <a:rPr lang="en-US" dirty="0"/>
            </a:br>
            <a:r>
              <a:rPr lang="en-US" dirty="0"/>
              <a:t>Overview</a:t>
            </a:r>
            <a:endParaRPr lang="en-IE" dirty="0"/>
          </a:p>
        </p:txBody>
      </p:sp>
      <p:sp>
        <p:nvSpPr>
          <p:cNvPr id="16" name="Freeform 10">
            <a:extLst>
              <a:ext uri="{FF2B5EF4-FFF2-40B4-BE49-F238E27FC236}">
                <a16:creationId xmlns:a16="http://schemas.microsoft.com/office/drawing/2014/main" id="{5D976E54-F014-4833-9EB7-2588113E1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5824556">
            <a:off x="607106" y="4045531"/>
            <a:ext cx="2158648" cy="2020521"/>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F8CF01F4-F437-4198-B375-40BE29DFADA5}"/>
              </a:ext>
            </a:extLst>
          </p:cNvPr>
          <p:cNvSpPr>
            <a:spLocks noGrp="1"/>
          </p:cNvSpPr>
          <p:nvPr>
            <p:ph idx="1"/>
          </p:nvPr>
        </p:nvSpPr>
        <p:spPr>
          <a:xfrm>
            <a:off x="2677099" y="1891862"/>
            <a:ext cx="9430438" cy="4966137"/>
          </a:xfrm>
        </p:spPr>
        <p:txBody>
          <a:bodyPr>
            <a:normAutofit/>
          </a:bodyPr>
          <a:lstStyle/>
          <a:p>
            <a:pPr>
              <a:lnSpc>
                <a:spcPct val="110000"/>
              </a:lnSpc>
            </a:pPr>
            <a:r>
              <a:rPr lang="en-US" sz="1800" dirty="0">
                <a:effectLst/>
                <a:latin typeface="Verdana" panose="020B0604030504040204" pitchFamily="34" charset="0"/>
                <a:ea typeface="Verdana" panose="020B0604030504040204" pitchFamily="34" charset="0"/>
              </a:rPr>
              <a:t>COVID-19 has  either exacerbated already existing or created new inequalities in relation to </a:t>
            </a:r>
            <a:r>
              <a:rPr lang="en-US" sz="1800" dirty="0">
                <a:latin typeface="Verdana" panose="020B0604030504040204" pitchFamily="34" charset="0"/>
                <a:ea typeface="Verdana" panose="020B0604030504040204" pitchFamily="34" charset="0"/>
              </a:rPr>
              <a:t>older people</a:t>
            </a:r>
            <a:r>
              <a:rPr lang="en-US" sz="1800" dirty="0">
                <a:effectLst/>
                <a:latin typeface="Verdana" panose="020B0604030504040204" pitchFamily="34" charset="0"/>
                <a:ea typeface="Verdana" panose="020B0604030504040204" pitchFamily="34" charset="0"/>
              </a:rPr>
              <a:t>. </a:t>
            </a:r>
          </a:p>
          <a:p>
            <a:pPr>
              <a:lnSpc>
                <a:spcPct val="110000"/>
              </a:lnSpc>
            </a:pPr>
            <a:r>
              <a:rPr lang="en-US" sz="1800" dirty="0">
                <a:effectLst/>
                <a:latin typeface="Verdana" panose="020B0604030504040204" pitchFamily="34" charset="0"/>
                <a:ea typeface="Verdana" panose="020B0604030504040204" pitchFamily="34" charset="0"/>
              </a:rPr>
              <a:t>The pandemic has shone  a spotlight on older adults, including our family members and friends and possibly ourselves, face an increased risk at this time (Centers for Disease Control and Prevention, 2020).</a:t>
            </a:r>
          </a:p>
          <a:p>
            <a:pPr>
              <a:lnSpc>
                <a:spcPct val="110000"/>
              </a:lnSpc>
            </a:pPr>
            <a:r>
              <a:rPr lang="en-US" sz="1800" dirty="0">
                <a:effectLst/>
                <a:latin typeface="Verdana" panose="020B0604030504040204" pitchFamily="34" charset="0"/>
                <a:ea typeface="Verdana" panose="020B0604030504040204" pitchFamily="34" charset="0"/>
              </a:rPr>
              <a:t>A number of significant strains over the past decade have impacted on care provision; cuts to social care budgets imposed by austerity measures, increasing numbers of older people with complex and unmet needs, and long-term under-investment in staff pay, training, and retention (Kusmaul,2020).</a:t>
            </a:r>
          </a:p>
          <a:p>
            <a:pPr>
              <a:lnSpc>
                <a:spcPct val="110000"/>
              </a:lnSpc>
            </a:pPr>
            <a:r>
              <a:rPr lang="en-US" sz="1800" b="0" i="0" dirty="0">
                <a:effectLst/>
                <a:latin typeface="Verdana" panose="020B0604030504040204" pitchFamily="34" charset="0"/>
                <a:ea typeface="Verdana" panose="020B0604030504040204" pitchFamily="34" charset="0"/>
              </a:rPr>
              <a:t>Institutional and structural ageism undermine both the nature and delivery of rights for older people and reframes mandatory rights as optional, specifically in times of crisis (Anand et al., 2013). </a:t>
            </a:r>
          </a:p>
          <a:p>
            <a:pPr>
              <a:lnSpc>
                <a:spcPct val="110000"/>
              </a:lnSpc>
            </a:pPr>
            <a:endParaRPr lang="en-IE" sz="1800" dirty="0">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id="{07406E1D-48DB-86B2-C1E0-B372371E477F}"/>
              </a:ext>
            </a:extLst>
          </p:cNvPr>
          <p:cNvPicPr/>
          <p:nvPr/>
        </p:nvPicPr>
        <p:blipFill>
          <a:blip r:embed="rId2">
            <a:extLst>
              <a:ext uri="{28A0092B-C50C-407E-A947-70E740481C1C}">
                <a14:useLocalDpi xmlns:a14="http://schemas.microsoft.com/office/drawing/2010/main" val="0"/>
              </a:ext>
            </a:extLst>
          </a:blip>
          <a:stretch>
            <a:fillRect/>
          </a:stretch>
        </p:blipFill>
        <p:spPr>
          <a:xfrm>
            <a:off x="0" y="-84221"/>
            <a:ext cx="1166648" cy="1079901"/>
          </a:xfrm>
          <a:prstGeom prst="rect">
            <a:avLst/>
          </a:prstGeom>
        </p:spPr>
      </p:pic>
    </p:spTree>
    <p:extLst>
      <p:ext uri="{BB962C8B-B14F-4D97-AF65-F5344CB8AC3E}">
        <p14:creationId xmlns:p14="http://schemas.microsoft.com/office/powerpoint/2010/main" val="1533533807"/>
      </p:ext>
    </p:extLst>
  </p:cSld>
  <p:clrMapOvr>
    <a:masterClrMapping/>
  </p:clrMapOvr>
</p:sld>
</file>

<file path=ppt/theme/theme1.xml><?xml version="1.0" encoding="utf-8"?>
<a:theme xmlns:a="http://schemas.openxmlformats.org/drawingml/2006/main" name="BlobVTI">
  <a:themeElements>
    <a:clrScheme name="AnalogousFromLightSeedLeftStep">
      <a:dk1>
        <a:srgbClr val="000000"/>
      </a:dk1>
      <a:lt1>
        <a:srgbClr val="FFFFFF"/>
      </a:lt1>
      <a:dk2>
        <a:srgbClr val="242841"/>
      </a:dk2>
      <a:lt2>
        <a:srgbClr val="E2E8E5"/>
      </a:lt2>
      <a:accent1>
        <a:srgbClr val="D488B2"/>
      </a:accent1>
      <a:accent2>
        <a:srgbClr val="CB6EC8"/>
      </a:accent2>
      <a:accent3>
        <a:srgbClr val="B788D4"/>
      </a:accent3>
      <a:accent4>
        <a:srgbClr val="806ECB"/>
      </a:accent4>
      <a:accent5>
        <a:srgbClr val="8899D4"/>
      </a:accent5>
      <a:accent6>
        <a:srgbClr val="6EA9CB"/>
      </a:accent6>
      <a:hlink>
        <a:srgbClr val="558D6E"/>
      </a:hlink>
      <a:folHlink>
        <a:srgbClr val="7F7F7F"/>
      </a:folHlink>
    </a:clrScheme>
    <a:fontScheme name="Blob">
      <a:majorFont>
        <a:latin typeface="Sagona Book"/>
        <a:ea typeface=""/>
        <a:cs typeface=""/>
      </a:majorFont>
      <a:minorFont>
        <a:latin typeface="Avenir Next LT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bVTI" id="{06D3AACF-B619-4265-899F-5E2FB3A445D5}" vid="{F5918863-BA1A-4735-81A8-3E7BFBDA8478}"/>
    </a:ext>
  </a:extLst>
</a:theme>
</file>

<file path=ppt/theme/theme2.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3.xml><?xml version="1.0" encoding="utf-8"?>
<a:theme xmlns:a="http://schemas.openxmlformats.org/drawingml/2006/main" name="1_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4283</TotalTime>
  <Words>6412</Words>
  <Application>Microsoft Office PowerPoint</Application>
  <PresentationFormat>Widescreen</PresentationFormat>
  <Paragraphs>331</Paragraphs>
  <Slides>36</Slides>
  <Notes>25</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36</vt:i4>
      </vt:variant>
    </vt:vector>
  </HeadingPairs>
  <TitlesOfParts>
    <vt:vector size="54" baseType="lpstr">
      <vt:lpstr>Arial</vt:lpstr>
      <vt:lpstr>Arial Nova</vt:lpstr>
      <vt:lpstr>Avenir Next LT Pro</vt:lpstr>
      <vt:lpstr>Calibri</vt:lpstr>
      <vt:lpstr>Gill Sans MT</vt:lpstr>
      <vt:lpstr>Lato Hairline</vt:lpstr>
      <vt:lpstr>Lato Light</vt:lpstr>
      <vt:lpstr>NexusSerif</vt:lpstr>
      <vt:lpstr>Open Sans</vt:lpstr>
      <vt:lpstr>Sagona Book</vt:lpstr>
      <vt:lpstr>Symbol</vt:lpstr>
      <vt:lpstr>The Hand Extrablack</vt:lpstr>
      <vt:lpstr>Times New Roman</vt:lpstr>
      <vt:lpstr>Verdana</vt:lpstr>
      <vt:lpstr>Walbaum Display</vt:lpstr>
      <vt:lpstr>BlobVTI</vt:lpstr>
      <vt:lpstr>3DFloatVTI</vt:lpstr>
      <vt:lpstr>1_3DFloatVTI</vt:lpstr>
      <vt:lpstr>The Impact of Covid-19  on Adult Safeguarding in Older Adults  Safeguarding  Older  Adults  from  Abuse  and  Neglect   Virtual  Conference  Friday 18th  November  2022 </vt:lpstr>
      <vt:lpstr>Today’s talk will cover</vt:lpstr>
      <vt:lpstr>Defining Elder Abuse</vt:lpstr>
      <vt:lpstr>Abuse Across the Lifecourse (Milne, 2021) </vt:lpstr>
      <vt:lpstr>Elder Abuse in context of Covid 19</vt:lpstr>
      <vt:lpstr> Covid19 -Institutional Abuse and Neglect?</vt:lpstr>
      <vt:lpstr>The Lancet Commission on lessons for the future from the COVID-19 pandemic ( Sachs et al.2022)</vt:lpstr>
      <vt:lpstr>    Emerging Risks in Covid-19 and Safeguarding in UK  (Constant, 2020) </vt:lpstr>
      <vt:lpstr>Covid19 and Older People Overview</vt:lpstr>
      <vt:lpstr>Covid19- A Shameful Time for Change?</vt:lpstr>
      <vt:lpstr> Impact of COVID-19 on  Community Dwelling Older People</vt:lpstr>
      <vt:lpstr>COVID-19 Adult Safeguarding Insight Project - Second Report  ( Biswas Sasidharan, Cooper and Harman, 2021)</vt:lpstr>
      <vt:lpstr> Identified Barriers and Enablers ( Biswas Sasidharan, Cooper and Harman, 2021)</vt:lpstr>
      <vt:lpstr>Covd19 and Older People in Care Homes/Nursing Homes </vt:lpstr>
      <vt:lpstr>PowerPoint Presentation</vt:lpstr>
      <vt:lpstr>Second wave… </vt:lpstr>
      <vt:lpstr>Impact on Older People in Care Homes</vt:lpstr>
      <vt:lpstr>Connect  to Protect</vt:lpstr>
      <vt:lpstr>Other Violations of Human Rights (Anand et al.2021)  (Anand et al.2021)  </vt:lpstr>
      <vt:lpstr>Knock-on Impacts</vt:lpstr>
      <vt:lpstr>PowerPoint Presentation</vt:lpstr>
      <vt:lpstr> Covid also highlighted structural issues of abuse and neglect….</vt:lpstr>
      <vt:lpstr>Structural issues: Causes of abuse &amp; neglect </vt:lpstr>
      <vt:lpstr>Do we need a Specific Convention for Older People?</vt:lpstr>
      <vt:lpstr>Barriers to a Convention</vt:lpstr>
      <vt:lpstr>Good Practice Example-Irish Association of Social Workers (IASW) Liaison Nursing Home Model</vt:lpstr>
      <vt:lpstr>Connect to Protect</vt:lpstr>
      <vt:lpstr>Human rights &amp; care homes  Reflections </vt:lpstr>
      <vt:lpstr>Human rights &amp; care home residents: Levers  </vt:lpstr>
      <vt:lpstr>Revisiting safeguarding practice Updated 31 March 2022</vt:lpstr>
      <vt:lpstr>PowerPoint Presentation</vt:lpstr>
      <vt:lpstr> Developing and sharing best practice solutions that have developed in   response to Covid-19</vt:lpstr>
      <vt:lpstr>PowerPoint Presentation</vt:lpstr>
      <vt:lpstr>Concluding Thoughts</vt:lpstr>
      <vt:lpstr>References</vt:lpstr>
      <vt:lpstr>  Thank You for listening and happy to answer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 Related Inequalities and Covid19</dc:title>
  <dc:creator>Sarah Donnelly</dc:creator>
  <cp:lastModifiedBy>Muireann Ní Raghallaigh</cp:lastModifiedBy>
  <cp:revision>14</cp:revision>
  <dcterms:created xsi:type="dcterms:W3CDTF">2020-09-22T02:30:42Z</dcterms:created>
  <dcterms:modified xsi:type="dcterms:W3CDTF">2022-11-17T13:46:54Z</dcterms:modified>
</cp:coreProperties>
</file>