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68" r:id="rId2"/>
    <p:sldId id="269" r:id="rId3"/>
    <p:sldId id="270" r:id="rId4"/>
    <p:sldId id="271" r:id="rId5"/>
    <p:sldId id="272" r:id="rId6"/>
    <p:sldId id="261" r:id="rId7"/>
    <p:sldId id="262" r:id="rId8"/>
    <p:sldId id="263" r:id="rId9"/>
    <p:sldId id="264" r:id="rId10"/>
    <p:sldId id="265" r:id="rId11"/>
    <p:sldId id="259" r:id="rId12"/>
    <p:sldId id="25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0722" autoAdjust="0"/>
  </p:normalViewPr>
  <p:slideViewPr>
    <p:cSldViewPr snapToGrid="0">
      <p:cViewPr varScale="1">
        <p:scale>
          <a:sx n="59" d="100"/>
          <a:sy n="59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30B2E-48CC-4C53-8F85-B9DE405BD4DC}" type="datetimeFigureOut">
              <a:rPr lang="en-GB" smtClean="0"/>
              <a:t>25/11/2022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7D3E5-4C43-45DC-A907-199AE4375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602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37D3E5-4C43-45DC-A907-199AE43752AE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952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9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5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1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3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1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0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7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5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9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EE2A0-D897-6547-92CC-C11CA4176B5F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667F3-A3B7-E049-A120-4C00A8770C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3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30765" y="2132856"/>
            <a:ext cx="4434022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552" y="2078914"/>
            <a:ext cx="5976664" cy="1350086"/>
          </a:xfrm>
          <a:noFill/>
        </p:spPr>
        <p:txBody>
          <a:bodyPr anchor="t">
            <a:noAutofit/>
          </a:bodyPr>
          <a:lstStyle/>
          <a:p>
            <a:pPr defTabSz="430322">
              <a:defRPr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Day Stay Surgery</a:t>
            </a:r>
            <a:b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b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72C6"/>
                </a:solidFill>
              </a:rPr>
              <a:t>The background and state of play in OMFS</a:t>
            </a:r>
            <a:br>
              <a:rPr lang="en-US" dirty="0"/>
            </a:b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356" y="23341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6316570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41"/>
            <a:ext cx="1869008" cy="16782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348192" y="4309822"/>
            <a:ext cx="2843808" cy="252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28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531E-7E74-2950-2EFA-96C5EB08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Orthognathic surgery currently day case rates very low</a:t>
            </a:r>
            <a:br>
              <a:rPr lang="en-US" sz="3600" dirty="0"/>
            </a:br>
            <a:r>
              <a:rPr lang="en-US" sz="3600" dirty="0"/>
              <a:t>room for improvement</a:t>
            </a: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85183563-E6DD-DE14-E475-57EEBE839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925" y="1311275"/>
            <a:ext cx="77724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2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30765" y="2132856"/>
            <a:ext cx="4434022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2349062" y="3137338"/>
            <a:ext cx="8318938" cy="2779925"/>
          </a:xfrm>
          <a:noFill/>
        </p:spPr>
        <p:txBody>
          <a:bodyPr anchor="t">
            <a:noAutofit/>
          </a:bodyPr>
          <a:lstStyle/>
          <a:p>
            <a:pPr defTabSz="430322">
              <a:defRPr/>
            </a:pPr>
            <a:br>
              <a:rPr lang="en-US" dirty="0"/>
            </a:b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0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6316570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9008" cy="16782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824192" y="4333163"/>
            <a:ext cx="2843808" cy="252483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276207-248A-48A8-A46E-A963D81A6FF9}"/>
              </a:ext>
            </a:extLst>
          </p:cNvPr>
          <p:cNvSpPr txBox="1"/>
          <p:nvPr/>
        </p:nvSpPr>
        <p:spPr>
          <a:xfrm>
            <a:off x="1310071" y="2196600"/>
            <a:ext cx="830689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Share ideas</a:t>
            </a:r>
            <a:r>
              <a:rPr lang="en-US" sz="2400" b="1" dirty="0">
                <a:solidFill>
                  <a:srgbClr val="0072C6"/>
                </a:solidFill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2C6"/>
                </a:solidFill>
              </a:rPr>
              <a:t>	</a:t>
            </a:r>
            <a:r>
              <a:rPr lang="en-US" sz="2400" dirty="0">
                <a:solidFill>
                  <a:srgbClr val="0072C6"/>
                </a:solidFill>
              </a:rPr>
              <a:t>Publish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Report good practice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Webinars!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Conference papers and abstracts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Show what is possible and safe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Patient experience reports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B3F60E-80FB-4B8C-B1EA-26D8E1AC23A6}"/>
              </a:ext>
            </a:extLst>
          </p:cNvPr>
          <p:cNvSpPr txBox="1"/>
          <p:nvPr/>
        </p:nvSpPr>
        <p:spPr>
          <a:xfrm>
            <a:off x="1310071" y="1192118"/>
            <a:ext cx="76160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72C6"/>
                </a:solidFill>
              </a:rPr>
              <a:t>SO HOW TO IMPROVE</a:t>
            </a:r>
            <a:endParaRPr lang="en-GB" sz="4400" dirty="0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706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0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0248"/>
            <a:ext cx="12192000" cy="3162036"/>
          </a:xfrm>
          <a:prstGeom prst="rect">
            <a:avLst/>
          </a:prstGeom>
        </p:spPr>
      </p:pic>
      <p:pic>
        <p:nvPicPr>
          <p:cNvPr id="3" name="Picture 2" descr="L:\Communications Data Centre\Communications\#Branding\SPE\SPE_logo_WHITE_1000x105p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40" y="6348686"/>
            <a:ext cx="3048000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4AF008F-ACF7-4E54-81E1-3F8D33DD5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0072C6"/>
                </a:solidFill>
              </a:rPr>
              <a:t>Thank you for Listening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F3ED101-3C0D-4328-8277-86F2F93A6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54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30765" y="2132856"/>
            <a:ext cx="4434022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552" y="2078914"/>
            <a:ext cx="8604448" cy="3838349"/>
          </a:xfrm>
          <a:noFill/>
        </p:spPr>
        <p:txBody>
          <a:bodyPr anchor="t">
            <a:noAutofit/>
          </a:bodyPr>
          <a:lstStyle/>
          <a:p>
            <a:pPr defTabSz="430322">
              <a:defRPr/>
            </a:pPr>
            <a:r>
              <a:rPr lang="en-US" b="1" dirty="0">
                <a:solidFill>
                  <a:srgbClr val="0072C6"/>
                </a:solidFill>
              </a:rPr>
              <a:t>History</a:t>
            </a:r>
            <a:br>
              <a:rPr lang="en-US" dirty="0"/>
            </a:b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73962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6316570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9008" cy="16782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348192" y="4333154"/>
            <a:ext cx="2843808" cy="25248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226C01-0A52-4573-A212-AFAFC80D53EB}"/>
              </a:ext>
            </a:extLst>
          </p:cNvPr>
          <p:cNvSpPr txBox="1"/>
          <p:nvPr/>
        </p:nvSpPr>
        <p:spPr>
          <a:xfrm>
            <a:off x="2063552" y="2828837"/>
            <a:ext cx="860444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2C6"/>
                </a:solidFill>
              </a:rPr>
              <a:t>Patients stayed in for simple procedures</a:t>
            </a:r>
          </a:p>
          <a:p>
            <a:endParaRPr lang="en-US" sz="2800" dirty="0">
              <a:solidFill>
                <a:srgbClr val="0072C6"/>
              </a:solidFill>
            </a:endParaRPr>
          </a:p>
          <a:p>
            <a:r>
              <a:rPr lang="en-US" sz="2800" dirty="0">
                <a:solidFill>
                  <a:srgbClr val="0072C6"/>
                </a:solidFill>
              </a:rPr>
              <a:t>Removal of wisdom teeth in 1970s = 2 night stay</a:t>
            </a:r>
          </a:p>
          <a:p>
            <a:endParaRPr lang="en-US" sz="2800" dirty="0">
              <a:solidFill>
                <a:srgbClr val="0072C6"/>
              </a:solidFill>
            </a:endParaRPr>
          </a:p>
          <a:p>
            <a:r>
              <a:rPr lang="en-US" sz="2800" dirty="0">
                <a:solidFill>
                  <a:srgbClr val="0072C6"/>
                </a:solidFill>
              </a:rPr>
              <a:t>Orthognathic and trauma often 4 or 5 nights</a:t>
            </a:r>
          </a:p>
        </p:txBody>
      </p:sp>
    </p:spTree>
    <p:extLst>
      <p:ext uri="{BB962C8B-B14F-4D97-AF65-F5344CB8AC3E}">
        <p14:creationId xmlns:p14="http://schemas.microsoft.com/office/powerpoint/2010/main" val="210495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951985" y="2132856"/>
            <a:ext cx="3952473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30766" y="2132856"/>
            <a:ext cx="4049211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chemeClr val="bg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</p:txBody>
      </p:sp>
      <p:pic>
        <p:nvPicPr>
          <p:cNvPr id="9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910" y="81515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6316570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9008" cy="16782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246096" y="4333163"/>
            <a:ext cx="2843808" cy="252483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F98C6DC-B886-40A2-8EEA-41DF06A00275}"/>
              </a:ext>
            </a:extLst>
          </p:cNvPr>
          <p:cNvSpPr txBox="1"/>
          <p:nvPr/>
        </p:nvSpPr>
        <p:spPr>
          <a:xfrm>
            <a:off x="1072055" y="1072056"/>
            <a:ext cx="804063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72C6"/>
                </a:solidFill>
              </a:rPr>
              <a:t>Why? General apathy</a:t>
            </a:r>
            <a:endParaRPr lang="en-GB" sz="4400" dirty="0">
              <a:solidFill>
                <a:srgbClr val="0072C6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4B35C1-522B-4985-8403-9BA5C7E11414}"/>
              </a:ext>
            </a:extLst>
          </p:cNvPr>
          <p:cNvSpPr txBox="1"/>
          <p:nvPr/>
        </p:nvSpPr>
        <p:spPr>
          <a:xfrm>
            <a:off x="102096" y="2225336"/>
            <a:ext cx="5728138" cy="2407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Organizational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Patients admitted day before surgery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Lack of preoperative preparation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Lack of day case units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bed shortages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Specialties wanted to keep their beds full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6FE3E3-3FCB-4EDA-8279-AEA6663E23ED}"/>
              </a:ext>
            </a:extLst>
          </p:cNvPr>
          <p:cNvSpPr txBox="1"/>
          <p:nvPr/>
        </p:nvSpPr>
        <p:spPr>
          <a:xfrm>
            <a:off x="6095999" y="1872208"/>
            <a:ext cx="5743903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 </a:t>
            </a:r>
          </a:p>
          <a:p>
            <a:r>
              <a:rPr lang="en-US" sz="2800" dirty="0">
                <a:solidFill>
                  <a:srgbClr val="0072C6"/>
                </a:solidFill>
              </a:rPr>
              <a:t>Clinical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Pain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Anaesthesia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Patients in IMF needed to be able to feed post discharge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Management of swelling</a:t>
            </a:r>
          </a:p>
        </p:txBody>
      </p:sp>
    </p:spTree>
    <p:extLst>
      <p:ext uri="{BB962C8B-B14F-4D97-AF65-F5344CB8AC3E}">
        <p14:creationId xmlns:p14="http://schemas.microsoft.com/office/powerpoint/2010/main" val="232738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951985" y="2132856"/>
            <a:ext cx="3952473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30766" y="2132856"/>
            <a:ext cx="4049211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chemeClr val="bg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</p:txBody>
      </p:sp>
      <p:pic>
        <p:nvPicPr>
          <p:cNvPr id="9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398" y="114878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6316570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9008" cy="16782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348192" y="4309555"/>
            <a:ext cx="2843808" cy="252483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33E7BB-E312-48C6-BF14-72DB0463DF6F}"/>
              </a:ext>
            </a:extLst>
          </p:cNvPr>
          <p:cNvSpPr txBox="1"/>
          <p:nvPr/>
        </p:nvSpPr>
        <p:spPr>
          <a:xfrm>
            <a:off x="1814513" y="725215"/>
            <a:ext cx="625743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72C6"/>
                </a:solidFill>
              </a:rPr>
              <a:t>What changed</a:t>
            </a:r>
            <a:endParaRPr lang="en-GB" sz="4400" dirty="0">
              <a:solidFill>
                <a:srgbClr val="0072C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1DC3A1-0A38-447F-8B90-E182469C7785}"/>
              </a:ext>
            </a:extLst>
          </p:cNvPr>
          <p:cNvSpPr txBox="1"/>
          <p:nvPr/>
        </p:nvSpPr>
        <p:spPr>
          <a:xfrm>
            <a:off x="930166" y="2132857"/>
            <a:ext cx="4949811" cy="3518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2C6"/>
                </a:solidFill>
              </a:rPr>
              <a:t>Organizational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Bed pressures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Increased need for financial control in NHS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1985 RCS Guidelines for day case surgery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BADS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2002 NHS Plan 75% surgery day stay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137154-1E87-4820-B98A-F332C87F3807}"/>
              </a:ext>
            </a:extLst>
          </p:cNvPr>
          <p:cNvSpPr txBox="1"/>
          <p:nvPr/>
        </p:nvSpPr>
        <p:spPr>
          <a:xfrm>
            <a:off x="6096000" y="2132856"/>
            <a:ext cx="4624551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2C6"/>
                </a:solidFill>
              </a:rPr>
              <a:t>Clinical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Better anaesthesia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Better pain control E.g. use of local at operation site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Increasing use of steroids in surgery and anaesthesia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Better management of bleeding especially in orthognathic surgery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2C6"/>
                </a:solidFill>
              </a:rPr>
              <a:t>Increasing use of rigid internal fixation instead of IMF</a:t>
            </a:r>
          </a:p>
        </p:txBody>
      </p:sp>
    </p:spTree>
    <p:extLst>
      <p:ext uri="{BB962C8B-B14F-4D97-AF65-F5344CB8AC3E}">
        <p14:creationId xmlns:p14="http://schemas.microsoft.com/office/powerpoint/2010/main" val="194681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951985" y="2132856"/>
            <a:ext cx="3952473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>
              <a:spcBef>
                <a:spcPts val="3538"/>
              </a:spcBef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30766" y="2132856"/>
            <a:ext cx="8227634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72C6"/>
                </a:solidFill>
              </a:rPr>
              <a:t>Majority of dentoalveolar surgery  where there is GA is done as a day stay</a:t>
            </a:r>
          </a:p>
          <a:p>
            <a:r>
              <a:rPr lang="en-US" sz="2400" dirty="0">
                <a:solidFill>
                  <a:srgbClr val="0072C6"/>
                </a:solidFill>
              </a:rPr>
              <a:t>Trusts are beginning to think of OMFS trauma as a day stay procedure</a:t>
            </a:r>
          </a:p>
          <a:p>
            <a:r>
              <a:rPr lang="en-US" sz="2400" dirty="0">
                <a:solidFill>
                  <a:srgbClr val="0072C6"/>
                </a:solidFill>
              </a:rPr>
              <a:t>Having a drain does not automatically generate an overnight stay</a:t>
            </a:r>
          </a:p>
          <a:p>
            <a:r>
              <a:rPr lang="en-US" sz="2400" dirty="0">
                <a:solidFill>
                  <a:srgbClr val="0072C6"/>
                </a:solidFill>
              </a:rPr>
              <a:t>Seeds of change in orthognathic surgery</a:t>
            </a:r>
          </a:p>
          <a:p>
            <a:r>
              <a:rPr lang="en-US" sz="2400" dirty="0">
                <a:solidFill>
                  <a:srgbClr val="0072C6"/>
                </a:solidFill>
              </a:rPr>
              <a:t>However still significant variation</a:t>
            </a:r>
          </a:p>
        </p:txBody>
      </p:sp>
      <p:pic>
        <p:nvPicPr>
          <p:cNvPr id="9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0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6316570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9008" cy="16782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227323" y="4333163"/>
            <a:ext cx="2843808" cy="252483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0F919FC-F503-4F85-A0ED-6FDEB992060A}"/>
              </a:ext>
            </a:extLst>
          </p:cNvPr>
          <p:cNvSpPr txBox="1"/>
          <p:nvPr/>
        </p:nvSpPr>
        <p:spPr>
          <a:xfrm>
            <a:off x="1397429" y="1237054"/>
            <a:ext cx="60933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72C6"/>
                </a:solidFill>
              </a:rPr>
              <a:t>So where are we now</a:t>
            </a:r>
            <a:endParaRPr lang="en-GB" sz="4400" dirty="0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1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7B0ED131-432A-335F-86D9-4CE0CFE41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696686"/>
            <a:ext cx="89154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2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6CC3876A-6D94-0D6A-77EF-3E9BF91C8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89" y="0"/>
            <a:ext cx="9622973" cy="641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5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C7BC7357-47DA-C36C-95F5-B683A6A11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52" y="440635"/>
            <a:ext cx="8965095" cy="597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088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E5D6DC6-2F63-C1B4-C09F-0DCB03A19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41" y="199571"/>
            <a:ext cx="9987643" cy="665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1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254</Words>
  <Application>Microsoft Office PowerPoint</Application>
  <PresentationFormat>Widescreen</PresentationFormat>
  <Paragraphs>51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Day Stay Surgery  The background and state of play in OMFS </vt:lpstr>
      <vt:lpstr>History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Orthognathic surgery currently day case rates very low room for improvement</vt:lpstr>
      <vt:lpstr> </vt:lpstr>
      <vt:lpstr>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Stay Surgery</dc:title>
  <dc:creator>maire morton</dc:creator>
  <cp:lastModifiedBy>Morton Maire (ELHT) Oral /MaxFax &amp; Orthodontic Surgery</cp:lastModifiedBy>
  <cp:revision>5</cp:revision>
  <dcterms:created xsi:type="dcterms:W3CDTF">2022-11-21T14:26:28Z</dcterms:created>
  <dcterms:modified xsi:type="dcterms:W3CDTF">2022-11-25T15:19:02Z</dcterms:modified>
</cp:coreProperties>
</file>