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257" r:id="rId4"/>
    <p:sldId id="258" r:id="rId5"/>
    <p:sldId id="259" r:id="rId6"/>
    <p:sldId id="260" r:id="rId7"/>
    <p:sldId id="261" r:id="rId8"/>
    <p:sldId id="262" r:id="rId9"/>
    <p:sldId id="298" r:id="rId10"/>
    <p:sldId id="4440" r:id="rId11"/>
    <p:sldId id="299" r:id="rId12"/>
    <p:sldId id="378" r:id="rId13"/>
    <p:sldId id="383" r:id="rId14"/>
    <p:sldId id="437" r:id="rId15"/>
    <p:sldId id="263" r:id="rId16"/>
    <p:sldId id="264" r:id="rId17"/>
    <p:sldId id="265" r:id="rId18"/>
    <p:sldId id="4439" r:id="rId19"/>
    <p:sldId id="273" r:id="rId20"/>
    <p:sldId id="274" r:id="rId21"/>
    <p:sldId id="267" r:id="rId22"/>
    <p:sldId id="268" r:id="rId23"/>
    <p:sldId id="275" r:id="rId24"/>
    <p:sldId id="276" r:id="rId25"/>
    <p:sldId id="270" r:id="rId26"/>
    <p:sldId id="277" r:id="rId27"/>
    <p:sldId id="283" r:id="rId28"/>
    <p:sldId id="271" r:id="rId29"/>
    <p:sldId id="281" r:id="rId30"/>
    <p:sldId id="282" r:id="rId31"/>
    <p:sldId id="284" r:id="rId32"/>
    <p:sldId id="288" r:id="rId33"/>
    <p:sldId id="272" r:id="rId34"/>
    <p:sldId id="289" r:id="rId35"/>
    <p:sldId id="290" r:id="rId36"/>
    <p:sldId id="296" r:id="rId37"/>
    <p:sldId id="444" r:id="rId38"/>
    <p:sldId id="447" r:id="rId39"/>
    <p:sldId id="449" r:id="rId40"/>
    <p:sldId id="285" r:id="rId41"/>
    <p:sldId id="293" r:id="rId42"/>
    <p:sldId id="294" r:id="rId43"/>
    <p:sldId id="286" r:id="rId44"/>
    <p:sldId id="287" r:id="rId45"/>
    <p:sldId id="295" r:id="rId46"/>
    <p:sldId id="297" r:id="rId47"/>
    <p:sldId id="4441" r:id="rId48"/>
    <p:sldId id="444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A2C4DC-C8CF-423A-8070-19BEAA7C8637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ECCC272-8E45-4F0D-9505-351996D59D67}">
      <dgm:prSet phldrT="[Text]" custT="1"/>
      <dgm:spPr/>
      <dgm:t>
        <a:bodyPr/>
        <a:lstStyle/>
        <a:p>
          <a:r>
            <a:rPr lang="en-GB" sz="1600" dirty="0"/>
            <a:t>Normal recovery</a:t>
          </a:r>
        </a:p>
      </dgm:t>
    </dgm:pt>
    <dgm:pt modelId="{3C2C1265-4C11-4947-BC09-BDC8C2D744BB}" type="parTrans" cxnId="{A6DE7B42-803A-48FD-BDED-525156A577F7}">
      <dgm:prSet/>
      <dgm:spPr/>
      <dgm:t>
        <a:bodyPr/>
        <a:lstStyle/>
        <a:p>
          <a:endParaRPr lang="en-GB"/>
        </a:p>
      </dgm:t>
    </dgm:pt>
    <dgm:pt modelId="{BC4305A9-A4A9-44FF-B4DF-7394CE01873D}" type="sibTrans" cxnId="{A6DE7B42-803A-48FD-BDED-525156A577F7}">
      <dgm:prSet/>
      <dgm:spPr/>
      <dgm:t>
        <a:bodyPr/>
        <a:lstStyle/>
        <a:p>
          <a:endParaRPr lang="en-GB"/>
        </a:p>
      </dgm:t>
    </dgm:pt>
    <dgm:pt modelId="{09353D74-E5FA-491E-B975-659E00DE7A5B}">
      <dgm:prSet phldrT="[Text]" custT="1"/>
      <dgm:spPr/>
      <dgm:t>
        <a:bodyPr/>
        <a:lstStyle/>
        <a:p>
          <a:r>
            <a:rPr lang="en-GB" sz="1400" b="1" dirty="0"/>
            <a:t>Complicated recovery</a:t>
          </a:r>
        </a:p>
        <a:p>
          <a:r>
            <a:rPr lang="en-GB" sz="1400" dirty="0"/>
            <a:t>Reduces organ function </a:t>
          </a:r>
        </a:p>
        <a:p>
          <a:r>
            <a:rPr lang="en-GB" sz="1400" dirty="0"/>
            <a:t>Accelerated atherosclerosis</a:t>
          </a:r>
        </a:p>
        <a:p>
          <a:r>
            <a:rPr lang="en-GB" sz="1400" dirty="0"/>
            <a:t>Immune function altered </a:t>
          </a:r>
        </a:p>
      </dgm:t>
    </dgm:pt>
    <dgm:pt modelId="{D07F952F-3C94-4FDD-9988-90D47157F01F}" type="parTrans" cxnId="{4AA67985-996E-4B65-B224-E001B0563006}">
      <dgm:prSet/>
      <dgm:spPr/>
      <dgm:t>
        <a:bodyPr/>
        <a:lstStyle/>
        <a:p>
          <a:endParaRPr lang="en-GB"/>
        </a:p>
      </dgm:t>
    </dgm:pt>
    <dgm:pt modelId="{1B214F25-D935-4B7C-A63A-662C61CF6D06}" type="sibTrans" cxnId="{4AA67985-996E-4B65-B224-E001B0563006}">
      <dgm:prSet/>
      <dgm:spPr/>
      <dgm:t>
        <a:bodyPr/>
        <a:lstStyle/>
        <a:p>
          <a:endParaRPr lang="en-GB"/>
        </a:p>
      </dgm:t>
    </dgm:pt>
    <dgm:pt modelId="{6D1408CD-21AD-4124-AC32-530EE064B733}" type="pres">
      <dgm:prSet presAssocID="{A1A2C4DC-C8CF-423A-8070-19BEAA7C8637}" presName="arrowDiagram" presStyleCnt="0">
        <dgm:presLayoutVars>
          <dgm:chMax val="5"/>
          <dgm:dir/>
          <dgm:resizeHandles val="exact"/>
        </dgm:presLayoutVars>
      </dgm:prSet>
      <dgm:spPr/>
    </dgm:pt>
    <dgm:pt modelId="{73F834FC-647C-450B-A3E4-1E71D5608636}" type="pres">
      <dgm:prSet presAssocID="{A1A2C4DC-C8CF-423A-8070-19BEAA7C8637}" presName="arrow" presStyleLbl="bgShp" presStyleIdx="0" presStyleCnt="1"/>
      <dgm:spPr/>
    </dgm:pt>
    <dgm:pt modelId="{16B13BC7-C80E-4873-9544-CC821D74C8BE}" type="pres">
      <dgm:prSet presAssocID="{A1A2C4DC-C8CF-423A-8070-19BEAA7C8637}" presName="arrowDiagram2" presStyleCnt="0"/>
      <dgm:spPr/>
    </dgm:pt>
    <dgm:pt modelId="{7CA9CFAE-1C54-410F-9F3B-C160367D6D26}" type="pres">
      <dgm:prSet presAssocID="{DECCC272-8E45-4F0D-9505-351996D59D67}" presName="bullet2a" presStyleLbl="node1" presStyleIdx="0" presStyleCnt="2"/>
      <dgm:spPr/>
    </dgm:pt>
    <dgm:pt modelId="{10A84173-2A07-4733-91A3-392202003E50}" type="pres">
      <dgm:prSet presAssocID="{DECCC272-8E45-4F0D-9505-351996D59D67}" presName="textBox2a" presStyleLbl="revTx" presStyleIdx="0" presStyleCnt="2" custLinFactNeighborX="16218" custLinFactNeighborY="-16552">
        <dgm:presLayoutVars>
          <dgm:bulletEnabled val="1"/>
        </dgm:presLayoutVars>
      </dgm:prSet>
      <dgm:spPr/>
    </dgm:pt>
    <dgm:pt modelId="{977B2A02-1650-46FC-843A-322DCD1F136D}" type="pres">
      <dgm:prSet presAssocID="{09353D74-E5FA-491E-B975-659E00DE7A5B}" presName="bullet2b" presStyleLbl="node1" presStyleIdx="1" presStyleCnt="2"/>
      <dgm:spPr/>
    </dgm:pt>
    <dgm:pt modelId="{CDFDDB62-21F1-450E-AFA1-9663B414FCCF}" type="pres">
      <dgm:prSet presAssocID="{09353D74-E5FA-491E-B975-659E00DE7A5B}" presName="textBox2b" presStyleLbl="revTx" presStyleIdx="1" presStyleCnt="2" custScaleX="148651" custScaleY="75789" custLinFactNeighborX="22654" custLinFactNeighborY="8940">
        <dgm:presLayoutVars>
          <dgm:bulletEnabled val="1"/>
        </dgm:presLayoutVars>
      </dgm:prSet>
      <dgm:spPr/>
    </dgm:pt>
  </dgm:ptLst>
  <dgm:cxnLst>
    <dgm:cxn modelId="{C6866709-50A0-4C7C-8E62-2CAE6BEFA9A0}" type="presOf" srcId="{09353D74-E5FA-491E-B975-659E00DE7A5B}" destId="{CDFDDB62-21F1-450E-AFA1-9663B414FCCF}" srcOrd="0" destOrd="0" presId="urn:microsoft.com/office/officeart/2005/8/layout/arrow2"/>
    <dgm:cxn modelId="{A6DE7B42-803A-48FD-BDED-525156A577F7}" srcId="{A1A2C4DC-C8CF-423A-8070-19BEAA7C8637}" destId="{DECCC272-8E45-4F0D-9505-351996D59D67}" srcOrd="0" destOrd="0" parTransId="{3C2C1265-4C11-4947-BC09-BDC8C2D744BB}" sibTransId="{BC4305A9-A4A9-44FF-B4DF-7394CE01873D}"/>
    <dgm:cxn modelId="{4AA67985-996E-4B65-B224-E001B0563006}" srcId="{A1A2C4DC-C8CF-423A-8070-19BEAA7C8637}" destId="{09353D74-E5FA-491E-B975-659E00DE7A5B}" srcOrd="1" destOrd="0" parTransId="{D07F952F-3C94-4FDD-9988-90D47157F01F}" sibTransId="{1B214F25-D935-4B7C-A63A-662C61CF6D06}"/>
    <dgm:cxn modelId="{A4E83E96-74B2-4796-B840-A734B2A63679}" type="presOf" srcId="{DECCC272-8E45-4F0D-9505-351996D59D67}" destId="{10A84173-2A07-4733-91A3-392202003E50}" srcOrd="0" destOrd="0" presId="urn:microsoft.com/office/officeart/2005/8/layout/arrow2"/>
    <dgm:cxn modelId="{DC7106C5-432A-4E7D-B286-306FA8C6A33E}" type="presOf" srcId="{A1A2C4DC-C8CF-423A-8070-19BEAA7C8637}" destId="{6D1408CD-21AD-4124-AC32-530EE064B733}" srcOrd="0" destOrd="0" presId="urn:microsoft.com/office/officeart/2005/8/layout/arrow2"/>
    <dgm:cxn modelId="{1AB6273C-A16A-47DD-9115-57FC08730F25}" type="presParOf" srcId="{6D1408CD-21AD-4124-AC32-530EE064B733}" destId="{73F834FC-647C-450B-A3E4-1E71D5608636}" srcOrd="0" destOrd="0" presId="urn:microsoft.com/office/officeart/2005/8/layout/arrow2"/>
    <dgm:cxn modelId="{F3B07F5C-24F2-4058-AFBC-53AE5869A142}" type="presParOf" srcId="{6D1408CD-21AD-4124-AC32-530EE064B733}" destId="{16B13BC7-C80E-4873-9544-CC821D74C8BE}" srcOrd="1" destOrd="0" presId="urn:microsoft.com/office/officeart/2005/8/layout/arrow2"/>
    <dgm:cxn modelId="{EF113E25-C873-4B68-80AD-98310A28DAFC}" type="presParOf" srcId="{16B13BC7-C80E-4873-9544-CC821D74C8BE}" destId="{7CA9CFAE-1C54-410F-9F3B-C160367D6D26}" srcOrd="0" destOrd="0" presId="urn:microsoft.com/office/officeart/2005/8/layout/arrow2"/>
    <dgm:cxn modelId="{6F5F71D1-C822-4445-85C9-E1C8CF398F20}" type="presParOf" srcId="{16B13BC7-C80E-4873-9544-CC821D74C8BE}" destId="{10A84173-2A07-4733-91A3-392202003E50}" srcOrd="1" destOrd="0" presId="urn:microsoft.com/office/officeart/2005/8/layout/arrow2"/>
    <dgm:cxn modelId="{39BD7FA8-DE23-46AF-8DFB-83222A50982B}" type="presParOf" srcId="{16B13BC7-C80E-4873-9544-CC821D74C8BE}" destId="{977B2A02-1650-46FC-843A-322DCD1F136D}" srcOrd="2" destOrd="0" presId="urn:microsoft.com/office/officeart/2005/8/layout/arrow2"/>
    <dgm:cxn modelId="{5F427040-38A7-43CB-884B-5C7808D05A25}" type="presParOf" srcId="{16B13BC7-C80E-4873-9544-CC821D74C8BE}" destId="{CDFDDB62-21F1-450E-AFA1-9663B414FCCF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50ECA9-F49F-455F-8573-B19C68F1C03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A4CEED-B7FA-489E-9E8F-905AF71BADAF}">
      <dgm:prSet/>
      <dgm:spPr/>
      <dgm:t>
        <a:bodyPr/>
        <a:lstStyle/>
        <a:p>
          <a:r>
            <a:rPr lang="en-US"/>
            <a:t>Patients are optimised prior to surgery &amp; treatments </a:t>
          </a:r>
        </a:p>
      </dgm:t>
    </dgm:pt>
    <dgm:pt modelId="{43CFB52D-F78D-4734-87BA-4DB03AA57874}" type="parTrans" cxnId="{DB030D74-A448-4394-B43B-4854B01C6236}">
      <dgm:prSet/>
      <dgm:spPr/>
      <dgm:t>
        <a:bodyPr/>
        <a:lstStyle/>
        <a:p>
          <a:endParaRPr lang="en-US"/>
        </a:p>
      </dgm:t>
    </dgm:pt>
    <dgm:pt modelId="{9F5E8A8A-A4E0-49A0-9497-E2F8A7699539}" type="sibTrans" cxnId="{DB030D74-A448-4394-B43B-4854B01C6236}">
      <dgm:prSet/>
      <dgm:spPr/>
      <dgm:t>
        <a:bodyPr/>
        <a:lstStyle/>
        <a:p>
          <a:endParaRPr lang="en-US"/>
        </a:p>
      </dgm:t>
    </dgm:pt>
    <dgm:pt modelId="{DD0D6B5C-5EFB-447C-8BCF-F9C5C8F94CCF}">
      <dgm:prSet/>
      <dgm:spPr/>
      <dgm:t>
        <a:bodyPr/>
        <a:lstStyle/>
        <a:p>
          <a:r>
            <a:rPr lang="en-US"/>
            <a:t>Long-lasting health benefits following rehabilitation </a:t>
          </a:r>
        </a:p>
      </dgm:t>
    </dgm:pt>
    <dgm:pt modelId="{8D244625-1031-485B-822A-BB6550ED7625}" type="parTrans" cxnId="{72704AAC-6831-45FF-B6CD-A42C79C1D083}">
      <dgm:prSet/>
      <dgm:spPr/>
      <dgm:t>
        <a:bodyPr/>
        <a:lstStyle/>
        <a:p>
          <a:endParaRPr lang="en-US"/>
        </a:p>
      </dgm:t>
    </dgm:pt>
    <dgm:pt modelId="{4A339D5F-B653-4200-9E2A-EBCE2307E62F}" type="sibTrans" cxnId="{72704AAC-6831-45FF-B6CD-A42C79C1D083}">
      <dgm:prSet/>
      <dgm:spPr/>
      <dgm:t>
        <a:bodyPr/>
        <a:lstStyle/>
        <a:p>
          <a:endParaRPr lang="en-US"/>
        </a:p>
      </dgm:t>
    </dgm:pt>
    <dgm:pt modelId="{64C5438F-A05D-4D2D-BED1-E492C31DFF5F}">
      <dgm:prSet/>
      <dgm:spPr/>
      <dgm:t>
        <a:bodyPr/>
        <a:lstStyle/>
        <a:p>
          <a:r>
            <a:rPr lang="en-US"/>
            <a:t>Quality of life, physical activity improvements, long-term behaviour change </a:t>
          </a:r>
        </a:p>
      </dgm:t>
    </dgm:pt>
    <dgm:pt modelId="{E996A0B9-8648-41FA-97B9-DB14A21D41DC}" type="parTrans" cxnId="{C70F72FC-63EF-409E-86B7-6EBA3300CFDB}">
      <dgm:prSet/>
      <dgm:spPr/>
      <dgm:t>
        <a:bodyPr/>
        <a:lstStyle/>
        <a:p>
          <a:endParaRPr lang="en-US"/>
        </a:p>
      </dgm:t>
    </dgm:pt>
    <dgm:pt modelId="{B904E1F7-BC93-4751-9E48-6DEBB63EB248}" type="sibTrans" cxnId="{C70F72FC-63EF-409E-86B7-6EBA3300CFDB}">
      <dgm:prSet/>
      <dgm:spPr/>
      <dgm:t>
        <a:bodyPr/>
        <a:lstStyle/>
        <a:p>
          <a:endParaRPr lang="en-US"/>
        </a:p>
      </dgm:t>
    </dgm:pt>
    <dgm:pt modelId="{F7AF75A5-BA39-452B-A3D1-147A1E4F7E31}">
      <dgm:prSet/>
      <dgm:spPr/>
      <dgm:t>
        <a:bodyPr/>
        <a:lstStyle/>
        <a:p>
          <a:r>
            <a:rPr lang="en-US" dirty="0"/>
            <a:t>Improvements to wider health by reducing burden on primary care and local health and social care services</a:t>
          </a:r>
        </a:p>
      </dgm:t>
    </dgm:pt>
    <dgm:pt modelId="{C3B2E7BE-7232-4D0E-8227-032BE0FB2C5C}" type="parTrans" cxnId="{2229E448-28AD-4E19-8346-C2DA7C3627AE}">
      <dgm:prSet/>
      <dgm:spPr/>
      <dgm:t>
        <a:bodyPr/>
        <a:lstStyle/>
        <a:p>
          <a:endParaRPr lang="en-US"/>
        </a:p>
      </dgm:t>
    </dgm:pt>
    <dgm:pt modelId="{40DFD284-134F-421C-AE48-8131DD2809D1}" type="sibTrans" cxnId="{2229E448-28AD-4E19-8346-C2DA7C3627AE}">
      <dgm:prSet/>
      <dgm:spPr/>
      <dgm:t>
        <a:bodyPr/>
        <a:lstStyle/>
        <a:p>
          <a:endParaRPr lang="en-US"/>
        </a:p>
      </dgm:t>
    </dgm:pt>
    <dgm:pt modelId="{0B02A308-ED5F-4FD8-95CA-2F106D25C387}">
      <dgm:prSet/>
      <dgm:spPr/>
      <dgm:t>
        <a:bodyPr/>
        <a:lstStyle/>
        <a:p>
          <a:r>
            <a:rPr lang="en-US"/>
            <a:t>Improvements are seen in both ward and critical care bed day usage</a:t>
          </a:r>
        </a:p>
      </dgm:t>
    </dgm:pt>
    <dgm:pt modelId="{7C49A80E-B802-4817-9415-9972C059C738}" type="parTrans" cxnId="{91DF87C8-A6DF-437E-ADB6-97C14A127E5C}">
      <dgm:prSet/>
      <dgm:spPr/>
      <dgm:t>
        <a:bodyPr/>
        <a:lstStyle/>
        <a:p>
          <a:endParaRPr lang="en-US"/>
        </a:p>
      </dgm:t>
    </dgm:pt>
    <dgm:pt modelId="{4982380D-C9D0-472D-9D5D-54B22A254743}" type="sibTrans" cxnId="{91DF87C8-A6DF-437E-ADB6-97C14A127E5C}">
      <dgm:prSet/>
      <dgm:spPr/>
      <dgm:t>
        <a:bodyPr/>
        <a:lstStyle/>
        <a:p>
          <a:endParaRPr lang="en-US"/>
        </a:p>
      </dgm:t>
    </dgm:pt>
    <dgm:pt modelId="{F3DB35E6-E337-4FEB-8A14-FB1FA7D41579}">
      <dgm:prSet/>
      <dgm:spPr/>
      <dgm:t>
        <a:bodyPr/>
        <a:lstStyle/>
        <a:p>
          <a:r>
            <a:rPr lang="en-US" dirty="0"/>
            <a:t>Efficiency improvements to pathways </a:t>
          </a:r>
        </a:p>
      </dgm:t>
    </dgm:pt>
    <dgm:pt modelId="{AC1BA958-9883-4E83-8794-A0F755494427}" type="parTrans" cxnId="{D213FDCE-A5B7-420D-9965-EC56E17448B2}">
      <dgm:prSet/>
      <dgm:spPr/>
      <dgm:t>
        <a:bodyPr/>
        <a:lstStyle/>
        <a:p>
          <a:endParaRPr lang="en-US"/>
        </a:p>
      </dgm:t>
    </dgm:pt>
    <dgm:pt modelId="{F13416B3-34B8-46F6-AC0D-1E7A8182D51E}" type="sibTrans" cxnId="{D213FDCE-A5B7-420D-9965-EC56E17448B2}">
      <dgm:prSet/>
      <dgm:spPr/>
      <dgm:t>
        <a:bodyPr/>
        <a:lstStyle/>
        <a:p>
          <a:endParaRPr lang="en-US"/>
        </a:p>
      </dgm:t>
    </dgm:pt>
    <dgm:pt modelId="{4319BBB3-1740-4C90-A392-4580BF2DF882}">
      <dgm:prSet/>
      <dgm:spPr/>
      <dgm:t>
        <a:bodyPr/>
        <a:lstStyle/>
        <a:p>
          <a:r>
            <a:rPr lang="en-US"/>
            <a:t>Evidence supports improved survival in patients who complete prehab </a:t>
          </a:r>
        </a:p>
      </dgm:t>
    </dgm:pt>
    <dgm:pt modelId="{934FEE72-FC08-44D2-BC85-2CF0362D59DD}" type="parTrans" cxnId="{7A9F45E2-C301-41AF-976C-873C20F54805}">
      <dgm:prSet/>
      <dgm:spPr/>
      <dgm:t>
        <a:bodyPr/>
        <a:lstStyle/>
        <a:p>
          <a:endParaRPr lang="en-US"/>
        </a:p>
      </dgm:t>
    </dgm:pt>
    <dgm:pt modelId="{ACEF084E-8762-4AF2-88E8-46E58ECD62DF}" type="sibTrans" cxnId="{7A9F45E2-C301-41AF-976C-873C20F54805}">
      <dgm:prSet/>
      <dgm:spPr/>
      <dgm:t>
        <a:bodyPr/>
        <a:lstStyle/>
        <a:p>
          <a:endParaRPr lang="en-US"/>
        </a:p>
      </dgm:t>
    </dgm:pt>
    <dgm:pt modelId="{131CBFAD-6E74-4C22-B074-E37E73561C0E}">
      <dgm:prSet/>
      <dgm:spPr/>
      <dgm:t>
        <a:bodyPr/>
        <a:lstStyle/>
        <a:p>
          <a:r>
            <a:rPr lang="en-US" dirty="0"/>
            <a:t>Cost-effective with targeted resources</a:t>
          </a:r>
        </a:p>
      </dgm:t>
    </dgm:pt>
    <dgm:pt modelId="{8C79F27D-980E-4EC5-ACD4-6E78EBF89A24}" type="parTrans" cxnId="{0671C95E-977C-4EAA-91D4-432E7165443E}">
      <dgm:prSet/>
      <dgm:spPr/>
      <dgm:t>
        <a:bodyPr/>
        <a:lstStyle/>
        <a:p>
          <a:endParaRPr lang="en-US"/>
        </a:p>
      </dgm:t>
    </dgm:pt>
    <dgm:pt modelId="{E547CC81-A9B2-4E8F-A72F-1C2E434070FF}" type="sibTrans" cxnId="{0671C95E-977C-4EAA-91D4-432E7165443E}">
      <dgm:prSet/>
      <dgm:spPr/>
      <dgm:t>
        <a:bodyPr/>
        <a:lstStyle/>
        <a:p>
          <a:endParaRPr lang="en-US"/>
        </a:p>
      </dgm:t>
    </dgm:pt>
    <dgm:pt modelId="{60017997-EB83-42F5-B7CE-010F3591FE40}" type="pres">
      <dgm:prSet presAssocID="{7350ECA9-F49F-455F-8573-B19C68F1C031}" presName="vert0" presStyleCnt="0">
        <dgm:presLayoutVars>
          <dgm:dir/>
          <dgm:animOne val="branch"/>
          <dgm:animLvl val="lvl"/>
        </dgm:presLayoutVars>
      </dgm:prSet>
      <dgm:spPr/>
    </dgm:pt>
    <dgm:pt modelId="{F1A7A13E-EE1C-45CD-BF29-823B720D37DB}" type="pres">
      <dgm:prSet presAssocID="{13A4CEED-B7FA-489E-9E8F-905AF71BADAF}" presName="thickLine" presStyleLbl="alignNode1" presStyleIdx="0" presStyleCnt="8"/>
      <dgm:spPr/>
    </dgm:pt>
    <dgm:pt modelId="{ABA6CEE3-739D-4C6B-BDFF-158B0F1CFCBB}" type="pres">
      <dgm:prSet presAssocID="{13A4CEED-B7FA-489E-9E8F-905AF71BADAF}" presName="horz1" presStyleCnt="0"/>
      <dgm:spPr/>
    </dgm:pt>
    <dgm:pt modelId="{612F5D0B-2467-4534-BA62-FCC5AAF2FF50}" type="pres">
      <dgm:prSet presAssocID="{13A4CEED-B7FA-489E-9E8F-905AF71BADAF}" presName="tx1" presStyleLbl="revTx" presStyleIdx="0" presStyleCnt="8"/>
      <dgm:spPr/>
    </dgm:pt>
    <dgm:pt modelId="{7BD51874-C771-4094-91DD-E4BF5E427193}" type="pres">
      <dgm:prSet presAssocID="{13A4CEED-B7FA-489E-9E8F-905AF71BADAF}" presName="vert1" presStyleCnt="0"/>
      <dgm:spPr/>
    </dgm:pt>
    <dgm:pt modelId="{A9903B19-FF47-4D15-81B4-BC21DB958E4B}" type="pres">
      <dgm:prSet presAssocID="{DD0D6B5C-5EFB-447C-8BCF-F9C5C8F94CCF}" presName="thickLine" presStyleLbl="alignNode1" presStyleIdx="1" presStyleCnt="8"/>
      <dgm:spPr/>
    </dgm:pt>
    <dgm:pt modelId="{FB1268F1-5D58-46D8-A6FD-F479B881C65C}" type="pres">
      <dgm:prSet presAssocID="{DD0D6B5C-5EFB-447C-8BCF-F9C5C8F94CCF}" presName="horz1" presStyleCnt="0"/>
      <dgm:spPr/>
    </dgm:pt>
    <dgm:pt modelId="{BB88E06E-E221-49E3-9E2B-45568BED2D86}" type="pres">
      <dgm:prSet presAssocID="{DD0D6B5C-5EFB-447C-8BCF-F9C5C8F94CCF}" presName="tx1" presStyleLbl="revTx" presStyleIdx="1" presStyleCnt="8"/>
      <dgm:spPr/>
    </dgm:pt>
    <dgm:pt modelId="{CB1B1D08-DE20-4B99-A0DA-01AB2D4833CA}" type="pres">
      <dgm:prSet presAssocID="{DD0D6B5C-5EFB-447C-8BCF-F9C5C8F94CCF}" presName="vert1" presStyleCnt="0"/>
      <dgm:spPr/>
    </dgm:pt>
    <dgm:pt modelId="{C7E95116-4ACA-422E-894C-1B9CB274AA0C}" type="pres">
      <dgm:prSet presAssocID="{64C5438F-A05D-4D2D-BED1-E492C31DFF5F}" presName="thickLine" presStyleLbl="alignNode1" presStyleIdx="2" presStyleCnt="8"/>
      <dgm:spPr/>
    </dgm:pt>
    <dgm:pt modelId="{A81E79C2-5C45-4025-8A85-C23E4046CBAC}" type="pres">
      <dgm:prSet presAssocID="{64C5438F-A05D-4D2D-BED1-E492C31DFF5F}" presName="horz1" presStyleCnt="0"/>
      <dgm:spPr/>
    </dgm:pt>
    <dgm:pt modelId="{3D08D7D2-2727-4724-890B-CF2D540F295A}" type="pres">
      <dgm:prSet presAssocID="{64C5438F-A05D-4D2D-BED1-E492C31DFF5F}" presName="tx1" presStyleLbl="revTx" presStyleIdx="2" presStyleCnt="8"/>
      <dgm:spPr/>
    </dgm:pt>
    <dgm:pt modelId="{88D42158-74D6-4FD3-BC6B-E00720EDCCC5}" type="pres">
      <dgm:prSet presAssocID="{64C5438F-A05D-4D2D-BED1-E492C31DFF5F}" presName="vert1" presStyleCnt="0"/>
      <dgm:spPr/>
    </dgm:pt>
    <dgm:pt modelId="{71BC372D-A64D-4B78-9F86-A4B169897E44}" type="pres">
      <dgm:prSet presAssocID="{F7AF75A5-BA39-452B-A3D1-147A1E4F7E31}" presName="thickLine" presStyleLbl="alignNode1" presStyleIdx="3" presStyleCnt="8"/>
      <dgm:spPr/>
    </dgm:pt>
    <dgm:pt modelId="{F403F98F-0903-4BAB-9A5C-DBFBDAF464F3}" type="pres">
      <dgm:prSet presAssocID="{F7AF75A5-BA39-452B-A3D1-147A1E4F7E31}" presName="horz1" presStyleCnt="0"/>
      <dgm:spPr/>
    </dgm:pt>
    <dgm:pt modelId="{D9009358-1B86-4A06-8F68-9296350BB870}" type="pres">
      <dgm:prSet presAssocID="{F7AF75A5-BA39-452B-A3D1-147A1E4F7E31}" presName="tx1" presStyleLbl="revTx" presStyleIdx="3" presStyleCnt="8"/>
      <dgm:spPr/>
    </dgm:pt>
    <dgm:pt modelId="{F315416E-D5B8-406C-9B45-AB78794196FF}" type="pres">
      <dgm:prSet presAssocID="{F7AF75A5-BA39-452B-A3D1-147A1E4F7E31}" presName="vert1" presStyleCnt="0"/>
      <dgm:spPr/>
    </dgm:pt>
    <dgm:pt modelId="{E4A6A8A4-E318-4240-AFAC-B2171C264A42}" type="pres">
      <dgm:prSet presAssocID="{0B02A308-ED5F-4FD8-95CA-2F106D25C387}" presName="thickLine" presStyleLbl="alignNode1" presStyleIdx="4" presStyleCnt="8"/>
      <dgm:spPr/>
    </dgm:pt>
    <dgm:pt modelId="{2DA77692-6048-4D2A-9902-320A30750150}" type="pres">
      <dgm:prSet presAssocID="{0B02A308-ED5F-4FD8-95CA-2F106D25C387}" presName="horz1" presStyleCnt="0"/>
      <dgm:spPr/>
    </dgm:pt>
    <dgm:pt modelId="{B64A1C04-5F03-429E-BE7E-43A02FDC3C0A}" type="pres">
      <dgm:prSet presAssocID="{0B02A308-ED5F-4FD8-95CA-2F106D25C387}" presName="tx1" presStyleLbl="revTx" presStyleIdx="4" presStyleCnt="8"/>
      <dgm:spPr/>
    </dgm:pt>
    <dgm:pt modelId="{AA5F621B-2841-44DA-B853-5FF232B59EC3}" type="pres">
      <dgm:prSet presAssocID="{0B02A308-ED5F-4FD8-95CA-2F106D25C387}" presName="vert1" presStyleCnt="0"/>
      <dgm:spPr/>
    </dgm:pt>
    <dgm:pt modelId="{C400AE94-C109-47FF-957C-C6391611B932}" type="pres">
      <dgm:prSet presAssocID="{F3DB35E6-E337-4FEB-8A14-FB1FA7D41579}" presName="thickLine" presStyleLbl="alignNode1" presStyleIdx="5" presStyleCnt="8"/>
      <dgm:spPr/>
    </dgm:pt>
    <dgm:pt modelId="{46F2F93D-5A9E-4B9E-8613-17C7057C7C1C}" type="pres">
      <dgm:prSet presAssocID="{F3DB35E6-E337-4FEB-8A14-FB1FA7D41579}" presName="horz1" presStyleCnt="0"/>
      <dgm:spPr/>
    </dgm:pt>
    <dgm:pt modelId="{8666FD52-3AFB-4453-9982-76C146882949}" type="pres">
      <dgm:prSet presAssocID="{F3DB35E6-E337-4FEB-8A14-FB1FA7D41579}" presName="tx1" presStyleLbl="revTx" presStyleIdx="5" presStyleCnt="8"/>
      <dgm:spPr/>
    </dgm:pt>
    <dgm:pt modelId="{E0C0E418-9962-4B1E-B689-D220718246A7}" type="pres">
      <dgm:prSet presAssocID="{F3DB35E6-E337-4FEB-8A14-FB1FA7D41579}" presName="vert1" presStyleCnt="0"/>
      <dgm:spPr/>
    </dgm:pt>
    <dgm:pt modelId="{DFA6C0F4-0A70-488C-A012-BEAB4E4B42AC}" type="pres">
      <dgm:prSet presAssocID="{4319BBB3-1740-4C90-A392-4580BF2DF882}" presName="thickLine" presStyleLbl="alignNode1" presStyleIdx="6" presStyleCnt="8"/>
      <dgm:spPr/>
    </dgm:pt>
    <dgm:pt modelId="{1D1D2B04-DA58-4120-AD25-0354A0171FC3}" type="pres">
      <dgm:prSet presAssocID="{4319BBB3-1740-4C90-A392-4580BF2DF882}" presName="horz1" presStyleCnt="0"/>
      <dgm:spPr/>
    </dgm:pt>
    <dgm:pt modelId="{93A3B479-0EC6-4A53-A379-B5A6E2802C69}" type="pres">
      <dgm:prSet presAssocID="{4319BBB3-1740-4C90-A392-4580BF2DF882}" presName="tx1" presStyleLbl="revTx" presStyleIdx="6" presStyleCnt="8"/>
      <dgm:spPr/>
    </dgm:pt>
    <dgm:pt modelId="{13181C2C-3C9E-44BB-9C1B-D4886D43AC4F}" type="pres">
      <dgm:prSet presAssocID="{4319BBB3-1740-4C90-A392-4580BF2DF882}" presName="vert1" presStyleCnt="0"/>
      <dgm:spPr/>
    </dgm:pt>
    <dgm:pt modelId="{47184859-824D-4999-BF4C-19B830FBFC37}" type="pres">
      <dgm:prSet presAssocID="{131CBFAD-6E74-4C22-B074-E37E73561C0E}" presName="thickLine" presStyleLbl="alignNode1" presStyleIdx="7" presStyleCnt="8"/>
      <dgm:spPr/>
    </dgm:pt>
    <dgm:pt modelId="{9DAA5F69-CB21-4646-8088-4400F696F315}" type="pres">
      <dgm:prSet presAssocID="{131CBFAD-6E74-4C22-B074-E37E73561C0E}" presName="horz1" presStyleCnt="0"/>
      <dgm:spPr/>
    </dgm:pt>
    <dgm:pt modelId="{25E1D38D-AC15-43C5-92A2-0258CB977DDC}" type="pres">
      <dgm:prSet presAssocID="{131CBFAD-6E74-4C22-B074-E37E73561C0E}" presName="tx1" presStyleLbl="revTx" presStyleIdx="7" presStyleCnt="8"/>
      <dgm:spPr/>
    </dgm:pt>
    <dgm:pt modelId="{D915B8EB-EB3B-4D3D-A5F6-8B4A8B16B779}" type="pres">
      <dgm:prSet presAssocID="{131CBFAD-6E74-4C22-B074-E37E73561C0E}" presName="vert1" presStyleCnt="0"/>
      <dgm:spPr/>
    </dgm:pt>
  </dgm:ptLst>
  <dgm:cxnLst>
    <dgm:cxn modelId="{07DABB01-CEC6-4235-842E-E40E4BB7BA2C}" type="presOf" srcId="{DD0D6B5C-5EFB-447C-8BCF-F9C5C8F94CCF}" destId="{BB88E06E-E221-49E3-9E2B-45568BED2D86}" srcOrd="0" destOrd="0" presId="urn:microsoft.com/office/officeart/2008/layout/LinedList"/>
    <dgm:cxn modelId="{97B9D216-89B8-4C16-80A0-7D3E2232EE60}" type="presOf" srcId="{131CBFAD-6E74-4C22-B074-E37E73561C0E}" destId="{25E1D38D-AC15-43C5-92A2-0258CB977DDC}" srcOrd="0" destOrd="0" presId="urn:microsoft.com/office/officeart/2008/layout/LinedList"/>
    <dgm:cxn modelId="{0C42591F-71AA-440F-B29D-83170EA5E4AB}" type="presOf" srcId="{64C5438F-A05D-4D2D-BED1-E492C31DFF5F}" destId="{3D08D7D2-2727-4724-890B-CF2D540F295A}" srcOrd="0" destOrd="0" presId="urn:microsoft.com/office/officeart/2008/layout/LinedList"/>
    <dgm:cxn modelId="{69592640-003C-4772-8AF5-FC42162C5107}" type="presOf" srcId="{4319BBB3-1740-4C90-A392-4580BF2DF882}" destId="{93A3B479-0EC6-4A53-A379-B5A6E2802C69}" srcOrd="0" destOrd="0" presId="urn:microsoft.com/office/officeart/2008/layout/LinedList"/>
    <dgm:cxn modelId="{0671C95E-977C-4EAA-91D4-432E7165443E}" srcId="{7350ECA9-F49F-455F-8573-B19C68F1C031}" destId="{131CBFAD-6E74-4C22-B074-E37E73561C0E}" srcOrd="7" destOrd="0" parTransId="{8C79F27D-980E-4EC5-ACD4-6E78EBF89A24}" sibTransId="{E547CC81-A9B2-4E8F-A72F-1C2E434070FF}"/>
    <dgm:cxn modelId="{7B36D85E-CF75-4B59-B1C5-46AE922EC43C}" type="presOf" srcId="{13A4CEED-B7FA-489E-9E8F-905AF71BADAF}" destId="{612F5D0B-2467-4534-BA62-FCC5AAF2FF50}" srcOrd="0" destOrd="0" presId="urn:microsoft.com/office/officeart/2008/layout/LinedList"/>
    <dgm:cxn modelId="{40A03146-2536-4384-B04A-3E0C18257600}" type="presOf" srcId="{0B02A308-ED5F-4FD8-95CA-2F106D25C387}" destId="{B64A1C04-5F03-429E-BE7E-43A02FDC3C0A}" srcOrd="0" destOrd="0" presId="urn:microsoft.com/office/officeart/2008/layout/LinedList"/>
    <dgm:cxn modelId="{58319F46-FF17-4294-A4C2-541A046C8E9B}" type="presOf" srcId="{F7AF75A5-BA39-452B-A3D1-147A1E4F7E31}" destId="{D9009358-1B86-4A06-8F68-9296350BB870}" srcOrd="0" destOrd="0" presId="urn:microsoft.com/office/officeart/2008/layout/LinedList"/>
    <dgm:cxn modelId="{2229E448-28AD-4E19-8346-C2DA7C3627AE}" srcId="{7350ECA9-F49F-455F-8573-B19C68F1C031}" destId="{F7AF75A5-BA39-452B-A3D1-147A1E4F7E31}" srcOrd="3" destOrd="0" parTransId="{C3B2E7BE-7232-4D0E-8227-032BE0FB2C5C}" sibTransId="{40DFD284-134F-421C-AE48-8131DD2809D1}"/>
    <dgm:cxn modelId="{DB030D74-A448-4394-B43B-4854B01C6236}" srcId="{7350ECA9-F49F-455F-8573-B19C68F1C031}" destId="{13A4CEED-B7FA-489E-9E8F-905AF71BADAF}" srcOrd="0" destOrd="0" parTransId="{43CFB52D-F78D-4734-87BA-4DB03AA57874}" sibTransId="{9F5E8A8A-A4E0-49A0-9497-E2F8A7699539}"/>
    <dgm:cxn modelId="{15C6819F-9CEB-4870-ADEF-874772CD1FFF}" type="presOf" srcId="{7350ECA9-F49F-455F-8573-B19C68F1C031}" destId="{60017997-EB83-42F5-B7CE-010F3591FE40}" srcOrd="0" destOrd="0" presId="urn:microsoft.com/office/officeart/2008/layout/LinedList"/>
    <dgm:cxn modelId="{28B65FA4-206A-4D87-A9D1-10C990AB2387}" type="presOf" srcId="{F3DB35E6-E337-4FEB-8A14-FB1FA7D41579}" destId="{8666FD52-3AFB-4453-9982-76C146882949}" srcOrd="0" destOrd="0" presId="urn:microsoft.com/office/officeart/2008/layout/LinedList"/>
    <dgm:cxn modelId="{72704AAC-6831-45FF-B6CD-A42C79C1D083}" srcId="{7350ECA9-F49F-455F-8573-B19C68F1C031}" destId="{DD0D6B5C-5EFB-447C-8BCF-F9C5C8F94CCF}" srcOrd="1" destOrd="0" parTransId="{8D244625-1031-485B-822A-BB6550ED7625}" sibTransId="{4A339D5F-B653-4200-9E2A-EBCE2307E62F}"/>
    <dgm:cxn modelId="{91DF87C8-A6DF-437E-ADB6-97C14A127E5C}" srcId="{7350ECA9-F49F-455F-8573-B19C68F1C031}" destId="{0B02A308-ED5F-4FD8-95CA-2F106D25C387}" srcOrd="4" destOrd="0" parTransId="{7C49A80E-B802-4817-9415-9972C059C738}" sibTransId="{4982380D-C9D0-472D-9D5D-54B22A254743}"/>
    <dgm:cxn modelId="{D213FDCE-A5B7-420D-9965-EC56E17448B2}" srcId="{7350ECA9-F49F-455F-8573-B19C68F1C031}" destId="{F3DB35E6-E337-4FEB-8A14-FB1FA7D41579}" srcOrd="5" destOrd="0" parTransId="{AC1BA958-9883-4E83-8794-A0F755494427}" sibTransId="{F13416B3-34B8-46F6-AC0D-1E7A8182D51E}"/>
    <dgm:cxn modelId="{7A9F45E2-C301-41AF-976C-873C20F54805}" srcId="{7350ECA9-F49F-455F-8573-B19C68F1C031}" destId="{4319BBB3-1740-4C90-A392-4580BF2DF882}" srcOrd="6" destOrd="0" parTransId="{934FEE72-FC08-44D2-BC85-2CF0362D59DD}" sibTransId="{ACEF084E-8762-4AF2-88E8-46E58ECD62DF}"/>
    <dgm:cxn modelId="{C70F72FC-63EF-409E-86B7-6EBA3300CFDB}" srcId="{7350ECA9-F49F-455F-8573-B19C68F1C031}" destId="{64C5438F-A05D-4D2D-BED1-E492C31DFF5F}" srcOrd="2" destOrd="0" parTransId="{E996A0B9-8648-41FA-97B9-DB14A21D41DC}" sibTransId="{B904E1F7-BC93-4751-9E48-6DEBB63EB248}"/>
    <dgm:cxn modelId="{D479A7F0-8D57-4D77-9305-DFE98EFE1955}" type="presParOf" srcId="{60017997-EB83-42F5-B7CE-010F3591FE40}" destId="{F1A7A13E-EE1C-45CD-BF29-823B720D37DB}" srcOrd="0" destOrd="0" presId="urn:microsoft.com/office/officeart/2008/layout/LinedList"/>
    <dgm:cxn modelId="{0094A026-1785-4809-B078-C9139BD69A7D}" type="presParOf" srcId="{60017997-EB83-42F5-B7CE-010F3591FE40}" destId="{ABA6CEE3-739D-4C6B-BDFF-158B0F1CFCBB}" srcOrd="1" destOrd="0" presId="urn:microsoft.com/office/officeart/2008/layout/LinedList"/>
    <dgm:cxn modelId="{55C56233-70EB-4EA4-9B2E-9C239BB9F6E8}" type="presParOf" srcId="{ABA6CEE3-739D-4C6B-BDFF-158B0F1CFCBB}" destId="{612F5D0B-2467-4534-BA62-FCC5AAF2FF50}" srcOrd="0" destOrd="0" presId="urn:microsoft.com/office/officeart/2008/layout/LinedList"/>
    <dgm:cxn modelId="{E33CC595-6F38-48F7-842C-0EDA28341F45}" type="presParOf" srcId="{ABA6CEE3-739D-4C6B-BDFF-158B0F1CFCBB}" destId="{7BD51874-C771-4094-91DD-E4BF5E427193}" srcOrd="1" destOrd="0" presId="urn:microsoft.com/office/officeart/2008/layout/LinedList"/>
    <dgm:cxn modelId="{F37AEDCD-D892-4658-92E9-E804227140A7}" type="presParOf" srcId="{60017997-EB83-42F5-B7CE-010F3591FE40}" destId="{A9903B19-FF47-4D15-81B4-BC21DB958E4B}" srcOrd="2" destOrd="0" presId="urn:microsoft.com/office/officeart/2008/layout/LinedList"/>
    <dgm:cxn modelId="{723EF96D-8799-4E35-AA6F-55F65E99F856}" type="presParOf" srcId="{60017997-EB83-42F5-B7CE-010F3591FE40}" destId="{FB1268F1-5D58-46D8-A6FD-F479B881C65C}" srcOrd="3" destOrd="0" presId="urn:microsoft.com/office/officeart/2008/layout/LinedList"/>
    <dgm:cxn modelId="{0B84DF10-3B91-48C3-812D-034F1DF0C2EB}" type="presParOf" srcId="{FB1268F1-5D58-46D8-A6FD-F479B881C65C}" destId="{BB88E06E-E221-49E3-9E2B-45568BED2D86}" srcOrd="0" destOrd="0" presId="urn:microsoft.com/office/officeart/2008/layout/LinedList"/>
    <dgm:cxn modelId="{788CA318-B52E-409E-A802-CA4EF82FD06D}" type="presParOf" srcId="{FB1268F1-5D58-46D8-A6FD-F479B881C65C}" destId="{CB1B1D08-DE20-4B99-A0DA-01AB2D4833CA}" srcOrd="1" destOrd="0" presId="urn:microsoft.com/office/officeart/2008/layout/LinedList"/>
    <dgm:cxn modelId="{2959B22D-21DE-4A8D-9DA1-6F3B4E98E0E7}" type="presParOf" srcId="{60017997-EB83-42F5-B7CE-010F3591FE40}" destId="{C7E95116-4ACA-422E-894C-1B9CB274AA0C}" srcOrd="4" destOrd="0" presId="urn:microsoft.com/office/officeart/2008/layout/LinedList"/>
    <dgm:cxn modelId="{67DFBFC3-97A6-4366-AB43-5252DCBE3C1D}" type="presParOf" srcId="{60017997-EB83-42F5-B7CE-010F3591FE40}" destId="{A81E79C2-5C45-4025-8A85-C23E4046CBAC}" srcOrd="5" destOrd="0" presId="urn:microsoft.com/office/officeart/2008/layout/LinedList"/>
    <dgm:cxn modelId="{82D623A4-54C6-4CDD-A665-F1731E8F6E1B}" type="presParOf" srcId="{A81E79C2-5C45-4025-8A85-C23E4046CBAC}" destId="{3D08D7D2-2727-4724-890B-CF2D540F295A}" srcOrd="0" destOrd="0" presId="urn:microsoft.com/office/officeart/2008/layout/LinedList"/>
    <dgm:cxn modelId="{C634568B-48B8-4038-9130-D79999C879C4}" type="presParOf" srcId="{A81E79C2-5C45-4025-8A85-C23E4046CBAC}" destId="{88D42158-74D6-4FD3-BC6B-E00720EDCCC5}" srcOrd="1" destOrd="0" presId="urn:microsoft.com/office/officeart/2008/layout/LinedList"/>
    <dgm:cxn modelId="{8BEDE18C-1737-4084-B9C1-E48C8B9A7127}" type="presParOf" srcId="{60017997-EB83-42F5-B7CE-010F3591FE40}" destId="{71BC372D-A64D-4B78-9F86-A4B169897E44}" srcOrd="6" destOrd="0" presId="urn:microsoft.com/office/officeart/2008/layout/LinedList"/>
    <dgm:cxn modelId="{AEF61903-233A-4E18-B6DF-BD9186F1B355}" type="presParOf" srcId="{60017997-EB83-42F5-B7CE-010F3591FE40}" destId="{F403F98F-0903-4BAB-9A5C-DBFBDAF464F3}" srcOrd="7" destOrd="0" presId="urn:microsoft.com/office/officeart/2008/layout/LinedList"/>
    <dgm:cxn modelId="{54DB9367-E190-4C58-B310-FCD42B13BC82}" type="presParOf" srcId="{F403F98F-0903-4BAB-9A5C-DBFBDAF464F3}" destId="{D9009358-1B86-4A06-8F68-9296350BB870}" srcOrd="0" destOrd="0" presId="urn:microsoft.com/office/officeart/2008/layout/LinedList"/>
    <dgm:cxn modelId="{612D5CB8-BCB9-40D1-AAD3-02CB88F3B077}" type="presParOf" srcId="{F403F98F-0903-4BAB-9A5C-DBFBDAF464F3}" destId="{F315416E-D5B8-406C-9B45-AB78794196FF}" srcOrd="1" destOrd="0" presId="urn:microsoft.com/office/officeart/2008/layout/LinedList"/>
    <dgm:cxn modelId="{F9AAC9D6-206A-44EA-A17D-140108ECE1EF}" type="presParOf" srcId="{60017997-EB83-42F5-B7CE-010F3591FE40}" destId="{E4A6A8A4-E318-4240-AFAC-B2171C264A42}" srcOrd="8" destOrd="0" presId="urn:microsoft.com/office/officeart/2008/layout/LinedList"/>
    <dgm:cxn modelId="{4D3BF96A-3E82-4F67-9AEA-F59E70B420EC}" type="presParOf" srcId="{60017997-EB83-42F5-B7CE-010F3591FE40}" destId="{2DA77692-6048-4D2A-9902-320A30750150}" srcOrd="9" destOrd="0" presId="urn:microsoft.com/office/officeart/2008/layout/LinedList"/>
    <dgm:cxn modelId="{292DB041-EC32-4A16-8209-2B9BA8AEAEBB}" type="presParOf" srcId="{2DA77692-6048-4D2A-9902-320A30750150}" destId="{B64A1C04-5F03-429E-BE7E-43A02FDC3C0A}" srcOrd="0" destOrd="0" presId="urn:microsoft.com/office/officeart/2008/layout/LinedList"/>
    <dgm:cxn modelId="{FDF0A47D-AD6D-4699-962E-72C72652FD1E}" type="presParOf" srcId="{2DA77692-6048-4D2A-9902-320A30750150}" destId="{AA5F621B-2841-44DA-B853-5FF232B59EC3}" srcOrd="1" destOrd="0" presId="urn:microsoft.com/office/officeart/2008/layout/LinedList"/>
    <dgm:cxn modelId="{8F5F2CDA-865A-4743-8E85-98538F14670C}" type="presParOf" srcId="{60017997-EB83-42F5-B7CE-010F3591FE40}" destId="{C400AE94-C109-47FF-957C-C6391611B932}" srcOrd="10" destOrd="0" presId="urn:microsoft.com/office/officeart/2008/layout/LinedList"/>
    <dgm:cxn modelId="{127FA67C-C06B-4938-98A5-A8D8F726C04D}" type="presParOf" srcId="{60017997-EB83-42F5-B7CE-010F3591FE40}" destId="{46F2F93D-5A9E-4B9E-8613-17C7057C7C1C}" srcOrd="11" destOrd="0" presId="urn:microsoft.com/office/officeart/2008/layout/LinedList"/>
    <dgm:cxn modelId="{0FED502A-8D33-4BD3-9DA0-30E9D2981748}" type="presParOf" srcId="{46F2F93D-5A9E-4B9E-8613-17C7057C7C1C}" destId="{8666FD52-3AFB-4453-9982-76C146882949}" srcOrd="0" destOrd="0" presId="urn:microsoft.com/office/officeart/2008/layout/LinedList"/>
    <dgm:cxn modelId="{86B803DA-AB7F-44AF-9EE8-D236896BCA70}" type="presParOf" srcId="{46F2F93D-5A9E-4B9E-8613-17C7057C7C1C}" destId="{E0C0E418-9962-4B1E-B689-D220718246A7}" srcOrd="1" destOrd="0" presId="urn:microsoft.com/office/officeart/2008/layout/LinedList"/>
    <dgm:cxn modelId="{D77B0A10-FF5C-4907-9390-A27782367C5B}" type="presParOf" srcId="{60017997-EB83-42F5-B7CE-010F3591FE40}" destId="{DFA6C0F4-0A70-488C-A012-BEAB4E4B42AC}" srcOrd="12" destOrd="0" presId="urn:microsoft.com/office/officeart/2008/layout/LinedList"/>
    <dgm:cxn modelId="{13172DE5-BB9F-4006-ABB3-ED075C5DDDCD}" type="presParOf" srcId="{60017997-EB83-42F5-B7CE-010F3591FE40}" destId="{1D1D2B04-DA58-4120-AD25-0354A0171FC3}" srcOrd="13" destOrd="0" presId="urn:microsoft.com/office/officeart/2008/layout/LinedList"/>
    <dgm:cxn modelId="{9CF53299-9D9F-4F93-B233-713F5FB3F7A2}" type="presParOf" srcId="{1D1D2B04-DA58-4120-AD25-0354A0171FC3}" destId="{93A3B479-0EC6-4A53-A379-B5A6E2802C69}" srcOrd="0" destOrd="0" presId="urn:microsoft.com/office/officeart/2008/layout/LinedList"/>
    <dgm:cxn modelId="{D762628B-F554-4199-8289-669E3E605C75}" type="presParOf" srcId="{1D1D2B04-DA58-4120-AD25-0354A0171FC3}" destId="{13181C2C-3C9E-44BB-9C1B-D4886D43AC4F}" srcOrd="1" destOrd="0" presId="urn:microsoft.com/office/officeart/2008/layout/LinedList"/>
    <dgm:cxn modelId="{283B317B-5672-4759-A589-98C5FEB93965}" type="presParOf" srcId="{60017997-EB83-42F5-B7CE-010F3591FE40}" destId="{47184859-824D-4999-BF4C-19B830FBFC37}" srcOrd="14" destOrd="0" presId="urn:microsoft.com/office/officeart/2008/layout/LinedList"/>
    <dgm:cxn modelId="{6B991442-C8B2-497D-9F42-62FDE3600C0A}" type="presParOf" srcId="{60017997-EB83-42F5-B7CE-010F3591FE40}" destId="{9DAA5F69-CB21-4646-8088-4400F696F315}" srcOrd="15" destOrd="0" presId="urn:microsoft.com/office/officeart/2008/layout/LinedList"/>
    <dgm:cxn modelId="{A355F21E-44AA-404A-AA31-18CE0DC3B9D0}" type="presParOf" srcId="{9DAA5F69-CB21-4646-8088-4400F696F315}" destId="{25E1D38D-AC15-43C5-92A2-0258CB977DDC}" srcOrd="0" destOrd="0" presId="urn:microsoft.com/office/officeart/2008/layout/LinedList"/>
    <dgm:cxn modelId="{7A77AC47-D386-448B-A264-A9F5410D4614}" type="presParOf" srcId="{9DAA5F69-CB21-4646-8088-4400F696F315}" destId="{D915B8EB-EB3B-4D3D-A5F6-8B4A8B16B7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834FC-647C-450B-A3E4-1E71D5608636}">
      <dsp:nvSpPr>
        <dsp:cNvPr id="0" name=""/>
        <dsp:cNvSpPr/>
      </dsp:nvSpPr>
      <dsp:spPr>
        <a:xfrm>
          <a:off x="49741" y="0"/>
          <a:ext cx="3846595" cy="2404122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9CFAE-1C54-410F-9F3B-C160367D6D26}">
      <dsp:nvSpPr>
        <dsp:cNvPr id="0" name=""/>
        <dsp:cNvSpPr/>
      </dsp:nvSpPr>
      <dsp:spPr>
        <a:xfrm>
          <a:off x="944075" y="1310246"/>
          <a:ext cx="134630" cy="13463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84173-2A07-4733-91A3-392202003E50}">
      <dsp:nvSpPr>
        <dsp:cNvPr id="0" name=""/>
        <dsp:cNvSpPr/>
      </dsp:nvSpPr>
      <dsp:spPr>
        <a:xfrm>
          <a:off x="1214138" y="1207645"/>
          <a:ext cx="1250143" cy="102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Normal recovery</a:t>
          </a:r>
        </a:p>
      </dsp:txBody>
      <dsp:txXfrm>
        <a:off x="1214138" y="1207645"/>
        <a:ext cx="1250143" cy="1026560"/>
      </dsp:txXfrm>
    </dsp:sp>
    <dsp:sp modelId="{977B2A02-1650-46FC-843A-322DCD1F136D}">
      <dsp:nvSpPr>
        <dsp:cNvPr id="0" name=""/>
        <dsp:cNvSpPr/>
      </dsp:nvSpPr>
      <dsp:spPr>
        <a:xfrm>
          <a:off x="2184602" y="697195"/>
          <a:ext cx="230795" cy="23079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DDB62-21F1-450E-AFA1-9663B414FCCF}">
      <dsp:nvSpPr>
        <dsp:cNvPr id="0" name=""/>
        <dsp:cNvSpPr/>
      </dsp:nvSpPr>
      <dsp:spPr>
        <a:xfrm>
          <a:off x="2087728" y="1147538"/>
          <a:ext cx="1858350" cy="1206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9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Complicated recovery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Reduces organ function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Accelerated atherosclerosis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Immune function altered </a:t>
          </a:r>
        </a:p>
      </dsp:txBody>
      <dsp:txXfrm>
        <a:off x="2087728" y="1147538"/>
        <a:ext cx="1858350" cy="1206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7A13E-EE1C-45CD-BF29-823B720D37DB}">
      <dsp:nvSpPr>
        <dsp:cNvPr id="0" name=""/>
        <dsp:cNvSpPr/>
      </dsp:nvSpPr>
      <dsp:spPr>
        <a:xfrm>
          <a:off x="0" y="0"/>
          <a:ext cx="46977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F5D0B-2467-4534-BA62-FCC5AAF2FF50}">
      <dsp:nvSpPr>
        <dsp:cNvPr id="0" name=""/>
        <dsp:cNvSpPr/>
      </dsp:nvSpPr>
      <dsp:spPr>
        <a:xfrm>
          <a:off x="0" y="0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Patients are optimised prior to surgery &amp; treatments </a:t>
          </a:r>
        </a:p>
      </dsp:txBody>
      <dsp:txXfrm>
        <a:off x="0" y="0"/>
        <a:ext cx="4697730" cy="516064"/>
      </dsp:txXfrm>
    </dsp:sp>
    <dsp:sp modelId="{A9903B19-FF47-4D15-81B4-BC21DB958E4B}">
      <dsp:nvSpPr>
        <dsp:cNvPr id="0" name=""/>
        <dsp:cNvSpPr/>
      </dsp:nvSpPr>
      <dsp:spPr>
        <a:xfrm>
          <a:off x="0" y="516064"/>
          <a:ext cx="4697730" cy="0"/>
        </a:xfrm>
        <a:prstGeom prst="line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12700" cap="flat" cmpd="sng" algn="ctr">
          <a:solidFill>
            <a:schemeClr val="accent2">
              <a:hueOff val="668788"/>
              <a:satOff val="-834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8E06E-E221-49E3-9E2B-45568BED2D86}">
      <dsp:nvSpPr>
        <dsp:cNvPr id="0" name=""/>
        <dsp:cNvSpPr/>
      </dsp:nvSpPr>
      <dsp:spPr>
        <a:xfrm>
          <a:off x="0" y="516064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Long-lasting health benefits following rehabilitation </a:t>
          </a:r>
        </a:p>
      </dsp:txBody>
      <dsp:txXfrm>
        <a:off x="0" y="516064"/>
        <a:ext cx="4697730" cy="516064"/>
      </dsp:txXfrm>
    </dsp:sp>
    <dsp:sp modelId="{C7E95116-4ACA-422E-894C-1B9CB274AA0C}">
      <dsp:nvSpPr>
        <dsp:cNvPr id="0" name=""/>
        <dsp:cNvSpPr/>
      </dsp:nvSpPr>
      <dsp:spPr>
        <a:xfrm>
          <a:off x="0" y="1032128"/>
          <a:ext cx="4697730" cy="0"/>
        </a:xfrm>
        <a:prstGeom prst="line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12700" cap="flat" cmpd="sng" algn="ctr">
          <a:solidFill>
            <a:schemeClr val="accent2">
              <a:hueOff val="1337577"/>
              <a:satOff val="-1668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8D7D2-2727-4724-890B-CF2D540F295A}">
      <dsp:nvSpPr>
        <dsp:cNvPr id="0" name=""/>
        <dsp:cNvSpPr/>
      </dsp:nvSpPr>
      <dsp:spPr>
        <a:xfrm>
          <a:off x="0" y="1032128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Quality of life, physical activity improvements, long-term behaviour change </a:t>
          </a:r>
        </a:p>
      </dsp:txBody>
      <dsp:txXfrm>
        <a:off x="0" y="1032128"/>
        <a:ext cx="4697730" cy="516064"/>
      </dsp:txXfrm>
    </dsp:sp>
    <dsp:sp modelId="{71BC372D-A64D-4B78-9F86-A4B169897E44}">
      <dsp:nvSpPr>
        <dsp:cNvPr id="0" name=""/>
        <dsp:cNvSpPr/>
      </dsp:nvSpPr>
      <dsp:spPr>
        <a:xfrm>
          <a:off x="0" y="1548193"/>
          <a:ext cx="4697730" cy="0"/>
        </a:xfrm>
        <a:prstGeom prst="line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12700" cap="flat" cmpd="sng" algn="ctr">
          <a:solidFill>
            <a:schemeClr val="accent2">
              <a:hueOff val="2006365"/>
              <a:satOff val="-2502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09358-1B86-4A06-8F68-9296350BB870}">
      <dsp:nvSpPr>
        <dsp:cNvPr id="0" name=""/>
        <dsp:cNvSpPr/>
      </dsp:nvSpPr>
      <dsp:spPr>
        <a:xfrm>
          <a:off x="0" y="1548193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Improvements to wider health by reducing burden on primary care and local health and social care services</a:t>
          </a:r>
        </a:p>
      </dsp:txBody>
      <dsp:txXfrm>
        <a:off x="0" y="1548193"/>
        <a:ext cx="4697730" cy="516064"/>
      </dsp:txXfrm>
    </dsp:sp>
    <dsp:sp modelId="{E4A6A8A4-E318-4240-AFAC-B2171C264A42}">
      <dsp:nvSpPr>
        <dsp:cNvPr id="0" name=""/>
        <dsp:cNvSpPr/>
      </dsp:nvSpPr>
      <dsp:spPr>
        <a:xfrm>
          <a:off x="0" y="2064257"/>
          <a:ext cx="4697730" cy="0"/>
        </a:xfrm>
        <a:prstGeom prst="line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12700" cap="flat" cmpd="sng" algn="ctr">
          <a:solidFill>
            <a:schemeClr val="accent2">
              <a:hueOff val="2675154"/>
              <a:satOff val="-3337"/>
              <a:lumOff val="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A1C04-5F03-429E-BE7E-43A02FDC3C0A}">
      <dsp:nvSpPr>
        <dsp:cNvPr id="0" name=""/>
        <dsp:cNvSpPr/>
      </dsp:nvSpPr>
      <dsp:spPr>
        <a:xfrm>
          <a:off x="0" y="2064257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Improvements are seen in both ward and critical care bed day usage</a:t>
          </a:r>
        </a:p>
      </dsp:txBody>
      <dsp:txXfrm>
        <a:off x="0" y="2064257"/>
        <a:ext cx="4697730" cy="516064"/>
      </dsp:txXfrm>
    </dsp:sp>
    <dsp:sp modelId="{C400AE94-C109-47FF-957C-C6391611B932}">
      <dsp:nvSpPr>
        <dsp:cNvPr id="0" name=""/>
        <dsp:cNvSpPr/>
      </dsp:nvSpPr>
      <dsp:spPr>
        <a:xfrm>
          <a:off x="0" y="2580322"/>
          <a:ext cx="4697730" cy="0"/>
        </a:xfrm>
        <a:prstGeom prst="line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12700" cap="flat" cmpd="sng" algn="ctr">
          <a:solidFill>
            <a:schemeClr val="accent2">
              <a:hueOff val="3343942"/>
              <a:satOff val="-4171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6FD52-3AFB-4453-9982-76C146882949}">
      <dsp:nvSpPr>
        <dsp:cNvPr id="0" name=""/>
        <dsp:cNvSpPr/>
      </dsp:nvSpPr>
      <dsp:spPr>
        <a:xfrm>
          <a:off x="0" y="2580322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Efficiency improvements to pathways </a:t>
          </a:r>
        </a:p>
      </dsp:txBody>
      <dsp:txXfrm>
        <a:off x="0" y="2580322"/>
        <a:ext cx="4697730" cy="516064"/>
      </dsp:txXfrm>
    </dsp:sp>
    <dsp:sp modelId="{DFA6C0F4-0A70-488C-A012-BEAB4E4B42AC}">
      <dsp:nvSpPr>
        <dsp:cNvPr id="0" name=""/>
        <dsp:cNvSpPr/>
      </dsp:nvSpPr>
      <dsp:spPr>
        <a:xfrm>
          <a:off x="0" y="3096387"/>
          <a:ext cx="4697730" cy="0"/>
        </a:xfrm>
        <a:prstGeom prst="line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12700" cap="flat" cmpd="sng" algn="ctr">
          <a:solidFill>
            <a:schemeClr val="accent2">
              <a:hueOff val="4012731"/>
              <a:satOff val="-5005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3B479-0EC6-4A53-A379-B5A6E2802C69}">
      <dsp:nvSpPr>
        <dsp:cNvPr id="0" name=""/>
        <dsp:cNvSpPr/>
      </dsp:nvSpPr>
      <dsp:spPr>
        <a:xfrm>
          <a:off x="0" y="3096386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Evidence supports improved survival in patients who complete prehab </a:t>
          </a:r>
        </a:p>
      </dsp:txBody>
      <dsp:txXfrm>
        <a:off x="0" y="3096386"/>
        <a:ext cx="4697730" cy="516064"/>
      </dsp:txXfrm>
    </dsp:sp>
    <dsp:sp modelId="{47184859-824D-4999-BF4C-19B830FBFC37}">
      <dsp:nvSpPr>
        <dsp:cNvPr id="0" name=""/>
        <dsp:cNvSpPr/>
      </dsp:nvSpPr>
      <dsp:spPr>
        <a:xfrm>
          <a:off x="0" y="3612451"/>
          <a:ext cx="4697730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1D38D-AC15-43C5-92A2-0258CB977DDC}">
      <dsp:nvSpPr>
        <dsp:cNvPr id="0" name=""/>
        <dsp:cNvSpPr/>
      </dsp:nvSpPr>
      <dsp:spPr>
        <a:xfrm>
          <a:off x="0" y="3612451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Cost-effective with targeted resources</a:t>
          </a:r>
        </a:p>
      </dsp:txBody>
      <dsp:txXfrm>
        <a:off x="0" y="3612451"/>
        <a:ext cx="4697730" cy="51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F5476-1F41-4CD7-9A2B-2D286876EEDB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0C0A-13AB-49C0-A89E-43BD98FD7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myself</a:t>
            </a:r>
            <a:r>
              <a:rPr lang="en-GB" baseline="0" dirty="0"/>
              <a:t> + the service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489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52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60672-E5AC-4595-852E-D45D41C222D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839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76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619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1052513"/>
            <a:ext cx="5056187" cy="2843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/>
              <a:t>ZM SALIENT POINTS FROM THIS GROUP – Patients perspective: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Consistent info – from oncologist/surgeon – part of treatment – need an </a:t>
            </a:r>
            <a:r>
              <a:rPr lang="en-GB" baseline="0" dirty="0" err="1"/>
              <a:t>appt</a:t>
            </a:r>
            <a:r>
              <a:rPr lang="en-GB" baseline="0" dirty="0"/>
              <a:t> letter,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Falling off a cliff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CONTROL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Fatigue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Therapeutic rapport – people involved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Personalised care!!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035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Patient focus groups October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573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KRG</a:t>
            </a:r>
          </a:p>
          <a:p>
            <a:r>
              <a:rPr lang="en-GB" dirty="0"/>
              <a:t>HRH: RCOT Patron</a:t>
            </a:r>
          </a:p>
          <a:p>
            <a:r>
              <a:rPr lang="en-GB" dirty="0"/>
              <a:t>CRUK Resources easily accessible to Persons affected by cancer and professionals</a:t>
            </a:r>
          </a:p>
          <a:p>
            <a:r>
              <a:rPr lang="en-GB" dirty="0"/>
              <a:t>GM Mayor – huge support and advocator of the programme. Winner of the GM commitment to moving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69115-CB7D-4F4E-A233-1A6F478A755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5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3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Principles of Prehab….emerging evidence….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8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6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72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Walk Test results</a:t>
            </a:r>
            <a:r>
              <a:rPr lang="en-GB" baseline="0" dirty="0"/>
              <a:t> determine supervised or universal pathway 400+ metres universal along with medical status and overall picture of clients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70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7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Website includes:</a:t>
            </a:r>
            <a:r>
              <a:rPr lang="en-GB" baseline="0" dirty="0"/>
              <a:t> </a:t>
            </a:r>
          </a:p>
          <a:p>
            <a:r>
              <a:rPr lang="en-GB" baseline="0" dirty="0"/>
              <a:t>Advice on exercising</a:t>
            </a:r>
          </a:p>
          <a:p>
            <a:r>
              <a:rPr lang="en-GB" baseline="0" dirty="0"/>
              <a:t>Exercises to try at home</a:t>
            </a:r>
          </a:p>
          <a:p>
            <a:r>
              <a:rPr lang="en-GB" baseline="0" dirty="0"/>
              <a:t>Links to </a:t>
            </a:r>
            <a:r>
              <a:rPr lang="en-GB" baseline="0" dirty="0" err="1"/>
              <a:t>youtube</a:t>
            </a:r>
            <a:r>
              <a:rPr lang="en-GB" baseline="0" dirty="0"/>
              <a:t> channel with video demonstrations by exercise specialists</a:t>
            </a:r>
          </a:p>
          <a:p>
            <a:r>
              <a:rPr lang="en-GB" baseline="0" dirty="0"/>
              <a:t>Nutritional advice and links to other resources</a:t>
            </a:r>
          </a:p>
          <a:p>
            <a:r>
              <a:rPr lang="en-GB" baseline="0" dirty="0"/>
              <a:t>Wellbeing advice and links to other resources, including signposting for self referring to mental health services in Greater Manchester, and how to find local mental health services elsewhere.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9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Co-designed</a:t>
            </a:r>
            <a:r>
              <a:rPr lang="en-GB" baseline="0" dirty="0"/>
              <a:t> with people affected by cancer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5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6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9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7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BD9E-7D4A-492E-BB22-7C5B2BFF1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792F0-3825-43F7-9FFD-C4C3A04BE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A1E51-1BC4-4185-9F31-B0A8551F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0BE57-EE51-4289-836F-416FEE23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B33A8-33DB-46DC-A9D8-38EB393C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1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0522-1307-4C57-A31E-2189FE37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F0BAF-2AE5-49FE-87AD-C73BF667B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7593-358C-4839-9A44-9B62E907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BE254-2ED7-4E60-9F5B-EC7980B2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75307-5E9A-4948-B0DB-5F854ECF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6479-3323-49A5-9158-D0D22E84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5446B-5F78-4F00-AA61-9715FFFCA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42A8-A24E-4EFB-B9A5-29E02CE4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C36CD-7FD1-4055-9778-0CBF2AB3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8E824-8953-42DA-AD51-8F0BC956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0152-5DC6-48B3-BB99-A86D08A2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4D972-A5A0-4D6F-9B59-509C7AAB8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D2A4C-7F67-4575-81C2-0406F1FEA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D84DA-3328-4C53-85FD-18149A84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F60F7-7AEE-4AD4-B804-CBB3ECA9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76F0A-811B-4694-A816-A65DFC03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B5CE-CB67-43F8-966B-4A29407B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24713-A469-4D91-B20E-98C05DA1C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70BBF-5729-465D-9BA0-BB27B821A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293EF-5637-4723-8B4A-751E095CC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399CF-C77C-45B3-9D6B-8D096646D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FDDE-1181-4678-9EAF-1DFE396B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F4804-383A-4EB4-AF7E-5ED63703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1E3101-3BAA-40D9-BF98-E5ADD486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8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A3E37-254B-49A9-9896-0B1592B9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18499-23A0-469D-90C4-F5E90168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39DE8-A99F-439A-8CE7-9CE99C1E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47FA2-D732-47F5-8033-A8C06C97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5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1DB40-1408-4744-A603-96D90739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5BD6E-F304-4B9B-AA77-01A3B1E4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4C123-C302-4737-B1B8-82EF898F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160EC-9A96-46B7-82A3-A4688ABD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8BEE-89A3-4680-8771-3F826630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D2DCC-E128-49B9-9E6A-3F9532788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CC223-47D6-460A-AE2B-D9A76A4E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5A557-0468-4849-AF41-21A1895B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1347A-4524-4635-A43E-21FC669B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80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4D15-EBE6-429B-A909-9768F23C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0CB78-57FF-4398-8D16-4220E064E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57DE0-6B1C-4AFA-9175-2DE6FB9CD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EE648-E371-46D9-85C2-DBB2FAAB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2F3D3-499D-40D9-AD35-B7C1C498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62ED5-5CB7-4132-8E01-3F9CEB9A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6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FAD3-53B5-4A02-9320-B8C51AA3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D1398-05C8-4E2B-866C-994D15442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107E4-30CE-4183-891A-3308F79C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A5DE6-AF82-4F89-9188-F01D3488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5F89C-03BE-4DE9-A969-E7704182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23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8956-022E-4E59-8787-F54ED2C94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4F68F-9FDB-4751-8593-C95A2F5B1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9D40-A1FC-4DBD-9B32-401F7FF5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3B3A0-BB1D-466E-BA9E-4F467540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0DFB1-0488-4AC3-AB9F-F27EAB30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91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24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91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308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827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646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86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06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11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27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81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205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1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50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33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7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71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5EB0-DCF0-4DBB-8AA0-366C7CE83A23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9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3D3DD-D310-4F59-A678-D1CA83DB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5C817-4529-490C-BEBE-02282CEE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E2629-83AC-4137-9A12-681BFC03E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D5DC5-8F3E-410F-8901-067C97815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132D-595C-47D0-A287-3DBF08DB0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4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C2AA6-2BDD-4701-9B17-22F4715D3D80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3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wcsu.nhs.uk/case-studies/evaluating-the-success-of-the-prehab4cancer-program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justgiving.com/fundraising/5k365days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nprofitwellness.org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reativecommons.org/licenses/by-sa/3.0/" TargetMode="Externa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TONY COLLIER BEM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752600"/>
          </a:xfrm>
        </p:spPr>
        <p:txBody>
          <a:bodyPr>
            <a:normAutofit fontScale="25000" lnSpcReduction="20000"/>
          </a:bodyPr>
          <a:lstStyle/>
          <a:p>
            <a:endParaRPr lang="en-GB" sz="3200" dirty="0"/>
          </a:p>
          <a:p>
            <a:r>
              <a:rPr lang="en-GB" sz="7300" dirty="0"/>
              <a:t>Prostate Cancer UK Ambassador, awareness speaker and fundraiser</a:t>
            </a:r>
          </a:p>
          <a:p>
            <a:endParaRPr lang="en-GB" sz="7300" dirty="0"/>
          </a:p>
          <a:p>
            <a:r>
              <a:rPr lang="en-GB" sz="7300" dirty="0"/>
              <a:t>Prehab4Cancer &amp; </a:t>
            </a:r>
            <a:r>
              <a:rPr lang="en-GB" sz="7300" dirty="0" err="1"/>
              <a:t>EMBRaCE</a:t>
            </a:r>
            <a:r>
              <a:rPr lang="en-GB" sz="7300" dirty="0"/>
              <a:t>-GM Patient Representative </a:t>
            </a:r>
          </a:p>
          <a:p>
            <a:r>
              <a:rPr lang="en-GB" sz="7300" dirty="0"/>
              <a:t>Greater Manchester</a:t>
            </a:r>
          </a:p>
        </p:txBody>
      </p:sp>
    </p:spTree>
    <p:extLst>
      <p:ext uri="{BB962C8B-B14F-4D97-AF65-F5344CB8AC3E}">
        <p14:creationId xmlns:p14="http://schemas.microsoft.com/office/powerpoint/2010/main" val="10478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248B-AD81-46B0-B33A-30275884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6" y="974825"/>
            <a:ext cx="7886700" cy="994172"/>
          </a:xfrm>
        </p:spPr>
        <p:txBody>
          <a:bodyPr>
            <a:normAutofit/>
          </a:bodyPr>
          <a:lstStyle/>
          <a:p>
            <a:r>
              <a:rPr lang="en-GB" sz="4050" b="1" dirty="0"/>
              <a:t>Benefits of Prehabilitation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51BC399-4DD8-483F-A3C6-549DF0F47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346" y="2158694"/>
            <a:ext cx="3868340" cy="34395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800" b="1" dirty="0">
                <a:solidFill>
                  <a:srgbClr val="002060"/>
                </a:solidFill>
              </a:rPr>
              <a:t>For Surgery &amp; Treatment</a:t>
            </a: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</a:endParaRPr>
          </a:p>
          <a:p>
            <a:r>
              <a:rPr lang="en-GB" sz="1800" dirty="0"/>
              <a:t>Shortened and less complex recovery</a:t>
            </a:r>
          </a:p>
          <a:p>
            <a:r>
              <a:rPr lang="en-GB" sz="1800" dirty="0"/>
              <a:t>Potential reduction in </a:t>
            </a:r>
            <a:r>
              <a:rPr lang="en-GB" sz="1800" b="1" dirty="0">
                <a:solidFill>
                  <a:srgbClr val="92D050"/>
                </a:solidFill>
              </a:rPr>
              <a:t>length of stay</a:t>
            </a:r>
          </a:p>
          <a:p>
            <a:r>
              <a:rPr lang="en-GB" sz="1800" dirty="0"/>
              <a:t>Reduce treatment-related complications</a:t>
            </a:r>
          </a:p>
          <a:p>
            <a:r>
              <a:rPr lang="en-GB" sz="1800" dirty="0"/>
              <a:t>Improve </a:t>
            </a:r>
            <a:r>
              <a:rPr lang="en-GB" sz="1800" b="1" dirty="0">
                <a:solidFill>
                  <a:srgbClr val="92D050"/>
                </a:solidFill>
              </a:rPr>
              <a:t>adherence &amp; completion </a:t>
            </a:r>
            <a:r>
              <a:rPr lang="en-GB" sz="1800" dirty="0"/>
              <a:t>of treatment</a:t>
            </a:r>
          </a:p>
          <a:p>
            <a:r>
              <a:rPr lang="en-GB" sz="1800" dirty="0"/>
              <a:t>Potential </a:t>
            </a:r>
            <a:r>
              <a:rPr lang="en-GB" sz="1800" b="1" dirty="0">
                <a:solidFill>
                  <a:srgbClr val="92D050"/>
                </a:solidFill>
              </a:rPr>
              <a:t>reduction in toxicity</a:t>
            </a:r>
          </a:p>
          <a:p>
            <a:r>
              <a:rPr lang="en-GB" sz="1800" dirty="0"/>
              <a:t>Improved cardiorespiratory function</a:t>
            </a:r>
          </a:p>
          <a:p>
            <a:r>
              <a:rPr lang="en-GB" sz="1800" dirty="0"/>
              <a:t>Reduced impact of </a:t>
            </a:r>
            <a:r>
              <a:rPr lang="en-GB" sz="1800" b="1" dirty="0">
                <a:solidFill>
                  <a:srgbClr val="92D050"/>
                </a:solidFill>
              </a:rPr>
              <a:t>Sarcopenia</a:t>
            </a:r>
          </a:p>
          <a:p>
            <a:endParaRPr lang="en-GB" sz="18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83EE596-5831-4220-B884-72C3ADB41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33835" y="2158694"/>
            <a:ext cx="4710165" cy="27634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800" b="1" dirty="0">
                <a:solidFill>
                  <a:srgbClr val="002060"/>
                </a:solidFill>
              </a:rPr>
              <a:t>For Longer Term Rehabilitation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functional capacity 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strength &amp; bone </a:t>
            </a:r>
            <a:r>
              <a:rPr lang="en-GB" sz="1800" dirty="0"/>
              <a:t>health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Mental wellbeing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confidence</a:t>
            </a:r>
            <a:r>
              <a:rPr lang="en-GB" sz="1800" dirty="0"/>
              <a:t> &amp; Self esteem</a:t>
            </a:r>
          </a:p>
          <a:p>
            <a:r>
              <a:rPr lang="en-GB" sz="1800" dirty="0"/>
              <a:t>Improve aspects of </a:t>
            </a:r>
            <a:r>
              <a:rPr lang="en-GB" sz="1800" b="1" dirty="0">
                <a:solidFill>
                  <a:srgbClr val="92D050"/>
                </a:solidFill>
              </a:rPr>
              <a:t>Neuro-cognitive function</a:t>
            </a:r>
          </a:p>
          <a:p>
            <a:r>
              <a:rPr lang="en-GB" sz="1800" b="1" dirty="0">
                <a:solidFill>
                  <a:srgbClr val="92D050"/>
                </a:solidFill>
              </a:rPr>
              <a:t>Transition to lifelong habit of physical activity</a:t>
            </a:r>
            <a:endParaRPr lang="en-GB" sz="1800" dirty="0">
              <a:solidFill>
                <a:srgbClr val="92D050"/>
              </a:solidFill>
            </a:endParaRPr>
          </a:p>
          <a:p>
            <a:r>
              <a:rPr lang="en-GB" sz="1800" dirty="0"/>
              <a:t>R</a:t>
            </a:r>
            <a:r>
              <a:rPr lang="en-US" sz="1800" dirty="0"/>
              <a:t>educed risk of </a:t>
            </a:r>
            <a:r>
              <a:rPr lang="en-US" sz="1800" b="1" dirty="0">
                <a:solidFill>
                  <a:srgbClr val="92D050"/>
                </a:solidFill>
              </a:rPr>
              <a:t>cancer specific mortality</a:t>
            </a:r>
          </a:p>
          <a:p>
            <a:r>
              <a:rPr lang="en-US" sz="1800" dirty="0"/>
              <a:t>Reduced risk of </a:t>
            </a:r>
            <a:r>
              <a:rPr lang="en-US" sz="1800" b="1" dirty="0">
                <a:solidFill>
                  <a:srgbClr val="92D050"/>
                </a:solidFill>
              </a:rPr>
              <a:t>all-cause mortality</a:t>
            </a:r>
          </a:p>
          <a:p>
            <a:r>
              <a:rPr lang="en-US" sz="1800" dirty="0"/>
              <a:t>Reduced </a:t>
            </a:r>
            <a:r>
              <a:rPr lang="en-US" sz="1800" b="1" dirty="0">
                <a:solidFill>
                  <a:srgbClr val="92D050"/>
                </a:solidFill>
              </a:rPr>
              <a:t>risk of recurrence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8B060E4-8E1F-460E-AD36-DF3FFF1C6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9" y="5181440"/>
            <a:ext cx="813672" cy="813672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84F0B02-66E7-45B7-B12A-3BADC0988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" y="5519260"/>
            <a:ext cx="933692" cy="4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248B-AD81-46B0-B33A-30275884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006" y="1329200"/>
            <a:ext cx="5177790" cy="1257452"/>
          </a:xfrm>
        </p:spPr>
        <p:txBody>
          <a:bodyPr>
            <a:normAutofit/>
          </a:bodyPr>
          <a:lstStyle/>
          <a:p>
            <a:r>
              <a:rPr lang="en-GB" b="1" dirty="0"/>
              <a:t>The GM Model – Codesign &amp; Collaboration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88DA1F7-243F-4238-B2E5-D9BC0A53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044310" cy="5143500"/>
          </a:xfrm>
          <a:prstGeom prst="rect">
            <a:avLst/>
          </a:prstGeom>
          <a:solidFill>
            <a:srgbClr val="578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A7FC5E3B-10AB-47E5-A8FC-14E8B42CE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5" y="1220725"/>
            <a:ext cx="234886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EC7B5-F4DD-4F31-B72B-7D03FFCF5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15" y="1459537"/>
            <a:ext cx="1093916" cy="1226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AC4C7-C31A-479D-9555-7989E9EBA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8" b="90342" l="8698" r="94361">
                        <a14:foregroundMark x1="17696" y1="9358" x2="17696" y2="9358"/>
                        <a14:foregroundMark x1="17696" y1="8698" x2="18656" y2="8698"/>
                        <a14:foregroundMark x1="9298" y1="15477" x2="9298" y2="15477"/>
                        <a14:foregroundMark x1="9298" y1="15477" x2="9298" y2="15477"/>
                        <a14:foregroundMark x1="9298" y1="15477" x2="9298" y2="15477"/>
                        <a14:foregroundMark x1="15777" y1="28734" x2="15777" y2="28734"/>
                        <a14:foregroundMark x1="16737" y1="29334" x2="16737" y2="29334"/>
                        <a14:foregroundMark x1="16737" y1="29334" x2="15777" y2="24835"/>
                        <a14:foregroundMark x1="15777" y1="24835" x2="15777" y2="24835"/>
                        <a14:foregroundMark x1="24775" y1="35813" x2="51230" y2="42651"/>
                        <a14:foregroundMark x1="51230" y1="42651" x2="64187" y2="41572"/>
                        <a14:foregroundMark x1="64187" y1="41572" x2="64487" y2="36773"/>
                        <a14:foregroundMark x1="64187" y1="36773" x2="32933" y2="32573"/>
                        <a14:foregroundMark x1="32933" y1="32573" x2="23695" y2="39952"/>
                        <a14:foregroundMark x1="23695" y1="39952" x2="42352" y2="39652"/>
                        <a14:foregroundMark x1="42352" y1="39652" x2="58968" y2="35153"/>
                        <a14:foregroundMark x1="65747" y1="38392" x2="58068" y2="52609"/>
                        <a14:foregroundMark x1="58068" y1="52609" x2="58668" y2="39952"/>
                        <a14:foregroundMark x1="58668" y1="39952" x2="41452" y2="46911"/>
                        <a14:foregroundMark x1="41452" y1="46911" x2="55069" y2="35633"/>
                        <a14:foregroundMark x1="55069" y1="35633" x2="39952" y2="46791"/>
                        <a14:foregroundMark x1="39952" y1="46791" x2="50210" y2="40312"/>
                        <a14:foregroundMark x1="50210" y1="40312" x2="36473" y2="47091"/>
                        <a14:foregroundMark x1="36473" y1="47091" x2="42891" y2="37013"/>
                        <a14:foregroundMark x1="42891" y1="37013" x2="29034" y2="43131"/>
                        <a14:foregroundMark x1="29034" y1="43131" x2="39292" y2="37612"/>
                        <a14:foregroundMark x1="39292" y1="37612" x2="24055" y2="46851"/>
                        <a14:foregroundMark x1="24055" y1="46851" x2="35573" y2="38572"/>
                        <a14:foregroundMark x1="35573" y1="38572" x2="48350" y2="37433"/>
                        <a14:foregroundMark x1="48350" y1="37433" x2="35753" y2="35393"/>
                        <a14:foregroundMark x1="35753" y1="35393" x2="47870" y2="32454"/>
                        <a14:foregroundMark x1="47870" y1="32454" x2="60588" y2="32993"/>
                        <a14:foregroundMark x1="60588" y1="32993" x2="29154" y2="33713"/>
                        <a14:foregroundMark x1="29154" y1="33713" x2="48590" y2="33233"/>
                        <a14:foregroundMark x1="48590" y1="33233" x2="62148" y2="36173"/>
                        <a14:foregroundMark x1="62148" y1="36173" x2="37253" y2="38692"/>
                        <a14:foregroundMark x1="37253" y1="38692" x2="52789" y2="36593"/>
                        <a14:foregroundMark x1="52789" y1="36593" x2="37493" y2="40972"/>
                        <a14:foregroundMark x1="37493" y1="40972" x2="50510" y2="42531"/>
                        <a14:foregroundMark x1="50510" y1="42531" x2="52549" y2="40972"/>
                        <a14:foregroundMark x1="52849" y1="40012" x2="87163" y2="43971"/>
                        <a14:foregroundMark x1="87163" y1="43971" x2="72525" y2="43611"/>
                        <a14:foregroundMark x1="72525" y1="43611" x2="62028" y2="37912"/>
                        <a14:foregroundMark x1="62028" y1="37912" x2="62567" y2="43851"/>
                        <a14:foregroundMark x1="69646" y1="45171" x2="66527" y2="62747"/>
                        <a14:foregroundMark x1="66527" y1="62747" x2="65507" y2="50090"/>
                        <a14:foregroundMark x1="65507" y1="50090" x2="61188" y2="61548"/>
                        <a14:foregroundMark x1="61188" y1="61548" x2="60768" y2="47870"/>
                        <a14:foregroundMark x1="60768" y1="47870" x2="50690" y2="53989"/>
                        <a14:foregroundMark x1="50690" y1="53989" x2="28014" y2="46791"/>
                        <a14:foregroundMark x1="28014" y1="46791" x2="40972" y2="45471"/>
                        <a14:foregroundMark x1="40972" y1="45471" x2="66107" y2="45471"/>
                        <a14:foregroundMark x1="66107" y1="45471" x2="41752" y2="48410"/>
                        <a14:foregroundMark x1="41752" y1="48410" x2="66767" y2="46431"/>
                        <a14:foregroundMark x1="66767" y1="46431" x2="67367" y2="46431"/>
                        <a14:foregroundMark x1="67367" y1="46431" x2="66407" y2="34853"/>
                        <a14:foregroundMark x1="66407" y1="34853" x2="62567" y2="35813"/>
                        <a14:foregroundMark x1="90942" y1="32573" x2="90942" y2="32573"/>
                        <a14:foregroundMark x1="90942" y1="32573" x2="90942" y2="32573"/>
                        <a14:foregroundMark x1="17397" y1="8398" x2="18656" y2="8398"/>
                        <a14:foregroundMark x1="73185" y1="48410" x2="61488" y2="46971"/>
                        <a14:foregroundMark x1="61488" y1="46971" x2="66767" y2="49370"/>
                        <a14:foregroundMark x1="94481" y1="33233" x2="94481" y2="36113"/>
                        <a14:foregroundMark x1="26395" y1="71626" x2="49790" y2="80864"/>
                        <a14:foregroundMark x1="49790" y1="80864" x2="44811" y2="78044"/>
                        <a14:foregroundMark x1="37732" y1="90342" x2="37732" y2="90342"/>
                        <a14:foregroundMark x1="8698" y1="16137" x2="8698" y2="16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2" y="2775846"/>
            <a:ext cx="1195661" cy="119566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F65B411-599C-4D38-84D8-15BD54C16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257350"/>
            <a:ext cx="1888738" cy="859512"/>
          </a:xfrm>
          <a:prstGeom prst="rect">
            <a:avLst/>
          </a:prstGeom>
          <a:effectLst/>
        </p:spPr>
      </p:pic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194681DA-E541-49DA-91F9-382154F0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006" y="2586652"/>
            <a:ext cx="5177791" cy="3155419"/>
          </a:xfrm>
        </p:spPr>
        <p:txBody>
          <a:bodyPr>
            <a:normAutofit lnSpcReduction="10000"/>
          </a:bodyPr>
          <a:lstStyle/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First system to Launch in the UK – April 2019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Whole system, Multimodal approach to Prehabilitation and Rehabilitation for Greater Manchester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Clinically led – Evidence-Based practice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Designed in collaboration with GM Cancer &amp; GM Active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3 Point programme – Exercise, Nutrition, Wellbeing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Referral point built into clinical pathways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Prehab team members of clinical MDTs 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Patients assessed at set time points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using validated measures</a:t>
            </a:r>
          </a:p>
          <a:p>
            <a:pPr marL="214313" indent="-214313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Tailored and progressive exercise prescription</a:t>
            </a:r>
          </a:p>
          <a:p>
            <a:pPr marL="214313" indent="-214313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Specialised exercise guidelines, wellbeing intervention and dietic support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Equity of access which is Local &amp; accessible</a:t>
            </a:r>
          </a:p>
          <a:p>
            <a:pPr marL="214313" indent="-214313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Steering groups to support and shape the service including Patient reps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79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1193291"/>
            <a:ext cx="5401456" cy="1131570"/>
          </a:xfrm>
          <a:prstGeom prst="rect">
            <a:avLst/>
          </a:prstGeom>
          <a:solidFill>
            <a:srgbClr val="695A5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8088D-0EF2-49F1-B136-97759454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1378458"/>
            <a:ext cx="4957791" cy="781812"/>
          </a:xfrm>
        </p:spPr>
        <p:txBody>
          <a:bodyPr>
            <a:normAutofit/>
          </a:bodyPr>
          <a:lstStyle/>
          <a:p>
            <a:r>
              <a:rPr lang="en-GB" sz="3150" b="1">
                <a:solidFill>
                  <a:srgbClr val="FFFFFF"/>
                </a:solidFill>
              </a:rPr>
              <a:t>Whole Systems Approach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1194916"/>
            <a:ext cx="1396289" cy="1129946"/>
          </a:xfrm>
          <a:prstGeom prst="rect">
            <a:avLst/>
          </a:prstGeom>
          <a:solidFill>
            <a:srgbClr val="FCC368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6" y="1197202"/>
            <a:ext cx="1397074" cy="112892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455164"/>
            <a:ext cx="5404104" cy="3202686"/>
          </a:xfrm>
          <a:prstGeom prst="rect">
            <a:avLst/>
          </a:prstGeom>
          <a:solidFill>
            <a:srgbClr val="FCC368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756E8F6-C85C-4A7D-A770-F426B6B4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86" y="2576719"/>
            <a:ext cx="4212818" cy="292790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453011"/>
            <a:ext cx="2915493" cy="320483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5A250F-48D7-4919-9903-89366385E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983" y="2576720"/>
            <a:ext cx="2520159" cy="3036479"/>
          </a:xfrm>
        </p:spPr>
        <p:txBody>
          <a:bodyPr anchor="ctr">
            <a:normAutofit fontScale="92500"/>
          </a:bodyPr>
          <a:lstStyle/>
          <a:p>
            <a:r>
              <a:rPr lang="en-US" sz="1350" dirty="0"/>
              <a:t>1 Cancer Alliance</a:t>
            </a:r>
          </a:p>
          <a:p>
            <a:r>
              <a:rPr lang="en-US" sz="1350" dirty="0"/>
              <a:t>10 Boroughs</a:t>
            </a:r>
          </a:p>
          <a:p>
            <a:r>
              <a:rPr lang="en-US" sz="1350" dirty="0"/>
              <a:t>10 Councils /Local authorities</a:t>
            </a:r>
          </a:p>
          <a:p>
            <a:r>
              <a:rPr lang="en-US" sz="1350" dirty="0"/>
              <a:t>10 Clinical Commissioning Groups</a:t>
            </a:r>
          </a:p>
          <a:p>
            <a:r>
              <a:rPr lang="en-US" sz="1350" dirty="0"/>
              <a:t>12 Referring Hospitals</a:t>
            </a:r>
          </a:p>
          <a:p>
            <a:r>
              <a:rPr lang="en-US" sz="1350" dirty="0"/>
              <a:t>5 Cancer Hubs</a:t>
            </a:r>
          </a:p>
          <a:p>
            <a:r>
              <a:rPr lang="en-US" sz="1350" dirty="0"/>
              <a:t>2 Rapid Diagnostic </a:t>
            </a:r>
            <a:r>
              <a:rPr lang="en-US" sz="1350" dirty="0" err="1"/>
              <a:t>Centres</a:t>
            </a:r>
            <a:endParaRPr lang="en-US" sz="1350" dirty="0"/>
          </a:p>
          <a:p>
            <a:r>
              <a:rPr lang="en-US" sz="1350" dirty="0"/>
              <a:t>12 Leisure Providers</a:t>
            </a:r>
          </a:p>
          <a:p>
            <a:r>
              <a:rPr lang="en-US" sz="1350" dirty="0"/>
              <a:t>14 Pathway Board Managers</a:t>
            </a:r>
          </a:p>
          <a:p>
            <a:r>
              <a:rPr lang="en-US" sz="1350" dirty="0"/>
              <a:t>5 Clinical Leads</a:t>
            </a:r>
          </a:p>
          <a:p>
            <a:r>
              <a:rPr lang="en-US" sz="1350" dirty="0"/>
              <a:t>20-30 clinical referring teams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C34A35-2A60-47DD-9137-C34C57EC0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41" y="1217433"/>
            <a:ext cx="1103863" cy="1103863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24F32DA-D793-4732-B9E1-063961EDC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7" y="1481328"/>
            <a:ext cx="1215657" cy="5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2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45764C-3E39-47B2-9CD6-CE9D620E3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0"/>
          <a:stretch/>
        </p:blipFill>
        <p:spPr>
          <a:xfrm>
            <a:off x="-22496" y="-1"/>
            <a:ext cx="362808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4E82AB-2BE0-4AAD-B412-5773BE358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4" y="980729"/>
            <a:ext cx="2324404" cy="2102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D5E9D4-8B31-4CD1-A3D8-0E0A818C9C42}"/>
              </a:ext>
            </a:extLst>
          </p:cNvPr>
          <p:cNvSpPr txBox="1"/>
          <p:nvPr/>
        </p:nvSpPr>
        <p:spPr>
          <a:xfrm>
            <a:off x="662722" y="3087387"/>
            <a:ext cx="243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D2B52-4B5F-4879-A393-BE0939D15507}"/>
              </a:ext>
            </a:extLst>
          </p:cNvPr>
          <p:cNvSpPr txBox="1"/>
          <p:nvPr/>
        </p:nvSpPr>
        <p:spPr>
          <a:xfrm>
            <a:off x="879444" y="4120644"/>
            <a:ext cx="200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planned body stressor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99C702B2-DCEB-490D-9341-856494DDE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57" y="556947"/>
            <a:ext cx="5200019" cy="58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AF95C9E-ADD6-4BD9-9134-FE16434A80A2}"/>
              </a:ext>
            </a:extLst>
          </p:cNvPr>
          <p:cNvSpPr txBox="1"/>
          <p:nvPr/>
        </p:nvSpPr>
        <p:spPr>
          <a:xfrm>
            <a:off x="4019681" y="5962500"/>
            <a:ext cx="468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MINNELLA ACTA ONCOLOGICA 2017</a:t>
            </a:r>
            <a:endParaRPr lang="en-GB" sz="1100" b="1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08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8627"/>
            <a:ext cx="8229600" cy="1143000"/>
          </a:xfrm>
        </p:spPr>
        <p:txBody>
          <a:bodyPr/>
          <a:lstStyle/>
          <a:p>
            <a:r>
              <a:rPr lang="en-GB" dirty="0"/>
              <a:t>What is Prehabilitation?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16765"/>
            <a:ext cx="8856984" cy="5184576"/>
          </a:xfrm>
        </p:spPr>
        <p:txBody>
          <a:bodyPr>
            <a:normAutofit/>
          </a:bodyPr>
          <a:lstStyle/>
          <a:p>
            <a:r>
              <a:rPr lang="en-GB" sz="2400" dirty="0"/>
              <a:t>The preparation for the physiological and psychological challenges of cancer treatment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800" dirty="0"/>
              <a:t>Benefits: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Shortened recovery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Reduce treatment-related complications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Improve adherence &amp; completion of treatment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Improve quality of life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FF0000"/>
                </a:solidFill>
              </a:rPr>
              <a:t>Transition to lifelong habit of physical activity</a:t>
            </a:r>
          </a:p>
          <a:p>
            <a:pPr marL="609585" lvl="1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96" y="-27951"/>
            <a:ext cx="1434104" cy="157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6138" y="6174940"/>
            <a:ext cx="3899248" cy="2769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1000" b="1" i="1" dirty="0" err="1"/>
              <a:t>Treanor</a:t>
            </a:r>
            <a:r>
              <a:rPr lang="en-GB" sz="1000" b="1" i="1" dirty="0"/>
              <a:t> et al. Journal of Cancer Survivorship. Meta-analysis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3648" y="2204870"/>
            <a:ext cx="7140501" cy="1354213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000" b="1" i="1" dirty="0">
                <a:solidFill>
                  <a:srgbClr val="0070C0"/>
                </a:solidFill>
              </a:rPr>
              <a:t>Prehabilitation and rehabilitation are essential for reducing the future needs of people with cancer.</a:t>
            </a:r>
            <a:r>
              <a:rPr lang="en-US" sz="2000" dirty="0">
                <a:solidFill>
                  <a:srgbClr val="0070C0"/>
                </a:solidFill>
              </a:rPr>
              <a:t> </a:t>
            </a:r>
          </a:p>
          <a:p>
            <a:pPr algn="r"/>
            <a:endParaRPr lang="en-US" sz="2000" b="1" i="1" dirty="0">
              <a:solidFill>
                <a:srgbClr val="0070C0"/>
              </a:solidFill>
            </a:endParaRPr>
          </a:p>
          <a:p>
            <a:pPr algn="r"/>
            <a:r>
              <a:rPr lang="en-US" sz="2000" b="1" i="1" dirty="0">
                <a:solidFill>
                  <a:srgbClr val="0070C0"/>
                </a:solidFill>
              </a:rPr>
              <a:t>Independent Cancer Taskforce 2015 5-yr Strategy for cancer</a:t>
            </a:r>
            <a:endParaRPr lang="en-GB" sz="2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0184" y="-1"/>
            <a:ext cx="204660" cy="6964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3B55859-6BC9-4F88-8A8C-08D1B83D62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022832"/>
              </p:ext>
            </p:extLst>
          </p:nvPr>
        </p:nvGraphicFramePr>
        <p:xfrm>
          <a:off x="5197921" y="3870593"/>
          <a:ext cx="3946079" cy="240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1733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6863D-37FC-4912-A4C5-7A6D0C98CC5B}"/>
              </a:ext>
            </a:extLst>
          </p:cNvPr>
          <p:cNvSpPr/>
          <p:nvPr/>
        </p:nvSpPr>
        <p:spPr>
          <a:xfrm>
            <a:off x="377015" y="416867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GM health is poorer than the UK average, with more people here suffering heart disease and cancer.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One in five people in Greater Manchester live in the one of country’s most disadvantaged areas.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More than two thirds of early deaths in our region are caused by smoking, alcohol dependency, poor diet and air pollution.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‘Invisible patients’ are more common in deprived areas and present as emergencies with advanced cancers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 descr="Image result for most disadvantaged areas uk">
            <a:extLst>
              <a:ext uri="{FF2B5EF4-FFF2-40B4-BE49-F238E27FC236}">
                <a16:creationId xmlns:a16="http://schemas.microsoft.com/office/drawing/2014/main" id="{58D26145-EE36-4F84-BB60-5B781A1D4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50122"/>
          <a:stretch/>
        </p:blipFill>
        <p:spPr bwMode="auto">
          <a:xfrm>
            <a:off x="5496511" y="912813"/>
            <a:ext cx="3349445" cy="53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0555791-FB50-4E8B-B766-47B49CB1DD55}"/>
              </a:ext>
            </a:extLst>
          </p:cNvPr>
          <p:cNvGrpSpPr/>
          <p:nvPr/>
        </p:nvGrpSpPr>
        <p:grpSpPr>
          <a:xfrm>
            <a:off x="417495" y="2393562"/>
            <a:ext cx="8187978" cy="2399585"/>
            <a:chOff x="551087" y="2734450"/>
            <a:chExt cx="10538742" cy="2276309"/>
          </a:xfrm>
        </p:grpSpPr>
        <p:grpSp>
          <p:nvGrpSpPr>
            <p:cNvPr id="4" name="Group 37">
              <a:extLst>
                <a:ext uri="{FF2B5EF4-FFF2-40B4-BE49-F238E27FC236}">
                  <a16:creationId xmlns:a16="http://schemas.microsoft.com/office/drawing/2014/main" id="{274EA964-A854-44B2-B845-ABDF4A8914C4}"/>
                </a:ext>
              </a:extLst>
            </p:cNvPr>
            <p:cNvGrpSpPr/>
            <p:nvPr/>
          </p:nvGrpSpPr>
          <p:grpSpPr>
            <a:xfrm>
              <a:off x="551087" y="2734450"/>
              <a:ext cx="10538742" cy="2276309"/>
              <a:chOff x="602991" y="2776703"/>
              <a:chExt cx="10538742" cy="2276309"/>
            </a:xfrm>
          </p:grpSpPr>
          <p:grpSp>
            <p:nvGrpSpPr>
              <p:cNvPr id="5" name="Group 38">
                <a:extLst>
                  <a:ext uri="{FF2B5EF4-FFF2-40B4-BE49-F238E27FC236}">
                    <a16:creationId xmlns:a16="http://schemas.microsoft.com/office/drawing/2014/main" id="{D1C4A4B0-1753-4282-89CA-8D20332F9844}"/>
                  </a:ext>
                </a:extLst>
              </p:cNvPr>
              <p:cNvGrpSpPr/>
              <p:nvPr/>
            </p:nvGrpSpPr>
            <p:grpSpPr>
              <a:xfrm>
                <a:off x="602991" y="2776703"/>
                <a:ext cx="9963450" cy="2276309"/>
                <a:chOff x="602991" y="2776703"/>
                <a:chExt cx="9963450" cy="2276309"/>
              </a:xfrm>
            </p:grpSpPr>
            <p:grpSp>
              <p:nvGrpSpPr>
                <p:cNvPr id="6" name="Group 45">
                  <a:extLst>
                    <a:ext uri="{FF2B5EF4-FFF2-40B4-BE49-F238E27FC236}">
                      <a16:creationId xmlns:a16="http://schemas.microsoft.com/office/drawing/2014/main" id="{83C44005-CC00-4C80-865E-4DCD09724E6A}"/>
                    </a:ext>
                  </a:extLst>
                </p:cNvPr>
                <p:cNvGrpSpPr/>
                <p:nvPr/>
              </p:nvGrpSpPr>
              <p:grpSpPr>
                <a:xfrm>
                  <a:off x="602991" y="3264611"/>
                  <a:ext cx="9963450" cy="1788401"/>
                  <a:chOff x="602991" y="3264611"/>
                  <a:chExt cx="9963450" cy="1788401"/>
                </a:xfrm>
              </p:grpSpPr>
              <p:cxnSp>
                <p:nvCxnSpPr>
                  <p:cNvPr id="7" name="Straight Arrow Connector 53">
                    <a:extLst>
                      <a:ext uri="{FF2B5EF4-FFF2-40B4-BE49-F238E27FC236}">
                        <a16:creationId xmlns:a16="http://schemas.microsoft.com/office/drawing/2014/main" id="{A294319D-67DD-497A-B6D0-B59EEEBD3405}"/>
                      </a:ext>
                    </a:extLst>
                  </p:cNvPr>
                  <p:cNvCxnSpPr/>
                  <p:nvPr/>
                </p:nvCxnSpPr>
                <p:spPr>
                  <a:xfrm>
                    <a:off x="2104331" y="4125608"/>
                    <a:ext cx="334231" cy="0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8" name="Straight Arrow Connector 54">
                    <a:extLst>
                      <a:ext uri="{FF2B5EF4-FFF2-40B4-BE49-F238E27FC236}">
                        <a16:creationId xmlns:a16="http://schemas.microsoft.com/office/drawing/2014/main" id="{98B72392-2C6D-4DAA-868D-3BFF6BAB4B64}"/>
                      </a:ext>
                    </a:extLst>
                  </p:cNvPr>
                  <p:cNvCxnSpPr/>
                  <p:nvPr/>
                </p:nvCxnSpPr>
                <p:spPr>
                  <a:xfrm>
                    <a:off x="4992462" y="4154026"/>
                    <a:ext cx="329714" cy="0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sp>
                <p:nvSpPr>
                  <p:cNvPr id="9" name="Rectangle: Rounded Corners 55">
                    <a:extLst>
                      <a:ext uri="{FF2B5EF4-FFF2-40B4-BE49-F238E27FC236}">
                        <a16:creationId xmlns:a16="http://schemas.microsoft.com/office/drawing/2014/main" id="{14B36EF8-81DC-4E26-9C23-03259AA55381}"/>
                      </a:ext>
                    </a:extLst>
                  </p:cNvPr>
                  <p:cNvSpPr/>
                  <p:nvPr/>
                </p:nvSpPr>
                <p:spPr>
                  <a:xfrm>
                    <a:off x="3126417" y="3530660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7030A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7030A0"/>
                        </a:solidFill>
                        <a:latin typeface="Calibri"/>
                      </a:rPr>
                      <a:t>UNIVERSAL</a:t>
                    </a:r>
                  </a:p>
                </p:txBody>
              </p:sp>
              <p:sp>
                <p:nvSpPr>
                  <p:cNvPr id="10" name="Rectangle: Rounded Corners 56">
                    <a:extLst>
                      <a:ext uri="{FF2B5EF4-FFF2-40B4-BE49-F238E27FC236}">
                        <a16:creationId xmlns:a16="http://schemas.microsoft.com/office/drawing/2014/main" id="{BEF9DCE9-6FB7-4B90-8113-C82B7542E106}"/>
                      </a:ext>
                    </a:extLst>
                  </p:cNvPr>
                  <p:cNvSpPr/>
                  <p:nvPr/>
                </p:nvSpPr>
                <p:spPr>
                  <a:xfrm>
                    <a:off x="5403237" y="3835805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385723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 dirty="0">
                        <a:solidFill>
                          <a:srgbClr val="00B050"/>
                        </a:solidFill>
                        <a:latin typeface="Calibri"/>
                      </a:rPr>
                      <a:t>SURGERY</a:t>
                    </a:r>
                  </a:p>
                </p:txBody>
              </p:sp>
              <p:sp>
                <p:nvSpPr>
                  <p:cNvPr id="11" name="Rectangle: Rounded Corners 57">
                    <a:extLst>
                      <a:ext uri="{FF2B5EF4-FFF2-40B4-BE49-F238E27FC236}">
                        <a16:creationId xmlns:a16="http://schemas.microsoft.com/office/drawing/2014/main" id="{433CC55B-0EE6-43B3-82A8-C2CE25B87114}"/>
                      </a:ext>
                    </a:extLst>
                  </p:cNvPr>
                  <p:cNvSpPr/>
                  <p:nvPr/>
                </p:nvSpPr>
                <p:spPr>
                  <a:xfrm>
                    <a:off x="7566919" y="3541816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00B0F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B050"/>
                        </a:solidFill>
                        <a:latin typeface="Calibri"/>
                      </a:rPr>
                      <a:t>REHAB</a:t>
                    </a:r>
                  </a:p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825" b="1" kern="0">
                        <a:solidFill>
                          <a:srgbClr val="000000"/>
                        </a:solidFill>
                        <a:latin typeface="Calibri"/>
                      </a:rPr>
                      <a:t>12 weeks</a:t>
                    </a:r>
                  </a:p>
                </p:txBody>
              </p:sp>
              <p:sp>
                <p:nvSpPr>
                  <p:cNvPr id="12" name="Rectangle: Rounded Corners 58">
                    <a:extLst>
                      <a:ext uri="{FF2B5EF4-FFF2-40B4-BE49-F238E27FC236}">
                        <a16:creationId xmlns:a16="http://schemas.microsoft.com/office/drawing/2014/main" id="{157D6E99-EC96-4E0D-81D7-F997AB69499C}"/>
                      </a:ext>
                    </a:extLst>
                  </p:cNvPr>
                  <p:cNvSpPr/>
                  <p:nvPr/>
                </p:nvSpPr>
                <p:spPr>
                  <a:xfrm>
                    <a:off x="3133257" y="4187227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00B0F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B050"/>
                        </a:solidFill>
                        <a:latin typeface="Calibri"/>
                      </a:rPr>
                      <a:t>TARGETED</a:t>
                    </a:r>
                  </a:p>
                </p:txBody>
              </p:sp>
              <p:sp>
                <p:nvSpPr>
                  <p:cNvPr id="13" name="Rectangle: Rounded Corners 59">
                    <a:extLst>
                      <a:ext uri="{FF2B5EF4-FFF2-40B4-BE49-F238E27FC236}">
                        <a16:creationId xmlns:a16="http://schemas.microsoft.com/office/drawing/2014/main" id="{CE7EB03A-379A-4E3A-8873-2BFAD450DE18}"/>
                      </a:ext>
                    </a:extLst>
                  </p:cNvPr>
                  <p:cNvSpPr/>
                  <p:nvPr/>
                </p:nvSpPr>
                <p:spPr>
                  <a:xfrm>
                    <a:off x="2503646" y="3996174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 dirty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4" name="Rectangle: Rounded Corners 60">
                    <a:extLst>
                      <a:ext uri="{FF2B5EF4-FFF2-40B4-BE49-F238E27FC236}">
                        <a16:creationId xmlns:a16="http://schemas.microsoft.com/office/drawing/2014/main" id="{61F50039-4ADD-4B25-BC93-9FC9D1E72795}"/>
                      </a:ext>
                    </a:extLst>
                  </p:cNvPr>
                  <p:cNvSpPr/>
                  <p:nvPr/>
                </p:nvSpPr>
                <p:spPr>
                  <a:xfrm>
                    <a:off x="4662701" y="4002436"/>
                    <a:ext cx="260686" cy="266858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5" name="Rectangle: Rounded Corners 77">
                    <a:extLst>
                      <a:ext uri="{FF2B5EF4-FFF2-40B4-BE49-F238E27FC236}">
                        <a16:creationId xmlns:a16="http://schemas.microsoft.com/office/drawing/2014/main" id="{CA31285B-017F-4401-ADCE-7B30D2D02230}"/>
                      </a:ext>
                    </a:extLst>
                  </p:cNvPr>
                  <p:cNvSpPr/>
                  <p:nvPr/>
                </p:nvSpPr>
                <p:spPr>
                  <a:xfrm>
                    <a:off x="6973381" y="4019865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6" name="Rectangle: Rounded Corners 78">
                    <a:extLst>
                      <a:ext uri="{FF2B5EF4-FFF2-40B4-BE49-F238E27FC236}">
                        <a16:creationId xmlns:a16="http://schemas.microsoft.com/office/drawing/2014/main" id="{047EA22F-28D6-4F3D-B048-754F0242C565}"/>
                      </a:ext>
                    </a:extLst>
                  </p:cNvPr>
                  <p:cNvSpPr/>
                  <p:nvPr/>
                </p:nvSpPr>
                <p:spPr>
                  <a:xfrm>
                    <a:off x="9170794" y="3687718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7" name="Rectangle: Rounded Corners 79">
                    <a:extLst>
                      <a:ext uri="{FF2B5EF4-FFF2-40B4-BE49-F238E27FC236}">
                        <a16:creationId xmlns:a16="http://schemas.microsoft.com/office/drawing/2014/main" id="{7E46F5F6-428D-4F7F-8F6F-545039F4B89D}"/>
                      </a:ext>
                    </a:extLst>
                  </p:cNvPr>
                  <p:cNvSpPr/>
                  <p:nvPr/>
                </p:nvSpPr>
                <p:spPr>
                  <a:xfrm>
                    <a:off x="7566919" y="4195164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7030A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7030A0"/>
                        </a:solidFill>
                        <a:latin typeface="Calibri"/>
                      </a:rPr>
                      <a:t>CHEMO</a:t>
                    </a:r>
                  </a:p>
                </p:txBody>
              </p:sp>
              <p:sp>
                <p:nvSpPr>
                  <p:cNvPr id="18" name="Rectangle: Rounded Corners 89">
                    <a:extLst>
                      <a:ext uri="{FF2B5EF4-FFF2-40B4-BE49-F238E27FC236}">
                        <a16:creationId xmlns:a16="http://schemas.microsoft.com/office/drawing/2014/main" id="{46ABB2E2-FFDA-4344-955C-D0CED039AB58}"/>
                      </a:ext>
                    </a:extLst>
                  </p:cNvPr>
                  <p:cNvSpPr/>
                  <p:nvPr/>
                </p:nvSpPr>
                <p:spPr>
                  <a:xfrm>
                    <a:off x="8792626" y="4179144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00B0F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B050"/>
                        </a:solidFill>
                        <a:latin typeface="Calibri"/>
                      </a:rPr>
                      <a:t>REHAB</a:t>
                    </a:r>
                  </a:p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900" b="1" kern="0">
                        <a:solidFill>
                          <a:srgbClr val="000000"/>
                        </a:solidFill>
                        <a:latin typeface="Calibri"/>
                      </a:rPr>
                      <a:t>12 weeks</a:t>
                    </a:r>
                  </a:p>
                </p:txBody>
              </p:sp>
              <p:sp>
                <p:nvSpPr>
                  <p:cNvPr id="19" name="Rectangle: Rounded Corners 91">
                    <a:extLst>
                      <a:ext uri="{FF2B5EF4-FFF2-40B4-BE49-F238E27FC236}">
                        <a16:creationId xmlns:a16="http://schemas.microsoft.com/office/drawing/2014/main" id="{516D020E-C1F2-48C2-B129-F8E82B003ADF}"/>
                      </a:ext>
                    </a:extLst>
                  </p:cNvPr>
                  <p:cNvSpPr/>
                  <p:nvPr/>
                </p:nvSpPr>
                <p:spPr>
                  <a:xfrm>
                    <a:off x="10305755" y="4381508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cxnSp>
                <p:nvCxnSpPr>
                  <p:cNvPr id="20" name="Straight Arrow Connector 93">
                    <a:extLst>
                      <a:ext uri="{FF2B5EF4-FFF2-40B4-BE49-F238E27FC236}">
                        <a16:creationId xmlns:a16="http://schemas.microsoft.com/office/drawing/2014/main" id="{59BFB73E-D51E-4CA6-8ECC-FD028F783F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40310" y="4147890"/>
                    <a:ext cx="273223" cy="6767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21" name="Straight Arrow Connector 95">
                    <a:extLst>
                      <a:ext uri="{FF2B5EF4-FFF2-40B4-BE49-F238E27FC236}">
                        <a16:creationId xmlns:a16="http://schemas.microsoft.com/office/drawing/2014/main" id="{8453D51A-5DA3-4E3E-836B-128A923A4FD9}"/>
                      </a:ext>
                    </a:extLst>
                  </p:cNvPr>
                  <p:cNvCxnSpPr/>
                  <p:nvPr/>
                </p:nvCxnSpPr>
                <p:spPr>
                  <a:xfrm>
                    <a:off x="8793175" y="3835805"/>
                    <a:ext cx="347353" cy="0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22" name="Straight Arrow Connector 97">
                    <a:extLst>
                      <a:ext uri="{FF2B5EF4-FFF2-40B4-BE49-F238E27FC236}">
                        <a16:creationId xmlns:a16="http://schemas.microsoft.com/office/drawing/2014/main" id="{B1805697-3612-4901-BDAB-D3813B1C2F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058705" y="4512952"/>
                    <a:ext cx="209051" cy="2725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sp>
                <p:nvSpPr>
                  <p:cNvPr id="23" name="TextBox 98">
                    <a:extLst>
                      <a:ext uri="{FF2B5EF4-FFF2-40B4-BE49-F238E27FC236}">
                        <a16:creationId xmlns:a16="http://schemas.microsoft.com/office/drawing/2014/main" id="{2DD730DE-4865-475E-8E3A-78949AB38756}"/>
                      </a:ext>
                    </a:extLst>
                  </p:cNvPr>
                  <p:cNvSpPr txBox="1"/>
                  <p:nvPr/>
                </p:nvSpPr>
                <p:spPr>
                  <a:xfrm rot="16200004">
                    <a:off x="-142658" y="4010260"/>
                    <a:ext cx="1788401" cy="297104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square" lIns="68580" tIns="34290" rIns="68580" bIns="34290" anchor="t" anchorCtr="0" compatLnSpc="1">
                    <a:sp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70C0"/>
                        </a:solidFill>
                        <a:latin typeface="Calibri"/>
                      </a:rPr>
                      <a:t>MDT decision to operate</a:t>
                    </a:r>
                  </a:p>
                </p:txBody>
              </p:sp>
              <p:sp>
                <p:nvSpPr>
                  <p:cNvPr id="24" name="TextBox 99">
                    <a:extLst>
                      <a:ext uri="{FF2B5EF4-FFF2-40B4-BE49-F238E27FC236}">
                        <a16:creationId xmlns:a16="http://schemas.microsoft.com/office/drawing/2014/main" id="{06EE36F0-FEEF-46E6-9B5F-D782C28FC823}"/>
                      </a:ext>
                    </a:extLst>
                  </p:cNvPr>
                  <p:cNvSpPr txBox="1"/>
                  <p:nvPr/>
                </p:nvSpPr>
                <p:spPr>
                  <a:xfrm>
                    <a:off x="1178980" y="3851369"/>
                    <a:ext cx="886893" cy="525537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square" lIns="68580" tIns="34290" rIns="68580" bIns="34290" anchor="t" anchorCtr="0" compatLnSpc="1">
                    <a:sp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 dirty="0">
                        <a:solidFill>
                          <a:srgbClr val="7030A0"/>
                        </a:solidFill>
                        <a:latin typeface="Calibri"/>
                      </a:rPr>
                      <a:t>Refer to Prehab4</a:t>
                    </a:r>
                  </a:p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 dirty="0">
                        <a:solidFill>
                          <a:srgbClr val="7030A0"/>
                        </a:solidFill>
                        <a:latin typeface="Calibri"/>
                      </a:rPr>
                      <a:t>Cancer</a:t>
                    </a:r>
                  </a:p>
                </p:txBody>
              </p:sp>
            </p:grpSp>
            <p:cxnSp>
              <p:nvCxnSpPr>
                <p:cNvPr id="26" name="Straight Arrow Connector 46">
                  <a:extLst>
                    <a:ext uri="{FF2B5EF4-FFF2-40B4-BE49-F238E27FC236}">
                      <a16:creationId xmlns:a16="http://schemas.microsoft.com/office/drawing/2014/main" id="{73E1F942-FAE9-43F5-95B4-3D9301DA69ED}"/>
                    </a:ext>
                  </a:extLst>
                </p:cNvPr>
                <p:cNvCxnSpPr/>
                <p:nvPr/>
              </p:nvCxnSpPr>
              <p:spPr>
                <a:xfrm flipV="1">
                  <a:off x="2780334" y="3815086"/>
                  <a:ext cx="296732" cy="319217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7" name="Straight Arrow Connector 47">
                  <a:extLst>
                    <a:ext uri="{FF2B5EF4-FFF2-40B4-BE49-F238E27FC236}">
                      <a16:creationId xmlns:a16="http://schemas.microsoft.com/office/drawing/2014/main" id="{607B7C7D-1F65-41B5-802D-46B1DEE7FBA0}"/>
                    </a:ext>
                  </a:extLst>
                </p:cNvPr>
                <p:cNvCxnSpPr/>
                <p:nvPr/>
              </p:nvCxnSpPr>
              <p:spPr>
                <a:xfrm>
                  <a:off x="2776402" y="4181988"/>
                  <a:ext cx="304596" cy="299228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8" name="Straight Arrow Connector 48">
                  <a:extLst>
                    <a:ext uri="{FF2B5EF4-FFF2-40B4-BE49-F238E27FC236}">
                      <a16:creationId xmlns:a16="http://schemas.microsoft.com/office/drawing/2014/main" id="{48ED1BC8-CEE6-4AC3-BE2D-9288ECCCD406}"/>
                    </a:ext>
                  </a:extLst>
                </p:cNvPr>
                <p:cNvCxnSpPr/>
                <p:nvPr/>
              </p:nvCxnSpPr>
              <p:spPr>
                <a:xfrm flipV="1">
                  <a:off x="4322169" y="4202553"/>
                  <a:ext cx="339462" cy="28325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9" name="Straight Arrow Connector 49">
                  <a:extLst>
                    <a:ext uri="{FF2B5EF4-FFF2-40B4-BE49-F238E27FC236}">
                      <a16:creationId xmlns:a16="http://schemas.microsoft.com/office/drawing/2014/main" id="{F293F9D7-FF15-46FB-9B8C-C11CA82BD13C}"/>
                    </a:ext>
                  </a:extLst>
                </p:cNvPr>
                <p:cNvCxnSpPr>
                  <a:endCxn id="14" idx="3"/>
                </p:cNvCxnSpPr>
                <p:nvPr/>
              </p:nvCxnSpPr>
              <p:spPr>
                <a:xfrm>
                  <a:off x="4338574" y="3813521"/>
                  <a:ext cx="324127" cy="322345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30" name="Rectangle: Rounded Corners 50">
                  <a:extLst>
                    <a:ext uri="{FF2B5EF4-FFF2-40B4-BE49-F238E27FC236}">
                      <a16:creationId xmlns:a16="http://schemas.microsoft.com/office/drawing/2014/main" id="{8B703377-2AD3-443B-93EA-5CD85E4605B3}"/>
                    </a:ext>
                  </a:extLst>
                </p:cNvPr>
                <p:cNvSpPr/>
                <p:nvPr/>
              </p:nvSpPr>
              <p:spPr>
                <a:xfrm>
                  <a:off x="3138147" y="2776703"/>
                  <a:ext cx="1198613" cy="587977"/>
                </a:xfrm>
                <a:custGeom>
                  <a:avLst/>
                  <a:gdLst>
                    <a:gd name="f0" fmla="val 10800000"/>
                    <a:gd name="f1" fmla="val 5400000"/>
                    <a:gd name="f2" fmla="val 16200000"/>
                    <a:gd name="f3" fmla="val w"/>
                    <a:gd name="f4" fmla="val h"/>
                    <a:gd name="f5" fmla="val ss"/>
                    <a:gd name="f6" fmla="val 0"/>
                    <a:gd name="f7" fmla="*/ 5419351 1 1725033"/>
                    <a:gd name="f8" fmla="val 45"/>
                    <a:gd name="f9" fmla="val 3600"/>
                    <a:gd name="f10" fmla="abs f3"/>
                    <a:gd name="f11" fmla="abs f4"/>
                    <a:gd name="f12" fmla="abs f5"/>
                    <a:gd name="f13" fmla="*/ f7 1 180"/>
                    <a:gd name="f14" fmla="+- 0 0 f1"/>
                    <a:gd name="f15" fmla="+- f6 f9 0"/>
                    <a:gd name="f16" fmla="?: f10 f3 1"/>
                    <a:gd name="f17" fmla="?: f11 f4 1"/>
                    <a:gd name="f18" fmla="?: f12 f5 1"/>
                    <a:gd name="f19" fmla="*/ f8 f13 1"/>
                    <a:gd name="f20" fmla="+- f6 0 f15"/>
                    <a:gd name="f21" fmla="+- f15 0 f6"/>
                    <a:gd name="f22" fmla="*/ f16 1 21600"/>
                    <a:gd name="f23" fmla="*/ f17 1 21600"/>
                    <a:gd name="f24" fmla="*/ 21600 f16 1"/>
                    <a:gd name="f25" fmla="*/ 21600 f17 1"/>
                    <a:gd name="f26" fmla="+- 0 0 f19"/>
                    <a:gd name="f27" fmla="abs f20"/>
                    <a:gd name="f28" fmla="abs f21"/>
                    <a:gd name="f29" fmla="?: f20 f14 f1"/>
                    <a:gd name="f30" fmla="?: f20 f1 f14"/>
                    <a:gd name="f31" fmla="?: f20 f2 f1"/>
                    <a:gd name="f32" fmla="?: f20 f1 f2"/>
                    <a:gd name="f33" fmla="?: f21 f14 f1"/>
                    <a:gd name="f34" fmla="?: f21 f1 f14"/>
                    <a:gd name="f35" fmla="?: f20 0 f0"/>
                    <a:gd name="f36" fmla="?: f20 f0 0"/>
                    <a:gd name="f37" fmla="min f23 f22"/>
                    <a:gd name="f38" fmla="*/ f24 1 f18"/>
                    <a:gd name="f39" fmla="*/ f25 1 f18"/>
                    <a:gd name="f40" fmla="*/ f26 f0 1"/>
                    <a:gd name="f41" fmla="?: f20 f32 f31"/>
                    <a:gd name="f42" fmla="?: f20 f31 f32"/>
                    <a:gd name="f43" fmla="?: f21 f30 f29"/>
                    <a:gd name="f44" fmla="val f38"/>
                    <a:gd name="f45" fmla="val f39"/>
                    <a:gd name="f46" fmla="*/ f40 1 f7"/>
                    <a:gd name="f47" fmla="?: f21 f42 f41"/>
                    <a:gd name="f48" fmla="*/ f15 f37 1"/>
                    <a:gd name="f49" fmla="*/ f6 f37 1"/>
                    <a:gd name="f50" fmla="*/ f27 f37 1"/>
                    <a:gd name="f51" fmla="*/ f28 f37 1"/>
                    <a:gd name="f52" fmla="+- f45 0 f9"/>
                    <a:gd name="f53" fmla="+- f44 0 f9"/>
                    <a:gd name="f54" fmla="+- f46 0 f1"/>
                    <a:gd name="f55" fmla="*/ f45 f37 1"/>
                    <a:gd name="f56" fmla="*/ f44 f37 1"/>
                    <a:gd name="f57" fmla="+- f45 0 f52"/>
                    <a:gd name="f58" fmla="+- f44 0 f53"/>
                    <a:gd name="f59" fmla="+- f52 0 f45"/>
                    <a:gd name="f60" fmla="+- f53 0 f44"/>
                    <a:gd name="f61" fmla="+- f54 f1 0"/>
                    <a:gd name="f62" fmla="*/ f52 f37 1"/>
                    <a:gd name="f63" fmla="*/ f53 f37 1"/>
                    <a:gd name="f64" fmla="abs f57"/>
                    <a:gd name="f65" fmla="?: f57 0 f0"/>
                    <a:gd name="f66" fmla="?: f57 f0 0"/>
                    <a:gd name="f67" fmla="?: f57 f33 f34"/>
                    <a:gd name="f68" fmla="abs f58"/>
                    <a:gd name="f69" fmla="abs f59"/>
                    <a:gd name="f70" fmla="?: f58 f14 f1"/>
                    <a:gd name="f71" fmla="?: f58 f1 f14"/>
                    <a:gd name="f72" fmla="?: f58 f2 f1"/>
                    <a:gd name="f73" fmla="?: f58 f1 f2"/>
                    <a:gd name="f74" fmla="abs f60"/>
                    <a:gd name="f75" fmla="?: f60 f14 f1"/>
                    <a:gd name="f76" fmla="?: f60 f1 f14"/>
                    <a:gd name="f77" fmla="?: f60 f36 f35"/>
                    <a:gd name="f78" fmla="?: f60 f35 f36"/>
                    <a:gd name="f79" fmla="*/ f61 f7 1"/>
                    <a:gd name="f80" fmla="?: f21 f66 f65"/>
                    <a:gd name="f81" fmla="?: f21 f65 f66"/>
                    <a:gd name="f82" fmla="?: f58 f73 f72"/>
                    <a:gd name="f83" fmla="?: f58 f72 f73"/>
                    <a:gd name="f84" fmla="?: f59 f71 f70"/>
                    <a:gd name="f85" fmla="?: f20 f77 f78"/>
                    <a:gd name="f86" fmla="?: f20 f75 f76"/>
                    <a:gd name="f87" fmla="*/ f79 1 f0"/>
                    <a:gd name="f88" fmla="*/ f64 f37 1"/>
                    <a:gd name="f89" fmla="*/ f68 f37 1"/>
                    <a:gd name="f90" fmla="*/ f69 f37 1"/>
                    <a:gd name="f91" fmla="*/ f74 f37 1"/>
                    <a:gd name="f92" fmla="?: f57 f80 f81"/>
                    <a:gd name="f93" fmla="?: f59 f83 f82"/>
                    <a:gd name="f94" fmla="+- 0 0 f87"/>
                    <a:gd name="f95" fmla="+- 0 0 f94"/>
                    <a:gd name="f96" fmla="*/ f95 f0 1"/>
                    <a:gd name="f97" fmla="*/ f96 1 f7"/>
                    <a:gd name="f98" fmla="+- f97 0 f1"/>
                    <a:gd name="f99" fmla="cos 1 f98"/>
                    <a:gd name="f100" fmla="+- 0 0 f99"/>
                    <a:gd name="f101" fmla="+- 0 0 f100"/>
                    <a:gd name="f102" fmla="val f101"/>
                    <a:gd name="f103" fmla="+- 0 0 f102"/>
                    <a:gd name="f104" fmla="*/ f9 f103 1"/>
                    <a:gd name="f105" fmla="*/ f104 3163 1"/>
                    <a:gd name="f106" fmla="*/ f105 1 7636"/>
                    <a:gd name="f107" fmla="+- f6 f106 0"/>
                    <a:gd name="f108" fmla="+- f44 0 f106"/>
                    <a:gd name="f109" fmla="+- f45 0 f106"/>
                    <a:gd name="f110" fmla="*/ f107 f37 1"/>
                    <a:gd name="f111" fmla="*/ f108 f37 1"/>
                    <a:gd name="f112" fmla="*/ f109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10" t="f110" r="f111" b="f112"/>
                  <a:pathLst>
                    <a:path>
                      <a:moveTo>
                        <a:pt x="f48" y="f49"/>
                      </a:moveTo>
                      <a:arcTo wR="f50" hR="f51" stAng="f47" swAng="f43"/>
                      <a:lnTo>
                        <a:pt x="f49" y="f62"/>
                      </a:lnTo>
                      <a:arcTo wR="f51" hR="f88" stAng="f92" swAng="f67"/>
                      <a:lnTo>
                        <a:pt x="f63" y="f55"/>
                      </a:lnTo>
                      <a:arcTo wR="f89" hR="f90" stAng="f93" swAng="f84"/>
                      <a:lnTo>
                        <a:pt x="f56" y="f48"/>
                      </a:lnTo>
                      <a:arcTo wR="f91" hR="f50" stAng="f85" swAng="f86"/>
                      <a:close/>
                    </a:path>
                  </a:pathLst>
                </a:custGeom>
                <a:solidFill>
                  <a:srgbClr val="7030A0"/>
                </a:solidFill>
                <a:ln w="12701" cap="flat">
                  <a:solidFill>
                    <a:srgbClr val="385723"/>
                  </a:solidFill>
                  <a:prstDash val="solid"/>
                  <a:miter/>
                </a:ln>
              </p:spPr>
              <p:txBody>
                <a:bodyPr vert="horz" wrap="square" lIns="68580" tIns="34290" rIns="68580" bIns="34290" anchor="ctr" anchorCtr="1" compatLnSpc="1">
                  <a:noAutofit/>
                </a:bodyPr>
                <a:lstStyle/>
                <a:p>
                  <a:pPr algn="ctr" defTabSz="68580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050" b="1" kern="0">
                      <a:solidFill>
                        <a:srgbClr val="FFFFFF"/>
                      </a:solidFill>
                      <a:latin typeface="Calibri"/>
                    </a:rPr>
                    <a:t>PREHAB</a:t>
                  </a:r>
                </a:p>
                <a:p>
                  <a:pPr algn="ctr" defTabSz="68580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050" b="1" kern="0">
                      <a:solidFill>
                        <a:srgbClr val="FFFFFF"/>
                      </a:solidFill>
                      <a:latin typeface="Calibri"/>
                    </a:rPr>
                    <a:t>3-6 weeks</a:t>
                  </a:r>
                </a:p>
              </p:txBody>
            </p:sp>
            <p:cxnSp>
              <p:nvCxnSpPr>
                <p:cNvPr id="31" name="Straight Arrow Connector 51">
                  <a:extLst>
                    <a:ext uri="{FF2B5EF4-FFF2-40B4-BE49-F238E27FC236}">
                      <a16:creationId xmlns:a16="http://schemas.microsoft.com/office/drawing/2014/main" id="{7BD789AC-F97F-4C28-A01A-C081DB5DABB9}"/>
                    </a:ext>
                  </a:extLst>
                </p:cNvPr>
                <p:cNvCxnSpPr/>
                <p:nvPr/>
              </p:nvCxnSpPr>
              <p:spPr>
                <a:xfrm>
                  <a:off x="7161061" y="4234255"/>
                  <a:ext cx="324127" cy="32235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32" name="Straight Arrow Connector 52">
                  <a:extLst>
                    <a:ext uri="{FF2B5EF4-FFF2-40B4-BE49-F238E27FC236}">
                      <a16:creationId xmlns:a16="http://schemas.microsoft.com/office/drawing/2014/main" id="{E1CAEF0D-FEBA-46AE-9F08-73E04EAE3F4B}"/>
                    </a:ext>
                  </a:extLst>
                </p:cNvPr>
                <p:cNvCxnSpPr/>
                <p:nvPr/>
              </p:nvCxnSpPr>
              <p:spPr>
                <a:xfrm flipV="1">
                  <a:off x="7169967" y="3821879"/>
                  <a:ext cx="339453" cy="28325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</p:grp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96C9CACA-CF51-4E86-8D80-1636A37E4F68}"/>
                  </a:ext>
                </a:extLst>
              </p:cNvPr>
              <p:cNvSpPr txBox="1"/>
              <p:nvPr/>
            </p:nvSpPr>
            <p:spPr>
              <a:xfrm>
                <a:off x="10062694" y="3459713"/>
                <a:ext cx="1079039" cy="52553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68580" tIns="34290" rIns="68580" bIns="34290" anchor="t" anchorCtr="0" compatLnSpc="1">
                <a:spAutoFit/>
              </a:bodyPr>
              <a:lstStyle/>
              <a:p>
                <a:pPr algn="ctr" defTabSz="68580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50" b="1" kern="0" dirty="0">
                    <a:solidFill>
                      <a:srgbClr val="7030A0"/>
                    </a:solidFill>
                    <a:latin typeface="Calibri"/>
                  </a:rPr>
                  <a:t>Positive Exit into community</a:t>
                </a:r>
              </a:p>
            </p:txBody>
          </p:sp>
          <p:cxnSp>
            <p:nvCxnSpPr>
              <p:cNvPr id="34" name="Straight Arrow Connector 40">
                <a:extLst>
                  <a:ext uri="{FF2B5EF4-FFF2-40B4-BE49-F238E27FC236}">
                    <a16:creationId xmlns:a16="http://schemas.microsoft.com/office/drawing/2014/main" id="{AD9E4A13-5C65-47A2-8367-11F51B178090}"/>
                  </a:ext>
                </a:extLst>
              </p:cNvPr>
              <p:cNvCxnSpPr/>
              <p:nvPr/>
            </p:nvCxnSpPr>
            <p:spPr>
              <a:xfrm>
                <a:off x="9553526" y="3821885"/>
                <a:ext cx="347353" cy="0"/>
              </a:xfrm>
              <a:prstGeom prst="straightConnector1">
                <a:avLst/>
              </a:prstGeom>
              <a:noFill/>
              <a:ln w="25402" cap="flat">
                <a:solidFill>
                  <a:srgbClr val="7030A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5" name="Straight Arrow Connector 41">
                <a:extLst>
                  <a:ext uri="{FF2B5EF4-FFF2-40B4-BE49-F238E27FC236}">
                    <a16:creationId xmlns:a16="http://schemas.microsoft.com/office/drawing/2014/main" id="{068F2896-9D46-4AFA-9190-BF52A1A49F9B}"/>
                  </a:ext>
                </a:extLst>
              </p:cNvPr>
              <p:cNvCxnSpPr/>
              <p:nvPr/>
            </p:nvCxnSpPr>
            <p:spPr>
              <a:xfrm flipV="1">
                <a:off x="10802424" y="4220335"/>
                <a:ext cx="0" cy="348313"/>
              </a:xfrm>
              <a:prstGeom prst="straightConnector1">
                <a:avLst/>
              </a:prstGeom>
              <a:noFill/>
              <a:ln w="25402" cap="flat">
                <a:solidFill>
                  <a:srgbClr val="7030A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6" name="Straight Connector 42">
                <a:extLst>
                  <a:ext uri="{FF2B5EF4-FFF2-40B4-BE49-F238E27FC236}">
                    <a16:creationId xmlns:a16="http://schemas.microsoft.com/office/drawing/2014/main" id="{D8AEDE92-CFD3-4340-A2F5-EC8E73701297}"/>
                  </a:ext>
                </a:extLst>
              </p:cNvPr>
              <p:cNvCxnSpPr/>
              <p:nvPr/>
            </p:nvCxnSpPr>
            <p:spPr>
              <a:xfrm>
                <a:off x="10566444" y="4542679"/>
                <a:ext cx="235980" cy="0"/>
              </a:xfrm>
              <a:prstGeom prst="straightConnector1">
                <a:avLst/>
              </a:prstGeom>
              <a:noFill/>
              <a:ln w="25402" cap="flat">
                <a:solidFill>
                  <a:srgbClr val="7030A0"/>
                </a:solidFill>
                <a:prstDash val="solid"/>
                <a:miter/>
              </a:ln>
            </p:spPr>
          </p:cxnSp>
        </p:grpSp>
        <p:cxnSp>
          <p:nvCxnSpPr>
            <p:cNvPr id="38" name="Straight Arrow Connector 101">
              <a:extLst>
                <a:ext uri="{FF2B5EF4-FFF2-40B4-BE49-F238E27FC236}">
                  <a16:creationId xmlns:a16="http://schemas.microsoft.com/office/drawing/2014/main" id="{931D1B65-14C9-41AA-9CB7-46CC7396C6FA}"/>
                </a:ext>
              </a:extLst>
            </p:cNvPr>
            <p:cNvCxnSpPr/>
            <p:nvPr/>
          </p:nvCxnSpPr>
          <p:spPr>
            <a:xfrm>
              <a:off x="787317" y="4098029"/>
              <a:ext cx="329724" cy="0"/>
            </a:xfrm>
            <a:prstGeom prst="straightConnector1">
              <a:avLst/>
            </a:prstGeom>
            <a:noFill/>
            <a:ln w="25402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</p:grpSp>
      <p:sp>
        <p:nvSpPr>
          <p:cNvPr id="42" name="Rectangle 5">
            <a:extLst>
              <a:ext uri="{FF2B5EF4-FFF2-40B4-BE49-F238E27FC236}">
                <a16:creationId xmlns:a16="http://schemas.microsoft.com/office/drawing/2014/main" id="{4BEE3C9C-36A0-48D2-AAA9-18B91B779B69}"/>
              </a:ext>
            </a:extLst>
          </p:cNvPr>
          <p:cNvSpPr/>
          <p:nvPr/>
        </p:nvSpPr>
        <p:spPr>
          <a:xfrm>
            <a:off x="7951481" y="1520692"/>
            <a:ext cx="938929" cy="1938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1" kern="0">
                <a:solidFill>
                  <a:srgbClr val="FFFFFF"/>
                </a:solidFill>
                <a:latin typeface="Arial" pitchFamily="34"/>
                <a:cs typeface="Arial" pitchFamily="34"/>
              </a:rPr>
              <a:t>OUTCOMES</a:t>
            </a:r>
            <a:r>
              <a:rPr lang="en-US" sz="675" kern="0">
                <a:solidFill>
                  <a:srgbClr val="404040"/>
                </a:solidFill>
                <a:latin typeface="Arial" pitchFamily="34"/>
                <a:cs typeface="Arial" pitchFamily="34"/>
              </a:rPr>
              <a:t> </a:t>
            </a:r>
            <a:endParaRPr lang="en-US" sz="675">
              <a:solidFill>
                <a:srgbClr val="40404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3D946986-CDCA-4096-BBA6-EEB46D5A1EA4}"/>
              </a:ext>
            </a:extLst>
          </p:cNvPr>
          <p:cNvSpPr txBox="1"/>
          <p:nvPr/>
        </p:nvSpPr>
        <p:spPr>
          <a:xfrm>
            <a:off x="280654" y="5115159"/>
            <a:ext cx="4622099" cy="6924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i="1" dirty="0">
                <a:solidFill>
                  <a:srgbClr val="000000"/>
                </a:solidFill>
                <a:latin typeface="Calibri"/>
              </a:rPr>
              <a:t>Implementing a system-wide cancer prehabilitation programme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i="1" dirty="0">
                <a:solidFill>
                  <a:srgbClr val="000000"/>
                </a:solidFill>
                <a:latin typeface="Calibri"/>
              </a:rPr>
              <a:t>Moore et al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i="1" dirty="0">
                <a:solidFill>
                  <a:srgbClr val="000000"/>
                </a:solidFill>
                <a:latin typeface="Calibri"/>
              </a:rPr>
              <a:t>EJSO 2021 47, 3: 524-532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48CF4EF9-37A9-4CE2-AEB2-148FE6DB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2" y="1230473"/>
            <a:ext cx="7886700" cy="590235"/>
          </a:xfrm>
        </p:spPr>
        <p:txBody>
          <a:bodyPr anchor="b">
            <a:normAutofit fontScale="90000"/>
          </a:bodyPr>
          <a:lstStyle/>
          <a:p>
            <a:r>
              <a:rPr lang="en-GB" sz="4050" b="1" dirty="0"/>
              <a:t>The Prehab4Cancer Pathway</a:t>
            </a:r>
            <a:endParaRPr lang="en-GB" sz="4050" dirty="0"/>
          </a:p>
        </p:txBody>
      </p:sp>
      <p:pic>
        <p:nvPicPr>
          <p:cNvPr id="49" name="Picture 48" descr="Logo&#10;&#10;Description automatically generated with medium confidence">
            <a:extLst>
              <a:ext uri="{FF2B5EF4-FFF2-40B4-BE49-F238E27FC236}">
                <a16:creationId xmlns:a16="http://schemas.microsoft.com/office/drawing/2014/main" id="{307F34A1-239D-496D-BABD-ADE51BD6F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9" y="5181440"/>
            <a:ext cx="813672" cy="813672"/>
          </a:xfrm>
          <a:prstGeom prst="rect">
            <a:avLst/>
          </a:prstGeom>
        </p:spPr>
      </p:pic>
      <p:pic>
        <p:nvPicPr>
          <p:cNvPr id="50" name="Picture 95" descr="A picture containing logo&#10;&#10;Description automatically generated">
            <a:extLst>
              <a:ext uri="{FF2B5EF4-FFF2-40B4-BE49-F238E27FC236}">
                <a16:creationId xmlns:a16="http://schemas.microsoft.com/office/drawing/2014/main" id="{E3C032D4-AA34-4FB8-9FB2-41C9F03D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14" y="910422"/>
            <a:ext cx="1512120" cy="6756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F498E15-50D8-461E-AC87-093D35B5D5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3580" y="894249"/>
            <a:ext cx="762760" cy="8203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52" y="94238"/>
            <a:ext cx="5922197" cy="843741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Model - Surgical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4726"/>
            <a:ext cx="914860" cy="10165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8809" y="1048714"/>
            <a:ext cx="4880639" cy="6509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12 weeks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90468" y="1048714"/>
            <a:ext cx="2541317" cy="6362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  <a:endParaRPr lang="en-GB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29799" y="1784253"/>
            <a:ext cx="2260910" cy="1999282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monitored sessions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Intensity/Duration/Mode prescribed by specialist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3944" y="4029844"/>
            <a:ext cx="2286767" cy="263556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 session with specialist to prescribe exercise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progress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exercise at local leisure centre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877364" y="1227731"/>
            <a:ext cx="497558" cy="5437671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</a:p>
          <a:p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endParaRPr lang="en-GB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90468" y="1761954"/>
            <a:ext cx="2532334" cy="4915624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Surgery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4 – 6 weeks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plan of action for commencing rehab with Post Op Assessment</a:t>
            </a:r>
          </a:p>
          <a:p>
            <a:endParaRPr lang="en-GB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centred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 pass to local 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exercise programme and supported sessions with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Signposted to local community activities to promote long term exercise adherence and improvement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exit strategy</a:t>
            </a:r>
          </a:p>
          <a:p>
            <a:pPr algn="ctr"/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0717" y="1996416"/>
            <a:ext cx="444217" cy="4422192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0578EB3C-C7C3-4C90-BF8B-8D124EF90EFF}"/>
              </a:ext>
            </a:extLst>
          </p:cNvPr>
          <p:cNvSpPr/>
          <p:nvPr/>
        </p:nvSpPr>
        <p:spPr>
          <a:xfrm>
            <a:off x="3392314" y="4083636"/>
            <a:ext cx="2243606" cy="244068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Re-HIIT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type exercise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: Active Recovery (60-80+ Max Hr)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&amp; HR monitoring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3C9658DD-8615-4659-89FB-53BEB2C8922E}"/>
              </a:ext>
            </a:extLst>
          </p:cNvPr>
          <p:cNvSpPr/>
          <p:nvPr/>
        </p:nvSpPr>
        <p:spPr>
          <a:xfrm>
            <a:off x="3321787" y="1730767"/>
            <a:ext cx="2286767" cy="229907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 CV (40-70% Max Hr)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Progressing intensity based on HR &amp; RPE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C564F7EE-4060-42A8-B4C8-B6F6F3950C55}"/>
              </a:ext>
            </a:extLst>
          </p:cNvPr>
          <p:cNvSpPr/>
          <p:nvPr/>
        </p:nvSpPr>
        <p:spPr>
          <a:xfrm>
            <a:off x="2969128" y="1996420"/>
            <a:ext cx="343106" cy="424301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0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8363" y="4086126"/>
            <a:ext cx="2367902" cy="2248500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Re-HIIT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type exercise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: Active Recovery (60-80+ Max Hr)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&amp; HR monitoring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2701"/>
            <a:ext cx="916255" cy="894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04355" y="1549797"/>
            <a:ext cx="2367902" cy="235433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Progressive/Continuous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 CV (40-70% Max Hr)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Progressing intensity based on HR &amp; RPE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sessions</a:t>
            </a:r>
          </a:p>
        </p:txBody>
      </p:sp>
      <p:sp>
        <p:nvSpPr>
          <p:cNvPr id="25" name="Down Arrow 24"/>
          <p:cNvSpPr/>
          <p:nvPr/>
        </p:nvSpPr>
        <p:spPr>
          <a:xfrm rot="16200000">
            <a:off x="344540" y="2439923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16" name="Rounded Rectangle 15"/>
          <p:cNvSpPr/>
          <p:nvPr/>
        </p:nvSpPr>
        <p:spPr>
          <a:xfrm>
            <a:off x="3272551" y="1576352"/>
            <a:ext cx="472472" cy="4924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TREATMENT BEGINS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43666" y="1580673"/>
            <a:ext cx="2444447" cy="512922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expectation or target number of sessions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receive support contact calls from specialists with advice and education around fatigue management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of supporting patient to maintain some level of activity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pre prescribed programme is adjust for frequency, intensity &amp; duration to accommodate treatment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Constantly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adaptived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programming throughout treatment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386" y="908943"/>
            <a:ext cx="3144926" cy="585733"/>
          </a:xfrm>
          <a:prstGeom prst="roundRect">
            <a:avLst/>
          </a:prstGeom>
          <a:solidFill>
            <a:srgbClr val="1D2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Pre-Treatment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45026" y="907531"/>
            <a:ext cx="2543087" cy="55503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treatment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331" y="1694001"/>
            <a:ext cx="406554" cy="4924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40" tIns="45720" rIns="91440" bIns="45720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00141" y="843747"/>
            <a:ext cx="2290025" cy="650929"/>
          </a:xfrm>
          <a:prstGeom prst="roundRect">
            <a:avLst/>
          </a:prstGeom>
          <a:solidFill>
            <a:srgbClr val="1D2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 </a:t>
            </a:r>
            <a:r>
              <a:rPr lang="en-GB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  <a:endParaRPr lang="en-GB" sz="14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83689" y="1576352"/>
            <a:ext cx="2432958" cy="513354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Treatment update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plan of action for commencing rehab with Post treatment Assessment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centred Rehab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 programme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exercise programme and supported sessions with specialist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programme to help build patients functional capacity.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patients aims and goals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Motivational and behaviour change strategies used to build long-term adherence</a:t>
            </a:r>
          </a:p>
        </p:txBody>
      </p:sp>
      <p:sp>
        <p:nvSpPr>
          <p:cNvPr id="24" name="Down Arrow 23"/>
          <p:cNvSpPr/>
          <p:nvPr/>
        </p:nvSpPr>
        <p:spPr>
          <a:xfrm rot="16200000">
            <a:off x="344538" y="5004474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6" name="Down Arrow 25"/>
          <p:cNvSpPr/>
          <p:nvPr/>
        </p:nvSpPr>
        <p:spPr>
          <a:xfrm rot="16200000">
            <a:off x="6158011" y="2717816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7" name="Down Arrow 26"/>
          <p:cNvSpPr/>
          <p:nvPr/>
        </p:nvSpPr>
        <p:spPr>
          <a:xfrm rot="16200000">
            <a:off x="6186023" y="3845775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8" name="Down Arrow 27"/>
          <p:cNvSpPr/>
          <p:nvPr/>
        </p:nvSpPr>
        <p:spPr>
          <a:xfrm rot="16200000">
            <a:off x="6192148" y="5085396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F787250-9D23-41B9-87B0-71365374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1" y="94238"/>
            <a:ext cx="5922197" cy="84374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Model - Treatment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0184" y="-1"/>
            <a:ext cx="204660" cy="69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984A-4992-4F4C-A500-951C68092794}"/>
              </a:ext>
            </a:extLst>
          </p:cNvPr>
          <p:cNvSpPr txBox="1"/>
          <p:nvPr/>
        </p:nvSpPr>
        <p:spPr>
          <a:xfrm>
            <a:off x="1978594" y="106403"/>
            <a:ext cx="568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 advice for non-eligible patients</a:t>
            </a:r>
            <a:endParaRPr lang="en-GB" sz="36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79CFF-E0C5-4743-B42D-EF8BD492D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6" y="100184"/>
            <a:ext cx="1572860" cy="18166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56" y="1405272"/>
            <a:ext cx="5450906" cy="51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1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53161"/>
            <a:ext cx="7886700" cy="1325563"/>
          </a:xfrm>
        </p:spPr>
        <p:txBody>
          <a:bodyPr/>
          <a:lstStyle/>
          <a:p>
            <a:r>
              <a:rPr lang="en-GB" b="1" dirty="0"/>
              <a:t>My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351" y="1639019"/>
            <a:ext cx="6693548" cy="5060367"/>
          </a:xfrm>
        </p:spPr>
        <p:txBody>
          <a:bodyPr>
            <a:normAutofit/>
          </a:bodyPr>
          <a:lstStyle/>
          <a:p>
            <a:r>
              <a:rPr lang="en-GB" dirty="0"/>
              <a:t>Life changing event aged 45</a:t>
            </a:r>
          </a:p>
          <a:p>
            <a:pPr lvl="1"/>
            <a:r>
              <a:rPr lang="en-GB" dirty="0"/>
              <a:t>Diet</a:t>
            </a:r>
          </a:p>
          <a:p>
            <a:pPr lvl="1"/>
            <a:r>
              <a:rPr lang="en-GB" dirty="0"/>
              <a:t>Alcohol</a:t>
            </a:r>
          </a:p>
          <a:p>
            <a:pPr lvl="1"/>
            <a:r>
              <a:rPr lang="en-GB" dirty="0"/>
              <a:t>Exercise</a:t>
            </a:r>
          </a:p>
          <a:p>
            <a:r>
              <a:rPr lang="en-GB" dirty="0"/>
              <a:t>Running </a:t>
            </a:r>
          </a:p>
          <a:p>
            <a:pPr lvl="1"/>
            <a:r>
              <a:rPr lang="en-GB" dirty="0"/>
              <a:t>Marathons</a:t>
            </a:r>
          </a:p>
          <a:p>
            <a:pPr lvl="1"/>
            <a:r>
              <a:rPr lang="en-GB" dirty="0"/>
              <a:t>Ultra marathon</a:t>
            </a:r>
          </a:p>
          <a:p>
            <a:r>
              <a:rPr lang="en-GB" dirty="0"/>
              <a:t>Running Into Cancer</a:t>
            </a:r>
          </a:p>
          <a:p>
            <a:pPr lvl="1"/>
            <a:r>
              <a:rPr lang="en-GB" dirty="0"/>
              <a:t>Diagnosis</a:t>
            </a:r>
          </a:p>
          <a:p>
            <a:pPr lvl="1"/>
            <a:r>
              <a:rPr lang="en-GB" dirty="0"/>
              <a:t>Prognosis</a:t>
            </a:r>
          </a:p>
        </p:txBody>
      </p:sp>
    </p:spTree>
    <p:extLst>
      <p:ext uri="{BB962C8B-B14F-4D97-AF65-F5344CB8AC3E}">
        <p14:creationId xmlns:p14="http://schemas.microsoft.com/office/powerpoint/2010/main" val="57349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09" y="1791527"/>
            <a:ext cx="2551310" cy="482071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5764C-3E39-47B2-9CD6-CE9D620E3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0"/>
          <a:stretch/>
        </p:blipFill>
        <p:spPr>
          <a:xfrm>
            <a:off x="-22496" y="-1"/>
            <a:ext cx="3628080" cy="6858000"/>
          </a:xfrm>
          <a:prstGeom prst="rect">
            <a:avLst/>
          </a:prstGeom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31" y="1791527"/>
            <a:ext cx="2612571" cy="4826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5" y="-1"/>
            <a:ext cx="169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FD046-3BCC-44BA-BEDE-F59578C35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24" y="71659"/>
            <a:ext cx="1440160" cy="16318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7056" y="73444"/>
            <a:ext cx="4184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Involvement: co-design &amp; co-production</a:t>
            </a:r>
            <a:endParaRPr lang="en-GB" sz="36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" y="4270443"/>
            <a:ext cx="2589135" cy="2441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698" y="375649"/>
            <a:ext cx="2264658" cy="35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7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2736" y="2"/>
            <a:ext cx="153495" cy="69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984A-4992-4F4C-A500-951C68092794}"/>
              </a:ext>
            </a:extLst>
          </p:cNvPr>
          <p:cNvSpPr txBox="1"/>
          <p:nvPr/>
        </p:nvSpPr>
        <p:spPr>
          <a:xfrm>
            <a:off x="2485367" y="116632"/>
            <a:ext cx="444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Service Delivery (COVID)</a:t>
            </a:r>
            <a:endParaRPr lang="en-GB" sz="28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79CFF-E0C5-4743-B42D-EF8BD492D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3" y="2108"/>
            <a:ext cx="1200913" cy="1420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3" y="0"/>
            <a:ext cx="127655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049079" y="997573"/>
            <a:ext cx="5315369" cy="653400"/>
          </a:xfrm>
          <a:prstGeom prst="roundRect">
            <a:avLst/>
          </a:prstGeom>
          <a:solidFill>
            <a:srgbClr val="35A8E0"/>
          </a:solidFill>
          <a:ln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Referrals continued throughout lockdown. Referral form updated to include Blood Pressure, Resting Heart Rate and O2 </a:t>
            </a:r>
            <a:r>
              <a:rPr lang="en-GB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Sats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577212" y="1683666"/>
            <a:ext cx="272606" cy="50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2149814" y="2186322"/>
            <a:ext cx="5214633" cy="781375"/>
          </a:xfrm>
          <a:prstGeom prst="roundRect">
            <a:avLst/>
          </a:prstGeom>
          <a:solidFill>
            <a:srgbClr val="93C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Patients contacted &gt;48 hours from referral, telephone/video call initial assessment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620796" y="2984171"/>
            <a:ext cx="272606" cy="559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1559017" y="3559984"/>
            <a:ext cx="6396164" cy="2389296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Personalised Home Exercise Pack sent via e-mail or post incl. resistance bands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2x a week 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/video call exercise sessions (Targeted 40%), 1x a week 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/video call exercise sessions (Universal 60%)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Intervention videos available via YouTube, Live exercise session timetable, Digital Heart Rate Monitors (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MyZone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supporting assessment + adherence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1000 Patients have accessed the programme since the Pandemic began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Over 1500 attendances at online classes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 Engagement Rate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71849" y="6085124"/>
            <a:ext cx="6483332" cy="6279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***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Co-designed to plan for safe return to face to face assessment clinics &amp; exercise sessions from May 2021</a:t>
            </a:r>
          </a:p>
        </p:txBody>
      </p:sp>
    </p:spTree>
    <p:extLst>
      <p:ext uri="{BB962C8B-B14F-4D97-AF65-F5344CB8AC3E}">
        <p14:creationId xmlns:p14="http://schemas.microsoft.com/office/powerpoint/2010/main" val="2189391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16728"/>
            <a:ext cx="4069688" cy="305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07" y="166455"/>
            <a:ext cx="4152722" cy="311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4" y="3368996"/>
            <a:ext cx="4464497" cy="334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07" y="3369000"/>
            <a:ext cx="4176461" cy="31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5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62609" y="2"/>
            <a:ext cx="204660" cy="696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17334" y="272848"/>
            <a:ext cx="463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/>
              <a:t>Launched April 2019….</a:t>
            </a:r>
          </a:p>
        </p:txBody>
      </p:sp>
      <p:sp>
        <p:nvSpPr>
          <p:cNvPr id="9" name="Oval 8"/>
          <p:cNvSpPr/>
          <p:nvPr/>
        </p:nvSpPr>
        <p:spPr>
          <a:xfrm>
            <a:off x="417335" y="1484310"/>
            <a:ext cx="271463" cy="361950"/>
          </a:xfrm>
          <a:prstGeom prst="ellipse">
            <a:avLst/>
          </a:prstGeom>
          <a:noFill/>
          <a:ln w="28575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28877" y="1497854"/>
            <a:ext cx="4422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80% participation rate</a:t>
            </a:r>
          </a:p>
        </p:txBody>
      </p:sp>
      <p:sp>
        <p:nvSpPr>
          <p:cNvPr id="11" name="Oval 10"/>
          <p:cNvSpPr/>
          <p:nvPr/>
        </p:nvSpPr>
        <p:spPr>
          <a:xfrm>
            <a:off x="417335" y="2077093"/>
            <a:ext cx="271463" cy="361950"/>
          </a:xfrm>
          <a:prstGeom prst="ellipse">
            <a:avLst/>
          </a:prstGeom>
          <a:noFill/>
          <a:ln w="28575">
            <a:solidFill>
              <a:srgbClr val="E61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0026" y="1997710"/>
            <a:ext cx="440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94% uptake rate from initial assessment </a:t>
            </a:r>
          </a:p>
        </p:txBody>
      </p:sp>
      <p:sp>
        <p:nvSpPr>
          <p:cNvPr id="13" name="Oval 12"/>
          <p:cNvSpPr/>
          <p:nvPr/>
        </p:nvSpPr>
        <p:spPr>
          <a:xfrm>
            <a:off x="417335" y="2706745"/>
            <a:ext cx="271463" cy="361950"/>
          </a:xfrm>
          <a:prstGeom prst="ellipse">
            <a:avLst/>
          </a:prstGeom>
          <a:noFill/>
          <a:ln w="28575"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30026" y="3995619"/>
            <a:ext cx="271463" cy="361950"/>
          </a:xfrm>
          <a:prstGeom prst="ellipse">
            <a:avLst/>
          </a:prstGeom>
          <a:noFill/>
          <a:ln w="28575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17335" y="5641550"/>
            <a:ext cx="271463" cy="361950"/>
          </a:xfrm>
          <a:prstGeom prst="ellipse">
            <a:avLst/>
          </a:prstGeom>
          <a:noFill/>
          <a:ln w="28575">
            <a:solidFill>
              <a:srgbClr val="E61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77686" y="2598003"/>
            <a:ext cx="4039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000" b="1" dirty="0"/>
              <a:t>100% patients accessing service locally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612" y="3426913"/>
            <a:ext cx="4039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b="1" dirty="0"/>
              <a:t>Participants are showing clinical significant improvement in fitness during prehab phase &amp; improved recovery post-surgery. Nutritional status is maintained.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42" y="4092082"/>
            <a:ext cx="4084592" cy="254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5351" y="5013176"/>
            <a:ext cx="3671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Participants demonstrate improved confidence, motivation, sense of control &amp; overall patient experience</a:t>
            </a:r>
            <a:r>
              <a:rPr lang="en-GB" dirty="0"/>
              <a:t> *anecdotal from HCPs across GM &amp; through participant focus groups</a:t>
            </a:r>
          </a:p>
        </p:txBody>
      </p:sp>
      <p:pic>
        <p:nvPicPr>
          <p:cNvPr id="1028" name="5A219E00-5C58-43D7-AF44-887F8B0993E3" descr="5A219E00-5C58-43D7-AF44-887F8B0993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47" y="714071"/>
            <a:ext cx="4039658" cy="308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-97340"/>
            <a:ext cx="1287618" cy="145191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17335" y="941941"/>
            <a:ext cx="271463" cy="361950"/>
          </a:xfrm>
          <a:prstGeom prst="ellipse">
            <a:avLst/>
          </a:prstGeom>
          <a:noFill/>
          <a:ln w="28575"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09959" y="789968"/>
            <a:ext cx="44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Over 1000 patients referred in first year</a:t>
            </a:r>
          </a:p>
        </p:txBody>
      </p:sp>
    </p:spTree>
    <p:extLst>
      <p:ext uri="{BB962C8B-B14F-4D97-AF65-F5344CB8AC3E}">
        <p14:creationId xmlns:p14="http://schemas.microsoft.com/office/powerpoint/2010/main" val="1343575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68ABDA-65F2-442B-AB61-FB5C96B5AE7E}"/>
              </a:ext>
            </a:extLst>
          </p:cNvPr>
          <p:cNvGrpSpPr/>
          <p:nvPr/>
        </p:nvGrpSpPr>
        <p:grpSpPr>
          <a:xfrm>
            <a:off x="209982" y="936727"/>
            <a:ext cx="1470124" cy="1809978"/>
            <a:chOff x="279977" y="936729"/>
            <a:chExt cx="1960165" cy="18099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2C8612-58AB-4DC2-BB23-34AFD9807280}"/>
                </a:ext>
              </a:extLst>
            </p:cNvPr>
            <p:cNvGrpSpPr/>
            <p:nvPr/>
          </p:nvGrpSpPr>
          <p:grpSpPr>
            <a:xfrm>
              <a:off x="279977" y="936729"/>
              <a:ext cx="1960165" cy="163944"/>
              <a:chOff x="279977" y="936729"/>
              <a:chExt cx="1960165" cy="163944"/>
            </a:xfrm>
          </p:grpSpPr>
          <p:sp>
            <p:nvSpPr>
              <p:cNvPr id="59" name="Hexagon 58">
                <a:extLst>
                  <a:ext uri="{FF2B5EF4-FFF2-40B4-BE49-F238E27FC236}">
                    <a16:creationId xmlns:a16="http://schemas.microsoft.com/office/drawing/2014/main" id="{2E15FBE8-C490-40BF-B89A-66817F6B3CF6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:a16="http://schemas.microsoft.com/office/drawing/2014/main" id="{C6FEF98D-E21F-4F83-9C16-E6DDB31DD345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:a16="http://schemas.microsoft.com/office/drawing/2014/main" id="{DBE0B779-735B-4A51-8433-B92541DA33D9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id="{4B35F5C7-2968-48D7-93AF-DF2D35282A6D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965C21AA-5060-4DB1-81A4-E838F42D84D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6C09F1F2-F1B5-4274-B464-D5B03F9A6158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34C1716F-04E1-4C9C-9800-DE700F5AACA3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1409D6-3C59-422D-88BA-304A944A79E8}"/>
                </a:ext>
              </a:extLst>
            </p:cNvPr>
            <p:cNvGrpSpPr/>
            <p:nvPr/>
          </p:nvGrpSpPr>
          <p:grpSpPr>
            <a:xfrm>
              <a:off x="279977" y="1211068"/>
              <a:ext cx="1960165" cy="163944"/>
              <a:chOff x="279977" y="936729"/>
              <a:chExt cx="1960165" cy="163944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1772F43D-0108-4BC9-8A38-B2B46ED03C04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ED6139F8-E0B7-483D-8D30-0C9C9A967CBB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D11076DF-3683-4CC2-A918-8AF227FD7FB9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370BC970-4C25-4C25-8397-089F8650B3B4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:a16="http://schemas.microsoft.com/office/drawing/2014/main" id="{3FCDFA58-3263-4B71-AE31-DB3344D37D38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BC0DDEF2-3305-4784-9D46-82E1FCD3B34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:a16="http://schemas.microsoft.com/office/drawing/2014/main" id="{BE1F4E78-97C4-46C0-9846-05FD11248B89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6A0C63-CD5D-4489-A7B0-177199ED3D70}"/>
                </a:ext>
              </a:extLst>
            </p:cNvPr>
            <p:cNvGrpSpPr/>
            <p:nvPr/>
          </p:nvGrpSpPr>
          <p:grpSpPr>
            <a:xfrm>
              <a:off x="279977" y="1485407"/>
              <a:ext cx="1960165" cy="163944"/>
              <a:chOff x="279977" y="936729"/>
              <a:chExt cx="1960165" cy="163944"/>
            </a:xfrm>
          </p:grpSpPr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82A89E86-B524-476E-8C16-3B9BB511502D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4D8C46A5-67F0-4AFF-8C2E-215203A43452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11983115-8409-4904-BEED-439927317418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9CED3BAB-0831-4829-99CF-CBDF75D1EA7A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B7648087-A2D9-4A2A-A51A-B5CEA2B291DB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88737153-2F22-45C1-B522-5B387A2A1819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2B345950-EEF3-4915-BDB0-1B6E03D41911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B56D1FA-F4B0-4864-BAF4-66FC5C0F9285}"/>
                </a:ext>
              </a:extLst>
            </p:cNvPr>
            <p:cNvGrpSpPr/>
            <p:nvPr/>
          </p:nvGrpSpPr>
          <p:grpSpPr>
            <a:xfrm>
              <a:off x="279977" y="1759746"/>
              <a:ext cx="1960165" cy="163944"/>
              <a:chOff x="279977" y="936729"/>
              <a:chExt cx="1960165" cy="163944"/>
            </a:xfrm>
          </p:grpSpPr>
          <p:sp>
            <p:nvSpPr>
              <p:cNvPr id="38" name="Hexagon 37">
                <a:extLst>
                  <a:ext uri="{FF2B5EF4-FFF2-40B4-BE49-F238E27FC236}">
                    <a16:creationId xmlns:a16="http://schemas.microsoft.com/office/drawing/2014/main" id="{E60DE2D0-5995-4AAB-8BDB-E8E5045BB0C8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9CDC44D8-BEFE-4427-ABE9-97A818DF4DF9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D2E011B9-1455-41CF-B7FF-9E047A818CED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B25B6902-315F-4520-95E3-91095FF8E506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6F89B4AB-B349-4738-806D-E7014A836B11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9936EAE7-BCD1-468E-B910-CEE968C5AA4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EA20E9E1-176A-4495-9691-3E03BDDAA355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657F2F-5F65-4DE6-9AEA-37CAC39A1A7E}"/>
                </a:ext>
              </a:extLst>
            </p:cNvPr>
            <p:cNvGrpSpPr/>
            <p:nvPr/>
          </p:nvGrpSpPr>
          <p:grpSpPr>
            <a:xfrm>
              <a:off x="279977" y="2034085"/>
              <a:ext cx="1960165" cy="163944"/>
              <a:chOff x="279977" y="936729"/>
              <a:chExt cx="1960165" cy="163944"/>
            </a:xfrm>
          </p:grpSpPr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EBE3AD57-ABFB-4830-87D3-54588E401EDF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3C030998-AB45-4712-9A57-ECBF3E2DC47A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B806B17F-F09C-4928-A775-CA18B0FA5F7C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742DF42B-C621-4364-85D4-C2E66938B11E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48DF3688-E990-4246-96A8-C7A4D65E7E3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41571B93-3762-4711-8229-4240CD0AB8A5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1B267232-9274-4A6F-B59E-AC15153A198B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BF228B9-23A9-4818-8829-5B6BF343A3A2}"/>
                </a:ext>
              </a:extLst>
            </p:cNvPr>
            <p:cNvGrpSpPr/>
            <p:nvPr/>
          </p:nvGrpSpPr>
          <p:grpSpPr>
            <a:xfrm>
              <a:off x="279977" y="2308424"/>
              <a:ext cx="1960165" cy="163944"/>
              <a:chOff x="279977" y="936729"/>
              <a:chExt cx="1960165" cy="163944"/>
            </a:xfrm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125E2172-B34C-4FC1-88E9-7E8F3878EB1A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8464C236-5D42-4B9F-8975-53C236DD7DB7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6419B5C6-7694-48AC-B38D-2BD4F8DFC2F2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94D30E1E-D0CC-4AD7-AD82-283D9E0F102B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FAC3866D-95DF-47BC-B7A1-5BA6306DB32D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DF4199F2-A2A8-486C-8C0A-BC3F534C4B7A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895A1419-2A36-4C00-8795-654386A0550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5BB0D41-3310-4D92-AF12-ED1F7E41D4B0}"/>
                </a:ext>
              </a:extLst>
            </p:cNvPr>
            <p:cNvGrpSpPr/>
            <p:nvPr/>
          </p:nvGrpSpPr>
          <p:grpSpPr>
            <a:xfrm>
              <a:off x="279977" y="2582763"/>
              <a:ext cx="1960165" cy="163944"/>
              <a:chOff x="279977" y="936729"/>
              <a:chExt cx="1960165" cy="163944"/>
            </a:xfrm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44C61048-32F2-4337-8B23-2A108388725E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1AB56877-52EC-47B9-A01A-A31BDA16A875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1B00C8D-F19E-4CBF-8DA4-A9EAD5C0C697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C6E7A5FE-F256-4999-B2A4-B74A57BA09D1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B6001E29-4213-420A-9C9B-B254E4ADA5D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09939024-6FC4-4BE1-A398-B2472787ABB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E349BE4D-AD9D-47D2-8955-7A1BA17E074D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C307B55-75CC-4EDD-89B9-DEBBEE8ECEE2}"/>
              </a:ext>
            </a:extLst>
          </p:cNvPr>
          <p:cNvSpPr/>
          <p:nvPr/>
        </p:nvSpPr>
        <p:spPr>
          <a:xfrm>
            <a:off x="457660" y="1173829"/>
            <a:ext cx="8276577" cy="5530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25400" dir="16680000" sx="105000" sy="10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8ABBE9D3-678A-4A5C-815C-4EB7E7EE4F9F}"/>
              </a:ext>
            </a:extLst>
          </p:cNvPr>
          <p:cNvSpPr/>
          <p:nvPr/>
        </p:nvSpPr>
        <p:spPr>
          <a:xfrm rot="1807952">
            <a:off x="74422" y="109044"/>
            <a:ext cx="413749" cy="475573"/>
          </a:xfrm>
          <a:prstGeom prst="hexagon">
            <a:avLst>
              <a:gd name="adj" fmla="val 28967"/>
              <a:gd name="vf" fmla="val 115470"/>
            </a:avLst>
          </a:prstGeom>
          <a:noFill/>
          <a:ln w="190500">
            <a:solidFill>
              <a:srgbClr val="486A7A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D95FFE73-4C5F-475C-B814-6836154D29A9}"/>
              </a:ext>
            </a:extLst>
          </p:cNvPr>
          <p:cNvSpPr/>
          <p:nvPr/>
        </p:nvSpPr>
        <p:spPr>
          <a:xfrm rot="1807952">
            <a:off x="3283158" y="-710186"/>
            <a:ext cx="1403286" cy="161297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ACB81D-29A5-42C3-ACB3-AA296B7B7248}"/>
              </a:ext>
            </a:extLst>
          </p:cNvPr>
          <p:cNvSpPr txBox="1"/>
          <p:nvPr/>
        </p:nvSpPr>
        <p:spPr>
          <a:xfrm>
            <a:off x="426515" y="1125680"/>
            <a:ext cx="82778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Outcome Measures: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Clinically significant CV Function improvement - &gt;50m on 6MWT and &gt;65m on Incremental walk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Stabilised weight &amp; BMI across all 3 tumour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Significant improvement for lower body strength (+5 on Sit to Stand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Increased sense of Wellbeing and Quality of life measured on validated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Patients returning for Post Op assessment and showing fitness was better than their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b="1" dirty="0"/>
              <a:t>Full programme evaluation and our data has now been matched with hospital data to produce: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Length of Stay and Length of stay on critical or high care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Number of readmissions in 30 + 90 days post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Mortality</a:t>
            </a:r>
            <a:r>
              <a:rPr lang="en-GB" dirty="0"/>
              <a:t>: patient survival at 30 days, 90 days, 1 year and 2 years post-surgery.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Independent assessment of programme now completed (</a:t>
            </a:r>
            <a:r>
              <a:rPr lang="en-GB" sz="2000" b="1" dirty="0">
                <a:hlinkClick r:id="rId3"/>
              </a:rPr>
              <a:t>https://www.scwcsu.nhs.uk/case-studies/evaluating-the-success-of-the-prehab4cancer-programme</a:t>
            </a:r>
            <a:r>
              <a:rPr lang="en-GB" sz="2000" b="1" dirty="0"/>
              <a:t> ) 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A9225A-3D47-4BC3-8C71-775A95CD8672}"/>
              </a:ext>
            </a:extLst>
          </p:cNvPr>
          <p:cNvGrpSpPr/>
          <p:nvPr/>
        </p:nvGrpSpPr>
        <p:grpSpPr>
          <a:xfrm>
            <a:off x="7659084" y="-74646"/>
            <a:ext cx="1400060" cy="1919352"/>
            <a:chOff x="841351" y="1732490"/>
            <a:chExt cx="4108121" cy="4828207"/>
          </a:xfrm>
        </p:grpSpPr>
        <p:pic>
          <p:nvPicPr>
            <p:cNvPr id="72" name="Picture 7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B07F18E-EA2A-415E-88A8-7840E510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770" y="5356319"/>
              <a:ext cx="2646563" cy="120437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91E07B7-4C0B-4F48-A5DF-1C4A44FC4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18" b="90342" l="8698" r="94361">
                          <a14:foregroundMark x1="17696" y1="9358" x2="17696" y2="9358"/>
                          <a14:foregroundMark x1="17696" y1="8698" x2="18656" y2="8698"/>
                          <a14:foregroundMark x1="9298" y1="15477" x2="9298" y2="15477"/>
                          <a14:foregroundMark x1="9298" y1="15477" x2="9298" y2="15477"/>
                          <a14:foregroundMark x1="9298" y1="15477" x2="9298" y2="15477"/>
                          <a14:foregroundMark x1="15777" y1="28734" x2="15777" y2="28734"/>
                          <a14:foregroundMark x1="16737" y1="29334" x2="16737" y2="29334"/>
                          <a14:foregroundMark x1="16737" y1="29334" x2="15777" y2="24835"/>
                          <a14:foregroundMark x1="15777" y1="24835" x2="15777" y2="24835"/>
                          <a14:foregroundMark x1="24775" y1="35813" x2="51230" y2="42651"/>
                          <a14:foregroundMark x1="51230" y1="42651" x2="64187" y2="41572"/>
                          <a14:foregroundMark x1="64187" y1="41572" x2="64487" y2="36773"/>
                          <a14:foregroundMark x1="64187" y1="36773" x2="32933" y2="32573"/>
                          <a14:foregroundMark x1="32933" y1="32573" x2="23695" y2="39952"/>
                          <a14:foregroundMark x1="23695" y1="39952" x2="42352" y2="39652"/>
                          <a14:foregroundMark x1="42352" y1="39652" x2="58968" y2="35153"/>
                          <a14:foregroundMark x1="65747" y1="38392" x2="58068" y2="52609"/>
                          <a14:foregroundMark x1="58068" y1="52609" x2="58668" y2="39952"/>
                          <a14:foregroundMark x1="58668" y1="39952" x2="41452" y2="46911"/>
                          <a14:foregroundMark x1="41452" y1="46911" x2="55069" y2="35633"/>
                          <a14:foregroundMark x1="55069" y1="35633" x2="39952" y2="46791"/>
                          <a14:foregroundMark x1="39952" y1="46791" x2="50210" y2="40312"/>
                          <a14:foregroundMark x1="50210" y1="40312" x2="36473" y2="47091"/>
                          <a14:foregroundMark x1="36473" y1="47091" x2="42891" y2="37013"/>
                          <a14:foregroundMark x1="42891" y1="37013" x2="29034" y2="43131"/>
                          <a14:foregroundMark x1="29034" y1="43131" x2="39292" y2="37612"/>
                          <a14:foregroundMark x1="39292" y1="37612" x2="24055" y2="46851"/>
                          <a14:foregroundMark x1="24055" y1="46851" x2="35573" y2="38572"/>
                          <a14:foregroundMark x1="35573" y1="38572" x2="48350" y2="37433"/>
                          <a14:foregroundMark x1="48350" y1="37433" x2="35753" y2="35393"/>
                          <a14:foregroundMark x1="35753" y1="35393" x2="47870" y2="32454"/>
                          <a14:foregroundMark x1="47870" y1="32454" x2="60588" y2="32993"/>
                          <a14:foregroundMark x1="60588" y1="32993" x2="29154" y2="33713"/>
                          <a14:foregroundMark x1="29154" y1="33713" x2="48590" y2="33233"/>
                          <a14:foregroundMark x1="48590" y1="33233" x2="62148" y2="36173"/>
                          <a14:foregroundMark x1="62148" y1="36173" x2="37253" y2="38692"/>
                          <a14:foregroundMark x1="37253" y1="38692" x2="52789" y2="36593"/>
                          <a14:foregroundMark x1="52789" y1="36593" x2="37493" y2="40972"/>
                          <a14:foregroundMark x1="37493" y1="40972" x2="50510" y2="42531"/>
                          <a14:foregroundMark x1="50510" y1="42531" x2="52549" y2="40972"/>
                          <a14:foregroundMark x1="52849" y1="40012" x2="87163" y2="43971"/>
                          <a14:foregroundMark x1="87163" y1="43971" x2="72525" y2="43611"/>
                          <a14:foregroundMark x1="72525" y1="43611" x2="62028" y2="37912"/>
                          <a14:foregroundMark x1="62028" y1="37912" x2="62567" y2="43851"/>
                          <a14:foregroundMark x1="69646" y1="45171" x2="66527" y2="62747"/>
                          <a14:foregroundMark x1="66527" y1="62747" x2="65507" y2="50090"/>
                          <a14:foregroundMark x1="65507" y1="50090" x2="61188" y2="61548"/>
                          <a14:foregroundMark x1="61188" y1="61548" x2="60768" y2="47870"/>
                          <a14:foregroundMark x1="60768" y1="47870" x2="50690" y2="53989"/>
                          <a14:foregroundMark x1="50690" y1="53989" x2="28014" y2="46791"/>
                          <a14:foregroundMark x1="28014" y1="46791" x2="40972" y2="45471"/>
                          <a14:foregroundMark x1="40972" y1="45471" x2="66107" y2="45471"/>
                          <a14:foregroundMark x1="66107" y1="45471" x2="41752" y2="48410"/>
                          <a14:foregroundMark x1="41752" y1="48410" x2="66767" y2="46431"/>
                          <a14:foregroundMark x1="66767" y1="46431" x2="67367" y2="46431"/>
                          <a14:foregroundMark x1="67367" y1="46431" x2="66407" y2="34853"/>
                          <a14:foregroundMark x1="66407" y1="34853" x2="62567" y2="35813"/>
                          <a14:foregroundMark x1="90942" y1="32573" x2="90942" y2="32573"/>
                          <a14:foregroundMark x1="90942" y1="32573" x2="90942" y2="32573"/>
                          <a14:foregroundMark x1="17397" y1="8398" x2="18656" y2="8398"/>
                          <a14:foregroundMark x1="73185" y1="48410" x2="61488" y2="46971"/>
                          <a14:foregroundMark x1="61488" y1="46971" x2="66767" y2="49370"/>
                          <a14:foregroundMark x1="94481" y1="33233" x2="94481" y2="36113"/>
                          <a14:foregroundMark x1="26395" y1="71626" x2="49790" y2="80864"/>
                          <a14:foregroundMark x1="49790" y1="80864" x2="44811" y2="78044"/>
                          <a14:foregroundMark x1="37732" y1="90342" x2="37732" y2="90342"/>
                          <a14:foregroundMark x1="8698" y1="16137" x2="8698" y2="16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51" y="1732490"/>
              <a:ext cx="4108121" cy="4108121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0A1A856-EE13-4D41-A563-47B1AD01E23C}"/>
              </a:ext>
            </a:extLst>
          </p:cNvPr>
          <p:cNvSpPr txBox="1"/>
          <p:nvPr/>
        </p:nvSpPr>
        <p:spPr>
          <a:xfrm>
            <a:off x="521718" y="299861"/>
            <a:ext cx="426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Figures</a:t>
            </a:r>
          </a:p>
        </p:txBody>
      </p:sp>
    </p:spTree>
    <p:extLst>
      <p:ext uri="{BB962C8B-B14F-4D97-AF65-F5344CB8AC3E}">
        <p14:creationId xmlns:p14="http://schemas.microsoft.com/office/powerpoint/2010/main" val="2341113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70" y="143902"/>
            <a:ext cx="6990736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Prehab4Cancer participants (by age)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3" y="2645923"/>
            <a:ext cx="4576790" cy="38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0" y="3603"/>
            <a:ext cx="204660" cy="69646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48" y="1381419"/>
            <a:ext cx="3851212" cy="240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70" y="4535246"/>
            <a:ext cx="3204048" cy="22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378" y="1371691"/>
            <a:ext cx="422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5A8E0"/>
                </a:solidFill>
              </a:rPr>
              <a:t>Age SHOULD NOT be a BARRIER to exercise…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47" y="32396"/>
            <a:ext cx="953623" cy="12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9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37439" r="12800" b="19496"/>
          <a:stretch/>
        </p:blipFill>
        <p:spPr bwMode="auto">
          <a:xfrm>
            <a:off x="4" y="1220759"/>
            <a:ext cx="9050035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4788" y="466931"/>
            <a:ext cx="7303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Physiological assessments (walk tests)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789" y="5856055"/>
            <a:ext cx="388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Six Minute Walk Test (6MWT) – frail, older patients or those contraindicated for the ISWT.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1057" y="5852812"/>
            <a:ext cx="388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Incremental Shuttle Walk Test (ISWT) – standard </a:t>
            </a:r>
            <a:r>
              <a:rPr lang="en-GB" dirty="0" err="1"/>
              <a:t>ax</a:t>
            </a:r>
            <a:r>
              <a:rPr lang="en-GB" dirty="0"/>
              <a:t>. within lung pathway, bleep test </a:t>
            </a:r>
          </a:p>
        </p:txBody>
      </p:sp>
    </p:spTree>
    <p:extLst>
      <p:ext uri="{BB962C8B-B14F-4D97-AF65-F5344CB8AC3E}">
        <p14:creationId xmlns:p14="http://schemas.microsoft.com/office/powerpoint/2010/main" val="852690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P4C Patient Quote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Patient improved Sit to stand from 28 to 40 in 3 weeks. Patient quote 'I knew I had people checking on me so had to do my exercises, also I wanted to go into surgery knowing I'd done everything I could - no regrets'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20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P4C Patient Quote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Patient has just improved Sit to Stand from 0-12 in 3 weeks of home exercise. Patient quote 'I was scared of the operation &amp; felt like I HAD to do the exercises. Now I feel ready for the operation &amp; WANT to do my exercises'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0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6384"/>
            <a:ext cx="8856984" cy="5545232"/>
          </a:xfrm>
        </p:spPr>
        <p:txBody>
          <a:bodyPr>
            <a:normAutofit fontScale="70000" lnSpcReduction="20000"/>
          </a:bodyPr>
          <a:lstStyle/>
          <a:p>
            <a:pPr marL="457189" lvl="1" indent="0">
              <a:buNone/>
            </a:pPr>
            <a:endParaRPr lang="en-US" sz="3200" dirty="0"/>
          </a:p>
          <a:p>
            <a:pPr marL="457189" lvl="1" indent="0">
              <a:buNone/>
            </a:pPr>
            <a:r>
              <a:rPr lang="en-US" sz="3200" i="1" dirty="0"/>
              <a:t>Patient Level Data and qualitative interviews/focus groups shows:</a:t>
            </a:r>
          </a:p>
          <a:p>
            <a:pPr marL="457189" lvl="1" indent="0">
              <a:buNone/>
            </a:pPr>
            <a:endParaRPr lang="en-US" sz="2000" dirty="0"/>
          </a:p>
          <a:p>
            <a:pPr marL="457189" lvl="1" indent="0">
              <a:buNone/>
            </a:pPr>
            <a:r>
              <a:rPr lang="en-US" sz="3600" b="1" dirty="0"/>
              <a:t>Participants are showing clinical significant improvement in fitness during prehab phase &amp; improved recovery post-surgery. Nutritional status is maintained.</a:t>
            </a:r>
          </a:p>
          <a:p>
            <a:pPr marL="457189" lvl="1" indent="0">
              <a:buNone/>
            </a:pPr>
            <a:endParaRPr lang="en-US" sz="2000" b="1" dirty="0"/>
          </a:p>
          <a:p>
            <a:pPr marL="457189" lvl="1" indent="0">
              <a:buNone/>
            </a:pPr>
            <a:r>
              <a:rPr lang="en-GB" sz="3600" dirty="0"/>
              <a:t>Participants demonstrate improved confidence, motivation, sense of control &amp; overall patient experience.</a:t>
            </a:r>
          </a:p>
          <a:p>
            <a:pPr marL="457189" lvl="1" indent="0">
              <a:buNone/>
            </a:pPr>
            <a:endParaRPr lang="en-GB" sz="3600" dirty="0"/>
          </a:p>
          <a:p>
            <a:pPr marL="457189" lvl="1" indent="0">
              <a:buNone/>
            </a:pPr>
            <a:r>
              <a:rPr lang="en-GB" sz="3600" b="1" dirty="0"/>
              <a:t>Participants maintaining healthy lifestyle behaviours beyond engagement in service provision, at 1 year follow up. </a:t>
            </a:r>
          </a:p>
          <a:p>
            <a:pPr marL="457189" lvl="1" indent="0">
              <a:buNone/>
            </a:pPr>
            <a:endParaRPr lang="en-GB" sz="3600" dirty="0"/>
          </a:p>
          <a:p>
            <a:pPr marL="457189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62609" y="1"/>
            <a:ext cx="204660" cy="696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5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64" y="54362"/>
            <a:ext cx="976868" cy="13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9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53161"/>
            <a:ext cx="7886700" cy="1325563"/>
          </a:xfrm>
        </p:spPr>
        <p:txBody>
          <a:bodyPr/>
          <a:lstStyle/>
          <a:p>
            <a:r>
              <a:rPr lang="en-GB" b="1" dirty="0"/>
              <a:t>My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351" y="1639019"/>
            <a:ext cx="6693548" cy="506036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Choices post diagnosis</a:t>
            </a:r>
          </a:p>
          <a:p>
            <a:pPr lvl="1"/>
            <a:r>
              <a:rPr lang="en-GB" dirty="0"/>
              <a:t>2 ways forward</a:t>
            </a:r>
          </a:p>
          <a:p>
            <a:r>
              <a:rPr lang="en-GB" dirty="0"/>
              <a:t>Side effects of treatment</a:t>
            </a:r>
          </a:p>
          <a:p>
            <a:pPr lvl="1"/>
            <a:r>
              <a:rPr lang="en-GB" dirty="0"/>
              <a:t>Loss of muscle mass</a:t>
            </a:r>
          </a:p>
          <a:p>
            <a:pPr lvl="1"/>
            <a:r>
              <a:rPr lang="en-GB" dirty="0"/>
              <a:t>Weight gain</a:t>
            </a:r>
          </a:p>
          <a:p>
            <a:pPr lvl="1"/>
            <a:r>
              <a:rPr lang="en-GB" dirty="0"/>
              <a:t>Hot flushes</a:t>
            </a:r>
          </a:p>
          <a:p>
            <a:pPr lvl="1"/>
            <a:r>
              <a:rPr lang="en-GB" dirty="0"/>
              <a:t>Hot sweats</a:t>
            </a:r>
          </a:p>
          <a:p>
            <a:pPr lvl="1"/>
            <a:r>
              <a:rPr lang="en-GB" dirty="0"/>
              <a:t>Fatigue</a:t>
            </a:r>
          </a:p>
          <a:p>
            <a:pPr lvl="1"/>
            <a:r>
              <a:rPr lang="en-GB" dirty="0"/>
              <a:t>Loss of libido/sexual function</a:t>
            </a:r>
          </a:p>
          <a:p>
            <a:pPr lvl="1"/>
            <a:r>
              <a:rPr lang="en-GB" dirty="0"/>
              <a:t>Mental health Impact</a:t>
            </a:r>
          </a:p>
          <a:p>
            <a:pPr lvl="2"/>
            <a:r>
              <a:rPr lang="en-GB" dirty="0"/>
              <a:t>Anxiety</a:t>
            </a:r>
          </a:p>
          <a:p>
            <a:pPr lvl="2"/>
            <a:r>
              <a:rPr lang="en-GB" dirty="0"/>
              <a:t>Depression</a:t>
            </a:r>
          </a:p>
          <a:p>
            <a:pPr lvl="2"/>
            <a:r>
              <a:rPr lang="en-GB" dirty="0"/>
              <a:t>Counselling and psychosexual therapy</a:t>
            </a:r>
          </a:p>
          <a:p>
            <a:r>
              <a:rPr lang="en-GB" dirty="0"/>
              <a:t>Impact on exercise</a:t>
            </a:r>
          </a:p>
          <a:p>
            <a:r>
              <a:rPr lang="en-GB" dirty="0"/>
              <a:t>Exercise a vital part of maintaining my physical and mental well being</a:t>
            </a:r>
          </a:p>
          <a:p>
            <a:r>
              <a:rPr lang="en-GB" dirty="0"/>
              <a:t>Taking control rather than being controlled (Exactly what Prehab does for cancer patients)</a:t>
            </a:r>
          </a:p>
        </p:txBody>
      </p:sp>
    </p:spTree>
    <p:extLst>
      <p:ext uri="{BB962C8B-B14F-4D97-AF65-F5344CB8AC3E}">
        <p14:creationId xmlns:p14="http://schemas.microsoft.com/office/powerpoint/2010/main" val="2010857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FE484E-675D-454E-A888-97E4B6B2E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6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80E9AA-5898-42B6-A982-351991197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85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Recurrent funding agreed</a:t>
            </a:r>
          </a:p>
          <a:p>
            <a:r>
              <a:rPr lang="en-GB" dirty="0"/>
              <a:t>Over 1,000 patients per annum (despite covid)</a:t>
            </a:r>
          </a:p>
          <a:p>
            <a:r>
              <a:rPr lang="en-GB" dirty="0"/>
              <a:t>Over 4,000 patients have now been through the programme</a:t>
            </a:r>
          </a:p>
          <a:p>
            <a:r>
              <a:rPr lang="en-GB" dirty="0"/>
              <a:t>Plans to increase cohorts to include more tumour groups</a:t>
            </a:r>
          </a:p>
          <a:p>
            <a:r>
              <a:rPr lang="en-GB" dirty="0"/>
              <a:t>Ultimate aim to jump from 1,000 to 10,000 patients</a:t>
            </a:r>
          </a:p>
          <a:p>
            <a:r>
              <a:rPr lang="en-GB" dirty="0"/>
              <a:t>Constraints</a:t>
            </a:r>
          </a:p>
          <a:p>
            <a:pPr lvl="1"/>
            <a:r>
              <a:rPr lang="en-GB" dirty="0"/>
              <a:t>Finance</a:t>
            </a:r>
          </a:p>
          <a:p>
            <a:pPr lvl="1"/>
            <a:r>
              <a:rPr lang="en-GB" dirty="0"/>
              <a:t>People resource</a:t>
            </a:r>
          </a:p>
          <a:p>
            <a:r>
              <a:rPr lang="en-GB" dirty="0"/>
              <a:t>Independent Assessment confirms VFM</a:t>
            </a:r>
          </a:p>
          <a:p>
            <a:r>
              <a:rPr lang="en-GB" dirty="0"/>
              <a:t>Award Winning</a:t>
            </a:r>
          </a:p>
          <a:p>
            <a:r>
              <a:rPr lang="en-GB" dirty="0"/>
              <a:t>Patient voices shaping the programme from start to finish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81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CF84EC-E388-433E-891F-DCA471E6D034}"/>
              </a:ext>
            </a:extLst>
          </p:cNvPr>
          <p:cNvSpPr txBox="1"/>
          <p:nvPr/>
        </p:nvSpPr>
        <p:spPr>
          <a:xfrm>
            <a:off x="6938869" y="40418"/>
            <a:ext cx="2079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Greater Manchester Mayor Andy Burnham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10041-0475-462F-95AF-21E9C3974491}"/>
              </a:ext>
            </a:extLst>
          </p:cNvPr>
          <p:cNvSpPr txBox="1"/>
          <p:nvPr/>
        </p:nvSpPr>
        <p:spPr>
          <a:xfrm>
            <a:off x="13431" y="249114"/>
            <a:ext cx="298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Royal visit from HRH Princess Anne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E54AFBB-B83C-47FF-B5BD-436124FF0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37272"/>
          <a:stretch/>
        </p:blipFill>
        <p:spPr>
          <a:xfrm>
            <a:off x="6793408" y="906603"/>
            <a:ext cx="1797050" cy="2450390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11" name="Picture 10" descr="A picture containing person, wall, indoor, standing&#10;&#10;Description automatically generated">
            <a:extLst>
              <a:ext uri="{FF2B5EF4-FFF2-40B4-BE49-F238E27FC236}">
                <a16:creationId xmlns:a16="http://schemas.microsoft.com/office/drawing/2014/main" id="{E8110835-7FA7-4D2B-8D58-9AA27B10D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r="13988" b="2"/>
          <a:stretch/>
        </p:blipFill>
        <p:spPr>
          <a:xfrm>
            <a:off x="668161" y="906601"/>
            <a:ext cx="2079422" cy="2306375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55235D-F74C-45B1-A2B2-C310C1B36B15}"/>
              </a:ext>
            </a:extLst>
          </p:cNvPr>
          <p:cNvGrpSpPr/>
          <p:nvPr/>
        </p:nvGrpSpPr>
        <p:grpSpPr>
          <a:xfrm>
            <a:off x="216529" y="3684703"/>
            <a:ext cx="2982686" cy="2895859"/>
            <a:chOff x="1033727" y="3878666"/>
            <a:chExt cx="3976914" cy="28958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EC3261-2D03-43B1-B489-7AB152E85BF5}"/>
                </a:ext>
              </a:extLst>
            </p:cNvPr>
            <p:cNvSpPr txBox="1"/>
            <p:nvPr/>
          </p:nvSpPr>
          <p:spPr>
            <a:xfrm>
              <a:off x="1033727" y="3878666"/>
              <a:ext cx="3976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GM Active Training Academy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8E1FC8-0676-4739-8E94-6422F94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727" y="4221825"/>
              <a:ext cx="3333750" cy="25527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56B5785-4F5E-4657-8345-68052C1EB628}"/>
              </a:ext>
            </a:extLst>
          </p:cNvPr>
          <p:cNvGrpSpPr/>
          <p:nvPr/>
        </p:nvGrpSpPr>
        <p:grpSpPr>
          <a:xfrm>
            <a:off x="6311228" y="3733727"/>
            <a:ext cx="2616243" cy="2846835"/>
            <a:chOff x="7674621" y="3945143"/>
            <a:chExt cx="4606986" cy="28468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DAD2A3-4347-437C-AB26-4E1774C5C9BA}"/>
                </a:ext>
              </a:extLst>
            </p:cNvPr>
            <p:cNvSpPr txBox="1"/>
            <p:nvPr/>
          </p:nvSpPr>
          <p:spPr>
            <a:xfrm>
              <a:off x="7674621" y="3945143"/>
              <a:ext cx="4606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70,000 hits on P4C website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E9583F4-C56B-483A-A732-C9BCF28F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4621" y="4381629"/>
              <a:ext cx="4397457" cy="241034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0567A0-396F-4ED1-855B-29940DD6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215" y="1177327"/>
            <a:ext cx="3177584" cy="2179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B5274A-D529-4628-919B-FA54034DF7B2}"/>
              </a:ext>
            </a:extLst>
          </p:cNvPr>
          <p:cNvSpPr txBox="1"/>
          <p:nvPr/>
        </p:nvSpPr>
        <p:spPr>
          <a:xfrm>
            <a:off x="3603246" y="277440"/>
            <a:ext cx="247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Cancer Research UK, 2021 Prehabilitation resources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F4E950-48D0-4218-ADBD-2AD790E9C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r="12029"/>
          <a:stretch/>
        </p:blipFill>
        <p:spPr bwMode="auto">
          <a:xfrm>
            <a:off x="2832773" y="4422886"/>
            <a:ext cx="33597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330CE6-8B02-4CEF-8277-0DA6B838C392}"/>
              </a:ext>
            </a:extLst>
          </p:cNvPr>
          <p:cNvSpPr txBox="1"/>
          <p:nvPr/>
        </p:nvSpPr>
        <p:spPr>
          <a:xfrm>
            <a:off x="3152164" y="3918392"/>
            <a:ext cx="278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HSJ Partnership Award Winners 2022</a:t>
            </a:r>
          </a:p>
        </p:txBody>
      </p:sp>
    </p:spTree>
    <p:extLst>
      <p:ext uri="{BB962C8B-B14F-4D97-AF65-F5344CB8AC3E}">
        <p14:creationId xmlns:p14="http://schemas.microsoft.com/office/powerpoint/2010/main" val="5553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of the team</a:t>
            </a:r>
          </a:p>
        </p:txBody>
      </p:sp>
      <p:pic>
        <p:nvPicPr>
          <p:cNvPr id="1026" name="Picture 2" descr="image0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38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E5863-BB1D-4669-A34C-22C60E66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9" y="1251737"/>
            <a:ext cx="3212237" cy="900271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2325" b="1" dirty="0"/>
              <a:t>Health Care Resource Use &amp; Associated Savings (ROI)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400" y="2315935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6BBFE-8142-482A-A20C-D7893CE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800" y="2380576"/>
            <a:ext cx="3212238" cy="2633957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1350"/>
              <a:t>Reduced Length of Stay by 2 days = 381 bed days saved</a:t>
            </a:r>
          </a:p>
          <a:p>
            <a:endParaRPr lang="en-US" sz="1350"/>
          </a:p>
          <a:p>
            <a:r>
              <a:rPr lang="en-US" sz="1350"/>
              <a:t>Reduced 30 &amp; 90 emergency readmissions = 35 bed days saved</a:t>
            </a:r>
          </a:p>
          <a:p>
            <a:endParaRPr lang="en-US" sz="1350"/>
          </a:p>
          <a:p>
            <a:r>
              <a:rPr lang="en-US" sz="1350"/>
              <a:t>Reduced Emergency Department attendances = 6 bed days saved</a:t>
            </a:r>
          </a:p>
          <a:p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539727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01865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5" y="112346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D459C-E120-491C-85FD-E5F49FD1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50" y="1236044"/>
            <a:ext cx="4221014" cy="3176312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D35DE1FB-7C9B-44FE-91C9-5BA5501CD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28" y="5187078"/>
            <a:ext cx="813672" cy="813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3A5D81-50D7-4AE0-BFA9-D363EFD8E601}"/>
              </a:ext>
            </a:extLst>
          </p:cNvPr>
          <p:cNvSpPr txBox="1"/>
          <p:nvPr/>
        </p:nvSpPr>
        <p:spPr>
          <a:xfrm>
            <a:off x="4676518" y="4516747"/>
            <a:ext cx="41459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92D050"/>
                </a:solidFill>
                <a:latin typeface="Calibri" panose="020F0502020204030204"/>
              </a:rPr>
              <a:t>£400 cost per participant to deliver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92D050"/>
                </a:solidFill>
                <a:latin typeface="Calibri" panose="020F0502020204030204"/>
              </a:rPr>
              <a:t>£1,244 provider efficiencies per patient </a:t>
            </a:r>
          </a:p>
        </p:txBody>
      </p:sp>
    </p:spTree>
    <p:extLst>
      <p:ext uri="{BB962C8B-B14F-4D97-AF65-F5344CB8AC3E}">
        <p14:creationId xmlns:p14="http://schemas.microsoft.com/office/powerpoint/2010/main" val="275314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8199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94FC2-E12D-4618-AD4F-32040A60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1322544"/>
            <a:ext cx="2856201" cy="4128516"/>
          </a:xfrm>
        </p:spPr>
        <p:txBody>
          <a:bodyPr>
            <a:normAutofit/>
          </a:bodyPr>
          <a:lstStyle/>
          <a:p>
            <a:r>
              <a:rPr lang="en-GB" sz="4500">
                <a:solidFill>
                  <a:schemeClr val="bg1"/>
                </a:solidFill>
              </a:rPr>
              <a:t>Benefits to Patients, Pathways &amp; Systems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53E4FB9A-540F-40AF-8454-BAD52D582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01292" y="132254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3517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5652392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052" y="1186154"/>
            <a:ext cx="5032638" cy="4501545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14" y="1344760"/>
            <a:ext cx="2525413" cy="2449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F89604-0364-4747-8A3C-5798B4CB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5" y="1776389"/>
            <a:ext cx="2283523" cy="15870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4709" y="1344760"/>
            <a:ext cx="2074319" cy="1602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45-B960-4B9C-B4B1-FD7C1CA0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623" y="1526654"/>
            <a:ext cx="1825754" cy="12369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14" y="3923412"/>
            <a:ext cx="2525413" cy="15936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3276E-4DAE-44F2-B89D-C8ECE9F6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45" y="4199777"/>
            <a:ext cx="2283523" cy="10561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4709" y="3067538"/>
            <a:ext cx="2074319" cy="2449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366DE-88C4-4BC4-B825-BFC7014A7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0" y="3179601"/>
            <a:ext cx="1590860" cy="2217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A59C1-5698-4F11-B77E-CCDD96D5F5DE}"/>
              </a:ext>
            </a:extLst>
          </p:cNvPr>
          <p:cNvSpPr txBox="1"/>
          <p:nvPr/>
        </p:nvSpPr>
        <p:spPr>
          <a:xfrm>
            <a:off x="5809055" y="1186153"/>
            <a:ext cx="2799184" cy="4330901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Next Steps: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b="1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Present Evaluation report to NHS England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Influence national strategy – Get Prehabilitation named within the Long-term Plan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PREHAB4ALL Expanding to other cancer pathways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Securing Cheshire Expansion – Currently in an 18-month pilot phase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Increasing </a:t>
            </a:r>
            <a:r>
              <a:rPr lang="en-US" sz="1350">
                <a:solidFill>
                  <a:prstClr val="white"/>
                </a:solidFill>
                <a:latin typeface="Calibri" panose="020F0502020204030204"/>
              </a:rPr>
              <a:t>digital provision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Using the model to build into prevention pathways and population health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Build on the success story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Continue to add to research base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3679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B2D7852-FC95-4713-BBEC-3D7FE8FC7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69" y="413943"/>
            <a:ext cx="5553157" cy="718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FD6995-82D7-4A68-84B5-FB5EBA002A1E}"/>
              </a:ext>
            </a:extLst>
          </p:cNvPr>
          <p:cNvSpPr txBox="1"/>
          <p:nvPr/>
        </p:nvSpPr>
        <p:spPr>
          <a:xfrm>
            <a:off x="1035670" y="948690"/>
            <a:ext cx="71247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nhanced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onitoring for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B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etter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ecovery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nd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xperience in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G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reater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anchester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8E2E6C-81E3-4EAB-996E-7A98C77ABF7C}"/>
              </a:ext>
            </a:extLst>
          </p:cNvPr>
          <p:cNvSpPr txBox="1"/>
          <p:nvPr/>
        </p:nvSpPr>
        <p:spPr>
          <a:xfrm>
            <a:off x="2094020" y="6073799"/>
            <a:ext cx="6457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D5C44-3084-4089-AC1E-590ED8FAD4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72" y="224393"/>
            <a:ext cx="2429713" cy="12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3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175023" y="1824623"/>
            <a:ext cx="357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challenge: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4" y="0"/>
            <a:ext cx="1713884" cy="90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E37F8F9-B616-40D2-AF26-09755580BC55}"/>
              </a:ext>
            </a:extLst>
          </p:cNvPr>
          <p:cNvSpPr txBox="1"/>
          <p:nvPr/>
        </p:nvSpPr>
        <p:spPr>
          <a:xfrm>
            <a:off x="2094020" y="6357974"/>
            <a:ext cx="645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AAF1B-DBB4-4D48-BA82-14BCCD55D1E8}"/>
              </a:ext>
            </a:extLst>
          </p:cNvPr>
          <p:cNvSpPr txBox="1"/>
          <p:nvPr/>
        </p:nvSpPr>
        <p:spPr>
          <a:xfrm>
            <a:off x="960184" y="2258975"/>
            <a:ext cx="79169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</a:rPr>
              <a:t>“There was a massive gap between GP and hospital care.”</a:t>
            </a:r>
          </a:p>
          <a:p>
            <a:pPr algn="r"/>
            <a:endParaRPr lang="en-GB" sz="1400" b="1" dirty="0">
              <a:latin typeface="Arial" panose="020B0604020202020204" pitchFamily="34" charset="0"/>
            </a:endParaRPr>
          </a:p>
          <a:p>
            <a:pPr algn="r"/>
            <a:r>
              <a:rPr lang="en-GB" sz="1400" b="1" dirty="0" err="1">
                <a:latin typeface="Arial" panose="020B0604020202020204" pitchFamily="34" charset="0"/>
              </a:rPr>
              <a:t>EMBRaCE</a:t>
            </a:r>
            <a:r>
              <a:rPr lang="en-GB" sz="1400" b="1" dirty="0">
                <a:latin typeface="Arial" panose="020B0604020202020204" pitchFamily="34" charset="0"/>
              </a:rPr>
              <a:t>-GM PPI, Oct 2020</a:t>
            </a:r>
            <a:endParaRPr lang="en-GB" sz="1600" b="1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4DE84E-30FF-9A47-BFBA-E5EB35C83285}"/>
              </a:ext>
            </a:extLst>
          </p:cNvPr>
          <p:cNvGrpSpPr/>
          <p:nvPr/>
        </p:nvGrpSpPr>
        <p:grpSpPr>
          <a:xfrm>
            <a:off x="364246" y="2838359"/>
            <a:ext cx="7750172" cy="1697866"/>
            <a:chOff x="485660" y="2315140"/>
            <a:chExt cx="10333563" cy="169786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F0A6E6-0182-EF4F-836F-DA9E865658CE}"/>
                </a:ext>
              </a:extLst>
            </p:cNvPr>
            <p:cNvSpPr txBox="1"/>
            <p:nvPr/>
          </p:nvSpPr>
          <p:spPr>
            <a:xfrm>
              <a:off x="485660" y="2315140"/>
              <a:ext cx="4262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We need real-world data:</a:t>
              </a:r>
              <a:endParaRPr lang="en-GB" sz="2000" b="1" dirty="0">
                <a:latin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55581D-EC79-5C41-BFEC-523F3E169614}"/>
                </a:ext>
              </a:extLst>
            </p:cNvPr>
            <p:cNvGrpSpPr/>
            <p:nvPr/>
          </p:nvGrpSpPr>
          <p:grpSpPr>
            <a:xfrm>
              <a:off x="1372776" y="2838360"/>
              <a:ext cx="9446447" cy="1174646"/>
              <a:chOff x="1234307" y="2998054"/>
              <a:chExt cx="9446447" cy="1174646"/>
            </a:xfrm>
          </p:grpSpPr>
          <p:sp>
            <p:nvSpPr>
              <p:cNvPr id="12" name="Cloud 11">
                <a:extLst>
                  <a:ext uri="{FF2B5EF4-FFF2-40B4-BE49-F238E27FC236}">
                    <a16:creationId xmlns:a16="http://schemas.microsoft.com/office/drawing/2014/main" id="{60714034-573B-474E-BAC5-2DDF75C77348}"/>
                  </a:ext>
                </a:extLst>
              </p:cNvPr>
              <p:cNvSpPr/>
              <p:nvPr/>
            </p:nvSpPr>
            <p:spPr>
              <a:xfrm>
                <a:off x="1234307" y="3058845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Sleep</a:t>
                </a:r>
              </a:p>
            </p:txBody>
          </p:sp>
          <p:sp>
            <p:nvSpPr>
              <p:cNvPr id="40" name="Cloud 39">
                <a:extLst>
                  <a:ext uri="{FF2B5EF4-FFF2-40B4-BE49-F238E27FC236}">
                    <a16:creationId xmlns:a16="http://schemas.microsoft.com/office/drawing/2014/main" id="{A358FCDF-CF55-8A43-A3E5-A63BDAEDC5D0}"/>
                  </a:ext>
                </a:extLst>
              </p:cNvPr>
              <p:cNvSpPr/>
              <p:nvPr/>
            </p:nvSpPr>
            <p:spPr>
              <a:xfrm>
                <a:off x="3099241" y="3191065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levels</a:t>
                </a:r>
              </a:p>
            </p:txBody>
          </p:sp>
          <p:sp>
            <p:nvSpPr>
              <p:cNvPr id="44" name="Cloud 43">
                <a:extLst>
                  <a:ext uri="{FF2B5EF4-FFF2-40B4-BE49-F238E27FC236}">
                    <a16:creationId xmlns:a16="http://schemas.microsoft.com/office/drawing/2014/main" id="{9540990E-3E31-5548-B7D1-71FBDCA22E8A}"/>
                  </a:ext>
                </a:extLst>
              </p:cNvPr>
              <p:cNvSpPr/>
              <p:nvPr/>
            </p:nvSpPr>
            <p:spPr>
              <a:xfrm>
                <a:off x="5026412" y="3029192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Vital signs</a:t>
                </a:r>
              </a:p>
            </p:txBody>
          </p:sp>
          <p:sp>
            <p:nvSpPr>
              <p:cNvPr id="48" name="Cloud 47">
                <a:extLst>
                  <a:ext uri="{FF2B5EF4-FFF2-40B4-BE49-F238E27FC236}">
                    <a16:creationId xmlns:a16="http://schemas.microsoft.com/office/drawing/2014/main" id="{D1665D88-BD7F-554C-BCED-C2D4273B68A1}"/>
                  </a:ext>
                </a:extLst>
              </p:cNvPr>
              <p:cNvSpPr/>
              <p:nvPr/>
            </p:nvSpPr>
            <p:spPr>
              <a:xfrm>
                <a:off x="6953583" y="3108704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HRV</a:t>
                </a:r>
              </a:p>
            </p:txBody>
          </p:sp>
          <p:sp>
            <p:nvSpPr>
              <p:cNvPr id="52" name="Cloud 51">
                <a:extLst>
                  <a:ext uri="{FF2B5EF4-FFF2-40B4-BE49-F238E27FC236}">
                    <a16:creationId xmlns:a16="http://schemas.microsoft.com/office/drawing/2014/main" id="{E0C694CF-770B-5C4A-A076-33CABE9EF954}"/>
                  </a:ext>
                </a:extLst>
              </p:cNvPr>
              <p:cNvSpPr/>
              <p:nvPr/>
            </p:nvSpPr>
            <p:spPr>
              <a:xfrm>
                <a:off x="8880754" y="2998054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Symptoms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D521AD-7F8B-2B48-A48A-46F6242BFFE5}"/>
              </a:ext>
            </a:extLst>
          </p:cNvPr>
          <p:cNvGrpSpPr/>
          <p:nvPr/>
        </p:nvGrpSpPr>
        <p:grpSpPr>
          <a:xfrm>
            <a:off x="201874" y="4234941"/>
            <a:ext cx="8800925" cy="2461349"/>
            <a:chOff x="258418" y="3928334"/>
            <a:chExt cx="11734566" cy="246134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CDEF10-D147-5F46-9029-A2CC37F7B176}"/>
                </a:ext>
              </a:extLst>
            </p:cNvPr>
            <p:cNvSpPr/>
            <p:nvPr/>
          </p:nvSpPr>
          <p:spPr>
            <a:xfrm>
              <a:off x="467361" y="4990206"/>
              <a:ext cx="2631880" cy="1399477"/>
            </a:xfrm>
            <a:prstGeom prst="roundRect">
              <a:avLst/>
            </a:prstGeom>
            <a:solidFill>
              <a:srgbClr val="527888"/>
            </a:solidFill>
            <a:ln>
              <a:solidFill>
                <a:srgbClr val="5278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DEDC29"/>
                  </a:solidFill>
                </a:rPr>
                <a:t>Digital phenotypes of recovery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7A535FD8-3308-2048-8C86-AF8D947C2B38}"/>
                </a:ext>
              </a:extLst>
            </p:cNvPr>
            <p:cNvSpPr/>
            <p:nvPr/>
          </p:nvSpPr>
          <p:spPr>
            <a:xfrm>
              <a:off x="3356492" y="4961145"/>
              <a:ext cx="2631880" cy="1399477"/>
            </a:xfrm>
            <a:prstGeom prst="roundRect">
              <a:avLst/>
            </a:prstGeom>
            <a:solidFill>
              <a:srgbClr val="DEDC29"/>
            </a:solidFill>
            <a:ln>
              <a:solidFill>
                <a:srgbClr val="DEDC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27888"/>
                  </a:solidFill>
                </a:rPr>
                <a:t>Data </a:t>
              </a:r>
              <a:r>
                <a:rPr lang="en-US" sz="2000">
                  <a:solidFill>
                    <a:srgbClr val="527888"/>
                  </a:solidFill>
                </a:rPr>
                <a:t>to stratify interventions</a:t>
              </a:r>
              <a:endParaRPr lang="en-US" sz="2000" dirty="0">
                <a:solidFill>
                  <a:srgbClr val="527888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1E85B22-EF7D-2448-B8F9-9B59BCD522FE}"/>
                </a:ext>
              </a:extLst>
            </p:cNvPr>
            <p:cNvSpPr/>
            <p:nvPr/>
          </p:nvSpPr>
          <p:spPr>
            <a:xfrm>
              <a:off x="6245623" y="4953091"/>
              <a:ext cx="2631880" cy="1399477"/>
            </a:xfrm>
            <a:prstGeom prst="roundRect">
              <a:avLst/>
            </a:prstGeom>
            <a:solidFill>
              <a:srgbClr val="E61B73"/>
            </a:solidFill>
            <a:ln>
              <a:solidFill>
                <a:srgbClr val="E61B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Support development of digital cancer care tools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6AC33E9-B829-364A-A2F5-80B640D62B35}"/>
                </a:ext>
              </a:extLst>
            </p:cNvPr>
            <p:cNvSpPr/>
            <p:nvPr/>
          </p:nvSpPr>
          <p:spPr>
            <a:xfrm>
              <a:off x="9134754" y="4953090"/>
              <a:ext cx="2631880" cy="1399477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4E95B"/>
                  </a:solidFill>
                </a:rPr>
                <a:t>Inform drugs and therapeutics trials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EBF154B-F96C-944E-87EA-5C6E7DFD8C65}"/>
                </a:ext>
              </a:extLst>
            </p:cNvPr>
            <p:cNvSpPr/>
            <p:nvPr/>
          </p:nvSpPr>
          <p:spPr>
            <a:xfrm rot="5400000">
              <a:off x="5357061" y="-1170309"/>
              <a:ext cx="1537280" cy="11734566"/>
            </a:xfrm>
            <a:prstGeom prst="leftBrace">
              <a:avLst>
                <a:gd name="adj1" fmla="val 29022"/>
                <a:gd name="adj2" fmla="val 50339"/>
              </a:avLst>
            </a:prstGeom>
            <a:ln w="63500">
              <a:solidFill>
                <a:srgbClr val="4564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BFD6995-82D7-4A68-84B5-FB5EBA002A1E}"/>
              </a:ext>
            </a:extLst>
          </p:cNvPr>
          <p:cNvSpPr txBox="1"/>
          <p:nvPr/>
        </p:nvSpPr>
        <p:spPr>
          <a:xfrm>
            <a:off x="520283" y="545665"/>
            <a:ext cx="8099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nhanced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onitoring for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B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etter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ecovery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nd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xperience in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G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reater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anchester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B2D7852-FC95-4713-BBEC-3D7FE8FC7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9" y="54500"/>
            <a:ext cx="5553157" cy="5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89C32A-1B35-4BB3-920A-486E3FB3E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5" y="39848"/>
            <a:ext cx="9166496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E380E2E-47BD-4B2F-8DE8-C127E7442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96" y="1658862"/>
            <a:ext cx="5862433" cy="55288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9AF4B3-5406-487A-A763-071017172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2" y="275084"/>
            <a:ext cx="3212213" cy="31937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33285E-6561-42AD-A949-E529FA62BD3D}"/>
              </a:ext>
            </a:extLst>
          </p:cNvPr>
          <p:cNvSpPr txBox="1"/>
          <p:nvPr/>
        </p:nvSpPr>
        <p:spPr>
          <a:xfrm>
            <a:off x="404858" y="5269271"/>
            <a:ext cx="43593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Avenir LT Std 55 Roman" panose="020B0503020203020204" pitchFamily="34" charset="0"/>
              </a:defRPr>
            </a:lvl1pPr>
          </a:lstStyle>
          <a:p>
            <a:pPr algn="ctr"/>
            <a:endParaRPr lang="en-GB" sz="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DADEF4-4C62-4C57-B07F-57D60005CD9A}"/>
              </a:ext>
            </a:extLst>
          </p:cNvPr>
          <p:cNvSpPr txBox="1"/>
          <p:nvPr/>
        </p:nvSpPr>
        <p:spPr>
          <a:xfrm>
            <a:off x="239471" y="3779168"/>
            <a:ext cx="45598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Prehab4Cancer &amp; Recovery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Programme: Greater Manchester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24902" r="65240" b="16129"/>
          <a:stretch>
            <a:fillRect/>
          </a:stretch>
        </p:blipFill>
        <p:spPr bwMode="auto">
          <a:xfrm>
            <a:off x="6880435" y="275083"/>
            <a:ext cx="166211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31" y="339761"/>
            <a:ext cx="1683948" cy="594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80" y="1034222"/>
            <a:ext cx="1120764" cy="167548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10" y="5496368"/>
            <a:ext cx="47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46" y="5959479"/>
            <a:ext cx="47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532" y="5959479"/>
            <a:ext cx="441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@Prehab4Cancer</a:t>
            </a:r>
          </a:p>
        </p:txBody>
      </p:sp>
    </p:spTree>
    <p:extLst>
      <p:ext uri="{BB962C8B-B14F-4D97-AF65-F5344CB8AC3E}">
        <p14:creationId xmlns:p14="http://schemas.microsoft.com/office/powerpoint/2010/main" val="374581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306278" y="209922"/>
            <a:ext cx="4841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solution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886" y="141395"/>
            <a:ext cx="1713884" cy="906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C49F3B-C073-624B-8109-98631DEAD7EC}"/>
              </a:ext>
            </a:extLst>
          </p:cNvPr>
          <p:cNvSpPr/>
          <p:nvPr/>
        </p:nvSpPr>
        <p:spPr>
          <a:xfrm>
            <a:off x="306278" y="960415"/>
            <a:ext cx="7589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Commercial wearable vital signs monitoring…</a:t>
            </a:r>
            <a:endParaRPr lang="en-US" sz="2800" dirty="0"/>
          </a:p>
        </p:txBody>
      </p:sp>
      <p:pic>
        <p:nvPicPr>
          <p:cNvPr id="8" name="Picture 7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24D78316-F6CE-8D4F-8535-268DCA192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89" y="1517907"/>
            <a:ext cx="3585923" cy="17670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70BD076-81FB-284B-8344-B825D9F1D16F}"/>
              </a:ext>
            </a:extLst>
          </p:cNvPr>
          <p:cNvSpPr/>
          <p:nvPr/>
        </p:nvSpPr>
        <p:spPr>
          <a:xfrm>
            <a:off x="-50058" y="5918500"/>
            <a:ext cx="9107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</a:rPr>
              <a:t>Objective, patient generated.  With PROMs from mobile devices.</a:t>
            </a:r>
            <a:endParaRPr lang="en-US" sz="28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84D518-1EB9-0C4B-B589-31FC8ED458E4}"/>
              </a:ext>
            </a:extLst>
          </p:cNvPr>
          <p:cNvSpPr/>
          <p:nvPr/>
        </p:nvSpPr>
        <p:spPr>
          <a:xfrm>
            <a:off x="3923928" y="1544636"/>
            <a:ext cx="3169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</a:rPr>
              <a:t> OURA RING</a:t>
            </a:r>
            <a:endParaRPr lang="en-US" sz="3600" dirty="0"/>
          </a:p>
        </p:txBody>
      </p:sp>
      <p:pic>
        <p:nvPicPr>
          <p:cNvPr id="26" name="Picture 2" descr="Your Oura Sleep Score &amp; How To Interpret It - The Pulse B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25" y="2138724"/>
            <a:ext cx="4280541" cy="37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50989" y="3478452"/>
            <a:ext cx="2028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Physical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Mindfulness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Mental Health </a:t>
            </a:r>
          </a:p>
        </p:txBody>
      </p:sp>
    </p:spTree>
    <p:extLst>
      <p:ext uri="{BB962C8B-B14F-4D97-AF65-F5344CB8AC3E}">
        <p14:creationId xmlns:p14="http://schemas.microsoft.com/office/powerpoint/2010/main" val="3372107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306279" y="278449"/>
            <a:ext cx="357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Aims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83" y="242537"/>
            <a:ext cx="1713884" cy="90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E37F8F9-B616-40D2-AF26-09755580BC55}"/>
              </a:ext>
            </a:extLst>
          </p:cNvPr>
          <p:cNvSpPr txBox="1"/>
          <p:nvPr/>
        </p:nvSpPr>
        <p:spPr>
          <a:xfrm>
            <a:off x="2094020" y="6357974"/>
            <a:ext cx="645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AAF1B-DBB4-4D48-BA82-14BCCD55D1E8}"/>
              </a:ext>
            </a:extLst>
          </p:cNvPr>
          <p:cNvSpPr txBox="1"/>
          <p:nvPr/>
        </p:nvSpPr>
        <p:spPr>
          <a:xfrm>
            <a:off x="403411" y="1255032"/>
            <a:ext cx="79169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Can wearable vital signs monitors provide useful data during cancer treatment?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Are such devices acceptable to patients?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What could we achieve with the data obtained?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What do health care professionals think of this data?</a:t>
            </a:r>
            <a:endParaRPr lang="en-GB" sz="2400" dirty="0">
              <a:latin typeface="Arial" panose="020B0604020202020204" pitchFamily="34" charset="0"/>
            </a:endParaRPr>
          </a:p>
          <a:p>
            <a:pPr algn="r"/>
            <a:endParaRPr lang="en-GB" sz="1400" b="1" dirty="0">
              <a:latin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5ECDDD-1DCF-0A4F-9738-9123B784E781}"/>
              </a:ext>
            </a:extLst>
          </p:cNvPr>
          <p:cNvSpPr txBox="1"/>
          <p:nvPr/>
        </p:nvSpPr>
        <p:spPr>
          <a:xfrm>
            <a:off x="403411" y="5266383"/>
            <a:ext cx="7916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527888"/>
                </a:solidFill>
                <a:latin typeface="Arial" panose="020B0604020202020204" pitchFamily="34" charset="0"/>
              </a:rPr>
              <a:t>Different patients, different treatments and different devices…</a:t>
            </a:r>
          </a:p>
          <a:p>
            <a:pPr algn="r"/>
            <a:r>
              <a:rPr lang="en-GB" sz="2800" dirty="0">
                <a:solidFill>
                  <a:srgbClr val="527888"/>
                </a:solidFill>
                <a:latin typeface="Arial" panose="020B0604020202020204" pitchFamily="34" charset="0"/>
              </a:rPr>
              <a:t>…are the answers the same?</a:t>
            </a:r>
          </a:p>
        </p:txBody>
      </p:sp>
    </p:spTree>
    <p:extLst>
      <p:ext uri="{BB962C8B-B14F-4D97-AF65-F5344CB8AC3E}">
        <p14:creationId xmlns:p14="http://schemas.microsoft.com/office/powerpoint/2010/main" val="40960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237797" y="221441"/>
            <a:ext cx="7051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56473"/>
                </a:solidFill>
                <a:effectLst/>
                <a:uLnTx/>
                <a:uFillTx/>
                <a:latin typeface="Libre Franklin" panose="00000500000000000000" pitchFamily="2" charset="0"/>
                <a:ea typeface="+mn-ea"/>
                <a:cs typeface="Arial" panose="020B0604020202020204" pitchFamily="34" charset="0"/>
              </a:rPr>
              <a:t>There are lots of questions to answer…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83" y="242537"/>
            <a:ext cx="1713884" cy="9064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D6AE1A-A387-9944-BB6F-7AC39593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25" y="1988840"/>
            <a:ext cx="7886700" cy="5381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do activity levels reflect recovery?</a:t>
            </a:r>
          </a:p>
          <a:p>
            <a:pPr marL="0" indent="0">
              <a:buNone/>
            </a:pPr>
            <a:r>
              <a:rPr lang="en-US" dirty="0"/>
              <a:t>How does cancer treatment affect patients’ sleep and fatigue levels?</a:t>
            </a:r>
          </a:p>
          <a:p>
            <a:pPr marL="0" indent="0">
              <a:buNone/>
            </a:pPr>
            <a:r>
              <a:rPr lang="en-US" dirty="0"/>
              <a:t>Can heart rate variation predict a good recovery? Or identify problems?</a:t>
            </a:r>
          </a:p>
          <a:p>
            <a:pPr marL="0" indent="0">
              <a:buNone/>
            </a:pPr>
            <a:r>
              <a:rPr lang="en-US" dirty="0"/>
              <a:t>Can we get computers to </a:t>
            </a:r>
            <a:r>
              <a:rPr lang="en-US" dirty="0" err="1"/>
              <a:t>analyse</a:t>
            </a:r>
            <a:r>
              <a:rPr lang="en-US" dirty="0"/>
              <a:t> the data to predict problems in advance?</a:t>
            </a:r>
          </a:p>
        </p:txBody>
      </p:sp>
    </p:spTree>
    <p:extLst>
      <p:ext uri="{BB962C8B-B14F-4D97-AF65-F5344CB8AC3E}">
        <p14:creationId xmlns:p14="http://schemas.microsoft.com/office/powerpoint/2010/main" val="3759800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Patient involvement in co-design vital</a:t>
            </a:r>
          </a:p>
          <a:p>
            <a:r>
              <a:rPr lang="en-GB" dirty="0"/>
              <a:t>Patient driven and led</a:t>
            </a:r>
          </a:p>
          <a:p>
            <a:r>
              <a:rPr lang="en-GB" dirty="0"/>
              <a:t>Patients front and centre</a:t>
            </a:r>
          </a:p>
          <a:p>
            <a:r>
              <a:rPr lang="en-GB" dirty="0"/>
              <a:t>Evidence that exercise is important for cancer patients now overwhelming</a:t>
            </a:r>
          </a:p>
          <a:p>
            <a:r>
              <a:rPr lang="en-GB" dirty="0"/>
              <a:t>VFM now proved</a:t>
            </a:r>
          </a:p>
          <a:p>
            <a:r>
              <a:rPr lang="en-GB" dirty="0"/>
              <a:t>Walking the walk as well as talking the talk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3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Walking the Walk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23" y="1600200"/>
            <a:ext cx="3016554" cy="4525963"/>
          </a:xfrm>
        </p:spPr>
      </p:pic>
    </p:spTree>
    <p:extLst>
      <p:ext uri="{BB962C8B-B14F-4D97-AF65-F5344CB8AC3E}">
        <p14:creationId xmlns:p14="http://schemas.microsoft.com/office/powerpoint/2010/main" val="1646127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C876-6B4B-33A4-4F5C-F068255F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Walking the Walk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31F8-0B23-3282-0BD4-A7FDFE481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6173"/>
            <a:ext cx="8229600" cy="2246804"/>
          </a:xfrm>
        </p:spPr>
        <p:txBody>
          <a:bodyPr/>
          <a:lstStyle/>
          <a:p>
            <a:r>
              <a:rPr lang="en-GB" dirty="0"/>
              <a:t>2022 Challenge</a:t>
            </a:r>
          </a:p>
          <a:p>
            <a:r>
              <a:rPr lang="en-GB" dirty="0"/>
              <a:t>Move Charity</a:t>
            </a:r>
          </a:p>
          <a:p>
            <a:r>
              <a:rPr lang="en-GB" dirty="0"/>
              <a:t>5K Your Way</a:t>
            </a:r>
          </a:p>
          <a:p>
            <a:r>
              <a:rPr lang="en-GB" sz="2400" dirty="0">
                <a:hlinkClick r:id="rId2"/>
              </a:rPr>
              <a:t>https://www.justgiving.com/fundraising/5k365days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A1589-9DE5-304A-33F6-1A4413556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95468"/>
            <a:ext cx="273630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85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D7A8D8-BE46-A24F-A797-CF082F68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20941"/>
            <a:ext cx="8229600" cy="1143000"/>
          </a:xfrm>
        </p:spPr>
        <p:txBody>
          <a:bodyPr/>
          <a:lstStyle/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2189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839887" y="1371600"/>
            <a:chExt cx="7443850" cy="5341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87" y="1371600"/>
              <a:ext cx="7443850" cy="53419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5706" y="5039789"/>
              <a:ext cx="2929358" cy="1413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47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7" y="980728"/>
            <a:ext cx="5256583" cy="4997152"/>
          </a:xfrm>
        </p:spPr>
      </p:pic>
    </p:spTree>
    <p:extLst>
      <p:ext uri="{BB962C8B-B14F-4D97-AF65-F5344CB8AC3E}">
        <p14:creationId xmlns:p14="http://schemas.microsoft.com/office/powerpoint/2010/main" val="393541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0622-8E3E-6F40-30FD-ADD59017A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235275-859E-0B35-DF85-C134ECCE0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1683078"/>
            <a:ext cx="6400800" cy="3444250"/>
          </a:xfrm>
        </p:spPr>
        <p:txBody>
          <a:bodyPr/>
          <a:lstStyle/>
          <a:p>
            <a:pPr algn="l"/>
            <a:r>
              <a:rPr lang="en-GB" dirty="0"/>
              <a:t>We no longer need to prove that Prehab/Rehab benefits cancer patients. It’s now a given! *</a:t>
            </a:r>
          </a:p>
          <a:p>
            <a:pPr algn="l"/>
            <a:endParaRPr lang="en-GB" dirty="0"/>
          </a:p>
          <a:p>
            <a:pPr algn="l"/>
            <a:r>
              <a:rPr lang="en-GB" sz="1200" dirty="0"/>
              <a:t>*Dr John Moore – Clinical Lead Prehab4Cancer</a:t>
            </a:r>
          </a:p>
        </p:txBody>
      </p:sp>
      <p:pic>
        <p:nvPicPr>
          <p:cNvPr id="4" name="Content Placeholder 3" descr="Logo&#10;&#10;Description automatically generated with medium confidence">
            <a:extLst>
              <a:ext uri="{FF2B5EF4-FFF2-40B4-BE49-F238E27FC236}">
                <a16:creationId xmlns:a16="http://schemas.microsoft.com/office/drawing/2014/main" id="{F6BE4C5D-1103-A319-F3D5-42529048AE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581525"/>
            <a:ext cx="2438400" cy="24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B880-D27A-26E3-621F-BC0CC4442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9042"/>
            <a:ext cx="7772400" cy="1470025"/>
          </a:xfrm>
        </p:spPr>
        <p:txBody>
          <a:bodyPr/>
          <a:lstStyle/>
          <a:p>
            <a:r>
              <a:rPr lang="en-GB" dirty="0"/>
              <a:t>More evidence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99BBCD-269E-E62B-B34C-DE29C0DE3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360" y="1659314"/>
            <a:ext cx="6400800" cy="2993821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HIIT aerobic exercise can elicit a tumour suppressive response in men with advanced prostate cancer*</a:t>
            </a:r>
          </a:p>
          <a:p>
            <a:pPr algn="l"/>
            <a:endParaRPr lang="en-GB" sz="2400" dirty="0"/>
          </a:p>
          <a:p>
            <a:pPr algn="l"/>
            <a:r>
              <a:rPr lang="en-GB" sz="1600" dirty="0"/>
              <a:t>*GAP4 trial paper published 29.11.22</a:t>
            </a:r>
          </a:p>
        </p:txBody>
      </p:sp>
      <p:pic>
        <p:nvPicPr>
          <p:cNvPr id="4" name="Content Placeholder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59CD2F4-E488-9E8E-E772-B2D34B7DC0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25" y="5084763"/>
            <a:ext cx="1692275" cy="17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69B0C4-8F9B-43D3-B5D5-25F6503D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3708114" cy="1216741"/>
          </a:xfrm>
        </p:spPr>
        <p:txBody>
          <a:bodyPr>
            <a:normAutofit/>
          </a:bodyPr>
          <a:lstStyle/>
          <a:p>
            <a:r>
              <a:rPr lang="en-GB" b="1" dirty="0"/>
              <a:t>Prehabilitation can be defined as: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D53963-757D-46D9-8296-FEEC65E8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680197"/>
            <a:ext cx="3708113" cy="2839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/>
              <a:t>“Prehabilitation enables people with cancer to </a:t>
            </a:r>
            <a:r>
              <a:rPr lang="en-US" b="1" i="1" dirty="0">
                <a:solidFill>
                  <a:srgbClr val="92D050"/>
                </a:solidFill>
              </a:rPr>
              <a:t>prepare for treatment </a:t>
            </a:r>
            <a:r>
              <a:rPr lang="en-US" i="1" dirty="0"/>
              <a:t>through promoting </a:t>
            </a:r>
            <a:r>
              <a:rPr lang="en-US" b="1" i="1" dirty="0">
                <a:solidFill>
                  <a:srgbClr val="92D050"/>
                </a:solidFill>
              </a:rPr>
              <a:t>healthy behaviours</a:t>
            </a:r>
            <a:r>
              <a:rPr lang="en-US" b="1" i="1" dirty="0"/>
              <a:t> </a:t>
            </a:r>
            <a:r>
              <a:rPr lang="en-US" i="1" dirty="0"/>
              <a:t>and </a:t>
            </a:r>
            <a:r>
              <a:rPr lang="en-US" b="1" i="1" dirty="0">
                <a:solidFill>
                  <a:srgbClr val="92D050"/>
                </a:solidFill>
              </a:rPr>
              <a:t>through needs-based prescribing</a:t>
            </a:r>
            <a:r>
              <a:rPr lang="en-US" i="1" dirty="0"/>
              <a:t> of </a:t>
            </a:r>
            <a:r>
              <a:rPr lang="en-US" b="1" i="1" dirty="0">
                <a:solidFill>
                  <a:srgbClr val="92D050"/>
                </a:solidFill>
              </a:rPr>
              <a:t>exercise, nutrition </a:t>
            </a:r>
            <a:r>
              <a:rPr lang="en-US" i="1" dirty="0"/>
              <a:t>and </a:t>
            </a:r>
            <a:r>
              <a:rPr lang="en-US" b="1" i="1" dirty="0">
                <a:solidFill>
                  <a:srgbClr val="92D050"/>
                </a:solidFill>
              </a:rPr>
              <a:t>psychological interventions. </a:t>
            </a:r>
            <a:r>
              <a:rPr lang="en-US" i="1" dirty="0"/>
              <a:t>Prehabilitation is part of a </a:t>
            </a:r>
            <a:r>
              <a:rPr lang="en-US" b="1" i="1" dirty="0">
                <a:solidFill>
                  <a:srgbClr val="92D050"/>
                </a:solidFill>
              </a:rPr>
              <a:t>continuum to rehabilitation</a:t>
            </a:r>
            <a:r>
              <a:rPr lang="en-US" i="1" dirty="0">
                <a:solidFill>
                  <a:srgbClr val="92D050"/>
                </a:solidFill>
              </a:rPr>
              <a:t>.”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857250"/>
            <a:ext cx="457428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7" y="1275589"/>
            <a:ext cx="3847653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Chart, diagram, funnel chart&#10;&#10;Description automatically generated">
            <a:extLst>
              <a:ext uri="{FF2B5EF4-FFF2-40B4-BE49-F238E27FC236}">
                <a16:creationId xmlns:a16="http://schemas.microsoft.com/office/drawing/2014/main" id="{DB8D028E-A803-41F9-9066-108DA8507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8532" y="1525999"/>
            <a:ext cx="3356648" cy="3803567"/>
          </a:xfrm>
          <a:prstGeom prst="rect">
            <a:avLst/>
          </a:prstGeom>
          <a:effectLst/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867B0CC-7916-40E8-AFAB-714671E67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9" y="5181440"/>
            <a:ext cx="813672" cy="813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CC289-C667-41BF-B766-BE1029FE5047}"/>
              </a:ext>
            </a:extLst>
          </p:cNvPr>
          <p:cNvSpPr txBox="1"/>
          <p:nvPr/>
        </p:nvSpPr>
        <p:spPr>
          <a:xfrm>
            <a:off x="4898241" y="5444240"/>
            <a:ext cx="1765227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 defTabSz="342900">
              <a:spcAft>
                <a:spcPts val="450"/>
              </a:spcAft>
            </a:pPr>
            <a:r>
              <a:rPr lang="en-GB" sz="525" dirty="0">
                <a:solidFill>
                  <a:srgbClr val="FFFFFF"/>
                </a:solidFill>
                <a:latin typeface="Calibri" panose="020F0502020204030204"/>
                <a:hlinkClick r:id="rId3" tooltip="https://nonprofitwellness.or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525" dirty="0">
                <a:solidFill>
                  <a:srgbClr val="FFFFFF"/>
                </a:solidFill>
                <a:latin typeface="Calibri" panose="020F0502020204030204"/>
              </a:rPr>
              <a:t> by Unknown Author is licensed under </a:t>
            </a:r>
            <a:r>
              <a:rPr lang="en-GB" sz="525" dirty="0">
                <a:solidFill>
                  <a:srgbClr val="FFFFFF"/>
                </a:solidFill>
                <a:latin typeface="Calibri" panose="020F0502020204030204"/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525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8E9763F-D025-40BB-8776-A89E0DEC0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" y="5519260"/>
            <a:ext cx="933692" cy="4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6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2407</Words>
  <Application>Microsoft Office PowerPoint</Application>
  <PresentationFormat>On-screen Show (4:3)</PresentationFormat>
  <Paragraphs>423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Gill Sans MT</vt:lpstr>
      <vt:lpstr>Libre Franklin</vt:lpstr>
      <vt:lpstr>Wingdings</vt:lpstr>
      <vt:lpstr>Office Theme</vt:lpstr>
      <vt:lpstr>1_Office Theme</vt:lpstr>
      <vt:lpstr>2_Office Theme</vt:lpstr>
      <vt:lpstr>TONY COLLIER BEM</vt:lpstr>
      <vt:lpstr>My Story</vt:lpstr>
      <vt:lpstr>My Story</vt:lpstr>
      <vt:lpstr>PowerPoint Presentation</vt:lpstr>
      <vt:lpstr>PowerPoint Presentation</vt:lpstr>
      <vt:lpstr>PowerPoint Presentation</vt:lpstr>
      <vt:lpstr>PowerPoint Presentation</vt:lpstr>
      <vt:lpstr>More evidence</vt:lpstr>
      <vt:lpstr>Prehabilitation can be defined as:</vt:lpstr>
      <vt:lpstr>Benefits of Prehabilitation</vt:lpstr>
      <vt:lpstr>The GM Model – Codesign &amp; Collaboration</vt:lpstr>
      <vt:lpstr>Whole Systems Approach</vt:lpstr>
      <vt:lpstr>PowerPoint Presentation</vt:lpstr>
      <vt:lpstr>What is Prehabilitation?</vt:lpstr>
      <vt:lpstr>PowerPoint Presentation</vt:lpstr>
      <vt:lpstr>The Prehab4Cancer Pathway</vt:lpstr>
      <vt:lpstr>Programme Model - Surgical</vt:lpstr>
      <vt:lpstr>Programme Model -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Prehab4Cancer participants (by age)</vt:lpstr>
      <vt:lpstr>PowerPoint Presentation</vt:lpstr>
      <vt:lpstr>P4C Patient Quote 1</vt:lpstr>
      <vt:lpstr>P4C Patient Quote 2</vt:lpstr>
      <vt:lpstr>SUMMARY</vt:lpstr>
      <vt:lpstr>PowerPoint Presentation</vt:lpstr>
      <vt:lpstr>PowerPoint Presentation</vt:lpstr>
      <vt:lpstr>Where are we now?</vt:lpstr>
      <vt:lpstr>PowerPoint Presentation</vt:lpstr>
      <vt:lpstr>Part of the team</vt:lpstr>
      <vt:lpstr>Health Care Resource Use &amp; Associated Savings (ROI)</vt:lpstr>
      <vt:lpstr>Benefits to Patients, Pathways &amp;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Walking the Walk</vt:lpstr>
      <vt:lpstr>Walking the Walk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TONY COLLIER BEM</dc:title>
  <dc:creator>Collier</dc:creator>
  <cp:lastModifiedBy>Anthony Collier</cp:lastModifiedBy>
  <cp:revision>22</cp:revision>
  <dcterms:created xsi:type="dcterms:W3CDTF">2021-04-05T12:20:05Z</dcterms:created>
  <dcterms:modified xsi:type="dcterms:W3CDTF">2022-12-01T14:03:00Z</dcterms:modified>
</cp:coreProperties>
</file>