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4111" r:id="rId3"/>
    <p:sldId id="4112" r:id="rId4"/>
    <p:sldId id="4110" r:id="rId5"/>
    <p:sldId id="403" r:id="rId6"/>
    <p:sldId id="404" r:id="rId7"/>
    <p:sldId id="405" r:id="rId8"/>
    <p:sldId id="4123" r:id="rId9"/>
    <p:sldId id="4113" r:id="rId10"/>
    <p:sldId id="362" r:id="rId11"/>
    <p:sldId id="348" r:id="rId12"/>
    <p:sldId id="4107" r:id="rId13"/>
    <p:sldId id="4117" r:id="rId14"/>
    <p:sldId id="4116" r:id="rId15"/>
    <p:sldId id="258" r:id="rId16"/>
    <p:sldId id="261" r:id="rId17"/>
    <p:sldId id="4114" r:id="rId18"/>
    <p:sldId id="4120" r:id="rId19"/>
    <p:sldId id="4118" r:id="rId20"/>
    <p:sldId id="4104" r:id="rId21"/>
    <p:sldId id="4105" r:id="rId22"/>
    <p:sldId id="4119" r:id="rId23"/>
    <p:sldId id="4102" r:id="rId24"/>
    <p:sldId id="4122" r:id="rId25"/>
    <p:sldId id="4124" r:id="rId26"/>
    <p:sldId id="41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5" autoAdjust="0"/>
  </p:normalViewPr>
  <p:slideViewPr>
    <p:cSldViewPr snapToGrid="0">
      <p:cViewPr>
        <p:scale>
          <a:sx n="60" d="100"/>
          <a:sy n="60" d="100"/>
        </p:scale>
        <p:origin x="84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b\OneDrive\Documents\Deteriorating%20patients\TTACT\Data%202020%20re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b\OneDrive\Documents\Deteriorating%20patients\Monthly%20data\Copy%20of%20Vital_Signs_last_6_months%20PH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 vs POST'!$B$62</c:f>
              <c:strCache>
                <c:ptCount val="1"/>
                <c:pt idx="0">
                  <c:v>PRE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 vs POST'!$A$63:$A$65</c:f>
              <c:strCache>
                <c:ptCount val="1"/>
                <c:pt idx="0">
                  <c:v>Escalated by nursing staff</c:v>
                </c:pt>
              </c:strCache>
            </c:strRef>
          </c:cat>
          <c:val>
            <c:numRef>
              <c:f>'PRE vs POST'!$B$63:$B$65</c:f>
              <c:numCache>
                <c:formatCode>0%</c:formatCode>
                <c:ptCount val="1"/>
                <c:pt idx="0">
                  <c:v>0.38251366120218577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9-463B-B9CF-0733F2650783}"/>
            </c:ext>
          </c:extLst>
        </c:ser>
        <c:ser>
          <c:idx val="1"/>
          <c:order val="1"/>
          <c:tx>
            <c:strRef>
              <c:f>'PRE vs POST'!$C$62</c:f>
              <c:strCache>
                <c:ptCount val="1"/>
                <c:pt idx="0">
                  <c:v>POST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 vs POST'!$A$63:$A$65</c:f>
              <c:strCache>
                <c:ptCount val="1"/>
                <c:pt idx="0">
                  <c:v>Escalated by nursing staff</c:v>
                </c:pt>
              </c:strCache>
            </c:strRef>
          </c:cat>
          <c:val>
            <c:numRef>
              <c:f>'PRE vs POST'!$C$63:$C$65</c:f>
              <c:numCache>
                <c:formatCode>0%</c:formatCode>
                <c:ptCount val="1"/>
                <c:pt idx="0">
                  <c:v>0.57635467980295563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9-463B-B9CF-0733F26507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1245824"/>
        <c:axId val="141269632"/>
      </c:barChart>
      <c:catAx>
        <c:axId val="1412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69632"/>
        <c:crosses val="autoZero"/>
        <c:auto val="1"/>
        <c:lblAlgn val="ctr"/>
        <c:lblOffset val="100"/>
        <c:noMultiLvlLbl val="0"/>
      </c:catAx>
      <c:valAx>
        <c:axId val="141269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4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72109787044772E-2"/>
          <c:y val="7.5013488455347332E-2"/>
          <c:w val="0.93259835759120457"/>
          <c:h val="0.87806866340395739"/>
        </c:manualLayout>
      </c:layout>
      <c:lineChart>
        <c:grouping val="stacked"/>
        <c:varyColors val="0"/>
        <c:ser>
          <c:idx val="0"/>
          <c:order val="0"/>
          <c:tx>
            <c:strRef>
              <c:f>SEEN!$A$34</c:f>
              <c:strCache>
                <c:ptCount val="1"/>
                <c:pt idx="0">
                  <c:v>Escalation plan documented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1D8-41CD-BE95-E7F3366C63BA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1D8-41CD-BE95-E7F3366C63BA}"/>
              </c:ext>
            </c:extLst>
          </c:dPt>
          <c:cat>
            <c:strRef>
              <c:f>SEEN!$B$33:$O$33</c:f>
              <c:strCache>
                <c:ptCount val="14"/>
                <c:pt idx="0">
                  <c:v>Pre TTACT</c:v>
                </c:pt>
                <c:pt idx="1">
                  <c:v>Post TTACT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Aug-19</c:v>
                </c:pt>
                <c:pt idx="8">
                  <c:v>Sep-19</c:v>
                </c:pt>
                <c:pt idx="9">
                  <c:v>Oct-19</c:v>
                </c:pt>
                <c:pt idx="10">
                  <c:v>Nov-19</c:v>
                </c:pt>
                <c:pt idx="11">
                  <c:v>Dec-19</c:v>
                </c:pt>
                <c:pt idx="12">
                  <c:v>Jan-20</c:v>
                </c:pt>
                <c:pt idx="13">
                  <c:v>Feb-20</c:v>
                </c:pt>
              </c:strCache>
            </c:strRef>
          </c:cat>
          <c:val>
            <c:numRef>
              <c:f>SEEN!$B$34:$O$34</c:f>
              <c:numCache>
                <c:formatCode>0%</c:formatCode>
                <c:ptCount val="14"/>
                <c:pt idx="0">
                  <c:v>0.39</c:v>
                </c:pt>
                <c:pt idx="1">
                  <c:v>0.61</c:v>
                </c:pt>
                <c:pt idx="2">
                  <c:v>0.77</c:v>
                </c:pt>
                <c:pt idx="3">
                  <c:v>0.9</c:v>
                </c:pt>
                <c:pt idx="4">
                  <c:v>0.75</c:v>
                </c:pt>
                <c:pt idx="5">
                  <c:v>0.83</c:v>
                </c:pt>
                <c:pt idx="6">
                  <c:v>0.8571428571428571</c:v>
                </c:pt>
                <c:pt idx="7">
                  <c:v>0.72222222222222221</c:v>
                </c:pt>
                <c:pt idx="8">
                  <c:v>0.76666666666666672</c:v>
                </c:pt>
                <c:pt idx="9">
                  <c:v>0.8</c:v>
                </c:pt>
                <c:pt idx="10">
                  <c:v>0.8928571428571429</c:v>
                </c:pt>
                <c:pt idx="11">
                  <c:v>0.79166666666666663</c:v>
                </c:pt>
                <c:pt idx="12">
                  <c:v>0.83333333333333337</c:v>
                </c:pt>
                <c:pt idx="13">
                  <c:v>0.85185185185185186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D8-41CD-BE95-E7F3366C6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445072"/>
        <c:axId val="1322044000"/>
      </c:lineChart>
      <c:catAx>
        <c:axId val="152344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044000"/>
        <c:crosses val="autoZero"/>
        <c:auto val="1"/>
        <c:lblAlgn val="ctr"/>
        <c:lblOffset val="100"/>
        <c:noMultiLvlLbl val="0"/>
      </c:catAx>
      <c:valAx>
        <c:axId val="1322044000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44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6221459133761"/>
          <c:y val="6.4565918278332107E-2"/>
          <c:w val="0.79860389425360134"/>
          <c:h val="0.59101966333923162"/>
        </c:manualLayout>
      </c:layout>
      <c:lineChart>
        <c:grouping val="standard"/>
        <c:varyColors val="0"/>
        <c:ser>
          <c:idx val="0"/>
          <c:order val="0"/>
          <c:tx>
            <c:strRef>
              <c:f>SEEN!$A$4</c:f>
              <c:strCache>
                <c:ptCount val="1"/>
                <c:pt idx="0">
                  <c:v>% SEEN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DA8-48A9-A334-327130E43D4C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DA8-48A9-A334-327130E43D4C}"/>
              </c:ext>
            </c:extLst>
          </c:dPt>
          <c:cat>
            <c:strRef>
              <c:f>SEEN!$B$1:$O$1</c:f>
              <c:strCache>
                <c:ptCount val="14"/>
                <c:pt idx="0">
                  <c:v>Pre TTACT</c:v>
                </c:pt>
                <c:pt idx="1">
                  <c:v>Post TTACT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Aug-19</c:v>
                </c:pt>
                <c:pt idx="8">
                  <c:v>Sep-19</c:v>
                </c:pt>
                <c:pt idx="9">
                  <c:v>Oct-19</c:v>
                </c:pt>
                <c:pt idx="10">
                  <c:v>Nov-19</c:v>
                </c:pt>
                <c:pt idx="11">
                  <c:v>Dec-19</c:v>
                </c:pt>
                <c:pt idx="12">
                  <c:v>Jan-20</c:v>
                </c:pt>
                <c:pt idx="13">
                  <c:v>Feb-20</c:v>
                </c:pt>
              </c:strCache>
            </c:strRef>
          </c:cat>
          <c:val>
            <c:numRef>
              <c:f>SEEN!$B$4:$O$4</c:f>
              <c:numCache>
                <c:formatCode>0%</c:formatCode>
                <c:ptCount val="14"/>
                <c:pt idx="0">
                  <c:v>0.54</c:v>
                </c:pt>
                <c:pt idx="1">
                  <c:v>0.62</c:v>
                </c:pt>
                <c:pt idx="2">
                  <c:v>0.54</c:v>
                </c:pt>
                <c:pt idx="3">
                  <c:v>0.64</c:v>
                </c:pt>
                <c:pt idx="4">
                  <c:v>0.64</c:v>
                </c:pt>
                <c:pt idx="5">
                  <c:v>0.62</c:v>
                </c:pt>
                <c:pt idx="6">
                  <c:v>0.62</c:v>
                </c:pt>
                <c:pt idx="7">
                  <c:v>0.75</c:v>
                </c:pt>
                <c:pt idx="8">
                  <c:v>0.63</c:v>
                </c:pt>
                <c:pt idx="9">
                  <c:v>0.68</c:v>
                </c:pt>
                <c:pt idx="10">
                  <c:v>0.6</c:v>
                </c:pt>
                <c:pt idx="11">
                  <c:v>0.65</c:v>
                </c:pt>
                <c:pt idx="12">
                  <c:v>0.69</c:v>
                </c:pt>
                <c:pt idx="13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39-4FC6-B646-20288075A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060512"/>
        <c:axId val="1322047744"/>
      </c:lineChart>
      <c:catAx>
        <c:axId val="13180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047744"/>
        <c:crosses val="autoZero"/>
        <c:auto val="1"/>
        <c:lblAlgn val="ctr"/>
        <c:lblOffset val="100"/>
        <c:noMultiLvlLbl val="0"/>
      </c:catAx>
      <c:valAx>
        <c:axId val="132204774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0605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7825896762905E-2"/>
          <c:y val="0.16708333333333336"/>
          <c:w val="0.82362970253718282"/>
          <c:h val="0.56412766112569257"/>
        </c:manualLayout>
      </c:layout>
      <c:lineChart>
        <c:grouping val="standard"/>
        <c:varyColors val="0"/>
        <c:ser>
          <c:idx val="0"/>
          <c:order val="0"/>
          <c:tx>
            <c:v>% compliance (all obs)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Compliance!$B$87:$B$93</c:f>
              <c:strCache>
                <c:ptCount val="7"/>
                <c:pt idx="0">
                  <c:v>January 2020</c:v>
                </c:pt>
                <c:pt idx="1">
                  <c:v>February 2020</c:v>
                </c:pt>
                <c:pt idx="2">
                  <c:v>March 2020</c:v>
                </c:pt>
                <c:pt idx="3">
                  <c:v>April 2020</c:v>
                </c:pt>
                <c:pt idx="4">
                  <c:v>May 2020</c:v>
                </c:pt>
                <c:pt idx="5">
                  <c:v>June 2020</c:v>
                </c:pt>
                <c:pt idx="6">
                  <c:v>July 2020</c:v>
                </c:pt>
              </c:strCache>
            </c:strRef>
          </c:cat>
          <c:val>
            <c:numRef>
              <c:f>Compliance!$K$87:$K$93</c:f>
              <c:numCache>
                <c:formatCode>0.00%</c:formatCode>
                <c:ptCount val="7"/>
                <c:pt idx="0">
                  <c:v>0.70707417877488599</c:v>
                </c:pt>
                <c:pt idx="1">
                  <c:v>0.70856372716447125</c:v>
                </c:pt>
                <c:pt idx="2">
                  <c:v>0.70985689898628002</c:v>
                </c:pt>
                <c:pt idx="3">
                  <c:v>0.73885773072710981</c:v>
                </c:pt>
                <c:pt idx="4">
                  <c:v>0.78257882182119887</c:v>
                </c:pt>
                <c:pt idx="5">
                  <c:v>0.81199216136124652</c:v>
                </c:pt>
                <c:pt idx="6">
                  <c:v>0.87190000000000001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94-4862-9996-5CAC2A5BA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863279"/>
        <c:axId val="1"/>
      </c:lineChart>
      <c:lineChart>
        <c:grouping val="standard"/>
        <c:varyColors val="0"/>
        <c:ser>
          <c:idx val="1"/>
          <c:order val="1"/>
          <c:tx>
            <c:v>Total number admissions</c:v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rgbClr val="00B050">
                    <a:alpha val="93000"/>
                  </a:srgbClr>
                </a:solidFill>
              </a:ln>
              <a:effectLst/>
            </c:spPr>
          </c:marker>
          <c:cat>
            <c:strRef>
              <c:f>Compliance!$B$87:$B$93</c:f>
              <c:strCache>
                <c:ptCount val="7"/>
                <c:pt idx="0">
                  <c:v>January 2020</c:v>
                </c:pt>
                <c:pt idx="1">
                  <c:v>February 2020</c:v>
                </c:pt>
                <c:pt idx="2">
                  <c:v>March 2020</c:v>
                </c:pt>
                <c:pt idx="3">
                  <c:v>April 2020</c:v>
                </c:pt>
                <c:pt idx="4">
                  <c:v>May 2020</c:v>
                </c:pt>
                <c:pt idx="5">
                  <c:v>June 2020</c:v>
                </c:pt>
                <c:pt idx="6">
                  <c:v>July 2020</c:v>
                </c:pt>
              </c:strCache>
            </c:strRef>
          </c:cat>
          <c:val>
            <c:numRef>
              <c:f>Compliance!$M$87:$M$93</c:f>
              <c:numCache>
                <c:formatCode>General</c:formatCode>
                <c:ptCount val="7"/>
                <c:pt idx="0">
                  <c:v>5293</c:v>
                </c:pt>
                <c:pt idx="1">
                  <c:v>4932</c:v>
                </c:pt>
                <c:pt idx="2">
                  <c:v>4344</c:v>
                </c:pt>
                <c:pt idx="3">
                  <c:v>3330</c:v>
                </c:pt>
                <c:pt idx="4">
                  <c:v>3957</c:v>
                </c:pt>
                <c:pt idx="5">
                  <c:v>4351</c:v>
                </c:pt>
                <c:pt idx="6">
                  <c:v>4720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94-4862-9996-5CAC2A5BA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1986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863279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 rot="-5400000" vert="horz"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chemeClr val="bg2"/>
                </a:solidFill>
              </a:rPr>
              <a:t>E8</a:t>
            </a:r>
          </a:p>
        </c:rich>
      </c:tx>
      <c:layout>
        <c:manualLayout>
          <c:xMode val="edge"/>
          <c:yMode val="edge"/>
          <c:x val="0.57640999600058151"/>
          <c:y val="0.21305789057834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7029178011655"/>
          <c:y val="5.2054917720686829E-2"/>
          <c:w val="0.849658626168731"/>
          <c:h val="0.58811367336674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Jan 20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(Sheet1!$B$14,Sheet1!$D$14,Sheet1!$F$14,Sheet1!$H$14,Sheet1!$J$14)</c:f>
              <c:strCache>
                <c:ptCount val="5"/>
                <c:pt idx="0">
                  <c:v>%NEWS 0-2 on time</c:v>
                </c:pt>
                <c:pt idx="1">
                  <c:v>%NEWS 3-4 on time</c:v>
                </c:pt>
                <c:pt idx="2">
                  <c:v>%NEWS 5-6 on time</c:v>
                </c:pt>
                <c:pt idx="3">
                  <c:v>%NEWS 7+ on time</c:v>
                </c:pt>
                <c:pt idx="4">
                  <c:v>%All obs on time</c:v>
                </c:pt>
              </c:strCache>
            </c:strRef>
          </c:cat>
          <c:val>
            <c:numRef>
              <c:f>(Sheet1!$B$15,Sheet1!$D$15,Sheet1!$F$15,Sheet1!$H$15,Sheet1!$J$15)</c:f>
              <c:numCache>
                <c:formatCode>#,##0.00%</c:formatCode>
                <c:ptCount val="5"/>
                <c:pt idx="0">
                  <c:v>0.81241442263806485</c:v>
                </c:pt>
                <c:pt idx="1">
                  <c:v>0.55334846765039725</c:v>
                </c:pt>
                <c:pt idx="2">
                  <c:v>0.21589561091340451</c:v>
                </c:pt>
                <c:pt idx="3">
                  <c:v>0.23648648648648649</c:v>
                </c:pt>
                <c:pt idx="4">
                  <c:v>0.59053417124901808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6-4AF0-8D3E-BF43360C222F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Feb 20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(Sheet1!$B$14,Sheet1!$D$14,Sheet1!$F$14,Sheet1!$H$14,Sheet1!$J$14)</c:f>
              <c:strCache>
                <c:ptCount val="5"/>
                <c:pt idx="0">
                  <c:v>%NEWS 0-2 on time</c:v>
                </c:pt>
                <c:pt idx="1">
                  <c:v>%NEWS 3-4 on time</c:v>
                </c:pt>
                <c:pt idx="2">
                  <c:v>%NEWS 5-6 on time</c:v>
                </c:pt>
                <c:pt idx="3">
                  <c:v>%NEWS 7+ on time</c:v>
                </c:pt>
                <c:pt idx="4">
                  <c:v>%All obs on time</c:v>
                </c:pt>
              </c:strCache>
            </c:strRef>
          </c:cat>
          <c:val>
            <c:numRef>
              <c:f>(Sheet1!$B$16,Sheet1!$D$16,Sheet1!$F$16,Sheet1!$H$16,Sheet1!$J$16)</c:f>
              <c:numCache>
                <c:formatCode>#,##0.00%</c:formatCode>
                <c:ptCount val="5"/>
                <c:pt idx="0">
                  <c:v>0.73309178743961356</c:v>
                </c:pt>
                <c:pt idx="1">
                  <c:v>0.49870801033591733</c:v>
                </c:pt>
                <c:pt idx="2">
                  <c:v>0.17201166180758018</c:v>
                </c:pt>
                <c:pt idx="3">
                  <c:v>0.15590200445434299</c:v>
                </c:pt>
                <c:pt idx="4">
                  <c:v>0.47693293464331482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6-4AF0-8D3E-BF43360C222F}"/>
            </c:ext>
          </c:extLst>
        </c:ser>
        <c:ser>
          <c:idx val="2"/>
          <c:order val="2"/>
          <c:tx>
            <c:strRef>
              <c:f>Sheet1!$A$17</c:f>
              <c:strCache>
                <c:ptCount val="1"/>
                <c:pt idx="0">
                  <c:v>March 20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(Sheet1!$B$14,Sheet1!$D$14,Sheet1!$F$14,Sheet1!$H$14,Sheet1!$J$14)</c:f>
              <c:strCache>
                <c:ptCount val="5"/>
                <c:pt idx="0">
                  <c:v>%NEWS 0-2 on time</c:v>
                </c:pt>
                <c:pt idx="1">
                  <c:v>%NEWS 3-4 on time</c:v>
                </c:pt>
                <c:pt idx="2">
                  <c:v>%NEWS 5-6 on time</c:v>
                </c:pt>
                <c:pt idx="3">
                  <c:v>%NEWS 7+ on time</c:v>
                </c:pt>
                <c:pt idx="4">
                  <c:v>%All obs on time</c:v>
                </c:pt>
              </c:strCache>
            </c:strRef>
          </c:cat>
          <c:val>
            <c:numRef>
              <c:f>(Sheet1!$B$17,Sheet1!$D$17,Sheet1!$F$17,Sheet1!$H$17,Sheet1!$J$17)</c:f>
              <c:numCache>
                <c:formatCode>#,##0.00%</c:formatCode>
                <c:ptCount val="5"/>
                <c:pt idx="0">
                  <c:v>0.77079107505070998</c:v>
                </c:pt>
                <c:pt idx="1">
                  <c:v>0.52297592997811815</c:v>
                </c:pt>
                <c:pt idx="2">
                  <c:v>0.15395894428152493</c:v>
                </c:pt>
                <c:pt idx="3">
                  <c:v>0.18674698795180722</c:v>
                </c:pt>
                <c:pt idx="4">
                  <c:v>0.55175579527197616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96-4AF0-8D3E-BF43360C222F}"/>
            </c:ext>
          </c:extLst>
        </c:ser>
        <c:ser>
          <c:idx val="3"/>
          <c:order val="3"/>
          <c:tx>
            <c:strRef>
              <c:f>Sheet1!$A$18</c:f>
              <c:strCache>
                <c:ptCount val="1"/>
                <c:pt idx="0">
                  <c:v>April 20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(Sheet1!$B$14,Sheet1!$D$14,Sheet1!$F$14,Sheet1!$H$14,Sheet1!$J$14)</c:f>
              <c:strCache>
                <c:ptCount val="5"/>
                <c:pt idx="0">
                  <c:v>%NEWS 0-2 on time</c:v>
                </c:pt>
                <c:pt idx="1">
                  <c:v>%NEWS 3-4 on time</c:v>
                </c:pt>
                <c:pt idx="2">
                  <c:v>%NEWS 5-6 on time</c:v>
                </c:pt>
                <c:pt idx="3">
                  <c:v>%NEWS 7+ on time</c:v>
                </c:pt>
                <c:pt idx="4">
                  <c:v>%All obs on time</c:v>
                </c:pt>
              </c:strCache>
            </c:strRef>
          </c:cat>
          <c:val>
            <c:numRef>
              <c:f>(Sheet1!$B$18,Sheet1!$D$18,Sheet1!$F$18,Sheet1!$H$18,Sheet1!$J$18)</c:f>
              <c:numCache>
                <c:formatCode>#,##0.00%</c:formatCode>
                <c:ptCount val="5"/>
                <c:pt idx="0">
                  <c:v>0.81843317972350227</c:v>
                </c:pt>
                <c:pt idx="1">
                  <c:v>0.58524904214559392</c:v>
                </c:pt>
                <c:pt idx="2">
                  <c:v>0.19496855345911951</c:v>
                </c:pt>
                <c:pt idx="3">
                  <c:v>0.19917012448132779</c:v>
                </c:pt>
                <c:pt idx="4">
                  <c:v>0.5760449596066034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96-4AF0-8D3E-BF43360C222F}"/>
            </c:ext>
          </c:extLst>
        </c:ser>
        <c:ser>
          <c:idx val="4"/>
          <c:order val="4"/>
          <c:tx>
            <c:strRef>
              <c:f>Sheet1!$A$19</c:f>
              <c:strCache>
                <c:ptCount val="1"/>
                <c:pt idx="0">
                  <c:v>May 20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(Sheet1!$B$14,Sheet1!$D$14,Sheet1!$F$14,Sheet1!$H$14,Sheet1!$J$14)</c:f>
              <c:strCache>
                <c:ptCount val="5"/>
                <c:pt idx="0">
                  <c:v>%NEWS 0-2 on time</c:v>
                </c:pt>
                <c:pt idx="1">
                  <c:v>%NEWS 3-4 on time</c:v>
                </c:pt>
                <c:pt idx="2">
                  <c:v>%NEWS 5-6 on time</c:v>
                </c:pt>
                <c:pt idx="3">
                  <c:v>%NEWS 7+ on time</c:v>
                </c:pt>
                <c:pt idx="4">
                  <c:v>%All obs on time</c:v>
                </c:pt>
              </c:strCache>
            </c:strRef>
          </c:cat>
          <c:val>
            <c:numRef>
              <c:f>(Sheet1!$B$19,Sheet1!$D$19,Sheet1!$F$19,Sheet1!$H$19,Sheet1!$J$19)</c:f>
              <c:numCache>
                <c:formatCode>#,##0.00%</c:formatCode>
                <c:ptCount val="5"/>
                <c:pt idx="0">
                  <c:v>0.88400789733464957</c:v>
                </c:pt>
                <c:pt idx="1">
                  <c:v>0.64140624999999996</c:v>
                </c:pt>
                <c:pt idx="2">
                  <c:v>0.30458970792767731</c:v>
                </c:pt>
                <c:pt idx="3">
                  <c:v>0.31842105263157894</c:v>
                </c:pt>
                <c:pt idx="4">
                  <c:v>0.6701475595913734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96-4AF0-8D3E-BF43360C222F}"/>
            </c:ext>
          </c:extLst>
        </c:ser>
        <c:ser>
          <c:idx val="5"/>
          <c:order val="5"/>
          <c:tx>
            <c:strRef>
              <c:f>Sheet1!$A$20</c:f>
              <c:strCache>
                <c:ptCount val="1"/>
                <c:pt idx="0">
                  <c:v>June 20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(Sheet1!$B$14,Sheet1!$D$14,Sheet1!$F$14,Sheet1!$H$14,Sheet1!$J$14)</c:f>
              <c:strCache>
                <c:ptCount val="5"/>
                <c:pt idx="0">
                  <c:v>%NEWS 0-2 on time</c:v>
                </c:pt>
                <c:pt idx="1">
                  <c:v>%NEWS 3-4 on time</c:v>
                </c:pt>
                <c:pt idx="2">
                  <c:v>%NEWS 5-6 on time</c:v>
                </c:pt>
                <c:pt idx="3">
                  <c:v>%NEWS 7+ on time</c:v>
                </c:pt>
                <c:pt idx="4">
                  <c:v>%All obs on time</c:v>
                </c:pt>
              </c:strCache>
            </c:strRef>
          </c:cat>
          <c:val>
            <c:numRef>
              <c:f>(Sheet1!$B$20,Sheet1!$D$20,Sheet1!$F$20,Sheet1!$H$20,Sheet1!$J$20)</c:f>
              <c:numCache>
                <c:formatCode>#,##0.00%</c:formatCode>
                <c:ptCount val="5"/>
                <c:pt idx="0">
                  <c:v>0.93076317859952795</c:v>
                </c:pt>
                <c:pt idx="1">
                  <c:v>0.76127612761276131</c:v>
                </c:pt>
                <c:pt idx="2">
                  <c:v>0.36363636363636365</c:v>
                </c:pt>
                <c:pt idx="3">
                  <c:v>0.41</c:v>
                </c:pt>
                <c:pt idx="4">
                  <c:v>0.81268582755203167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96-4AF0-8D3E-BF43360C2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6343968"/>
        <c:axId val="1770347632"/>
      </c:barChart>
      <c:catAx>
        <c:axId val="19163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347632"/>
        <c:crosses val="autoZero"/>
        <c:auto val="1"/>
        <c:lblAlgn val="ctr"/>
        <c:lblOffset val="100"/>
        <c:noMultiLvlLbl val="0"/>
      </c:catAx>
      <c:valAx>
        <c:axId val="177034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3439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358354821244536E-2"/>
          <c:y val="0.90147121891348847"/>
          <c:w val="0.98652609226501431"/>
          <c:h val="9.8528781086511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543B1-7C50-4BCF-9935-31FBEDAA1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B8733-1B91-48F8-BDF3-0B46FBDDD3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EEA0D-8D3F-4771-9493-212E95137F1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ADF12-4161-4F49-BFC2-70C40E72CB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FCD3E-190D-4A79-91BE-59DA98B590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A27C7-5D28-498C-9E2D-7AA5BD65E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28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8D0F-16DD-439A-8DE9-2F7FAE46C5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8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72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0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78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49D00-44B4-F64B-B513-F19297B269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31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9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10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43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9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4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5008B-83DD-46C1-86AF-D2889469D5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46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5008B-83DD-46C1-86AF-D2889469D5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8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6413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5008B-83DD-46C1-86AF-D2889469D549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6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08D0F-16DD-439A-8DE9-2F7FAE46C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3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7F037-0E0D-42D1-B647-6A44B8DD38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0317" y="468561"/>
            <a:ext cx="217646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1377B-EA7A-46DE-9456-34DCF775D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849D1-CDD8-4763-A1C3-D2E4C7FE2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F8F2F-1DB7-40CE-8ECB-9FDD659E7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10524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38" y="468988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1669774"/>
            <a:ext cx="9445752" cy="4868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83719-DAC5-480C-9CF4-00D8E5548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475" y="262783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7723"/>
            <a:ext cx="10983132" cy="7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D916A-ADAE-4D8B-BEF0-235B190CE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9919" y="32378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25279"/>
            <a:ext cx="10983132" cy="747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EA1FC-0922-4326-8901-008293C9D8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89AE86-4E87-45A3-80C0-CF05A6BF9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C2D01-0B6B-4887-8035-91506AC2C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465" y="268812"/>
            <a:ext cx="1775791" cy="7958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20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216" y="3972574"/>
            <a:ext cx="8136904" cy="1527923"/>
          </a:xfrm>
        </p:spPr>
        <p:txBody>
          <a:bodyPr>
            <a:normAutofit/>
          </a:bodyPr>
          <a:lstStyle/>
          <a:p>
            <a:r>
              <a:rPr lang="en-GB" sz="2800" b="1" dirty="0"/>
              <a:t>Sara Blakeley</a:t>
            </a:r>
          </a:p>
          <a:p>
            <a:r>
              <a:rPr lang="en-GB" sz="1800" b="1" dirty="0"/>
              <a:t>Portsmouth Hospitals University NHS Trust</a:t>
            </a:r>
          </a:p>
          <a:p>
            <a:r>
              <a:rPr lang="en-GB" sz="1800" b="1" dirty="0"/>
              <a:t>sara.blakeley@porthosp.nhs.uk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091" y="2693987"/>
            <a:ext cx="9432399" cy="1470025"/>
          </a:xfrm>
        </p:spPr>
        <p:txBody>
          <a:bodyPr>
            <a:normAutofit/>
          </a:bodyPr>
          <a:lstStyle/>
          <a:p>
            <a:r>
              <a:rPr lang="en-US" b="1" dirty="0"/>
              <a:t>Identifying the  Deteriorating Patient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0" y="365956"/>
            <a:ext cx="1584176" cy="22137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BA92B-F33F-4E26-AA6D-20BDFAD87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545" y="3922099"/>
            <a:ext cx="1768565" cy="25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EF28A-1B0E-4D17-A074-8DBF6890C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801" b="81340"/>
          <a:stretch/>
        </p:blipFill>
        <p:spPr>
          <a:xfrm>
            <a:off x="11353800" y="3922099"/>
            <a:ext cx="414310" cy="335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959E6-CE64-4898-9F32-F8BC644E6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9" t="12648" r="83801" b="81340"/>
          <a:stretch/>
        </p:blipFill>
        <p:spPr>
          <a:xfrm>
            <a:off x="11649075" y="4204964"/>
            <a:ext cx="119035" cy="1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4" y="2254039"/>
            <a:ext cx="1670132" cy="23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16994"/>
          <a:stretch>
            <a:fillRect/>
          </a:stretch>
        </p:blipFill>
        <p:spPr bwMode="auto">
          <a:xfrm>
            <a:off x="1439664" y="1528208"/>
            <a:ext cx="1627918" cy="10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blakeles.PHT_MASTER.001\AppData\Local\Microsoft\Windows\Temporary Internet Files\Content.IE5\8KCIMX7F\LLamar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10"/>
          <a:stretch/>
        </p:blipFill>
        <p:spPr bwMode="auto">
          <a:xfrm>
            <a:off x="1403113" y="4113771"/>
            <a:ext cx="1438985" cy="1178139"/>
          </a:xfrm>
          <a:prstGeom prst="ellipse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2771" y="2683716"/>
            <a:ext cx="30035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456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Appropriate &amp; timely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ASSESSMENT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of vital signs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2771" y="5227313"/>
            <a:ext cx="423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6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should be made with the appropriate clinician if the patient deteriorates (elevated NEWS or other cause for concern)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7491" y="3674123"/>
            <a:ext cx="158591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83978" y="4573658"/>
            <a:ext cx="34498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6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 deteriorating patient pro forma should be used to document the focused clinical assessment,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TREATMENT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plan, senior review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escalation plan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  It is filed in the medical notes.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2681" y="1517326"/>
            <a:ext cx="9359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6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/>
                <a:ea typeface="ＭＳ Ｐゴシック" pitchFamily="34" charset="-128"/>
                <a:cs typeface="+mn-cs"/>
              </a:rPr>
              <a:t>When your patient is deteriorating, it’s</a:t>
            </a: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866" y="2761328"/>
            <a:ext cx="1181100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21" y="2718465"/>
            <a:ext cx="1241425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C48471-F3F1-4A81-A037-35DE8B752C40}"/>
              </a:ext>
            </a:extLst>
          </p:cNvPr>
          <p:cNvSpPr/>
          <p:nvPr/>
        </p:nvSpPr>
        <p:spPr>
          <a:xfrm>
            <a:off x="1240221" y="1355834"/>
            <a:ext cx="9711558" cy="5079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57A088-7DB0-45BE-98D2-91D38A96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8" y="403055"/>
            <a:ext cx="10968942" cy="649681"/>
          </a:xfrm>
        </p:spPr>
        <p:txBody>
          <a:bodyPr>
            <a:normAutofit/>
          </a:bodyPr>
          <a:lstStyle/>
          <a:p>
            <a:r>
              <a:rPr lang="en-US" sz="3600" dirty="0"/>
              <a:t>Our experience</a:t>
            </a:r>
          </a:p>
        </p:txBody>
      </p:sp>
    </p:spTree>
    <p:extLst>
      <p:ext uri="{BB962C8B-B14F-4D97-AF65-F5344CB8AC3E}">
        <p14:creationId xmlns:p14="http://schemas.microsoft.com/office/powerpoint/2010/main" val="379317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9" y="462880"/>
            <a:ext cx="4254118" cy="5880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59" y="480066"/>
            <a:ext cx="4143813" cy="582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E64AB-C6AB-4760-9A37-9BF34DCEC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1" y="164279"/>
            <a:ext cx="2101644" cy="3489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C2B0E-5F49-4738-9773-545FB533F69F}"/>
              </a:ext>
            </a:extLst>
          </p:cNvPr>
          <p:cNvSpPr txBox="1"/>
          <p:nvPr/>
        </p:nvSpPr>
        <p:spPr>
          <a:xfrm>
            <a:off x="2499259" y="903666"/>
            <a:ext cx="6751319" cy="1092609"/>
          </a:xfrm>
          <a:prstGeom prst="wedgeRoundRectCallout">
            <a:avLst>
              <a:gd name="adj1" fmla="val -44511"/>
              <a:gd name="adj2" fmla="val -120468"/>
              <a:gd name="adj3" fmla="val 16667"/>
            </a:avLst>
          </a:prstGeom>
          <a:solidFill>
            <a:schemeClr val="bg2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1600" dirty="0">
                <a:latin typeface="Cavolini" panose="03000502040302020204" pitchFamily="66" charset="0"/>
                <a:cs typeface="Cavolini" panose="03000502040302020204" pitchFamily="66" charset="0"/>
              </a:rPr>
              <a:t>“I could have done with this at 2am when I was starting to flag”</a:t>
            </a:r>
          </a:p>
          <a:p>
            <a:pPr algn="r"/>
            <a:r>
              <a:rPr lang="en-GB" i="1" dirty="0">
                <a:latin typeface="Cavolini" panose="03000502040302020204" pitchFamily="66" charset="0"/>
                <a:cs typeface="Cavolini" panose="03000502040302020204" pitchFamily="66" charset="0"/>
              </a:rPr>
              <a:t>Junior Doctor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A49C5-0FDE-4B15-9A69-E9BCA9AA2F18}"/>
              </a:ext>
            </a:extLst>
          </p:cNvPr>
          <p:cNvSpPr txBox="1"/>
          <p:nvPr/>
        </p:nvSpPr>
        <p:spPr>
          <a:xfrm>
            <a:off x="3401190" y="4252885"/>
            <a:ext cx="6751319" cy="1092609"/>
          </a:xfrm>
          <a:prstGeom prst="wedgeRoundRectCallout">
            <a:avLst>
              <a:gd name="adj1" fmla="val 62703"/>
              <a:gd name="adj2" fmla="val 101793"/>
              <a:gd name="adj3" fmla="val 16667"/>
            </a:avLst>
          </a:prstGeom>
          <a:solidFill>
            <a:schemeClr val="bg2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1600" dirty="0">
                <a:latin typeface="Cavolini" panose="03000502040302020204" pitchFamily="66" charset="0"/>
                <a:cs typeface="Cavolini" panose="03000502040302020204" pitchFamily="66" charset="0"/>
              </a:rPr>
              <a:t>“This is a very good way of escalating deteriorating patients as it can be very difficult at times”</a:t>
            </a:r>
          </a:p>
          <a:p>
            <a:pPr algn="r"/>
            <a:r>
              <a:rPr lang="en-GB" sz="1600" i="1" dirty="0">
                <a:latin typeface="Cavolini" panose="03000502040302020204" pitchFamily="66" charset="0"/>
                <a:cs typeface="Cavolini" panose="03000502040302020204" pitchFamily="66" charset="0"/>
              </a:rPr>
              <a:t>Staff nurse</a:t>
            </a:r>
            <a:endParaRPr lang="en-GB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0B888-04C1-4B50-BE77-BACDE7C597C9}"/>
              </a:ext>
            </a:extLst>
          </p:cNvPr>
          <p:cNvSpPr txBox="1"/>
          <p:nvPr/>
        </p:nvSpPr>
        <p:spPr>
          <a:xfrm>
            <a:off x="3401190" y="2451374"/>
            <a:ext cx="6390509" cy="786143"/>
          </a:xfrm>
          <a:prstGeom prst="wedgeRoundRectCallout">
            <a:avLst>
              <a:gd name="adj1" fmla="val -39318"/>
              <a:gd name="adj2" fmla="val 114378"/>
              <a:gd name="adj3" fmla="val 16667"/>
            </a:avLst>
          </a:prstGeom>
          <a:solidFill>
            <a:schemeClr val="bg2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1600" dirty="0">
                <a:latin typeface="Cavolini" panose="03000502040302020204" pitchFamily="66" charset="0"/>
                <a:cs typeface="Cavolini" panose="03000502040302020204" pitchFamily="66" charset="0"/>
              </a:rPr>
              <a:t>“Why don’t we have this in obstetrics?”</a:t>
            </a:r>
          </a:p>
          <a:p>
            <a:pPr algn="r"/>
            <a:r>
              <a:rPr lang="en-GB" sz="1600" i="1" dirty="0">
                <a:latin typeface="Cavolini" panose="03000502040302020204" pitchFamily="66" charset="0"/>
                <a:cs typeface="Cavolini" panose="03000502040302020204" pitchFamily="66" charset="0"/>
              </a:rPr>
              <a:t>Registrar</a:t>
            </a:r>
          </a:p>
        </p:txBody>
      </p:sp>
    </p:spTree>
    <p:extLst>
      <p:ext uri="{BB962C8B-B14F-4D97-AF65-F5344CB8AC3E}">
        <p14:creationId xmlns:p14="http://schemas.microsoft.com/office/powerpoint/2010/main" val="38459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2F2E7-49CA-6142-8DD9-59A02BEE7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2054493"/>
            <a:ext cx="6342637" cy="3567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1ABBF-C67B-114F-9F75-4C57C0638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483" y="2054493"/>
            <a:ext cx="6322842" cy="35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1" r="42808"/>
          <a:stretch/>
        </p:blipFill>
        <p:spPr bwMode="auto">
          <a:xfrm>
            <a:off x="6721212" y="1268759"/>
            <a:ext cx="4844975" cy="538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content01.jpg">
            <a:extLst>
              <a:ext uri="{FF2B5EF4-FFF2-40B4-BE49-F238E27FC236}">
                <a16:creationId xmlns:a16="http://schemas.microsoft.com/office/drawing/2014/main" id="{DEC0D510-A2D9-8A43-A3F8-DA6F5A672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0" b="14710"/>
          <a:stretch>
            <a:fillRect/>
          </a:stretch>
        </p:blipFill>
        <p:spPr>
          <a:xfrm>
            <a:off x="304769" y="2140536"/>
            <a:ext cx="4631473" cy="2157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2F157-75D6-DB43-9343-85F6034592BC}"/>
              </a:ext>
            </a:extLst>
          </p:cNvPr>
          <p:cNvSpPr txBox="1"/>
          <p:nvPr/>
        </p:nvSpPr>
        <p:spPr>
          <a:xfrm>
            <a:off x="304769" y="1545165"/>
            <a:ext cx="64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Because sepsis doesn’t always look like this….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E1EA-DA9F-CC49-9487-525E29B79235}"/>
              </a:ext>
            </a:extLst>
          </p:cNvPr>
          <p:cNvSpPr txBox="1"/>
          <p:nvPr/>
        </p:nvSpPr>
        <p:spPr>
          <a:xfrm>
            <a:off x="304769" y="5790455"/>
            <a:ext cx="60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But it can look like this….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BBE28-EBC6-B94D-80FA-9AF1E18CC155}"/>
              </a:ext>
            </a:extLst>
          </p:cNvPr>
          <p:cNvSpPr txBox="1"/>
          <p:nvPr/>
        </p:nvSpPr>
        <p:spPr>
          <a:xfrm>
            <a:off x="7392143" y="3834140"/>
            <a:ext cx="417404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DETERIORATION / SEPSIS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68761-B7BE-9F42-ABBC-27E519146A1A}"/>
              </a:ext>
            </a:extLst>
          </p:cNvPr>
          <p:cNvSpPr txBox="1"/>
          <p:nvPr/>
        </p:nvSpPr>
        <p:spPr>
          <a:xfrm>
            <a:off x="695400" y="3861048"/>
            <a:ext cx="40797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SEPSIS / DETERIORATION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E16D3F-96AB-4289-AE69-98494CD1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posts to other pathways</a:t>
            </a:r>
          </a:p>
        </p:txBody>
      </p:sp>
    </p:spTree>
    <p:extLst>
      <p:ext uri="{BB962C8B-B14F-4D97-AF65-F5344CB8AC3E}">
        <p14:creationId xmlns:p14="http://schemas.microsoft.com/office/powerpoint/2010/main" val="23409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285-9023-F34D-8F37-B94B0BDE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3055"/>
            <a:ext cx="10972800" cy="649681"/>
          </a:xfrm>
        </p:spPr>
        <p:txBody>
          <a:bodyPr>
            <a:normAutofit/>
          </a:bodyPr>
          <a:lstStyle/>
          <a:p>
            <a:r>
              <a:rPr lang="en-US" sz="3600" dirty="0"/>
              <a:t>Identifying, responding (&amp; proving)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8A93-9C17-6C40-8B99-93D11189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14" y="1600202"/>
            <a:ext cx="890905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What do we mean by a deteriorating patient?</a:t>
            </a:r>
          </a:p>
          <a:p>
            <a:pPr>
              <a:lnSpc>
                <a:spcPct val="100000"/>
              </a:lnSpc>
            </a:pP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What can we do to improve response and recognition?</a:t>
            </a:r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r>
              <a:rPr lang="en-US" sz="2600" dirty="0"/>
              <a:t>Data collection and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A9815-9A57-0540-AD9C-88F1ED03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5" y="3041131"/>
            <a:ext cx="1841629" cy="1637185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A5746-6199-47AE-AA18-9A9F2D45B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5" y="4954106"/>
            <a:ext cx="1727785" cy="1500839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094A3-F520-413B-89C4-C3AEBBBD1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45" y="1325138"/>
            <a:ext cx="1901091" cy="150083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73249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9" y="418356"/>
            <a:ext cx="11603421" cy="83671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Data capture - considerations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0016" y="1450428"/>
            <a:ext cx="4343908" cy="23386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can you capture data?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Electronic vs paper?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Real time vs retrospective?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Clinician vs ‘data collector’?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50876" y="3933056"/>
            <a:ext cx="4824536" cy="25065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data can you collect?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Identification?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Escalation by nursing staff?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Clinical response?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Is response appropriate?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0029" y="3933056"/>
            <a:ext cx="4320479" cy="25065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Outcome and balancing data?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Cardiac arrest rate?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Mortality?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Unplanned ICU admission?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Outreach referrals?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1C03C7-7F2B-4548-A2BB-ECF691CEEC67}"/>
              </a:ext>
            </a:extLst>
          </p:cNvPr>
          <p:cNvSpPr txBox="1">
            <a:spLocks/>
          </p:cNvSpPr>
          <p:nvPr/>
        </p:nvSpPr>
        <p:spPr>
          <a:xfrm>
            <a:off x="1150876" y="1417658"/>
            <a:ext cx="4824536" cy="23713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Definition of a deteriorating patient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NEWS 2: What level? Delta NEWS?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Segoe UI"/>
              </a:rPr>
              <a:t>What about cause for concern?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Segoe UI"/>
              </a:rPr>
              <a:t>What about high scoring baseline?</a:t>
            </a:r>
            <a:endParaRPr kumimoji="0" lang="en-GB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0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68" y="288032"/>
            <a:ext cx="11613931" cy="83671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How did/do </a:t>
            </a:r>
            <a:r>
              <a:rPr lang="en-GB" sz="3600" b="1" dirty="0">
                <a:solidFill>
                  <a:schemeClr val="tx2"/>
                </a:solidFill>
              </a:rPr>
              <a:t>we</a:t>
            </a:r>
            <a:r>
              <a:rPr lang="en-GB" sz="3600" dirty="0">
                <a:solidFill>
                  <a:schemeClr val="tx2"/>
                </a:solidFill>
              </a:rPr>
              <a:t> capture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0016" y="1350590"/>
            <a:ext cx="4320480" cy="23805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we capture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VitalPAC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sweep identifying all NEWS 5 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Real time review of notes (+ feedback)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 collection by a clinician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Segoe UI"/>
              </a:rPr>
              <a:t>Emergency (ward) admissions to ICU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45-50 deteriorations monthly March 19-Feb 20 (quarterly since)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50876" y="3996525"/>
            <a:ext cx="4824536" cy="23528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 we collect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Appropriate frequency of vital signs monitoring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of patients escalated by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Clinical review by appropriate clinician in appropriate time frame (local policy)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Actions following clinical review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Night vs day, by ward area and by score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Grading of response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0029" y="3980303"/>
            <a:ext cx="4320479" cy="23805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Outcome and balancing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Bed occupancy &amp; nursing shifts covered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Cardiac arrest calls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Sepsis mortality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Emergency ICU admission 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of outreach referrals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E44FDF-6156-4781-A882-8F888ECBD94B}"/>
              </a:ext>
            </a:extLst>
          </p:cNvPr>
          <p:cNvSpPr txBox="1">
            <a:spLocks/>
          </p:cNvSpPr>
          <p:nvPr/>
        </p:nvSpPr>
        <p:spPr>
          <a:xfrm>
            <a:off x="1150875" y="1378365"/>
            <a:ext cx="4801109" cy="23528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Our definition of a deteriorating patient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New NEWS 5 and above OR cause for concern by the nursing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Segoe UI"/>
              </a:rPr>
              <a:t>Initiation of the deteriorating patient pro forma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52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A4DAE7-28CB-4F61-A8EE-51D7DA44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82" y="429206"/>
            <a:ext cx="11015220" cy="747763"/>
          </a:xfrm>
        </p:spPr>
        <p:txBody>
          <a:bodyPr/>
          <a:lstStyle/>
          <a:p>
            <a:r>
              <a:rPr lang="en-GB" dirty="0"/>
              <a:t>Improvement in number of deteriorations escalated by nursing staff…..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AB0946D-2AA7-4AEE-889E-CDBD8EF07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06304"/>
              </p:ext>
            </p:extLst>
          </p:nvPr>
        </p:nvGraphicFramePr>
        <p:xfrm>
          <a:off x="394629" y="1625983"/>
          <a:ext cx="4009202" cy="397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77A5BF-BB85-4915-8AAF-A5B2DFAC5151}"/>
              </a:ext>
            </a:extLst>
          </p:cNvPr>
          <p:cNvCxnSpPr>
            <a:cxnSpLocks/>
          </p:cNvCxnSpPr>
          <p:nvPr/>
        </p:nvCxnSpPr>
        <p:spPr>
          <a:xfrm>
            <a:off x="3962399" y="1776248"/>
            <a:ext cx="0" cy="1282262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9701CE-089A-4141-94F6-B158619EC712}"/>
              </a:ext>
            </a:extLst>
          </p:cNvPr>
          <p:cNvSpPr txBox="1"/>
          <p:nvPr/>
        </p:nvSpPr>
        <p:spPr>
          <a:xfrm>
            <a:off x="1030150" y="2098893"/>
            <a:ext cx="3268577" cy="45911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about the missing 40% ?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2FE89B64-6AF3-4F28-A18E-DC30602B5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046398"/>
              </p:ext>
            </p:extLst>
          </p:nvPr>
        </p:nvGraphicFramePr>
        <p:xfrm>
          <a:off x="4834759" y="1985126"/>
          <a:ext cx="6752807" cy="1715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61489">
                  <a:extLst>
                    <a:ext uri="{9D8B030D-6E8A-4147-A177-3AD203B41FA5}">
                      <a16:colId xmlns:a16="http://schemas.microsoft.com/office/drawing/2014/main" val="464038437"/>
                    </a:ext>
                  </a:extLst>
                </a:gridCol>
                <a:gridCol w="2191318">
                  <a:extLst>
                    <a:ext uri="{9D8B030D-6E8A-4147-A177-3AD203B41FA5}">
                      <a16:colId xmlns:a16="http://schemas.microsoft.com/office/drawing/2014/main" val="118521708"/>
                    </a:ext>
                  </a:extLst>
                </a:gridCol>
              </a:tblGrid>
              <a:tr h="571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400" dirty="0">
                          <a:solidFill>
                            <a:schemeClr val="accent1"/>
                          </a:solidFill>
                          <a:effectLst/>
                        </a:rPr>
                        <a:t>Grade of care</a:t>
                      </a:r>
                      <a:endParaRPr lang="en-GB" sz="40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accent1"/>
                          </a:solidFill>
                          <a:effectLst/>
                        </a:rPr>
                        <a:t>Quarter 3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effectLst/>
                        </a:rPr>
                        <a:t>2019-2020</a:t>
                      </a:r>
                      <a:endParaRPr lang="en-GB" sz="2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35193"/>
                  </a:ext>
                </a:extLst>
              </a:tr>
              <a:tr h="571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Not seen – appropriate (grade 4)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25% ↑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29315"/>
                  </a:ext>
                </a:extLst>
              </a:tr>
              <a:tr h="571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Not seen – INAPPROPRIATE (grade 5)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12% ↓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45900"/>
                  </a:ext>
                </a:extLst>
              </a:tr>
            </a:tbl>
          </a:graphicData>
        </a:graphic>
      </p:graphicFrame>
      <p:pic>
        <p:nvPicPr>
          <p:cNvPr id="2" name="Picture 20">
            <a:extLst>
              <a:ext uri="{FF2B5EF4-FFF2-40B4-BE49-F238E27FC236}">
                <a16:creationId xmlns:a16="http://schemas.microsoft.com/office/drawing/2014/main" id="{83213C11-2CCE-4632-BB5A-98676A51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9" y="312516"/>
            <a:ext cx="589703" cy="8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F6A5D-5B60-46F4-B4EA-F105C190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Bespoke observation monitoring frequency determined (and documented) by the clinician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baseline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Those approaching (but not at) EOLC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Those with ceiling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Documentation on the ward 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Consideration of TEP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Consideration of DNACPR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Re-review date</a:t>
            </a:r>
            <a:endParaRPr lang="en-US" sz="24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4DAE7-28CB-4F61-A8EE-51D7DA44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Limited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5278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285-9023-F34D-8F37-B94B0BDE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3055"/>
            <a:ext cx="10972800" cy="649681"/>
          </a:xfrm>
        </p:spPr>
        <p:txBody>
          <a:bodyPr>
            <a:normAutofit/>
          </a:bodyPr>
          <a:lstStyle/>
          <a:p>
            <a:r>
              <a:rPr lang="en-US" sz="3600" dirty="0"/>
              <a:t>Identifying, responding (&amp; proving)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8A93-9C17-6C40-8B99-93D11189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14" y="1600202"/>
            <a:ext cx="890905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What do we mean by a deteriorating patient?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  <a:buNone/>
            </a:pPr>
            <a:r>
              <a:rPr lang="en-US" sz="2600" dirty="0"/>
              <a:t>What can we do to improve response and recognition?</a:t>
            </a:r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Data collection and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A9815-9A57-0540-AD9C-88F1ED03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5" y="3041131"/>
            <a:ext cx="1841629" cy="1637185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4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285-9023-F34D-8F37-B94B0BDE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3055"/>
            <a:ext cx="10972800" cy="649681"/>
          </a:xfrm>
        </p:spPr>
        <p:txBody>
          <a:bodyPr>
            <a:normAutofit/>
          </a:bodyPr>
          <a:lstStyle/>
          <a:p>
            <a:r>
              <a:rPr lang="en-US" sz="3600" dirty="0"/>
              <a:t>Identifying, responding (&amp; proving)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8A93-9C17-6C40-8B99-93D11189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14" y="1600202"/>
            <a:ext cx="890905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What do we mean by a deteriorating patient?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  <a:buNone/>
            </a:pPr>
            <a:r>
              <a:rPr lang="en-US" sz="2600" dirty="0"/>
              <a:t>What can we do to improve response and recognition?</a:t>
            </a:r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r>
              <a:rPr lang="en-US" sz="2600" dirty="0"/>
              <a:t>Data collection and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A9815-9A57-0540-AD9C-88F1ED03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5" y="3041131"/>
            <a:ext cx="1841629" cy="1637185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A5746-6199-47AE-AA18-9A9F2D45B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5" y="4954106"/>
            <a:ext cx="1727785" cy="1500839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094A3-F520-413B-89C4-C3AEBBBD1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45" y="1325138"/>
            <a:ext cx="1901091" cy="150083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2912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DFDA1E-322A-476F-8CF6-85ACB5346F47}"/>
              </a:ext>
            </a:extLst>
          </p:cNvPr>
          <p:cNvGrpSpPr/>
          <p:nvPr/>
        </p:nvGrpSpPr>
        <p:grpSpPr>
          <a:xfrm>
            <a:off x="1237985" y="1148377"/>
            <a:ext cx="9844989" cy="5709624"/>
            <a:chOff x="2345425" y="1148377"/>
            <a:chExt cx="9844989" cy="570962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937E1C4-185E-4B45-B2D7-8CB1A0B65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52" y="1177097"/>
              <a:ext cx="9674262" cy="5680904"/>
            </a:xfrm>
            <a:custGeom>
              <a:avLst/>
              <a:gdLst>
                <a:gd name="connsiteX0" fmla="*/ 19348523 w 19348523"/>
                <a:gd name="connsiteY0" fmla="*/ 0 h 11361807"/>
                <a:gd name="connsiteX1" fmla="*/ 19348523 w 19348523"/>
                <a:gd name="connsiteY1" fmla="*/ 218962 h 11361807"/>
                <a:gd name="connsiteX2" fmla="*/ 19303173 w 19348523"/>
                <a:gd name="connsiteY2" fmla="*/ 224482 h 11361807"/>
                <a:gd name="connsiteX3" fmla="*/ 17812153 w 19348523"/>
                <a:gd name="connsiteY3" fmla="*/ 424309 h 11361807"/>
                <a:gd name="connsiteX4" fmla="*/ 13923887 w 19348523"/>
                <a:gd name="connsiteY4" fmla="*/ 1169809 h 11361807"/>
                <a:gd name="connsiteX5" fmla="*/ 12563385 w 19348523"/>
                <a:gd name="connsiteY5" fmla="*/ 1675078 h 11361807"/>
                <a:gd name="connsiteX6" fmla="*/ 12183437 w 19348523"/>
                <a:gd name="connsiteY6" fmla="*/ 2226044 h 11361807"/>
                <a:gd name="connsiteX7" fmla="*/ 12905469 w 19348523"/>
                <a:gd name="connsiteY7" fmla="*/ 2906264 h 11361807"/>
                <a:gd name="connsiteX8" fmla="*/ 13825961 w 19348523"/>
                <a:gd name="connsiteY8" fmla="*/ 3740545 h 11361807"/>
                <a:gd name="connsiteX9" fmla="*/ 12951167 w 19348523"/>
                <a:gd name="connsiteY9" fmla="*/ 4581356 h 11361807"/>
                <a:gd name="connsiteX10" fmla="*/ 10762875 w 19348523"/>
                <a:gd name="connsiteY10" fmla="*/ 4785030 h 11361807"/>
                <a:gd name="connsiteX11" fmla="*/ 8239027 w 19348523"/>
                <a:gd name="connsiteY11" fmla="*/ 5321634 h 11361807"/>
                <a:gd name="connsiteX12" fmla="*/ 8368289 w 19348523"/>
                <a:gd name="connsiteY12" fmla="*/ 5499196 h 11361807"/>
                <a:gd name="connsiteX13" fmla="*/ 8851384 w 19348523"/>
                <a:gd name="connsiteY13" fmla="*/ 5901322 h 11361807"/>
                <a:gd name="connsiteX14" fmla="*/ 10281085 w 19348523"/>
                <a:gd name="connsiteY14" fmla="*/ 7759198 h 11361807"/>
                <a:gd name="connsiteX15" fmla="*/ 9880246 w 19348523"/>
                <a:gd name="connsiteY15" fmla="*/ 8774959 h 11361807"/>
                <a:gd name="connsiteX16" fmla="*/ 8783489 w 19348523"/>
                <a:gd name="connsiteY16" fmla="*/ 9551794 h 11361807"/>
                <a:gd name="connsiteX17" fmla="*/ 5627700 w 19348523"/>
                <a:gd name="connsiteY17" fmla="*/ 10704643 h 11361807"/>
                <a:gd name="connsiteX18" fmla="*/ 3922769 w 19348523"/>
                <a:gd name="connsiteY18" fmla="*/ 11257016 h 11361807"/>
                <a:gd name="connsiteX19" fmla="*/ 3637608 w 19348523"/>
                <a:gd name="connsiteY19" fmla="*/ 11361807 h 11361807"/>
                <a:gd name="connsiteX20" fmla="*/ 0 w 19348523"/>
                <a:gd name="connsiteY20" fmla="*/ 11361807 h 11361807"/>
                <a:gd name="connsiteX21" fmla="*/ 69573 w 19348523"/>
                <a:gd name="connsiteY21" fmla="*/ 11313341 h 11361807"/>
                <a:gd name="connsiteX22" fmla="*/ 1614091 w 19348523"/>
                <a:gd name="connsiteY22" fmla="*/ 10485302 h 11361807"/>
                <a:gd name="connsiteX23" fmla="*/ 5310424 w 19348523"/>
                <a:gd name="connsiteY23" fmla="*/ 9252810 h 11361807"/>
                <a:gd name="connsiteX24" fmla="*/ 7893026 w 19348523"/>
                <a:gd name="connsiteY24" fmla="*/ 8414612 h 11361807"/>
                <a:gd name="connsiteX25" fmla="*/ 8658145 w 19348523"/>
                <a:gd name="connsiteY25" fmla="*/ 7759198 h 11361807"/>
                <a:gd name="connsiteX26" fmla="*/ 7686732 w 19348523"/>
                <a:gd name="connsiteY26" fmla="*/ 6427481 h 11361807"/>
                <a:gd name="connsiteX27" fmla="*/ 6935975 w 19348523"/>
                <a:gd name="connsiteY27" fmla="*/ 5321634 h 11361807"/>
                <a:gd name="connsiteX28" fmla="*/ 8449239 w 19348523"/>
                <a:gd name="connsiteY28" fmla="*/ 4362014 h 11361807"/>
                <a:gd name="connsiteX29" fmla="*/ 10565720 w 19348523"/>
                <a:gd name="connsiteY29" fmla="*/ 4179229 h 11361807"/>
                <a:gd name="connsiteX30" fmla="*/ 12730509 w 19348523"/>
                <a:gd name="connsiteY30" fmla="*/ 3740545 h 11361807"/>
                <a:gd name="connsiteX31" fmla="*/ 12101181 w 19348523"/>
                <a:gd name="connsiteY31" fmla="*/ 3104717 h 11361807"/>
                <a:gd name="connsiteX32" fmla="*/ 11283835 w 19348523"/>
                <a:gd name="connsiteY32" fmla="*/ 2226044 h 11361807"/>
                <a:gd name="connsiteX33" fmla="*/ 11851797 w 19348523"/>
                <a:gd name="connsiteY33" fmla="*/ 1493599 h 11361807"/>
                <a:gd name="connsiteX34" fmla="*/ 13372897 w 19348523"/>
                <a:gd name="connsiteY34" fmla="*/ 967440 h 11361807"/>
                <a:gd name="connsiteX35" fmla="*/ 17338197 w 19348523"/>
                <a:gd name="connsiteY35" fmla="*/ 249358 h 11361807"/>
                <a:gd name="connsiteX36" fmla="*/ 19283963 w 19348523"/>
                <a:gd name="connsiteY36" fmla="*/ 7168 h 113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348523" h="11361807">
                  <a:moveTo>
                    <a:pt x="19348523" y="0"/>
                  </a:moveTo>
                  <a:lnTo>
                    <a:pt x="19348523" y="218962"/>
                  </a:lnTo>
                  <a:lnTo>
                    <a:pt x="19303173" y="224482"/>
                  </a:lnTo>
                  <a:cubicBezTo>
                    <a:pt x="18827877" y="283609"/>
                    <a:pt x="18323319" y="350379"/>
                    <a:pt x="17812153" y="424309"/>
                  </a:cubicBezTo>
                  <a:cubicBezTo>
                    <a:pt x="16216631" y="654095"/>
                    <a:pt x="14892689" y="904771"/>
                    <a:pt x="13923887" y="1169809"/>
                  </a:cubicBezTo>
                  <a:cubicBezTo>
                    <a:pt x="13324587" y="1334315"/>
                    <a:pt x="12862381" y="1504044"/>
                    <a:pt x="12563385" y="1675078"/>
                  </a:cubicBezTo>
                  <a:cubicBezTo>
                    <a:pt x="12240885" y="1857864"/>
                    <a:pt x="12107709" y="2043260"/>
                    <a:pt x="12183437" y="2226044"/>
                  </a:cubicBezTo>
                  <a:cubicBezTo>
                    <a:pt x="12325753" y="2568113"/>
                    <a:pt x="12599945" y="2727396"/>
                    <a:pt x="12905469" y="2906264"/>
                  </a:cubicBezTo>
                  <a:cubicBezTo>
                    <a:pt x="13218829" y="3089049"/>
                    <a:pt x="13594859" y="3308391"/>
                    <a:pt x="13825961" y="3740545"/>
                  </a:cubicBezTo>
                  <a:cubicBezTo>
                    <a:pt x="13965669" y="3999055"/>
                    <a:pt x="13940861" y="4371153"/>
                    <a:pt x="12951167" y="4581356"/>
                  </a:cubicBezTo>
                  <a:cubicBezTo>
                    <a:pt x="12353173" y="4709305"/>
                    <a:pt x="11547579" y="4748473"/>
                    <a:pt x="10762875" y="4785030"/>
                  </a:cubicBezTo>
                  <a:cubicBezTo>
                    <a:pt x="9022425" y="4868589"/>
                    <a:pt x="8279503" y="4959981"/>
                    <a:pt x="8239027" y="5321634"/>
                  </a:cubicBezTo>
                  <a:cubicBezTo>
                    <a:pt x="8239027" y="5324245"/>
                    <a:pt x="8239027" y="5369941"/>
                    <a:pt x="8368289" y="5499196"/>
                  </a:cubicBezTo>
                  <a:cubicBezTo>
                    <a:pt x="8484492" y="5615395"/>
                    <a:pt x="8660757" y="5752483"/>
                    <a:pt x="8851384" y="5901322"/>
                  </a:cubicBezTo>
                  <a:cubicBezTo>
                    <a:pt x="9428487" y="6351755"/>
                    <a:pt x="10219719" y="6969307"/>
                    <a:pt x="10281085" y="7759198"/>
                  </a:cubicBezTo>
                  <a:cubicBezTo>
                    <a:pt x="10307198" y="8106489"/>
                    <a:pt x="10176632" y="8449863"/>
                    <a:pt x="9880246" y="8774959"/>
                  </a:cubicBezTo>
                  <a:cubicBezTo>
                    <a:pt x="9632170" y="9046525"/>
                    <a:pt x="9275724" y="9301118"/>
                    <a:pt x="8783489" y="9551794"/>
                  </a:cubicBezTo>
                  <a:cubicBezTo>
                    <a:pt x="7929585" y="9985255"/>
                    <a:pt x="6787129" y="10341685"/>
                    <a:pt x="5627700" y="10704643"/>
                  </a:cubicBezTo>
                  <a:cubicBezTo>
                    <a:pt x="5067244" y="10879921"/>
                    <a:pt x="4487938" y="11061073"/>
                    <a:pt x="3922769" y="11257016"/>
                  </a:cubicBezTo>
                  <a:lnTo>
                    <a:pt x="3637608" y="11361807"/>
                  </a:lnTo>
                  <a:lnTo>
                    <a:pt x="0" y="11361807"/>
                  </a:lnTo>
                  <a:lnTo>
                    <a:pt x="69573" y="11313341"/>
                  </a:lnTo>
                  <a:cubicBezTo>
                    <a:pt x="536674" y="11008686"/>
                    <a:pt x="1047106" y="10735978"/>
                    <a:pt x="1614091" y="10485302"/>
                  </a:cubicBezTo>
                  <a:cubicBezTo>
                    <a:pt x="2807467" y="9956532"/>
                    <a:pt x="4110519" y="9589656"/>
                    <a:pt x="5310424" y="9252810"/>
                  </a:cubicBezTo>
                  <a:cubicBezTo>
                    <a:pt x="6324924" y="8966883"/>
                    <a:pt x="7246723" y="8708373"/>
                    <a:pt x="7893026" y="8414612"/>
                  </a:cubicBezTo>
                  <a:cubicBezTo>
                    <a:pt x="8641173" y="8076460"/>
                    <a:pt x="8654228" y="7844063"/>
                    <a:pt x="8658145" y="7759198"/>
                  </a:cubicBezTo>
                  <a:cubicBezTo>
                    <a:pt x="8681647" y="7319209"/>
                    <a:pt x="8134574" y="6826996"/>
                    <a:pt x="7686732" y="6427481"/>
                  </a:cubicBezTo>
                  <a:cubicBezTo>
                    <a:pt x="7242806" y="6027966"/>
                    <a:pt x="6851107" y="5676758"/>
                    <a:pt x="6935975" y="5321634"/>
                  </a:cubicBezTo>
                  <a:cubicBezTo>
                    <a:pt x="7015622" y="4986093"/>
                    <a:pt x="7344648" y="4566994"/>
                    <a:pt x="8449239" y="4362014"/>
                  </a:cubicBezTo>
                  <a:cubicBezTo>
                    <a:pt x="9069429" y="4245815"/>
                    <a:pt x="9833243" y="4211869"/>
                    <a:pt x="10565720" y="4179229"/>
                  </a:cubicBezTo>
                  <a:cubicBezTo>
                    <a:pt x="12193881" y="4106116"/>
                    <a:pt x="12846713" y="4027779"/>
                    <a:pt x="12730509" y="3740545"/>
                  </a:cubicBezTo>
                  <a:cubicBezTo>
                    <a:pt x="12601249" y="3423284"/>
                    <a:pt x="12375369" y="3279667"/>
                    <a:pt x="12101181" y="3104717"/>
                  </a:cubicBezTo>
                  <a:cubicBezTo>
                    <a:pt x="11766929" y="2891903"/>
                    <a:pt x="11409179" y="2663421"/>
                    <a:pt x="11283835" y="2226044"/>
                  </a:cubicBezTo>
                  <a:cubicBezTo>
                    <a:pt x="11210718" y="1967534"/>
                    <a:pt x="11411790" y="1722080"/>
                    <a:pt x="11851797" y="1493599"/>
                  </a:cubicBezTo>
                  <a:cubicBezTo>
                    <a:pt x="12203021" y="1310814"/>
                    <a:pt x="12720065" y="1134558"/>
                    <a:pt x="13372897" y="967440"/>
                  </a:cubicBezTo>
                  <a:cubicBezTo>
                    <a:pt x="14378257" y="710236"/>
                    <a:pt x="15727009" y="468699"/>
                    <a:pt x="17338197" y="249358"/>
                  </a:cubicBezTo>
                  <a:cubicBezTo>
                    <a:pt x="18018449" y="156007"/>
                    <a:pt x="18684337" y="75059"/>
                    <a:pt x="19283963" y="716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92AAD57-FDA2-304C-89FB-8D587BEC3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425" y="1148377"/>
              <a:ext cx="9844988" cy="5709624"/>
            </a:xfrm>
            <a:custGeom>
              <a:avLst/>
              <a:gdLst>
                <a:gd name="connsiteX0" fmla="*/ 19689976 w 19689976"/>
                <a:gd name="connsiteY0" fmla="*/ 0 h 11419247"/>
                <a:gd name="connsiteX1" fmla="*/ 19689976 w 19689976"/>
                <a:gd name="connsiteY1" fmla="*/ 215360 h 11419247"/>
                <a:gd name="connsiteX2" fmla="*/ 19640824 w 19689976"/>
                <a:gd name="connsiteY2" fmla="*/ 221250 h 11419247"/>
                <a:gd name="connsiteX3" fmla="*/ 18150068 w 19689976"/>
                <a:gd name="connsiteY3" fmla="*/ 418216 h 11419247"/>
                <a:gd name="connsiteX4" fmla="*/ 14262486 w 19689976"/>
                <a:gd name="connsiteY4" fmla="*/ 1151996 h 11419247"/>
                <a:gd name="connsiteX5" fmla="*/ 12902224 w 19689976"/>
                <a:gd name="connsiteY5" fmla="*/ 1649452 h 11419247"/>
                <a:gd name="connsiteX6" fmla="*/ 12522342 w 19689976"/>
                <a:gd name="connsiteY6" fmla="*/ 2191301 h 11419247"/>
                <a:gd name="connsiteX7" fmla="*/ 13244246 w 19689976"/>
                <a:gd name="connsiteY7" fmla="*/ 2861105 h 11419247"/>
                <a:gd name="connsiteX8" fmla="*/ 14164578 w 19689976"/>
                <a:gd name="connsiteY8" fmla="*/ 3682364 h 11419247"/>
                <a:gd name="connsiteX9" fmla="*/ 13289938 w 19689976"/>
                <a:gd name="connsiteY9" fmla="*/ 4510152 h 11419247"/>
                <a:gd name="connsiteX10" fmla="*/ 11102031 w 19689976"/>
                <a:gd name="connsiteY10" fmla="*/ 4711224 h 11419247"/>
                <a:gd name="connsiteX11" fmla="*/ 8578627 w 19689976"/>
                <a:gd name="connsiteY11" fmla="*/ 5240016 h 11419247"/>
                <a:gd name="connsiteX12" fmla="*/ 8707865 w 19689976"/>
                <a:gd name="connsiteY12" fmla="*/ 5413668 h 11419247"/>
                <a:gd name="connsiteX13" fmla="*/ 9190877 w 19689976"/>
                <a:gd name="connsiteY13" fmla="*/ 5809283 h 11419247"/>
                <a:gd name="connsiteX14" fmla="*/ 10620326 w 19689976"/>
                <a:gd name="connsiteY14" fmla="*/ 7638511 h 11419247"/>
                <a:gd name="connsiteX15" fmla="*/ 10219558 w 19689976"/>
                <a:gd name="connsiteY15" fmla="*/ 8637341 h 11419247"/>
                <a:gd name="connsiteX16" fmla="*/ 9122993 w 19689976"/>
                <a:gd name="connsiteY16" fmla="*/ 9402458 h 11419247"/>
                <a:gd name="connsiteX17" fmla="*/ 5967761 w 19689976"/>
                <a:gd name="connsiteY17" fmla="*/ 10538381 h 11419247"/>
                <a:gd name="connsiteX18" fmla="*/ 3430250 w 19689976"/>
                <a:gd name="connsiteY18" fmla="*/ 11382727 h 11419247"/>
                <a:gd name="connsiteX19" fmla="*/ 3339249 w 19689976"/>
                <a:gd name="connsiteY19" fmla="*/ 11419247 h 11419247"/>
                <a:gd name="connsiteX20" fmla="*/ 0 w 19689976"/>
                <a:gd name="connsiteY20" fmla="*/ 11419247 h 11419247"/>
                <a:gd name="connsiteX21" fmla="*/ 410611 w 19689976"/>
                <a:gd name="connsiteY21" fmla="*/ 11137047 h 11419247"/>
                <a:gd name="connsiteX22" fmla="*/ 1954857 w 19689976"/>
                <a:gd name="connsiteY22" fmla="*/ 10321642 h 11419247"/>
                <a:gd name="connsiteX23" fmla="*/ 5650540 w 19689976"/>
                <a:gd name="connsiteY23" fmla="*/ 9108684 h 11419247"/>
                <a:gd name="connsiteX24" fmla="*/ 8232687 w 19689976"/>
                <a:gd name="connsiteY24" fmla="*/ 8284813 h 11419247"/>
                <a:gd name="connsiteX25" fmla="*/ 8997672 w 19689976"/>
                <a:gd name="connsiteY25" fmla="*/ 7638511 h 11419247"/>
                <a:gd name="connsiteX26" fmla="*/ 8026430 w 19689976"/>
                <a:gd name="connsiteY26" fmla="*/ 6327629 h 11419247"/>
                <a:gd name="connsiteX27" fmla="*/ 7275805 w 19689976"/>
                <a:gd name="connsiteY27" fmla="*/ 5240016 h 11419247"/>
                <a:gd name="connsiteX28" fmla="*/ 8788802 w 19689976"/>
                <a:gd name="connsiteY28" fmla="*/ 4293413 h 11419247"/>
                <a:gd name="connsiteX29" fmla="*/ 10904910 w 19689976"/>
                <a:gd name="connsiteY29" fmla="*/ 4113232 h 11419247"/>
                <a:gd name="connsiteX30" fmla="*/ 13069318 w 19689976"/>
                <a:gd name="connsiteY30" fmla="*/ 3682364 h 11419247"/>
                <a:gd name="connsiteX31" fmla="*/ 12440100 w 19689976"/>
                <a:gd name="connsiteY31" fmla="*/ 3055648 h 11419247"/>
                <a:gd name="connsiteX32" fmla="*/ 11622899 w 19689976"/>
                <a:gd name="connsiteY32" fmla="*/ 2191301 h 11419247"/>
                <a:gd name="connsiteX33" fmla="*/ 12190762 w 19689976"/>
                <a:gd name="connsiteY33" fmla="*/ 1470577 h 11419247"/>
                <a:gd name="connsiteX34" fmla="*/ 13711594 w 19689976"/>
                <a:gd name="connsiteY34" fmla="*/ 952230 h 11419247"/>
                <a:gd name="connsiteX35" fmla="*/ 17676196 w 19689976"/>
                <a:gd name="connsiteY35" fmla="*/ 244563 h 11419247"/>
                <a:gd name="connsiteX36" fmla="*/ 19621618 w 19689976"/>
                <a:gd name="connsiteY36" fmla="*/ 7423 h 1141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689976" h="11419247">
                  <a:moveTo>
                    <a:pt x="19689976" y="0"/>
                  </a:moveTo>
                  <a:lnTo>
                    <a:pt x="19689976" y="215360"/>
                  </a:lnTo>
                  <a:lnTo>
                    <a:pt x="19640824" y="221250"/>
                  </a:lnTo>
                  <a:cubicBezTo>
                    <a:pt x="19165614" y="279469"/>
                    <a:pt x="18661146" y="345262"/>
                    <a:pt x="18150068" y="418216"/>
                  </a:cubicBezTo>
                  <a:cubicBezTo>
                    <a:pt x="16554828" y="644095"/>
                    <a:pt x="15231118" y="890864"/>
                    <a:pt x="14262486" y="1151996"/>
                  </a:cubicBezTo>
                  <a:cubicBezTo>
                    <a:pt x="13663292" y="1312592"/>
                    <a:pt x="13201168" y="1479717"/>
                    <a:pt x="12902224" y="1649452"/>
                  </a:cubicBezTo>
                  <a:cubicBezTo>
                    <a:pt x="12579782" y="1829634"/>
                    <a:pt x="12446626" y="2012426"/>
                    <a:pt x="12522342" y="2191301"/>
                  </a:cubicBezTo>
                  <a:cubicBezTo>
                    <a:pt x="12664634" y="2528161"/>
                    <a:pt x="12938776" y="2686147"/>
                    <a:pt x="13244246" y="2861105"/>
                  </a:cubicBezTo>
                  <a:cubicBezTo>
                    <a:pt x="13557552" y="3041286"/>
                    <a:pt x="13933518" y="3256720"/>
                    <a:pt x="14164578" y="3682364"/>
                  </a:cubicBezTo>
                  <a:cubicBezTo>
                    <a:pt x="14304260" y="3936968"/>
                    <a:pt x="14279456" y="4303858"/>
                    <a:pt x="13289938" y="4510152"/>
                  </a:cubicBezTo>
                  <a:cubicBezTo>
                    <a:pt x="12692050" y="4635495"/>
                    <a:pt x="11886596" y="4673360"/>
                    <a:pt x="11102031" y="4711224"/>
                  </a:cubicBezTo>
                  <a:cubicBezTo>
                    <a:pt x="9361888" y="4793481"/>
                    <a:pt x="8619096" y="4882265"/>
                    <a:pt x="8578627" y="5240016"/>
                  </a:cubicBezTo>
                  <a:cubicBezTo>
                    <a:pt x="8578627" y="5241321"/>
                    <a:pt x="8578627" y="5287020"/>
                    <a:pt x="8707865" y="5413668"/>
                  </a:cubicBezTo>
                  <a:cubicBezTo>
                    <a:pt x="8824050" y="5527261"/>
                    <a:pt x="9000283" y="5663049"/>
                    <a:pt x="9190877" y="5809283"/>
                  </a:cubicBezTo>
                  <a:cubicBezTo>
                    <a:pt x="9767877" y="6253207"/>
                    <a:pt x="10558970" y="6860339"/>
                    <a:pt x="10620326" y="7638511"/>
                  </a:cubicBezTo>
                  <a:cubicBezTo>
                    <a:pt x="10646434" y="7980595"/>
                    <a:pt x="10515891" y="8317455"/>
                    <a:pt x="10219558" y="8637341"/>
                  </a:cubicBezTo>
                  <a:cubicBezTo>
                    <a:pt x="9971525" y="8905001"/>
                    <a:pt x="9615142" y="9155688"/>
                    <a:pt x="9122993" y="9402458"/>
                  </a:cubicBezTo>
                  <a:cubicBezTo>
                    <a:pt x="8269240" y="9829408"/>
                    <a:pt x="7126985" y="10180631"/>
                    <a:pt x="5967761" y="10538381"/>
                  </a:cubicBezTo>
                  <a:cubicBezTo>
                    <a:pt x="5127224" y="10796901"/>
                    <a:pt x="4244282" y="11068458"/>
                    <a:pt x="3430250" y="11382727"/>
                  </a:cubicBezTo>
                  <a:lnTo>
                    <a:pt x="3339249" y="11419247"/>
                  </a:lnTo>
                  <a:lnTo>
                    <a:pt x="0" y="11419247"/>
                  </a:lnTo>
                  <a:lnTo>
                    <a:pt x="410611" y="11137047"/>
                  </a:lnTo>
                  <a:cubicBezTo>
                    <a:pt x="877630" y="10836969"/>
                    <a:pt x="1387973" y="10569391"/>
                    <a:pt x="1954857" y="10321642"/>
                  </a:cubicBezTo>
                  <a:cubicBezTo>
                    <a:pt x="3148024" y="9800684"/>
                    <a:pt x="4450846" y="9440322"/>
                    <a:pt x="5650540" y="9108684"/>
                  </a:cubicBezTo>
                  <a:cubicBezTo>
                    <a:pt x="6664861" y="8826662"/>
                    <a:pt x="7586498" y="8572058"/>
                    <a:pt x="8232687" y="8284813"/>
                  </a:cubicBezTo>
                  <a:cubicBezTo>
                    <a:pt x="8980701" y="7949259"/>
                    <a:pt x="8993755" y="7722074"/>
                    <a:pt x="8997672" y="7638511"/>
                  </a:cubicBezTo>
                  <a:cubicBezTo>
                    <a:pt x="9021170" y="7205033"/>
                    <a:pt x="8474193" y="6723245"/>
                    <a:pt x="8026430" y="6327629"/>
                  </a:cubicBezTo>
                  <a:cubicBezTo>
                    <a:pt x="7582582" y="5934627"/>
                    <a:pt x="7190951" y="5588627"/>
                    <a:pt x="7275805" y="5240016"/>
                  </a:cubicBezTo>
                  <a:cubicBezTo>
                    <a:pt x="7355436" y="4908378"/>
                    <a:pt x="7684405" y="4497096"/>
                    <a:pt x="8788802" y="4293413"/>
                  </a:cubicBezTo>
                  <a:cubicBezTo>
                    <a:pt x="9408883" y="4179821"/>
                    <a:pt x="10172562" y="4145874"/>
                    <a:pt x="10904910" y="4113232"/>
                  </a:cubicBezTo>
                  <a:cubicBezTo>
                    <a:pt x="12532786" y="4042727"/>
                    <a:pt x="13185502" y="3964386"/>
                    <a:pt x="13069318" y="3682364"/>
                  </a:cubicBezTo>
                  <a:cubicBezTo>
                    <a:pt x="12940082" y="3370311"/>
                    <a:pt x="12714242" y="3229300"/>
                    <a:pt x="12440100" y="3055648"/>
                  </a:cubicBezTo>
                  <a:cubicBezTo>
                    <a:pt x="12105910" y="2845437"/>
                    <a:pt x="11748220" y="2622169"/>
                    <a:pt x="11622899" y="2191301"/>
                  </a:cubicBezTo>
                  <a:cubicBezTo>
                    <a:pt x="11549795" y="1938004"/>
                    <a:pt x="11750831" y="1695151"/>
                    <a:pt x="12190762" y="1470577"/>
                  </a:cubicBezTo>
                  <a:cubicBezTo>
                    <a:pt x="12541924" y="1290396"/>
                    <a:pt x="13058876" y="1116743"/>
                    <a:pt x="13711594" y="952230"/>
                  </a:cubicBezTo>
                  <a:cubicBezTo>
                    <a:pt x="14716778" y="698932"/>
                    <a:pt x="16065290" y="461302"/>
                    <a:pt x="17676196" y="244563"/>
                  </a:cubicBezTo>
                  <a:cubicBezTo>
                    <a:pt x="18356326" y="153167"/>
                    <a:pt x="19022098" y="73848"/>
                    <a:pt x="19621618" y="7423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C9EC6A-C20C-464F-BE1D-0E7E7164D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278" y="1197563"/>
              <a:ext cx="9163136" cy="5660437"/>
            </a:xfrm>
            <a:custGeom>
              <a:avLst/>
              <a:gdLst>
                <a:gd name="connsiteX0" fmla="*/ 18326271 w 18326271"/>
                <a:gd name="connsiteY0" fmla="*/ 0 h 11320874"/>
                <a:gd name="connsiteX1" fmla="*/ 18326271 w 18326271"/>
                <a:gd name="connsiteY1" fmla="*/ 9721 h 11320874"/>
                <a:gd name="connsiteX2" fmla="*/ 18075965 w 18326271"/>
                <a:gd name="connsiteY2" fmla="*/ 38759 h 11320874"/>
                <a:gd name="connsiteX3" fmla="*/ 16586433 w 18326271"/>
                <a:gd name="connsiteY3" fmla="*/ 228947 h 11320874"/>
                <a:gd name="connsiteX4" fmla="*/ 12646293 w 18326271"/>
                <a:gd name="connsiteY4" fmla="*/ 950776 h 11320874"/>
                <a:gd name="connsiteX5" fmla="*/ 10732361 w 18326271"/>
                <a:gd name="connsiteY5" fmla="*/ 2090301 h 11320874"/>
                <a:gd name="connsiteX6" fmla="*/ 11503939 w 18326271"/>
                <a:gd name="connsiteY6" fmla="*/ 2851288 h 11320874"/>
                <a:gd name="connsiteX7" fmla="*/ 12280739 w 18326271"/>
                <a:gd name="connsiteY7" fmla="*/ 3580950 h 11320874"/>
                <a:gd name="connsiteX8" fmla="*/ 11624049 w 18326271"/>
                <a:gd name="connsiteY8" fmla="*/ 4143533 h 11320874"/>
                <a:gd name="connsiteX9" fmla="*/ 9643535 w 18326271"/>
                <a:gd name="connsiteY9" fmla="*/ 4314526 h 11320874"/>
                <a:gd name="connsiteX10" fmla="*/ 7623854 w 18326271"/>
                <a:gd name="connsiteY10" fmla="*/ 4486826 h 11320874"/>
                <a:gd name="connsiteX11" fmla="*/ 6595083 w 18326271"/>
                <a:gd name="connsiteY11" fmla="*/ 5138168 h 11320874"/>
                <a:gd name="connsiteX12" fmla="*/ 7288328 w 18326271"/>
                <a:gd name="connsiteY12" fmla="*/ 5948758 h 11320874"/>
                <a:gd name="connsiteX13" fmla="*/ 8484209 w 18326271"/>
                <a:gd name="connsiteY13" fmla="*/ 7535998 h 11320874"/>
                <a:gd name="connsiteX14" fmla="*/ 7317051 w 18326271"/>
                <a:gd name="connsiteY14" fmla="*/ 8742092 h 11320874"/>
                <a:gd name="connsiteX15" fmla="*/ 4447459 w 18326271"/>
                <a:gd name="connsiteY15" fmla="*/ 9715844 h 11320874"/>
                <a:gd name="connsiteX16" fmla="*/ 285001 w 18326271"/>
                <a:gd name="connsiteY16" fmla="*/ 11239536 h 11320874"/>
                <a:gd name="connsiteX17" fmla="*/ 142245 w 18326271"/>
                <a:gd name="connsiteY17" fmla="*/ 11320874 h 11320874"/>
                <a:gd name="connsiteX18" fmla="*/ 0 w 18326271"/>
                <a:gd name="connsiteY18" fmla="*/ 11320874 h 11320874"/>
                <a:gd name="connsiteX19" fmla="*/ 227877 w 18326271"/>
                <a:gd name="connsiteY19" fmla="*/ 11190623 h 11320874"/>
                <a:gd name="connsiteX20" fmla="*/ 4433097 w 18326271"/>
                <a:gd name="connsiteY20" fmla="*/ 9653190 h 11320874"/>
                <a:gd name="connsiteX21" fmla="*/ 8412404 w 18326271"/>
                <a:gd name="connsiteY21" fmla="*/ 7535998 h 11320874"/>
                <a:gd name="connsiteX22" fmla="*/ 7236106 w 18326271"/>
                <a:gd name="connsiteY22" fmla="*/ 5972253 h 11320874"/>
                <a:gd name="connsiteX23" fmla="*/ 6537639 w 18326271"/>
                <a:gd name="connsiteY23" fmla="*/ 5138168 h 11320874"/>
                <a:gd name="connsiteX24" fmla="*/ 7605576 w 18326271"/>
                <a:gd name="connsiteY24" fmla="*/ 4460719 h 11320874"/>
                <a:gd name="connsiteX25" fmla="*/ 9635701 w 18326271"/>
                <a:gd name="connsiteY25" fmla="*/ 4287115 h 11320874"/>
                <a:gd name="connsiteX26" fmla="*/ 11596633 w 18326271"/>
                <a:gd name="connsiteY26" fmla="*/ 4118731 h 11320874"/>
                <a:gd name="connsiteX27" fmla="*/ 12232433 w 18326271"/>
                <a:gd name="connsiteY27" fmla="*/ 3580950 h 11320874"/>
                <a:gd name="connsiteX28" fmla="*/ 11468689 w 18326271"/>
                <a:gd name="connsiteY28" fmla="*/ 2860425 h 11320874"/>
                <a:gd name="connsiteX29" fmla="*/ 10691889 w 18326271"/>
                <a:gd name="connsiteY29" fmla="*/ 2090301 h 11320874"/>
                <a:gd name="connsiteX30" fmla="*/ 11167109 w 18326271"/>
                <a:gd name="connsiteY30" fmla="*/ 1452010 h 11320874"/>
                <a:gd name="connsiteX31" fmla="*/ 12620181 w 18326271"/>
                <a:gd name="connsiteY31" fmla="*/ 942944 h 11320874"/>
                <a:gd name="connsiteX32" fmla="*/ 16564239 w 18326271"/>
                <a:gd name="connsiteY32" fmla="*/ 222420 h 11320874"/>
                <a:gd name="connsiteX33" fmla="*/ 18052371 w 18326271"/>
                <a:gd name="connsiteY33" fmla="*/ 31888 h 1132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26271" h="11320874">
                  <a:moveTo>
                    <a:pt x="18326271" y="0"/>
                  </a:moveTo>
                  <a:lnTo>
                    <a:pt x="18326271" y="9721"/>
                  </a:lnTo>
                  <a:lnTo>
                    <a:pt x="18075965" y="38759"/>
                  </a:lnTo>
                  <a:cubicBezTo>
                    <a:pt x="17601945" y="94950"/>
                    <a:pt x="17098043" y="158461"/>
                    <a:pt x="16586433" y="228947"/>
                  </a:cubicBezTo>
                  <a:cubicBezTo>
                    <a:pt x="14977999" y="452153"/>
                    <a:pt x="13635897" y="693633"/>
                    <a:pt x="12646293" y="950776"/>
                  </a:cubicBezTo>
                  <a:cubicBezTo>
                    <a:pt x="11280689" y="1305817"/>
                    <a:pt x="10588750" y="1689574"/>
                    <a:pt x="10732361" y="2090301"/>
                  </a:cubicBezTo>
                  <a:cubicBezTo>
                    <a:pt x="10869443" y="2472753"/>
                    <a:pt x="11184081" y="2659410"/>
                    <a:pt x="11503939" y="2851288"/>
                  </a:cubicBezTo>
                  <a:cubicBezTo>
                    <a:pt x="11805521" y="3031419"/>
                    <a:pt x="12101879" y="3210246"/>
                    <a:pt x="12280739" y="3580950"/>
                  </a:cubicBezTo>
                  <a:cubicBezTo>
                    <a:pt x="12407377" y="3840704"/>
                    <a:pt x="12197185" y="4027361"/>
                    <a:pt x="11624049" y="4143533"/>
                  </a:cubicBezTo>
                  <a:cubicBezTo>
                    <a:pt x="11108357" y="4247956"/>
                    <a:pt x="10366807" y="4281894"/>
                    <a:pt x="9643535" y="4314526"/>
                  </a:cubicBezTo>
                  <a:cubicBezTo>
                    <a:pt x="8928095" y="4347158"/>
                    <a:pt x="8181322" y="4381096"/>
                    <a:pt x="7623854" y="4486826"/>
                  </a:cubicBezTo>
                  <a:cubicBezTo>
                    <a:pt x="6981525" y="4609524"/>
                    <a:pt x="6652527" y="4811845"/>
                    <a:pt x="6595083" y="5138168"/>
                  </a:cubicBezTo>
                  <a:cubicBezTo>
                    <a:pt x="6558527" y="5350932"/>
                    <a:pt x="6901886" y="5632876"/>
                    <a:pt x="7288328" y="5948758"/>
                  </a:cubicBezTo>
                  <a:cubicBezTo>
                    <a:pt x="7818381" y="6383421"/>
                    <a:pt x="8475070" y="6919898"/>
                    <a:pt x="8484209" y="7535998"/>
                  </a:cubicBezTo>
                  <a:cubicBezTo>
                    <a:pt x="8490737" y="7965441"/>
                    <a:pt x="8119961" y="8363556"/>
                    <a:pt x="7317051" y="8742092"/>
                  </a:cubicBezTo>
                  <a:cubicBezTo>
                    <a:pt x="6566362" y="9097133"/>
                    <a:pt x="5559784" y="9390825"/>
                    <a:pt x="4447459" y="9715844"/>
                  </a:cubicBezTo>
                  <a:cubicBezTo>
                    <a:pt x="3055094" y="10122607"/>
                    <a:pt x="1548717" y="10562823"/>
                    <a:pt x="285001" y="11239536"/>
                  </a:cubicBezTo>
                  <a:lnTo>
                    <a:pt x="142245" y="11320874"/>
                  </a:lnTo>
                  <a:lnTo>
                    <a:pt x="0" y="11320874"/>
                  </a:lnTo>
                  <a:lnTo>
                    <a:pt x="227877" y="11190623"/>
                  </a:lnTo>
                  <a:cubicBezTo>
                    <a:pt x="1509204" y="10502464"/>
                    <a:pt x="3028982" y="10060687"/>
                    <a:pt x="4433097" y="9653190"/>
                  </a:cubicBezTo>
                  <a:cubicBezTo>
                    <a:pt x="6567666" y="9031868"/>
                    <a:pt x="8420237" y="8492781"/>
                    <a:pt x="8412404" y="7535998"/>
                  </a:cubicBezTo>
                  <a:cubicBezTo>
                    <a:pt x="8405876" y="6935562"/>
                    <a:pt x="7759631" y="6403000"/>
                    <a:pt x="7236106" y="5972253"/>
                  </a:cubicBezTo>
                  <a:cubicBezTo>
                    <a:pt x="6828776" y="5635486"/>
                    <a:pt x="6495861" y="5362680"/>
                    <a:pt x="6537639" y="5138168"/>
                  </a:cubicBezTo>
                  <a:cubicBezTo>
                    <a:pt x="6597694" y="4802707"/>
                    <a:pt x="6950193" y="4586028"/>
                    <a:pt x="7605576" y="4460719"/>
                  </a:cubicBezTo>
                  <a:cubicBezTo>
                    <a:pt x="8169572" y="4353685"/>
                    <a:pt x="8917651" y="4321052"/>
                    <a:pt x="9635701" y="4287115"/>
                  </a:cubicBezTo>
                  <a:cubicBezTo>
                    <a:pt x="10352446" y="4255788"/>
                    <a:pt x="11087469" y="4221850"/>
                    <a:pt x="11596633" y="4118731"/>
                  </a:cubicBezTo>
                  <a:cubicBezTo>
                    <a:pt x="12155407" y="4006476"/>
                    <a:pt x="12352545" y="3832872"/>
                    <a:pt x="12232433" y="3580950"/>
                  </a:cubicBezTo>
                  <a:cubicBezTo>
                    <a:pt x="12057491" y="3215466"/>
                    <a:pt x="11765049" y="3039252"/>
                    <a:pt x="11468689" y="2860425"/>
                  </a:cubicBezTo>
                  <a:cubicBezTo>
                    <a:pt x="11146219" y="2667241"/>
                    <a:pt x="10828971" y="2475363"/>
                    <a:pt x="10691889" y="2090301"/>
                  </a:cubicBezTo>
                  <a:cubicBezTo>
                    <a:pt x="10614861" y="1871010"/>
                    <a:pt x="10781971" y="1656942"/>
                    <a:pt x="11167109" y="1452010"/>
                  </a:cubicBezTo>
                  <a:cubicBezTo>
                    <a:pt x="11494801" y="1277100"/>
                    <a:pt x="11989601" y="1106106"/>
                    <a:pt x="12620181" y="942944"/>
                  </a:cubicBezTo>
                  <a:cubicBezTo>
                    <a:pt x="13611091" y="685801"/>
                    <a:pt x="14954499" y="443016"/>
                    <a:pt x="16564239" y="222420"/>
                  </a:cubicBezTo>
                  <a:cubicBezTo>
                    <a:pt x="17075361" y="151934"/>
                    <a:pt x="17578771" y="88240"/>
                    <a:pt x="18052371" y="3188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F5A685-8DBF-CA49-BE99-34D7A6A4DAB5}"/>
              </a:ext>
            </a:extLst>
          </p:cNvPr>
          <p:cNvGrpSpPr/>
          <p:nvPr/>
        </p:nvGrpSpPr>
        <p:grpSpPr>
          <a:xfrm>
            <a:off x="1462020" y="5479051"/>
            <a:ext cx="915635" cy="915635"/>
            <a:chOff x="6203917" y="6068451"/>
            <a:chExt cx="2527366" cy="2527366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2885C4B-6A91-DC43-AB03-4300CCE5564F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6" name="Oval 15">
              <a:extLst>
                <a:ext uri="{FF2B5EF4-FFF2-40B4-BE49-F238E27FC236}">
                  <a16:creationId xmlns:a16="http://schemas.microsoft.com/office/drawing/2014/main" id="{3720FD64-8484-534F-9FE4-49A4FDD1E4D2}"/>
                </a:ext>
              </a:extLst>
            </p:cNvPr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9FE4C7B-0393-3A4A-B506-0895C4051D6E}"/>
              </a:ext>
            </a:extLst>
          </p:cNvPr>
          <p:cNvSpPr txBox="1"/>
          <p:nvPr/>
        </p:nvSpPr>
        <p:spPr>
          <a:xfrm>
            <a:off x="1619114" y="5642193"/>
            <a:ext cx="6014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2016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7C2EB1-80C4-4946-90D0-23C56DCA6586}"/>
              </a:ext>
            </a:extLst>
          </p:cNvPr>
          <p:cNvGrpSpPr/>
          <p:nvPr/>
        </p:nvGrpSpPr>
        <p:grpSpPr>
          <a:xfrm>
            <a:off x="5511586" y="4530869"/>
            <a:ext cx="915635" cy="915635"/>
            <a:chOff x="6203917" y="6068451"/>
            <a:chExt cx="2527366" cy="2527366"/>
          </a:xfrm>
        </p:grpSpPr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9FF2A9E3-809B-4DDB-8DC5-01907634AA5D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 useBgFill="1">
          <p:nvSpPr>
            <p:cNvPr id="45" name="Oval 44">
              <a:extLst>
                <a:ext uri="{FF2B5EF4-FFF2-40B4-BE49-F238E27FC236}">
                  <a16:creationId xmlns:a16="http://schemas.microsoft.com/office/drawing/2014/main" id="{3818E4C1-4C00-449F-BD29-26906B1FD7A5}"/>
                </a:ext>
              </a:extLst>
            </p:cNvPr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AA85F46-C888-4AB0-A9DC-F5877D48D62F}"/>
              </a:ext>
            </a:extLst>
          </p:cNvPr>
          <p:cNvSpPr txBox="1"/>
          <p:nvPr/>
        </p:nvSpPr>
        <p:spPr>
          <a:xfrm>
            <a:off x="5668679" y="4674761"/>
            <a:ext cx="6014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Dec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9E042E-6FB0-4CDC-B88A-1D8FBAE210BD}"/>
              </a:ext>
            </a:extLst>
          </p:cNvPr>
          <p:cNvSpPr txBox="1"/>
          <p:nvPr/>
        </p:nvSpPr>
        <p:spPr>
          <a:xfrm>
            <a:off x="6561868" y="5036043"/>
            <a:ext cx="357912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Time to ACT Deteriorating Patient pro forma and educational package launch</a:t>
            </a:r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C3C1DF3F-AA3F-4E2C-AED9-EAD239D3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66" y="5914800"/>
            <a:ext cx="649747" cy="91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7416A22-9B19-440D-A09F-11D068F7A7D9}"/>
              </a:ext>
            </a:extLst>
          </p:cNvPr>
          <p:cNvSpPr txBox="1"/>
          <p:nvPr/>
        </p:nvSpPr>
        <p:spPr>
          <a:xfrm>
            <a:off x="6443941" y="5661139"/>
            <a:ext cx="5717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38 clinical areas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Reviewed a total of 386 deteriorations (New NEWS 5+ or cause for concern)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B1A332E-0F08-411C-92A2-08453D20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24" y="4465727"/>
            <a:ext cx="1171248" cy="1690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9F667CA-EFDB-443D-8D6C-5D78F89B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66" y="3690898"/>
            <a:ext cx="1144851" cy="1651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81ADC9C-9842-4068-B332-4124905D1EF6}"/>
              </a:ext>
            </a:extLst>
          </p:cNvPr>
          <p:cNvGrpSpPr/>
          <p:nvPr/>
        </p:nvGrpSpPr>
        <p:grpSpPr>
          <a:xfrm>
            <a:off x="5685399" y="2297181"/>
            <a:ext cx="915635" cy="915635"/>
            <a:chOff x="6203917" y="6068451"/>
            <a:chExt cx="2527366" cy="2527366"/>
          </a:xfrm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295B227D-1E57-48D7-847D-304C543A8436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 useBgFill="1">
          <p:nvSpPr>
            <p:cNvPr id="40" name="Oval 39">
              <a:extLst>
                <a:ext uri="{FF2B5EF4-FFF2-40B4-BE49-F238E27FC236}">
                  <a16:creationId xmlns:a16="http://schemas.microsoft.com/office/drawing/2014/main" id="{7E6A9851-10DB-4B68-91A6-101588AA19D5}"/>
                </a:ext>
              </a:extLst>
            </p:cNvPr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2BEAD56-0396-49FF-A596-F14ECAFE7418}"/>
              </a:ext>
            </a:extLst>
          </p:cNvPr>
          <p:cNvSpPr txBox="1"/>
          <p:nvPr/>
        </p:nvSpPr>
        <p:spPr>
          <a:xfrm>
            <a:off x="5842494" y="2460323"/>
            <a:ext cx="6014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Feb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EB8C5A-EE47-444F-91EA-0B20F329DA61}"/>
              </a:ext>
            </a:extLst>
          </p:cNvPr>
          <p:cNvSpPr txBox="1"/>
          <p:nvPr/>
        </p:nvSpPr>
        <p:spPr>
          <a:xfrm>
            <a:off x="1746004" y="2185118"/>
            <a:ext cx="571721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NEWS2 launch and Time to ACT re-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energised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Development of buddy ward system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2067C5-76BF-4A7A-B89F-A79DA364D35D}"/>
              </a:ext>
            </a:extLst>
          </p:cNvPr>
          <p:cNvGrpSpPr/>
          <p:nvPr/>
        </p:nvGrpSpPr>
        <p:grpSpPr>
          <a:xfrm>
            <a:off x="7545034" y="2149776"/>
            <a:ext cx="915635" cy="915635"/>
            <a:chOff x="6203917" y="6068451"/>
            <a:chExt cx="2527366" cy="2527366"/>
          </a:xfrm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5E5808DE-2090-482C-A09F-A6B0F4F2394D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 useBgFill="1">
          <p:nvSpPr>
            <p:cNvPr id="49" name="Oval 48">
              <a:extLst>
                <a:ext uri="{FF2B5EF4-FFF2-40B4-BE49-F238E27FC236}">
                  <a16:creationId xmlns:a16="http://schemas.microsoft.com/office/drawing/2014/main" id="{3D645AB5-04A6-48F8-91D1-993FCAD71AE5}"/>
                </a:ext>
              </a:extLst>
            </p:cNvPr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35EB0F3-6123-4A4F-9ACB-1E0369ADA389}"/>
              </a:ext>
            </a:extLst>
          </p:cNvPr>
          <p:cNvSpPr txBox="1"/>
          <p:nvPr/>
        </p:nvSpPr>
        <p:spPr>
          <a:xfrm>
            <a:off x="7702128" y="2436028"/>
            <a:ext cx="60144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2019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6A19A0E-F7ED-470D-B4F9-7E56DE946829}"/>
              </a:ext>
            </a:extLst>
          </p:cNvPr>
          <p:cNvGrpSpPr/>
          <p:nvPr/>
        </p:nvGrpSpPr>
        <p:grpSpPr>
          <a:xfrm>
            <a:off x="6656821" y="1052562"/>
            <a:ext cx="915635" cy="915635"/>
            <a:chOff x="6203917" y="6068451"/>
            <a:chExt cx="2527366" cy="2527366"/>
          </a:xfrm>
        </p:grpSpPr>
        <p:sp>
          <p:nvSpPr>
            <p:cNvPr id="58" name="Teardrop 57">
              <a:extLst>
                <a:ext uri="{FF2B5EF4-FFF2-40B4-BE49-F238E27FC236}">
                  <a16:creationId xmlns:a16="http://schemas.microsoft.com/office/drawing/2014/main" id="{45633ABD-B8B1-4E71-BC51-EDD13CD1389F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 useBgFill="1">
          <p:nvSpPr>
            <p:cNvPr id="59" name="Oval 58">
              <a:extLst>
                <a:ext uri="{FF2B5EF4-FFF2-40B4-BE49-F238E27FC236}">
                  <a16:creationId xmlns:a16="http://schemas.microsoft.com/office/drawing/2014/main" id="{37E718B4-43FC-4A03-95E2-9C3779995273}"/>
                </a:ext>
              </a:extLst>
            </p:cNvPr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220DFC1-713B-4F5D-AE0F-C89D02E6F237}"/>
              </a:ext>
            </a:extLst>
          </p:cNvPr>
          <p:cNvSpPr txBox="1"/>
          <p:nvPr/>
        </p:nvSpPr>
        <p:spPr>
          <a:xfrm>
            <a:off x="6813915" y="1215704"/>
            <a:ext cx="6014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Mar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BF9C0F-DC2E-437D-A93D-1AA14CD51693}"/>
              </a:ext>
            </a:extLst>
          </p:cNvPr>
          <p:cNvSpPr txBox="1"/>
          <p:nvPr/>
        </p:nvSpPr>
        <p:spPr>
          <a:xfrm>
            <a:off x="8413145" y="2637068"/>
            <a:ext cx="3866401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Limited observations function introduced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B919C9-1C5F-459B-9275-7587E89A57F7}"/>
              </a:ext>
            </a:extLst>
          </p:cNvPr>
          <p:cNvSpPr txBox="1"/>
          <p:nvPr/>
        </p:nvSpPr>
        <p:spPr>
          <a:xfrm>
            <a:off x="3418901" y="1136389"/>
            <a:ext cx="4014997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Treatment escalation plan TEP form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FAA6C2A-AE7A-482E-B455-D8989F0605DF}"/>
              </a:ext>
            </a:extLst>
          </p:cNvPr>
          <p:cNvGrpSpPr/>
          <p:nvPr/>
        </p:nvGrpSpPr>
        <p:grpSpPr>
          <a:xfrm>
            <a:off x="8075538" y="371352"/>
            <a:ext cx="915635" cy="915635"/>
            <a:chOff x="6203917" y="6068451"/>
            <a:chExt cx="2527366" cy="2527366"/>
          </a:xfrm>
        </p:grpSpPr>
        <p:sp>
          <p:nvSpPr>
            <p:cNvPr id="64" name="Teardrop 63">
              <a:extLst>
                <a:ext uri="{FF2B5EF4-FFF2-40B4-BE49-F238E27FC236}">
                  <a16:creationId xmlns:a16="http://schemas.microsoft.com/office/drawing/2014/main" id="{7844F6C8-C1D0-4838-849D-DEF556793B29}"/>
                </a:ext>
              </a:extLst>
            </p:cNvPr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name="adj" fmla="val 11836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 useBgFill="1">
          <p:nvSpPr>
            <p:cNvPr id="65" name="Oval 64">
              <a:extLst>
                <a:ext uri="{FF2B5EF4-FFF2-40B4-BE49-F238E27FC236}">
                  <a16:creationId xmlns:a16="http://schemas.microsoft.com/office/drawing/2014/main" id="{88702282-40CD-4FB1-A22B-BB4A42F69F33}"/>
                </a:ext>
              </a:extLst>
            </p:cNvPr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6D6A72D-A28A-4120-9E58-91860F9B2D79}"/>
              </a:ext>
            </a:extLst>
          </p:cNvPr>
          <p:cNvSpPr txBox="1"/>
          <p:nvPr/>
        </p:nvSpPr>
        <p:spPr>
          <a:xfrm>
            <a:off x="8232632" y="534494"/>
            <a:ext cx="6014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Mar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2020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44F9801-DF19-4EC4-B041-C6B571D69F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91" b="92781" l="494" r="39630">
                        <a14:foregroundMark x1="15214" y1="8449" x2="15556" y2="8021"/>
                        <a14:foregroundMark x1="10552" y1="14282" x2="13216" y2="10949"/>
                        <a14:foregroundMark x1="4727" y1="21570" x2="4830" y2="21442"/>
                        <a14:foregroundMark x1="21442" y1="5324" x2="21726" y2="5194"/>
                        <a14:foregroundMark x1="15556" y1="8021" x2="17112" y2="7308"/>
                        <a14:foregroundMark x1="26270" y1="5825" x2="26653" y2="5891"/>
                        <a14:foregroundMark x1="33228" y1="13401" x2="33580" y2="13904"/>
                        <a14:foregroundMark x1="33580" y1="13904" x2="40000" y2="37701"/>
                        <a14:foregroundMark x1="40000" y1="37701" x2="40453" y2="44844"/>
                        <a14:foregroundMark x1="40463" y1="54220" x2="38330" y2="69569"/>
                        <a14:foregroundMark x1="30033" y1="89660" x2="27452" y2="93632"/>
                        <a14:foregroundMark x1="22108" y1="94750" x2="20571" y2="94782"/>
                        <a14:foregroundMark x1="3230" y1="74762" x2="790" y2="55384"/>
                        <a14:foregroundMark x1="424" y1="44662" x2="574" y2="39250"/>
                        <a14:foregroundMark x1="4549" y1="21381" x2="4633" y2="21032"/>
                        <a14:foregroundMark x1="16328" y1="8466" x2="15372" y2="8705"/>
                        <a14:foregroundMark x1="26667" y1="5882" x2="26308" y2="5972"/>
                        <a14:foregroundMark x1="13005" y1="9939" x2="11235" y2="11765"/>
                        <a14:foregroundMark x1="37160" y1="32888" x2="40617" y2="44652"/>
                        <a14:foregroundMark x1="40617" y1="44652" x2="40545" y2="44880"/>
                        <a14:foregroundMark x1="36914" y1="56417" x2="38272" y2="69519"/>
                        <a14:foregroundMark x1="39398" y1="54211" x2="39630" y2="65775"/>
                        <a14:backgroundMark x1="26543" y1="6150" x2="32346" y2="12834"/>
                        <a14:backgroundMark x1="32346" y1="12834" x2="33457" y2="12567"/>
                        <a14:backgroundMark x1="26914" y1="8289" x2="21975" y2="6150"/>
                        <a14:backgroundMark x1="22469" y1="7487" x2="17037" y2="15508"/>
                        <a14:backgroundMark x1="17037" y1="15508" x2="12716" y2="8556"/>
                        <a14:backgroundMark x1="15556" y1="10963" x2="14691" y2="8824"/>
                        <a14:backgroundMark x1="10370" y1="13904" x2="5062" y2="21925"/>
                        <a14:backgroundMark x1="5062" y1="21925" x2="2099" y2="33957"/>
                        <a14:backgroundMark x1="2099" y1="33957" x2="0" y2="38235"/>
                        <a14:backgroundMark x1="247" y1="44652" x2="123" y2="55348"/>
                        <a14:backgroundMark x1="41358" y1="45187" x2="40617" y2="54278"/>
                        <a14:backgroundMark x1="38272" y1="49733" x2="38642" y2="53743"/>
                        <a14:backgroundMark x1="37654" y1="50535" x2="39506" y2="54011"/>
                        <a14:backgroundMark x1="38642" y1="69786" x2="36914" y2="81016"/>
                        <a14:backgroundMark x1="37284" y1="81551" x2="31605" y2="75936"/>
                        <a14:backgroundMark x1="31605" y1="75936" x2="31111" y2="89840"/>
                        <a14:backgroundMark x1="31111" y1="89840" x2="30741" y2="90642"/>
                        <a14:backgroundMark x1="27531" y1="93850" x2="22840" y2="96791"/>
                        <a14:backgroundMark x1="3086" y1="75134" x2="9012" y2="80214"/>
                        <a14:backgroundMark x1="9012" y1="80214" x2="11605" y2="92513"/>
                        <a14:backgroundMark x1="11605" y1="92513" x2="19877" y2="96791"/>
                      </a14:backgroundRemoval>
                    </a14:imgEffect>
                  </a14:imgLayer>
                </a14:imgProps>
              </a:ext>
            </a:extLst>
          </a:blip>
          <a:srcRect t="5618" r="58908" b="3675"/>
          <a:stretch/>
        </p:blipFill>
        <p:spPr>
          <a:xfrm>
            <a:off x="8616577" y="893589"/>
            <a:ext cx="828809" cy="844735"/>
          </a:xfrm>
          <a:prstGeom prst="rect">
            <a:avLst/>
          </a:prstGeom>
        </p:spPr>
      </p:pic>
      <p:sp>
        <p:nvSpPr>
          <p:cNvPr id="54" name="Title 2">
            <a:extLst>
              <a:ext uri="{FF2B5EF4-FFF2-40B4-BE49-F238E27FC236}">
                <a16:creationId xmlns:a16="http://schemas.microsoft.com/office/drawing/2014/main" id="{72C097DD-2F20-47B9-BFE5-37813F91E726}"/>
              </a:ext>
            </a:extLst>
          </p:cNvPr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Our journey with Time to ACT</a:t>
            </a:r>
          </a:p>
        </p:txBody>
      </p:sp>
    </p:spTree>
    <p:extLst>
      <p:ext uri="{BB962C8B-B14F-4D97-AF65-F5344CB8AC3E}">
        <p14:creationId xmlns:p14="http://schemas.microsoft.com/office/powerpoint/2010/main" val="387923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4618B2-FC2C-4AB3-B6BE-796B2E020909}"/>
              </a:ext>
            </a:extLst>
          </p:cNvPr>
          <p:cNvSpPr/>
          <p:nvPr/>
        </p:nvSpPr>
        <p:spPr>
          <a:xfrm>
            <a:off x="6308203" y="2113022"/>
            <a:ext cx="4481171" cy="32157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526027-8FB0-41FD-9FFC-A9720A2AE78B}"/>
              </a:ext>
            </a:extLst>
          </p:cNvPr>
          <p:cNvSpPr/>
          <p:nvPr/>
        </p:nvSpPr>
        <p:spPr>
          <a:xfrm>
            <a:off x="845098" y="2088919"/>
            <a:ext cx="4796808" cy="3239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86A9B7D-6AC5-4489-9AF0-BC23E0E3F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36602"/>
              </p:ext>
            </p:extLst>
          </p:nvPr>
        </p:nvGraphicFramePr>
        <p:xfrm>
          <a:off x="6443571" y="2669715"/>
          <a:ext cx="4195612" cy="260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FB7419-D35D-44FC-81B1-D8BDA745CFB8}"/>
              </a:ext>
            </a:extLst>
          </p:cNvPr>
          <p:cNvSpPr txBox="1"/>
          <p:nvPr/>
        </p:nvSpPr>
        <p:spPr>
          <a:xfrm>
            <a:off x="6242718" y="2157535"/>
            <a:ext cx="456458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Documentation of escalation plan in medical notes in response to deterioration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546231-5B79-4829-9D82-C447D91A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26403"/>
              </p:ext>
            </p:extLst>
          </p:nvPr>
        </p:nvGraphicFramePr>
        <p:xfrm>
          <a:off x="852259" y="2608429"/>
          <a:ext cx="4738313" cy="251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223EA5-3637-4EFB-A8E1-04D9014FC6A6}"/>
              </a:ext>
            </a:extLst>
          </p:cNvPr>
          <p:cNvSpPr txBox="1"/>
          <p:nvPr/>
        </p:nvSpPr>
        <p:spPr>
          <a:xfrm>
            <a:off x="903782" y="2225998"/>
            <a:ext cx="4647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% of deteriorations seen by clinician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F8EAC1-EA22-4544-A53F-380221236356}"/>
              </a:ext>
            </a:extLst>
          </p:cNvPr>
          <p:cNvSpPr txBox="1">
            <a:spLocks/>
          </p:cNvSpPr>
          <p:nvPr/>
        </p:nvSpPr>
        <p:spPr>
          <a:xfrm>
            <a:off x="609600" y="403055"/>
            <a:ext cx="10972800" cy="6496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Sustained impact on response to deteriorating patients</a:t>
            </a:r>
          </a:p>
        </p:txBody>
      </p:sp>
    </p:spTree>
    <p:extLst>
      <p:ext uri="{BB962C8B-B14F-4D97-AF65-F5344CB8AC3E}">
        <p14:creationId xmlns:p14="http://schemas.microsoft.com/office/powerpoint/2010/main" val="320568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056F8A-2A8A-41B6-8DE3-5439364799D4}"/>
              </a:ext>
            </a:extLst>
          </p:cNvPr>
          <p:cNvSpPr/>
          <p:nvPr/>
        </p:nvSpPr>
        <p:spPr>
          <a:xfrm>
            <a:off x="6163695" y="2277913"/>
            <a:ext cx="5650133" cy="23524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F0873B3-A726-41BD-8936-2BAB86A45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771836"/>
              </p:ext>
            </p:extLst>
          </p:nvPr>
        </p:nvGraphicFramePr>
        <p:xfrm>
          <a:off x="351691" y="1913253"/>
          <a:ext cx="5606573" cy="37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2D6C289-0C5E-4099-8FF1-C999E4DE81BD}"/>
              </a:ext>
            </a:extLst>
          </p:cNvPr>
          <p:cNvSpPr txBox="1"/>
          <p:nvPr/>
        </p:nvSpPr>
        <p:spPr>
          <a:xfrm>
            <a:off x="351692" y="1892142"/>
            <a:ext cx="5606572" cy="3440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Improvement in vital signs compliance during Covid Pandemic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18ACC1-0029-4A61-94DB-737CCC82A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458777"/>
              </p:ext>
            </p:extLst>
          </p:nvPr>
        </p:nvGraphicFramePr>
        <p:xfrm>
          <a:off x="6163695" y="2241933"/>
          <a:ext cx="5606574" cy="337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0D4A97-2827-4514-9DFC-5FD046ABC1A6}"/>
              </a:ext>
            </a:extLst>
          </p:cNvPr>
          <p:cNvSpPr txBox="1"/>
          <p:nvPr/>
        </p:nvSpPr>
        <p:spPr>
          <a:xfrm>
            <a:off x="6163695" y="1905351"/>
            <a:ext cx="5650133" cy="34406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Improvement in vital signs compliance on medical ward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F8EAC1-EA22-4544-A53F-380221236356}"/>
              </a:ext>
            </a:extLst>
          </p:cNvPr>
          <p:cNvSpPr txBox="1">
            <a:spLocks/>
          </p:cNvSpPr>
          <p:nvPr/>
        </p:nvSpPr>
        <p:spPr>
          <a:xfrm>
            <a:off x="609600" y="403055"/>
            <a:ext cx="10972800" cy="6496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Sustained impact on response to deteriorating patients</a:t>
            </a:r>
          </a:p>
        </p:txBody>
      </p:sp>
    </p:spTree>
    <p:extLst>
      <p:ext uri="{BB962C8B-B14F-4D97-AF65-F5344CB8AC3E}">
        <p14:creationId xmlns:p14="http://schemas.microsoft.com/office/powerpoint/2010/main" val="1830265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E0D9AD38-A339-3543-BB3E-3490E91ED80C}"/>
              </a:ext>
            </a:extLst>
          </p:cNvPr>
          <p:cNvSpPr txBox="1"/>
          <p:nvPr/>
        </p:nvSpPr>
        <p:spPr>
          <a:xfrm>
            <a:off x="4213426" y="1675426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4B5F1-89FF-47BE-943F-4B28F5AF3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1284863"/>
            <a:ext cx="8054395" cy="52579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A649D-EB28-4468-8BAC-910BA38AF4D1}"/>
              </a:ext>
            </a:extLst>
          </p:cNvPr>
          <p:cNvSpPr/>
          <p:nvPr/>
        </p:nvSpPr>
        <p:spPr>
          <a:xfrm>
            <a:off x="4268142" y="1958754"/>
            <a:ext cx="1317055" cy="385311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8EF1B-DE78-4A99-9C9E-EBE93F4F0C97}"/>
              </a:ext>
            </a:extLst>
          </p:cNvPr>
          <p:cNvSpPr/>
          <p:nvPr/>
        </p:nvSpPr>
        <p:spPr>
          <a:xfrm>
            <a:off x="6870182" y="2014155"/>
            <a:ext cx="407181" cy="385311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458FD-2810-4424-9485-67306AB61BD1}"/>
              </a:ext>
            </a:extLst>
          </p:cNvPr>
          <p:cNvSpPr txBox="1"/>
          <p:nvPr/>
        </p:nvSpPr>
        <p:spPr>
          <a:xfrm>
            <a:off x="4268142" y="4874797"/>
            <a:ext cx="137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TTACT launch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55B20-6DBF-4B8C-9CA7-21B29E8DCBEB}"/>
              </a:ext>
            </a:extLst>
          </p:cNvPr>
          <p:cNvSpPr txBox="1"/>
          <p:nvPr/>
        </p:nvSpPr>
        <p:spPr>
          <a:xfrm>
            <a:off x="6385344" y="4663785"/>
            <a:ext cx="137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NEWS2 &amp;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TTACT refresher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B1A781-5A5C-49BA-9DBA-5A6A48C74FA7}"/>
              </a:ext>
            </a:extLst>
          </p:cNvPr>
          <p:cNvSpPr/>
          <p:nvPr/>
        </p:nvSpPr>
        <p:spPr>
          <a:xfrm>
            <a:off x="2366978" y="5224992"/>
            <a:ext cx="217143" cy="537175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96DEFC-AC67-414B-975F-53E5984006FA}"/>
              </a:ext>
            </a:extLst>
          </p:cNvPr>
          <p:cNvSpPr/>
          <p:nvPr/>
        </p:nvSpPr>
        <p:spPr>
          <a:xfrm>
            <a:off x="4621465" y="5221224"/>
            <a:ext cx="194375" cy="537175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E7FF31-ED7F-4079-9556-4B50D8EBCBD9}"/>
              </a:ext>
            </a:extLst>
          </p:cNvPr>
          <p:cNvSpPr/>
          <p:nvPr/>
        </p:nvSpPr>
        <p:spPr>
          <a:xfrm>
            <a:off x="6860367" y="5231733"/>
            <a:ext cx="164047" cy="537175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344B38-9250-4EC7-81E8-9F5885492DAC}"/>
              </a:ext>
            </a:extLst>
          </p:cNvPr>
          <p:cNvSpPr/>
          <p:nvPr/>
        </p:nvSpPr>
        <p:spPr>
          <a:xfrm>
            <a:off x="9015664" y="5193443"/>
            <a:ext cx="194375" cy="537175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FEE0B-C06B-497C-8250-AFD4137ED233}"/>
              </a:ext>
            </a:extLst>
          </p:cNvPr>
          <p:cNvSpPr txBox="1">
            <a:spLocks/>
          </p:cNvSpPr>
          <p:nvPr/>
        </p:nvSpPr>
        <p:spPr>
          <a:xfrm>
            <a:off x="609600" y="403055"/>
            <a:ext cx="10972800" cy="6496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Sustained impact on response to deteriorating patients</a:t>
            </a:r>
          </a:p>
        </p:txBody>
      </p:sp>
    </p:spTree>
    <p:extLst>
      <p:ext uri="{BB962C8B-B14F-4D97-AF65-F5344CB8AC3E}">
        <p14:creationId xmlns:p14="http://schemas.microsoft.com/office/powerpoint/2010/main" val="177100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750EC34B-A797-4035-9429-49427E24D8E0}"/>
              </a:ext>
            </a:extLst>
          </p:cNvPr>
          <p:cNvSpPr/>
          <p:nvPr/>
        </p:nvSpPr>
        <p:spPr>
          <a:xfrm>
            <a:off x="1226916" y="1562582"/>
            <a:ext cx="9398643" cy="4537276"/>
          </a:xfrm>
          <a:prstGeom prst="ellipse">
            <a:avLst/>
          </a:prstGeom>
          <a:solidFill>
            <a:srgbClr val="CC3300">
              <a:alpha val="2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4CB77-E3DC-4A0E-97FD-DEAD6494D04E}"/>
              </a:ext>
            </a:extLst>
          </p:cNvPr>
          <p:cNvSpPr txBox="1"/>
          <p:nvPr/>
        </p:nvSpPr>
        <p:spPr>
          <a:xfrm>
            <a:off x="2604829" y="3930074"/>
            <a:ext cx="2214946" cy="7477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Treatment escalation plan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4EEEE-59B8-4C75-A5BA-0D39D694711C}"/>
              </a:ext>
            </a:extLst>
          </p:cNvPr>
          <p:cNvSpPr txBox="1"/>
          <p:nvPr/>
        </p:nvSpPr>
        <p:spPr>
          <a:xfrm>
            <a:off x="7206320" y="3919778"/>
            <a:ext cx="2329371" cy="7477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Limited observations function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10D0B3-1B0C-4B24-96D1-726C4832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69" y="3234756"/>
            <a:ext cx="1845841" cy="2601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2CE46-097B-46B1-B335-FBFF869B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94" y="3234756"/>
            <a:ext cx="794534" cy="11376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DB7D1-E9DD-48EA-8623-F7393CD559C3}"/>
              </a:ext>
            </a:extLst>
          </p:cNvPr>
          <p:cNvSpPr txBox="1"/>
          <p:nvPr/>
        </p:nvSpPr>
        <p:spPr>
          <a:xfrm>
            <a:off x="4742578" y="2107668"/>
            <a:ext cx="2558005" cy="7477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analysis &amp; reporting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A41F6F-07AD-4E83-BDEF-4F8CA0DB6B85}"/>
              </a:ext>
            </a:extLst>
          </p:cNvPr>
          <p:cNvSpPr/>
          <p:nvPr/>
        </p:nvSpPr>
        <p:spPr>
          <a:xfrm>
            <a:off x="4512967" y="1219238"/>
            <a:ext cx="3338578" cy="63271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prstTxWarp prst="textCanUp">
              <a:avLst>
                <a:gd name="adj" fmla="val 73178"/>
              </a:avLst>
            </a:prstTxWarp>
            <a:spAutoFit/>
          </a:bodyPr>
          <a:lstStyle/>
          <a:p>
            <a:pPr algn="ctr"/>
            <a:r>
              <a:rPr lang="en-US" sz="1000" b="1" cap="non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7DD42-C591-4F84-94ED-A601E3FB9E72}"/>
              </a:ext>
            </a:extLst>
          </p:cNvPr>
          <p:cNvSpPr txBox="1"/>
          <p:nvPr/>
        </p:nvSpPr>
        <p:spPr>
          <a:xfrm>
            <a:off x="3379855" y="2793526"/>
            <a:ext cx="2214946" cy="7477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Deteriorating patient pro forma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16E57-AB03-40B8-BD9D-2D86AAD9F923}"/>
              </a:ext>
            </a:extLst>
          </p:cNvPr>
          <p:cNvSpPr txBox="1"/>
          <p:nvPr/>
        </p:nvSpPr>
        <p:spPr>
          <a:xfrm>
            <a:off x="6350319" y="2741180"/>
            <a:ext cx="2214947" cy="7477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Vital signs compliance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EBF6320-D475-4D9E-B484-15B72663EE32}"/>
              </a:ext>
            </a:extLst>
          </p:cNvPr>
          <p:cNvSpPr/>
          <p:nvPr/>
        </p:nvSpPr>
        <p:spPr>
          <a:xfrm rot="2207125">
            <a:off x="3609485" y="3567054"/>
            <a:ext cx="330056" cy="401944"/>
          </a:xfrm>
          <a:prstGeom prst="downArrow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29D7AA5-14ED-471E-B363-37FB30692460}"/>
              </a:ext>
            </a:extLst>
          </p:cNvPr>
          <p:cNvSpPr/>
          <p:nvPr/>
        </p:nvSpPr>
        <p:spPr>
          <a:xfrm rot="18892366">
            <a:off x="7953102" y="3493286"/>
            <a:ext cx="330056" cy="401944"/>
          </a:xfrm>
          <a:prstGeom prst="downArrow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CC6E3A-193C-4AD8-9029-BE0D00D28C4E}"/>
              </a:ext>
            </a:extLst>
          </p:cNvPr>
          <p:cNvSpPr/>
          <p:nvPr/>
        </p:nvSpPr>
        <p:spPr>
          <a:xfrm>
            <a:off x="4487328" y="5866950"/>
            <a:ext cx="3338578" cy="63271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000" b="1" cap="non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Engagement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E8503A6-2401-4803-9D40-114E6478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4615" r="634"/>
          <a:stretch/>
        </p:blipFill>
        <p:spPr>
          <a:xfrm>
            <a:off x="8167715" y="394282"/>
            <a:ext cx="2407281" cy="19415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C8E771-CF8F-43EA-B8E1-2DA73AF02B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916" y="5157788"/>
            <a:ext cx="2109438" cy="15820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AD8A63-0093-484D-A221-B7100B40D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031" y="5029087"/>
            <a:ext cx="2219703" cy="16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89AD-FC2D-45BD-AA26-C2A28D6D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889B-F853-4373-B5E3-E66C7AAB9F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1470991"/>
            <a:ext cx="11374208" cy="527436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Decide what deterioration looks like in your setting</a:t>
            </a:r>
          </a:p>
          <a:p>
            <a:pPr lvl="1"/>
            <a:r>
              <a:rPr lang="en-GB" sz="2400" dirty="0"/>
              <a:t>Educate on the reason for the number, not just the number</a:t>
            </a:r>
          </a:p>
          <a:p>
            <a:pPr lvl="1"/>
            <a:r>
              <a:rPr lang="en-GB" sz="2400" dirty="0">
                <a:latin typeface="+mn-lt"/>
              </a:rPr>
              <a:t>Give staff tools to escalate on NEWS and also cause for concern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Look at who you are </a:t>
            </a:r>
            <a:r>
              <a:rPr lang="en-GB" b="1" dirty="0">
                <a:latin typeface="+mn-lt"/>
              </a:rPr>
              <a:t>not</a:t>
            </a:r>
            <a:r>
              <a:rPr lang="en-GB" dirty="0">
                <a:latin typeface="+mn-lt"/>
              </a:rPr>
              <a:t> responding to (and why)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Data should be collected to help you shape your service</a:t>
            </a:r>
          </a:p>
          <a:p>
            <a:pPr lvl="1"/>
            <a:r>
              <a:rPr lang="en-GB" sz="2400" dirty="0">
                <a:latin typeface="+mn-lt"/>
              </a:rPr>
              <a:t>Collect data for yourself, not just because you have to</a:t>
            </a:r>
          </a:p>
          <a:p>
            <a:pPr lvl="1"/>
            <a:r>
              <a:rPr lang="en-GB" sz="2400" dirty="0"/>
              <a:t>Human AND automated data collection</a:t>
            </a:r>
            <a:endParaRPr lang="en-GB" sz="2400" dirty="0">
              <a:latin typeface="+mn-lt"/>
            </a:endParaRPr>
          </a:p>
          <a:p>
            <a:pPr lvl="1"/>
            <a:endParaRPr lang="en-GB" sz="2400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71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CA9427-0174-4E16-BA46-BFAD57EB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488" y="2758263"/>
            <a:ext cx="9144000" cy="1790700"/>
          </a:xfrm>
        </p:spPr>
        <p:txBody>
          <a:bodyPr/>
          <a:lstStyle/>
          <a:p>
            <a:pPr algn="ctr"/>
            <a:r>
              <a:rPr lang="en-GB" sz="6000" i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9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285-9023-F34D-8F37-B94B0BDE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3055"/>
            <a:ext cx="10972800" cy="649681"/>
          </a:xfrm>
        </p:spPr>
        <p:txBody>
          <a:bodyPr>
            <a:normAutofit/>
          </a:bodyPr>
          <a:lstStyle/>
          <a:p>
            <a:r>
              <a:rPr lang="en-US" sz="3600" dirty="0"/>
              <a:t>Identifying, responding (&amp; proving)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094A3-F520-413B-89C4-C3AEBBBD1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45" y="1325138"/>
            <a:ext cx="1901091" cy="1500839"/>
          </a:xfrm>
          <a:prstGeom prst="flowChartConnector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82CE6C-C201-42F4-9F82-78E931999A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2" t="12083" r="3101" b="23035"/>
          <a:stretch/>
        </p:blipFill>
        <p:spPr>
          <a:xfrm>
            <a:off x="3546624" y="2246096"/>
            <a:ext cx="6402421" cy="186579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91928F8-61AF-4D2D-9B6E-695E20B6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68" y="4479222"/>
            <a:ext cx="4733299" cy="18691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189A92-F403-44C5-A680-FC1BEA66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14" y="1600202"/>
            <a:ext cx="890905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What do we mean by a deteriorating patient?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4493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E5378C-D93B-4692-800E-7516AECE4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Easy isn’t it??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AAFE1-7693-4346-9EA3-EE833C9B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2E894-BD34-4475-A0BF-6EA97014D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54908"/>
          <a:stretch/>
        </p:blipFill>
        <p:spPr bwMode="auto">
          <a:xfrm>
            <a:off x="2591988" y="2623379"/>
            <a:ext cx="7200195" cy="19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D675A5-FB37-4CF6-B88C-E119C135A395}"/>
              </a:ext>
            </a:extLst>
          </p:cNvPr>
          <p:cNvSpPr txBox="1">
            <a:spLocks/>
          </p:cNvSpPr>
          <p:nvPr/>
        </p:nvSpPr>
        <p:spPr>
          <a:xfrm>
            <a:off x="0" y="12576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Where</a:t>
            </a:r>
            <a:r>
              <a:rPr lang="en-US" sz="3600" dirty="0"/>
              <a:t> is the deterioration?</a:t>
            </a:r>
          </a:p>
        </p:txBody>
      </p:sp>
    </p:spTree>
    <p:extLst>
      <p:ext uri="{BB962C8B-B14F-4D97-AF65-F5344CB8AC3E}">
        <p14:creationId xmlns:p14="http://schemas.microsoft.com/office/powerpoint/2010/main" val="142296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E5378C-D93B-4692-800E-7516AECE4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AAFE1-7693-4346-9EA3-EE833C9B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B3243-1C92-4653-8227-1F21788C4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13660"/>
          <a:stretch/>
        </p:blipFill>
        <p:spPr bwMode="auto">
          <a:xfrm>
            <a:off x="2531601" y="1591628"/>
            <a:ext cx="7532241" cy="18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A6539-0CAA-4B34-9E59-3DF67A555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54550" r="4945"/>
          <a:stretch/>
        </p:blipFill>
        <p:spPr bwMode="auto">
          <a:xfrm>
            <a:off x="2531602" y="4384310"/>
            <a:ext cx="7603991" cy="17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D675A5-FB37-4CF6-B88C-E119C135A395}"/>
              </a:ext>
            </a:extLst>
          </p:cNvPr>
          <p:cNvSpPr txBox="1">
            <a:spLocks/>
          </p:cNvSpPr>
          <p:nvPr/>
        </p:nvSpPr>
        <p:spPr>
          <a:xfrm>
            <a:off x="0" y="12576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Where</a:t>
            </a:r>
            <a:r>
              <a:rPr lang="en-US" sz="3600" dirty="0"/>
              <a:t> is the deterioration?</a:t>
            </a:r>
          </a:p>
        </p:txBody>
      </p:sp>
    </p:spTree>
    <p:extLst>
      <p:ext uri="{BB962C8B-B14F-4D97-AF65-F5344CB8AC3E}">
        <p14:creationId xmlns:p14="http://schemas.microsoft.com/office/powerpoint/2010/main" val="12798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0F07A-E8C4-4937-939D-FDE4BA83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4A70F-227D-4BE9-9564-0F1F4947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145C9-1C99-44E2-A7FE-DDD493E21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37106" r="11019" b="3488"/>
          <a:stretch/>
        </p:blipFill>
        <p:spPr bwMode="auto">
          <a:xfrm>
            <a:off x="3345702" y="1296356"/>
            <a:ext cx="8294914" cy="525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821AA-0C88-41D1-99DE-3D85C16D5DF9}"/>
              </a:ext>
            </a:extLst>
          </p:cNvPr>
          <p:cNvSpPr txBox="1"/>
          <p:nvPr/>
        </p:nvSpPr>
        <p:spPr>
          <a:xfrm>
            <a:off x="0" y="46796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Score based deterioration?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494F4-4EF2-4784-B4AC-0F2D472C3292}"/>
              </a:ext>
            </a:extLst>
          </p:cNvPr>
          <p:cNvSpPr/>
          <p:nvPr/>
        </p:nvSpPr>
        <p:spPr>
          <a:xfrm>
            <a:off x="2953797" y="1292055"/>
            <a:ext cx="4320480" cy="5255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DB238B-52FC-4F9C-8405-1D17456E4EAF}"/>
              </a:ext>
            </a:extLst>
          </p:cNvPr>
          <p:cNvSpPr/>
          <p:nvPr/>
        </p:nvSpPr>
        <p:spPr>
          <a:xfrm>
            <a:off x="6989103" y="6242843"/>
            <a:ext cx="1008112" cy="331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C4C968-966D-4A8C-ACB5-370DF1AFD6E5}"/>
              </a:ext>
            </a:extLst>
          </p:cNvPr>
          <p:cNvSpPr txBox="1">
            <a:spLocks/>
          </p:cNvSpPr>
          <p:nvPr/>
        </p:nvSpPr>
        <p:spPr>
          <a:xfrm>
            <a:off x="263352" y="2130430"/>
            <a:ext cx="6552727" cy="14700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Is this where the patient deteriorated?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33B6BD-6BCC-4393-8F72-AA1811B909EE}"/>
              </a:ext>
            </a:extLst>
          </p:cNvPr>
          <p:cNvCxnSpPr/>
          <p:nvPr/>
        </p:nvCxnSpPr>
        <p:spPr>
          <a:xfrm>
            <a:off x="4954931" y="3245948"/>
            <a:ext cx="1944216" cy="299689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0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33A14-7C31-438B-88B5-BE65D885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2BE1C-111B-455F-9357-E37AFD80F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37403" r="11019" b="3490"/>
          <a:stretch/>
        </p:blipFill>
        <p:spPr bwMode="auto">
          <a:xfrm>
            <a:off x="3345702" y="1412776"/>
            <a:ext cx="829491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5F368B-5191-4341-9E78-FB7D05627B1F}"/>
              </a:ext>
            </a:extLst>
          </p:cNvPr>
          <p:cNvCxnSpPr/>
          <p:nvPr/>
        </p:nvCxnSpPr>
        <p:spPr>
          <a:xfrm>
            <a:off x="4799856" y="1988840"/>
            <a:ext cx="1800200" cy="103555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C988E2-59B9-4183-9027-56D35EE9E522}"/>
              </a:ext>
            </a:extLst>
          </p:cNvPr>
          <p:cNvSpPr txBox="1"/>
          <p:nvPr/>
        </p:nvSpPr>
        <p:spPr>
          <a:xfrm>
            <a:off x="0" y="46796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Trend?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238E9C-04F8-4D99-B0DC-D486BAC9B7A9}"/>
              </a:ext>
            </a:extLst>
          </p:cNvPr>
          <p:cNvSpPr/>
          <p:nvPr/>
        </p:nvSpPr>
        <p:spPr>
          <a:xfrm>
            <a:off x="6312024" y="6237312"/>
            <a:ext cx="504056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42D861-C19D-4028-B625-9BE3A10A00CA}"/>
              </a:ext>
            </a:extLst>
          </p:cNvPr>
          <p:cNvSpPr txBox="1">
            <a:spLocks/>
          </p:cNvSpPr>
          <p:nvPr/>
        </p:nvSpPr>
        <p:spPr>
          <a:xfrm>
            <a:off x="182880" y="2130430"/>
            <a:ext cx="3483589" cy="14700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Or was it back here?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87CB39-4000-4B17-AB84-94A2C9454E18}"/>
              </a:ext>
            </a:extLst>
          </p:cNvPr>
          <p:cNvCxnSpPr>
            <a:cxnSpLocks/>
          </p:cNvCxnSpPr>
          <p:nvPr/>
        </p:nvCxnSpPr>
        <p:spPr>
          <a:xfrm>
            <a:off x="2694361" y="3264052"/>
            <a:ext cx="3617663" cy="297326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EC13B4E-7CBF-4FAB-8FD8-9920650B5829}"/>
              </a:ext>
            </a:extLst>
          </p:cNvPr>
          <p:cNvSpPr/>
          <p:nvPr/>
        </p:nvSpPr>
        <p:spPr>
          <a:xfrm>
            <a:off x="6312024" y="3706304"/>
            <a:ext cx="504056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33CB0-863F-4C75-ADE7-691C8E27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A22A6-82E2-4B51-8E1E-6F54DB43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NEWS blindness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2E0A3-FB96-4AE2-AFCA-676941C83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01" r="15793"/>
          <a:stretch/>
        </p:blipFill>
        <p:spPr>
          <a:xfrm>
            <a:off x="3417461" y="1319513"/>
            <a:ext cx="5888585" cy="54014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6681E6-9F2E-4F0D-8391-7506F3948FDF}"/>
              </a:ext>
            </a:extLst>
          </p:cNvPr>
          <p:cNvSpPr/>
          <p:nvPr/>
        </p:nvSpPr>
        <p:spPr>
          <a:xfrm>
            <a:off x="8426370" y="3890587"/>
            <a:ext cx="879676" cy="2799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285-9023-F34D-8F37-B94B0BDE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3055"/>
            <a:ext cx="10972800" cy="649681"/>
          </a:xfrm>
        </p:spPr>
        <p:txBody>
          <a:bodyPr>
            <a:normAutofit/>
          </a:bodyPr>
          <a:lstStyle/>
          <a:p>
            <a:r>
              <a:rPr lang="en-US" sz="3600" dirty="0"/>
              <a:t>Identifying, responding (&amp; proving)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8A93-9C17-6C40-8B99-93D11189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14" y="1600202"/>
            <a:ext cx="890905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What do we mean by a deteriorating patient?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  <a:buNone/>
            </a:pPr>
            <a:r>
              <a:rPr lang="en-US" sz="2600" dirty="0"/>
              <a:t>What can we do to improve response and recognition?</a:t>
            </a:r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Data collection and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A9815-9A57-0540-AD9C-88F1ED03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5" y="3041131"/>
            <a:ext cx="1841629" cy="1637185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083498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ng Your Presentations" id="{59065FFD-95A5-4387-9888-595CD54FE3CE}" vid="{8A46A32C-1227-47D7-A4C8-360887988C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{FAC51117-B8BF-4D5A-A5EC-A2A4F83F933F}tf16411177</Template>
  <TotalTime>0</TotalTime>
  <Words>892</Words>
  <Application>Microsoft Office PowerPoint</Application>
  <PresentationFormat>Widescreen</PresentationFormat>
  <Paragraphs>193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Cavolini</vt:lpstr>
      <vt:lpstr>Lato Light</vt:lpstr>
      <vt:lpstr>Poppins</vt:lpstr>
      <vt:lpstr>Segoe UI</vt:lpstr>
      <vt:lpstr>Segoe UI Light</vt:lpstr>
      <vt:lpstr>Times New Roman</vt:lpstr>
      <vt:lpstr>Get Started with 3D</vt:lpstr>
      <vt:lpstr>Identifying the  Deteriorating Patient</vt:lpstr>
      <vt:lpstr>Identifying, responding (&amp; proving)</vt:lpstr>
      <vt:lpstr>Identifying, responding (&amp; proving)</vt:lpstr>
      <vt:lpstr>PowerPoint Presentation</vt:lpstr>
      <vt:lpstr>PowerPoint Presentation</vt:lpstr>
      <vt:lpstr>PowerPoint Presentation</vt:lpstr>
      <vt:lpstr>PowerPoint Presentation</vt:lpstr>
      <vt:lpstr>NEWS blindness</vt:lpstr>
      <vt:lpstr>Identifying, responding (&amp; proving)</vt:lpstr>
      <vt:lpstr>Our experience</vt:lpstr>
      <vt:lpstr>PowerPoint Presentation</vt:lpstr>
      <vt:lpstr>PowerPoint Presentation</vt:lpstr>
      <vt:lpstr>Sign posts to other pathways</vt:lpstr>
      <vt:lpstr>Identifying, responding (&amp; proving)</vt:lpstr>
      <vt:lpstr>Data capture - considerations</vt:lpstr>
      <vt:lpstr>How did/do we capture data</vt:lpstr>
      <vt:lpstr>Improvement in number of deteriorations escalated by nursing staff…..</vt:lpstr>
      <vt:lpstr>Limited observations</vt:lpstr>
      <vt:lpstr>Identifying, responding (&amp; proving)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 Your Presentations  to Life with 3D</dc:title>
  <dc:creator>Sara Blakeley</dc:creator>
  <cp:lastModifiedBy>Sara Blakeley</cp:lastModifiedBy>
  <cp:revision>38</cp:revision>
  <dcterms:created xsi:type="dcterms:W3CDTF">2020-08-23T18:10:38Z</dcterms:created>
  <dcterms:modified xsi:type="dcterms:W3CDTF">2020-09-13T19:34:28Z</dcterms:modified>
</cp:coreProperties>
</file>